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12" r:id="rId20"/>
    <p:sldId id="276" r:id="rId21"/>
    <p:sldId id="277" r:id="rId22"/>
    <p:sldId id="279" r:id="rId23"/>
    <p:sldId id="280" r:id="rId24"/>
    <p:sldId id="281" r:id="rId25"/>
    <p:sldId id="315" r:id="rId26"/>
    <p:sldId id="316" r:id="rId27"/>
    <p:sldId id="317" r:id="rId28"/>
    <p:sldId id="318" r:id="rId29"/>
    <p:sldId id="282" r:id="rId30"/>
    <p:sldId id="283" r:id="rId31"/>
    <p:sldId id="284" r:id="rId32"/>
    <p:sldId id="313" r:id="rId33"/>
    <p:sldId id="286" r:id="rId34"/>
    <p:sldId id="288" r:id="rId35"/>
    <p:sldId id="314" r:id="rId36"/>
    <p:sldId id="291" r:id="rId37"/>
    <p:sldId id="292" r:id="rId38"/>
    <p:sldId id="293" r:id="rId39"/>
    <p:sldId id="295" r:id="rId40"/>
    <p:sldId id="297" r:id="rId41"/>
    <p:sldId id="299" r:id="rId42"/>
    <p:sldId id="300" r:id="rId43"/>
    <p:sldId id="301" r:id="rId44"/>
    <p:sldId id="302" r:id="rId45"/>
    <p:sldId id="304" r:id="rId46"/>
    <p:sldId id="305" r:id="rId47"/>
    <p:sldId id="306" r:id="rId48"/>
    <p:sldId id="307" r:id="rId49"/>
    <p:sldId id="308" r:id="rId50"/>
    <p:sldId id="31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SUAREZ" initial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212" autoAdjust="0"/>
  </p:normalViewPr>
  <p:slideViewPr>
    <p:cSldViewPr snapToGrid="0">
      <p:cViewPr varScale="1">
        <p:scale>
          <a:sx n="50" d="100"/>
          <a:sy n="50" d="100"/>
        </p:scale>
        <p:origin x="189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PAdmin\Desktop\FETP%20Basic%20Latest\Workshop%202\Epi%20curve%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PAdmin\Desktop\FETP%20Basic%20Latest\Workshop%202\Epi%20curve%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PAdmin\Desktop\FETP%20Basic%20Latest\Workshop%202\Epi%20curv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Early+Sheet1!$D$3:$D$19</c:v>
          </c:tx>
          <c:spPr>
            <a:solidFill>
              <a:srgbClr val="92D050"/>
            </a:solidFill>
            <a:ln>
              <a:solidFill>
                <a:schemeClr val="tx1"/>
              </a:solidFill>
            </a:ln>
          </c:spPr>
          <c:invertIfNegative val="0"/>
          <c:val>
            <c:numRef>
              <c:f>Sheet1!$D$3:$D$19</c:f>
              <c:numCache>
                <c:formatCode>General</c:formatCode>
                <c:ptCount val="17"/>
                <c:pt idx="0">
                  <c:v>1</c:v>
                </c:pt>
                <c:pt idx="1">
                  <c:v>0</c:v>
                </c:pt>
                <c:pt idx="2">
                  <c:v>1</c:v>
                </c:pt>
                <c:pt idx="3">
                  <c:v>0</c:v>
                </c:pt>
                <c:pt idx="4">
                  <c:v>3</c:v>
                </c:pt>
                <c:pt idx="5">
                  <c:v>5</c:v>
                </c:pt>
                <c:pt idx="6">
                  <c:v>7</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0-CE68-4A76-84FC-9C4A455C6A47}"/>
            </c:ext>
          </c:extLst>
        </c:ser>
        <c:dLbls>
          <c:showLegendKey val="0"/>
          <c:showVal val="0"/>
          <c:showCatName val="0"/>
          <c:showSerName val="0"/>
          <c:showPercent val="0"/>
          <c:showBubbleSize val="0"/>
        </c:dLbls>
        <c:gapWidth val="0"/>
        <c:overlap val="100"/>
        <c:axId val="-2093846456"/>
        <c:axId val="-2094002472"/>
      </c:barChart>
      <c:catAx>
        <c:axId val="-2093846456"/>
        <c:scaling>
          <c:orientation val="minMax"/>
        </c:scaling>
        <c:delete val="0"/>
        <c:axPos val="b"/>
        <c:numFmt formatCode="General" sourceLinked="1"/>
        <c:majorTickMark val="out"/>
        <c:minorTickMark val="none"/>
        <c:tickLblPos val="nextTo"/>
        <c:txPr>
          <a:bodyPr/>
          <a:lstStyle/>
          <a:p>
            <a:pPr>
              <a:defRPr sz="1400" baseline="0">
                <a:solidFill>
                  <a:schemeClr val="tx1"/>
                </a:solidFill>
                <a:latin typeface="Arial" panose="020B0604020202020204" pitchFamily="34" charset="0"/>
                <a:cs typeface="Arial" panose="020B0604020202020204" pitchFamily="34" charset="0"/>
              </a:defRPr>
            </a:pPr>
            <a:endParaRPr lang="es-CO"/>
          </a:p>
        </c:txPr>
        <c:crossAx val="-2094002472"/>
        <c:crosses val="autoZero"/>
        <c:auto val="1"/>
        <c:lblAlgn val="ctr"/>
        <c:lblOffset val="100"/>
        <c:tickLblSkip val="2"/>
        <c:noMultiLvlLbl val="0"/>
      </c:catAx>
      <c:valAx>
        <c:axId val="-2094002472"/>
        <c:scaling>
          <c:orientation val="minMax"/>
        </c:scaling>
        <c:delete val="0"/>
        <c:axPos val="l"/>
        <c:title>
          <c:tx>
            <c:rich>
              <a:bodyPr rot="-5400000" vert="horz"/>
              <a:lstStyle/>
              <a:p>
                <a:pPr>
                  <a:defRPr sz="2000" b="0">
                    <a:solidFill>
                      <a:schemeClr val="tx1"/>
                    </a:solidFill>
                    <a:latin typeface="Gotham Light" pitchFamily="50" charset="0"/>
                    <a:cs typeface="Arial" panose="020B0604020202020204" pitchFamily="34" charset="0"/>
                  </a:defRPr>
                </a:pPr>
                <a:r>
                  <a:rPr lang="en-US" sz="2000" b="0" dirty="0">
                    <a:solidFill>
                      <a:schemeClr val="tx1"/>
                    </a:solidFill>
                    <a:latin typeface="Gotham Light" pitchFamily="50" charset="0"/>
                    <a:cs typeface="Arial" panose="020B0604020202020204" pitchFamily="34" charset="0"/>
                  </a:rPr>
                  <a:t>Casos</a:t>
                </a:r>
              </a:p>
            </c:rich>
          </c:tx>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s-CO"/>
          </a:p>
        </c:txPr>
        <c:crossAx val="-20938464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v>FSeries</c:v>
          </c:tx>
          <c:spPr>
            <a:solidFill>
              <a:srgbClr val="92D050"/>
            </a:solidFill>
            <a:ln>
              <a:solidFill>
                <a:schemeClr val="tx1"/>
              </a:solidFill>
            </a:ln>
          </c:spPr>
          <c:invertIfNegative val="0"/>
          <c:val>
            <c:numRef>
              <c:f>Sheet1!$F$3:$F$19</c:f>
              <c:numCache>
                <c:formatCode>General</c:formatCode>
                <c:ptCount val="17"/>
                <c:pt idx="0">
                  <c:v>1</c:v>
                </c:pt>
                <c:pt idx="1">
                  <c:v>0</c:v>
                </c:pt>
                <c:pt idx="2">
                  <c:v>1</c:v>
                </c:pt>
                <c:pt idx="3">
                  <c:v>0</c:v>
                </c:pt>
                <c:pt idx="4">
                  <c:v>3</c:v>
                </c:pt>
                <c:pt idx="5">
                  <c:v>5</c:v>
                </c:pt>
                <c:pt idx="6">
                  <c:v>7</c:v>
                </c:pt>
                <c:pt idx="7">
                  <c:v>5</c:v>
                </c:pt>
                <c:pt idx="8">
                  <c:v>3</c:v>
                </c:pt>
                <c:pt idx="9">
                  <c:v>1</c:v>
                </c:pt>
                <c:pt idx="10">
                  <c:v>0</c:v>
                </c:pt>
                <c:pt idx="11">
                  <c:v>1</c:v>
                </c:pt>
                <c:pt idx="12">
                  <c:v>0</c:v>
                </c:pt>
                <c:pt idx="13">
                  <c:v>0</c:v>
                </c:pt>
                <c:pt idx="14">
                  <c:v>1</c:v>
                </c:pt>
                <c:pt idx="15">
                  <c:v>0</c:v>
                </c:pt>
                <c:pt idx="16">
                  <c:v>0</c:v>
                </c:pt>
              </c:numCache>
            </c:numRef>
          </c:val>
          <c:extLst>
            <c:ext xmlns:c16="http://schemas.microsoft.com/office/drawing/2014/chart" uri="{C3380CC4-5D6E-409C-BE32-E72D297353CC}">
              <c16:uniqueId val="{00000000-093F-4674-AE55-99A3D4450B11}"/>
            </c:ext>
          </c:extLst>
        </c:ser>
        <c:dLbls>
          <c:showLegendKey val="0"/>
          <c:showVal val="0"/>
          <c:showCatName val="0"/>
          <c:showSerName val="0"/>
          <c:showPercent val="0"/>
          <c:showBubbleSize val="0"/>
        </c:dLbls>
        <c:gapWidth val="0"/>
        <c:overlap val="100"/>
        <c:axId val="-2094369416"/>
        <c:axId val="2081858984"/>
      </c:barChart>
      <c:catAx>
        <c:axId val="-2094369416"/>
        <c:scaling>
          <c:orientation val="minMax"/>
        </c:scaling>
        <c:delete val="0"/>
        <c:axPos val="b"/>
        <c:numFmt formatCode="General" sourceLinked="1"/>
        <c:majorTickMark val="out"/>
        <c:minorTickMark val="none"/>
        <c:tickLblPos val="nextTo"/>
        <c:txPr>
          <a:bodyPr/>
          <a:lstStyle/>
          <a:p>
            <a:pPr>
              <a:defRPr sz="1200" baseline="0">
                <a:solidFill>
                  <a:schemeClr val="tx1"/>
                </a:solidFill>
                <a:latin typeface="Arial" panose="020B0604020202020204" pitchFamily="34" charset="0"/>
                <a:cs typeface="Arial" panose="020B0604020202020204" pitchFamily="34" charset="0"/>
              </a:defRPr>
            </a:pPr>
            <a:endParaRPr lang="es-CO"/>
          </a:p>
        </c:txPr>
        <c:crossAx val="2081858984"/>
        <c:crosses val="autoZero"/>
        <c:auto val="1"/>
        <c:lblAlgn val="ctr"/>
        <c:lblOffset val="100"/>
        <c:noMultiLvlLbl val="0"/>
      </c:catAx>
      <c:valAx>
        <c:axId val="2081858984"/>
        <c:scaling>
          <c:orientation val="minMax"/>
        </c:scaling>
        <c:delete val="0"/>
        <c:axPos val="l"/>
        <c:title>
          <c:tx>
            <c:rich>
              <a:bodyPr rot="-5400000" vert="horz"/>
              <a:lstStyle/>
              <a:p>
                <a:pPr>
                  <a:defRPr sz="2000" b="0">
                    <a:solidFill>
                      <a:schemeClr val="tx1"/>
                    </a:solidFill>
                    <a:latin typeface="Gotham Light" pitchFamily="50" charset="0"/>
                    <a:cs typeface="Arial" panose="020B0604020202020204" pitchFamily="34" charset="0"/>
                  </a:defRPr>
                </a:pPr>
                <a:r>
                  <a:rPr lang="en-US" sz="1400" b="0" dirty="0">
                    <a:solidFill>
                      <a:schemeClr val="tx1"/>
                    </a:solidFill>
                    <a:latin typeface="Gotham Light" pitchFamily="50" charset="0"/>
                    <a:cs typeface="Arial" panose="020B0604020202020204" pitchFamily="34" charset="0"/>
                  </a:rPr>
                  <a:t>Casos</a:t>
                </a:r>
              </a:p>
            </c:rich>
          </c:tx>
          <c:overlay val="0"/>
        </c:title>
        <c:numFmt formatCode="General" sourceLinked="1"/>
        <c:majorTickMark val="out"/>
        <c:minorTickMark val="none"/>
        <c:tickLblPos val="nextTo"/>
        <c:txPr>
          <a:bodyPr/>
          <a:lstStyle/>
          <a:p>
            <a:pPr>
              <a:defRPr sz="1200">
                <a:solidFill>
                  <a:schemeClr val="tx1"/>
                </a:solidFill>
                <a:latin typeface="Arial" panose="020B0604020202020204" pitchFamily="34" charset="0"/>
                <a:cs typeface="Arial" panose="020B0604020202020204" pitchFamily="34" charset="0"/>
              </a:defRPr>
            </a:pPr>
            <a:endParaRPr lang="es-CO"/>
          </a:p>
        </c:txPr>
        <c:crossAx val="-209436941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48561786919493"/>
          <c:y val="5.8460820899190934E-2"/>
          <c:w val="0.76749290267288017"/>
          <c:h val="0.80592158949377402"/>
        </c:manualLayout>
      </c:layout>
      <c:barChart>
        <c:barDir val="col"/>
        <c:grouping val="stacked"/>
        <c:varyColors val="0"/>
        <c:ser>
          <c:idx val="1"/>
          <c:order val="0"/>
          <c:tx>
            <c:v>E Series</c:v>
          </c:tx>
          <c:spPr>
            <a:solidFill>
              <a:srgbClr val="92D050"/>
            </a:solidFill>
            <a:ln>
              <a:solidFill>
                <a:schemeClr val="tx1"/>
              </a:solidFill>
            </a:ln>
          </c:spPr>
          <c:invertIfNegative val="0"/>
          <c:val>
            <c:numRef>
              <c:f>Sheet1!$E$3:$E$19</c:f>
              <c:numCache>
                <c:formatCode>General</c:formatCode>
                <c:ptCount val="17"/>
                <c:pt idx="0">
                  <c:v>1</c:v>
                </c:pt>
                <c:pt idx="1">
                  <c:v>0</c:v>
                </c:pt>
                <c:pt idx="2">
                  <c:v>1</c:v>
                </c:pt>
                <c:pt idx="3">
                  <c:v>0</c:v>
                </c:pt>
                <c:pt idx="4">
                  <c:v>3</c:v>
                </c:pt>
                <c:pt idx="5">
                  <c:v>5</c:v>
                </c:pt>
                <c:pt idx="6">
                  <c:v>7</c:v>
                </c:pt>
                <c:pt idx="7">
                  <c:v>7</c:v>
                </c:pt>
                <c:pt idx="8">
                  <c:v>8</c:v>
                </c:pt>
                <c:pt idx="9">
                  <c:v>9</c:v>
                </c:pt>
                <c:pt idx="10">
                  <c:v>11</c:v>
                </c:pt>
                <c:pt idx="11">
                  <c:v>10</c:v>
                </c:pt>
                <c:pt idx="12">
                  <c:v>11</c:v>
                </c:pt>
                <c:pt idx="13">
                  <c:v>8</c:v>
                </c:pt>
                <c:pt idx="14">
                  <c:v>12</c:v>
                </c:pt>
                <c:pt idx="15">
                  <c:v>9</c:v>
                </c:pt>
                <c:pt idx="16">
                  <c:v>11</c:v>
                </c:pt>
              </c:numCache>
            </c:numRef>
          </c:val>
          <c:extLst>
            <c:ext xmlns:c16="http://schemas.microsoft.com/office/drawing/2014/chart" uri="{C3380CC4-5D6E-409C-BE32-E72D297353CC}">
              <c16:uniqueId val="{00000000-C3E7-4CF9-B6A9-CBA147E9B087}"/>
            </c:ext>
          </c:extLst>
        </c:ser>
        <c:dLbls>
          <c:showLegendKey val="0"/>
          <c:showVal val="0"/>
          <c:showCatName val="0"/>
          <c:showSerName val="0"/>
          <c:showPercent val="0"/>
          <c:showBubbleSize val="0"/>
        </c:dLbls>
        <c:gapWidth val="0"/>
        <c:overlap val="100"/>
        <c:axId val="-2071474536"/>
        <c:axId val="-2071490760"/>
      </c:barChart>
      <c:catAx>
        <c:axId val="-2071474536"/>
        <c:scaling>
          <c:orientation val="minMax"/>
        </c:scaling>
        <c:delete val="0"/>
        <c:axPos val="b"/>
        <c:numFmt formatCode="General" sourceLinked="1"/>
        <c:majorTickMark val="out"/>
        <c:minorTickMark val="none"/>
        <c:tickLblPos val="nextTo"/>
        <c:txPr>
          <a:bodyPr/>
          <a:lstStyle/>
          <a:p>
            <a:pPr>
              <a:defRPr sz="1200" baseline="0">
                <a:solidFill>
                  <a:schemeClr val="tx1"/>
                </a:solidFill>
                <a:latin typeface="Arial" panose="020B0604020202020204" pitchFamily="34" charset="0"/>
                <a:cs typeface="Arial" panose="020B0604020202020204" pitchFamily="34" charset="0"/>
              </a:defRPr>
            </a:pPr>
            <a:endParaRPr lang="es-CO"/>
          </a:p>
        </c:txPr>
        <c:crossAx val="-2071490760"/>
        <c:crosses val="autoZero"/>
        <c:auto val="1"/>
        <c:lblAlgn val="ctr"/>
        <c:lblOffset val="100"/>
        <c:noMultiLvlLbl val="0"/>
      </c:catAx>
      <c:valAx>
        <c:axId val="-2071490760"/>
        <c:scaling>
          <c:orientation val="minMax"/>
        </c:scaling>
        <c:delete val="0"/>
        <c:axPos val="l"/>
        <c:title>
          <c:tx>
            <c:rich>
              <a:bodyPr rot="-5400000" vert="horz"/>
              <a:lstStyle/>
              <a:p>
                <a:pPr>
                  <a:defRPr sz="2000" b="0">
                    <a:solidFill>
                      <a:schemeClr val="tx1"/>
                    </a:solidFill>
                    <a:latin typeface="Gotham Light" pitchFamily="50" charset="0"/>
                    <a:cs typeface="Arial" panose="020B0604020202020204" pitchFamily="34" charset="0"/>
                  </a:defRPr>
                </a:pPr>
                <a:r>
                  <a:rPr lang="en-US" sz="1400" b="0" dirty="0">
                    <a:solidFill>
                      <a:schemeClr val="tx1"/>
                    </a:solidFill>
                    <a:latin typeface="Gotham Light" pitchFamily="50" charset="0"/>
                    <a:cs typeface="Arial" panose="020B0604020202020204" pitchFamily="34" charset="0"/>
                  </a:rPr>
                  <a:t>Casos</a:t>
                </a:r>
              </a:p>
            </c:rich>
          </c:tx>
          <c:overlay val="0"/>
        </c:title>
        <c:numFmt formatCode="General" sourceLinked="1"/>
        <c:majorTickMark val="out"/>
        <c:minorTickMark val="none"/>
        <c:tickLblPos val="nextTo"/>
        <c:txPr>
          <a:bodyPr/>
          <a:lstStyle/>
          <a:p>
            <a:pPr>
              <a:defRPr sz="1200">
                <a:solidFill>
                  <a:schemeClr val="tx1"/>
                </a:solidFill>
                <a:latin typeface="Arial" panose="020B0604020202020204" pitchFamily="34" charset="0"/>
                <a:cs typeface="Arial" panose="020B0604020202020204" pitchFamily="34" charset="0"/>
              </a:defRPr>
            </a:pPr>
            <a:endParaRPr lang="es-CO"/>
          </a:p>
        </c:txPr>
        <c:crossAx val="-207147453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4C54D-029E-4FC0-B1A5-2E3ADD22E045}" type="doc">
      <dgm:prSet loTypeId="urn:microsoft.com/office/officeart/2005/8/layout/hProcess9" loCatId="process" qsTypeId="urn:microsoft.com/office/officeart/2005/8/quickstyle/3d2" qsCatId="accent1" csTypeId="urn:microsoft.com/office/officeart/2005/8/colors/accent1_2" csCatId="accent1" phldr="1"/>
      <dgm:spPr/>
      <dgm:t>
        <a:bodyPr/>
        <a:lstStyle/>
        <a:p>
          <a:endParaRPr lang="en-US"/>
        </a:p>
      </dgm:t>
    </dgm:pt>
    <dgm:pt modelId="{10335446-A69B-4B03-8101-7457D09239D8}" type="parTrans" cxnId="{4A1C2FFE-EA63-4A9F-9054-9B41D90914BD}">
      <dgm:prSet/>
      <dgm:spPr/>
      <dgm:t>
        <a:bodyPr/>
        <a:lstStyle/>
        <a:p>
          <a:endParaRPr lang="en-US"/>
        </a:p>
      </dgm:t>
    </dgm:pt>
    <dgm:pt modelId="{C8C55679-3771-4FDB-826F-AC6EA9896745}">
      <dgm:prSet phldrT="[Text]" custT="1"/>
      <dgm:spPr>
        <a:solidFill>
          <a:srgbClr val="C00000">
            <a:alpha val="30196"/>
          </a:srgbClr>
        </a:solidFill>
      </dgm:spPr>
      <dgm:t>
        <a:bodyPr/>
        <a:lstStyle/>
        <a:p>
          <a:pPr>
            <a:defRPr b="0" i="0"/>
          </a:pPr>
          <a:r>
            <a:rPr lang="x-none" sz="2800" dirty="0">
              <a:latin typeface="Gotham Light" pitchFamily="50" charset="0"/>
            </a:rPr>
            <a:t>Respuesta</a:t>
          </a:r>
        </a:p>
      </dgm:t>
    </dgm:pt>
    <dgm:pt modelId="{004CBBB1-945C-4A12-A55E-1B4BA8644747}" type="sibTrans" cxnId="{4A1C2FFE-EA63-4A9F-9054-9B41D90914BD}">
      <dgm:prSet/>
      <dgm:spPr/>
      <dgm:t>
        <a:bodyPr/>
        <a:lstStyle/>
        <a:p>
          <a:endParaRPr lang="en-US"/>
        </a:p>
      </dgm:t>
    </dgm:pt>
    <dgm:pt modelId="{D8232E13-CA80-4A97-96D3-CC5F71B77D5E}" type="parTrans" cxnId="{61733782-A234-4F98-B180-3CAEC0D0BE35}">
      <dgm:prSet/>
      <dgm:spPr/>
      <dgm:t>
        <a:bodyPr/>
        <a:lstStyle/>
        <a:p>
          <a:endParaRPr lang="en-US"/>
        </a:p>
      </dgm:t>
    </dgm:pt>
    <dgm:pt modelId="{E2F67BDE-546C-4BB4-A3C9-561C382BCBF0}">
      <dgm:prSet phldrT="[Text]" custT="1"/>
      <dgm:spPr>
        <a:solidFill>
          <a:srgbClr val="C00000"/>
        </a:solidFill>
      </dgm:spPr>
      <dgm:t>
        <a:bodyPr/>
        <a:lstStyle/>
        <a:p>
          <a:pPr>
            <a:defRPr b="0" i="0"/>
          </a:pPr>
          <a:r>
            <a:rPr lang="es-CO" sz="2800" dirty="0">
              <a:latin typeface="Gotham Light" pitchFamily="50" charset="0"/>
            </a:rPr>
            <a:t>E</a:t>
          </a:r>
          <a:r>
            <a:rPr lang="x-none" sz="2800" dirty="0">
              <a:latin typeface="Gotham Light" pitchFamily="50" charset="0"/>
            </a:rPr>
            <a:t>xplicativa</a:t>
          </a:r>
        </a:p>
      </dgm:t>
    </dgm:pt>
    <dgm:pt modelId="{38F1F62B-30FC-4ADF-8E6F-AD2736F3D456}" type="sibTrans" cxnId="{61733782-A234-4F98-B180-3CAEC0D0BE35}">
      <dgm:prSet/>
      <dgm:spPr/>
      <dgm:t>
        <a:bodyPr/>
        <a:lstStyle/>
        <a:p>
          <a:endParaRPr lang="en-US"/>
        </a:p>
      </dgm:t>
    </dgm:pt>
    <dgm:pt modelId="{CF0E9D08-99FC-4509-880E-1102E4309AD0}" type="parTrans" cxnId="{F7815456-03A3-47F9-8046-551ADF32B932}">
      <dgm:prSet/>
      <dgm:spPr/>
      <dgm:t>
        <a:bodyPr/>
        <a:lstStyle/>
        <a:p>
          <a:endParaRPr lang="en-US"/>
        </a:p>
      </dgm:t>
    </dgm:pt>
    <dgm:pt modelId="{E0A14C8B-811B-48C6-82A5-CE358EBDE171}">
      <dgm:prSet phldrT="[Text]" custT="1"/>
      <dgm:spPr>
        <a:solidFill>
          <a:srgbClr val="000000">
            <a:alpha val="30196"/>
          </a:srgbClr>
        </a:solidFill>
      </dgm:spPr>
      <dgm:t>
        <a:bodyPr/>
        <a:lstStyle/>
        <a:p>
          <a:pPr>
            <a:defRPr b="0" i="0"/>
          </a:pPr>
          <a:r>
            <a:rPr lang="es-CO" sz="2800" dirty="0">
              <a:latin typeface="Gotham Light" pitchFamily="50" charset="0"/>
            </a:rPr>
            <a:t>D</a:t>
          </a:r>
          <a:r>
            <a:rPr lang="x-none" sz="2800" dirty="0">
              <a:latin typeface="Gotham Light" pitchFamily="50" charset="0"/>
            </a:rPr>
            <a:t>escriptiva</a:t>
          </a:r>
        </a:p>
      </dgm:t>
    </dgm:pt>
    <dgm:pt modelId="{C772520F-B360-42D8-AE4E-8E515639EB6E}" type="sibTrans" cxnId="{F7815456-03A3-47F9-8046-551ADF32B932}">
      <dgm:prSet/>
      <dgm:spPr/>
      <dgm:t>
        <a:bodyPr/>
        <a:lstStyle/>
        <a:p>
          <a:endParaRPr lang="en-US"/>
        </a:p>
      </dgm:t>
    </dgm:pt>
    <dgm:pt modelId="{61BBBC47-F2B6-4D29-A18A-C804456CBC53}" type="pres">
      <dgm:prSet presAssocID="{C674C54D-029E-4FC0-B1A5-2E3ADD22E045}" presName="CompostProcess" presStyleCnt="0">
        <dgm:presLayoutVars>
          <dgm:dir/>
          <dgm:resizeHandles val="exact"/>
        </dgm:presLayoutVars>
      </dgm:prSet>
      <dgm:spPr/>
    </dgm:pt>
    <dgm:pt modelId="{560C8704-87A3-4EE1-B394-E2FA8B266060}" type="pres">
      <dgm:prSet presAssocID="{C674C54D-029E-4FC0-B1A5-2E3ADD22E045}" presName="arrow" presStyleLbl="bgShp" presStyleIdx="0" presStyleCnt="1"/>
      <dgm:spPr>
        <a:solidFill>
          <a:srgbClr val="339933">
            <a:alpha val="13000"/>
          </a:srgbClr>
        </a:solidFill>
      </dgm:spPr>
    </dgm:pt>
    <dgm:pt modelId="{556DE406-5571-4D1D-AB5D-08D750850244}" type="pres">
      <dgm:prSet presAssocID="{C674C54D-029E-4FC0-B1A5-2E3ADD22E045}" presName="linearProcess" presStyleCnt="0"/>
      <dgm:spPr/>
    </dgm:pt>
    <dgm:pt modelId="{11D03268-DFD5-4E43-B058-69BB8B81D02C}" type="pres">
      <dgm:prSet presAssocID="{C8C55679-3771-4FDB-826F-AC6EA9896745}" presName="textNode" presStyleLbl="node1" presStyleIdx="0" presStyleCnt="3" custLinFactX="200000" custLinFactNeighborX="204441" custLinFactNeighborY="281">
        <dgm:presLayoutVars>
          <dgm:bulletEnabled val="1"/>
        </dgm:presLayoutVars>
      </dgm:prSet>
      <dgm:spPr/>
    </dgm:pt>
    <dgm:pt modelId="{D73E1F4B-7B0D-4421-948F-737AE1819213}" type="pres">
      <dgm:prSet presAssocID="{004CBBB1-945C-4A12-A55E-1B4BA8644747}" presName="sibTrans" presStyleCnt="0"/>
      <dgm:spPr/>
    </dgm:pt>
    <dgm:pt modelId="{8347B1CA-3CE6-4DEE-A907-64C6A773D7E0}" type="pres">
      <dgm:prSet presAssocID="{E2F67BDE-546C-4BB4-A3C9-561C382BCBF0}" presName="textNode" presStyleLbl="node1" presStyleIdx="1" presStyleCnt="3">
        <dgm:presLayoutVars>
          <dgm:bulletEnabled val="1"/>
        </dgm:presLayoutVars>
      </dgm:prSet>
      <dgm:spPr/>
    </dgm:pt>
    <dgm:pt modelId="{96096762-502A-4371-8484-A1407482C8BA}" type="pres">
      <dgm:prSet presAssocID="{38F1F62B-30FC-4ADF-8E6F-AD2736F3D456}" presName="sibTrans" presStyleCnt="0"/>
      <dgm:spPr/>
    </dgm:pt>
    <dgm:pt modelId="{6ECB64F7-96E1-4D45-8882-BD1A6C9AC9CF}" type="pres">
      <dgm:prSet presAssocID="{E0A14C8B-811B-48C6-82A5-CE358EBDE171}" presName="textNode" presStyleLbl="node1" presStyleIdx="2" presStyleCnt="3" custLinFactX="-199164" custLinFactNeighborX="-200000" custLinFactNeighborY="281">
        <dgm:presLayoutVars>
          <dgm:bulletEnabled val="1"/>
        </dgm:presLayoutVars>
      </dgm:prSet>
      <dgm:spPr/>
    </dgm:pt>
  </dgm:ptLst>
  <dgm:cxnLst>
    <dgm:cxn modelId="{C45AAF28-7AF4-444E-B706-E34E01F8DA18}" type="presOf" srcId="{C8C55679-3771-4FDB-826F-AC6EA9896745}" destId="{11D03268-DFD5-4E43-B058-69BB8B81D02C}" srcOrd="0" destOrd="0" presId="urn:microsoft.com/office/officeart/2005/8/layout/hProcess9"/>
    <dgm:cxn modelId="{2717102E-80F5-46FD-95CC-C05A2181A52C}" type="presOf" srcId="{C674C54D-029E-4FC0-B1A5-2E3ADD22E045}" destId="{61BBBC47-F2B6-4D29-A18A-C804456CBC53}" srcOrd="0" destOrd="0" presId="urn:microsoft.com/office/officeart/2005/8/layout/hProcess9"/>
    <dgm:cxn modelId="{F7815456-03A3-47F9-8046-551ADF32B932}" srcId="{C674C54D-029E-4FC0-B1A5-2E3ADD22E045}" destId="{E0A14C8B-811B-48C6-82A5-CE358EBDE171}" srcOrd="2" destOrd="0" parTransId="{CF0E9D08-99FC-4509-880E-1102E4309AD0}" sibTransId="{C772520F-B360-42D8-AE4E-8E515639EB6E}"/>
    <dgm:cxn modelId="{61733782-A234-4F98-B180-3CAEC0D0BE35}" srcId="{C674C54D-029E-4FC0-B1A5-2E3ADD22E045}" destId="{E2F67BDE-546C-4BB4-A3C9-561C382BCBF0}" srcOrd="1" destOrd="0" parTransId="{D8232E13-CA80-4A97-96D3-CC5F71B77D5E}" sibTransId="{38F1F62B-30FC-4ADF-8E6F-AD2736F3D456}"/>
    <dgm:cxn modelId="{5AF351B8-31FF-44A4-A677-7EB4F7E8BFD8}" type="presOf" srcId="{E0A14C8B-811B-48C6-82A5-CE358EBDE171}" destId="{6ECB64F7-96E1-4D45-8882-BD1A6C9AC9CF}" srcOrd="0" destOrd="0" presId="urn:microsoft.com/office/officeart/2005/8/layout/hProcess9"/>
    <dgm:cxn modelId="{31D1C2F1-1099-4A49-8BB3-4E973CC5488D}" type="presOf" srcId="{E2F67BDE-546C-4BB4-A3C9-561C382BCBF0}" destId="{8347B1CA-3CE6-4DEE-A907-64C6A773D7E0}" srcOrd="0" destOrd="0" presId="urn:microsoft.com/office/officeart/2005/8/layout/hProcess9"/>
    <dgm:cxn modelId="{4A1C2FFE-EA63-4A9F-9054-9B41D90914BD}" srcId="{C674C54D-029E-4FC0-B1A5-2E3ADD22E045}" destId="{C8C55679-3771-4FDB-826F-AC6EA9896745}" srcOrd="0" destOrd="0" parTransId="{10335446-A69B-4B03-8101-7457D09239D8}" sibTransId="{004CBBB1-945C-4A12-A55E-1B4BA8644747}"/>
    <dgm:cxn modelId="{2C19DBCD-D9E1-4B60-94FE-152AB64AA22A}" type="presParOf" srcId="{61BBBC47-F2B6-4D29-A18A-C804456CBC53}" destId="{560C8704-87A3-4EE1-B394-E2FA8B266060}" srcOrd="0" destOrd="0" presId="urn:microsoft.com/office/officeart/2005/8/layout/hProcess9"/>
    <dgm:cxn modelId="{EE92ABA7-4CF1-4BAE-8D58-070867F855DA}" type="presParOf" srcId="{61BBBC47-F2B6-4D29-A18A-C804456CBC53}" destId="{556DE406-5571-4D1D-AB5D-08D750850244}" srcOrd="1" destOrd="0" presId="urn:microsoft.com/office/officeart/2005/8/layout/hProcess9"/>
    <dgm:cxn modelId="{ABB83BBB-0F40-4515-91BA-26B70185E27C}" type="presParOf" srcId="{556DE406-5571-4D1D-AB5D-08D750850244}" destId="{11D03268-DFD5-4E43-B058-69BB8B81D02C}" srcOrd="0" destOrd="0" presId="urn:microsoft.com/office/officeart/2005/8/layout/hProcess9"/>
    <dgm:cxn modelId="{2452ACD1-73E7-4A47-AD12-8DA43A2BA723}" type="presParOf" srcId="{556DE406-5571-4D1D-AB5D-08D750850244}" destId="{D73E1F4B-7B0D-4421-948F-737AE1819213}" srcOrd="1" destOrd="0" presId="urn:microsoft.com/office/officeart/2005/8/layout/hProcess9"/>
    <dgm:cxn modelId="{9DCBFB62-7843-431F-8534-BA34DD82FB89}" type="presParOf" srcId="{556DE406-5571-4D1D-AB5D-08D750850244}" destId="{8347B1CA-3CE6-4DEE-A907-64C6A773D7E0}" srcOrd="2" destOrd="0" presId="urn:microsoft.com/office/officeart/2005/8/layout/hProcess9"/>
    <dgm:cxn modelId="{03D70CB4-E703-4A3F-88D6-6E0875358A0F}" type="presParOf" srcId="{556DE406-5571-4D1D-AB5D-08D750850244}" destId="{96096762-502A-4371-8484-A1407482C8BA}" srcOrd="3" destOrd="0" presId="urn:microsoft.com/office/officeart/2005/8/layout/hProcess9"/>
    <dgm:cxn modelId="{E02C10E2-D8B7-4DBD-AA53-9D301162BC99}" type="presParOf" srcId="{556DE406-5571-4D1D-AB5D-08D750850244}" destId="{6ECB64F7-96E1-4D45-8882-BD1A6C9AC9CF}" srcOrd="4" destOrd="0" presId="urn:microsoft.com/office/officeart/2005/8/layout/hProcess9"/>
  </dgm:cxnLst>
  <dgm:bg/>
  <dgm:whole>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4C54D-029E-4FC0-B1A5-2E3ADD22E045}" type="doc">
      <dgm:prSet loTypeId="urn:microsoft.com/office/officeart/2005/8/layout/hProcess9" loCatId="process" qsTypeId="urn:microsoft.com/office/officeart/2005/8/quickstyle/3d1" qsCatId="3D" csTypeId="urn:microsoft.com/office/officeart/2005/8/colors/accent0_2" csCatId="mainScheme" phldr="1"/>
      <dgm:spPr/>
      <dgm:t>
        <a:bodyPr/>
        <a:lstStyle/>
        <a:p>
          <a:endParaRPr lang="en-US"/>
        </a:p>
      </dgm:t>
    </dgm:pt>
    <dgm:pt modelId="{10335446-A69B-4B03-8101-7457D09239D8}" type="parTrans" cxnId="{4A1C2FFE-EA63-4A9F-9054-9B41D90914BD}">
      <dgm:prSet/>
      <dgm:spPr/>
      <dgm:t>
        <a:bodyPr/>
        <a:lstStyle/>
        <a:p>
          <a:endParaRPr lang="en-US"/>
        </a:p>
      </dgm:t>
    </dgm:pt>
    <dgm:pt modelId="{C8C55679-3771-4FDB-826F-AC6EA9896745}">
      <dgm:prSet phldrT="[Text]" custT="1"/>
      <dgm:spPr>
        <a:solidFill>
          <a:srgbClr val="C00000"/>
        </a:solidFill>
      </dgm:spPr>
      <dgm:t>
        <a:bodyPr/>
        <a:lstStyle/>
        <a:p>
          <a:pPr>
            <a:defRPr b="0" i="0"/>
          </a:pPr>
          <a:r>
            <a:rPr lang="x-none" sz="2800" dirty="0">
              <a:solidFill>
                <a:schemeClr val="bg1"/>
              </a:solidFill>
              <a:latin typeface="Gotham Light" pitchFamily="50" charset="0"/>
            </a:rPr>
            <a:t>Respuesta</a:t>
          </a:r>
        </a:p>
      </dgm:t>
    </dgm:pt>
    <dgm:pt modelId="{004CBBB1-945C-4A12-A55E-1B4BA8644747}" type="sibTrans" cxnId="{4A1C2FFE-EA63-4A9F-9054-9B41D90914BD}">
      <dgm:prSet/>
      <dgm:spPr/>
      <dgm:t>
        <a:bodyPr/>
        <a:lstStyle/>
        <a:p>
          <a:endParaRPr lang="en-US"/>
        </a:p>
      </dgm:t>
    </dgm:pt>
    <dgm:pt modelId="{D8232E13-CA80-4A97-96D3-CC5F71B77D5E}" type="parTrans" cxnId="{61733782-A234-4F98-B180-3CAEC0D0BE35}">
      <dgm:prSet/>
      <dgm:spPr/>
      <dgm:t>
        <a:bodyPr/>
        <a:lstStyle/>
        <a:p>
          <a:endParaRPr lang="en-US"/>
        </a:p>
      </dgm:t>
    </dgm:pt>
    <dgm:pt modelId="{E2F67BDE-546C-4BB4-A3C9-561C382BCBF0}">
      <dgm:prSet phldrT="[Text]" custT="1"/>
      <dgm:spPr>
        <a:solidFill>
          <a:schemeClr val="bg1">
            <a:lumMod val="75000"/>
          </a:schemeClr>
        </a:solidFill>
      </dgm:spPr>
      <dgm:t>
        <a:bodyPr/>
        <a:lstStyle/>
        <a:p>
          <a:pPr>
            <a:defRPr b="0" i="0"/>
          </a:pPr>
          <a:r>
            <a:rPr lang="es-CO" sz="2800" dirty="0">
              <a:solidFill>
                <a:schemeClr val="bg1"/>
              </a:solidFill>
              <a:latin typeface="Gotham Light" pitchFamily="50" charset="0"/>
            </a:rPr>
            <a:t>E</a:t>
          </a:r>
          <a:r>
            <a:rPr lang="x-none" sz="2800" dirty="0">
              <a:solidFill>
                <a:schemeClr val="bg1"/>
              </a:solidFill>
              <a:latin typeface="Gotham Light" pitchFamily="50" charset="0"/>
            </a:rPr>
            <a:t>xplicativa</a:t>
          </a:r>
        </a:p>
      </dgm:t>
    </dgm:pt>
    <dgm:pt modelId="{38F1F62B-30FC-4ADF-8E6F-AD2736F3D456}" type="sibTrans" cxnId="{61733782-A234-4F98-B180-3CAEC0D0BE35}">
      <dgm:prSet/>
      <dgm:spPr/>
      <dgm:t>
        <a:bodyPr/>
        <a:lstStyle/>
        <a:p>
          <a:endParaRPr lang="en-US"/>
        </a:p>
      </dgm:t>
    </dgm:pt>
    <dgm:pt modelId="{CF0E9D08-99FC-4509-880E-1102E4309AD0}" type="parTrans" cxnId="{F7815456-03A3-47F9-8046-551ADF32B932}">
      <dgm:prSet/>
      <dgm:spPr/>
      <dgm:t>
        <a:bodyPr/>
        <a:lstStyle/>
        <a:p>
          <a:endParaRPr lang="en-US"/>
        </a:p>
      </dgm:t>
    </dgm:pt>
    <dgm:pt modelId="{E0A14C8B-811B-48C6-82A5-CE358EBDE171}">
      <dgm:prSet phldrT="[Text]" custT="1"/>
      <dgm:spPr>
        <a:solidFill>
          <a:schemeClr val="bg1">
            <a:lumMod val="75000"/>
          </a:schemeClr>
        </a:solidFill>
      </dgm:spPr>
      <dgm:t>
        <a:bodyPr/>
        <a:lstStyle/>
        <a:p>
          <a:pPr>
            <a:defRPr b="0" i="0"/>
          </a:pPr>
          <a:r>
            <a:rPr lang="es-CO" sz="2800" dirty="0">
              <a:solidFill>
                <a:schemeClr val="bg1"/>
              </a:solidFill>
              <a:latin typeface="Gotham Light" pitchFamily="50" charset="0"/>
            </a:rPr>
            <a:t>D</a:t>
          </a:r>
          <a:r>
            <a:rPr lang="x-none" sz="2800" dirty="0">
              <a:solidFill>
                <a:schemeClr val="bg1"/>
              </a:solidFill>
              <a:latin typeface="Gotham Light" pitchFamily="50" charset="0"/>
            </a:rPr>
            <a:t>escriptiva</a:t>
          </a:r>
        </a:p>
      </dgm:t>
    </dgm:pt>
    <dgm:pt modelId="{C772520F-B360-42D8-AE4E-8E515639EB6E}" type="sibTrans" cxnId="{F7815456-03A3-47F9-8046-551ADF32B932}">
      <dgm:prSet/>
      <dgm:spPr/>
      <dgm:t>
        <a:bodyPr/>
        <a:lstStyle/>
        <a:p>
          <a:endParaRPr lang="en-US"/>
        </a:p>
      </dgm:t>
    </dgm:pt>
    <dgm:pt modelId="{61BBBC47-F2B6-4D29-A18A-C804456CBC53}" type="pres">
      <dgm:prSet presAssocID="{C674C54D-029E-4FC0-B1A5-2E3ADD22E045}" presName="CompostProcess" presStyleCnt="0">
        <dgm:presLayoutVars>
          <dgm:dir/>
          <dgm:resizeHandles val="exact"/>
        </dgm:presLayoutVars>
      </dgm:prSet>
      <dgm:spPr/>
    </dgm:pt>
    <dgm:pt modelId="{560C8704-87A3-4EE1-B394-E2FA8B266060}" type="pres">
      <dgm:prSet presAssocID="{C674C54D-029E-4FC0-B1A5-2E3ADD22E045}" presName="arrow" presStyleLbl="bgShp" presStyleIdx="0" presStyleCnt="1"/>
      <dgm:spPr>
        <a:solidFill>
          <a:schemeClr val="bg1">
            <a:lumMod val="95000"/>
          </a:schemeClr>
        </a:solidFill>
      </dgm:spPr>
    </dgm:pt>
    <dgm:pt modelId="{556DE406-5571-4D1D-AB5D-08D750850244}" type="pres">
      <dgm:prSet presAssocID="{C674C54D-029E-4FC0-B1A5-2E3ADD22E045}" presName="linearProcess" presStyleCnt="0"/>
      <dgm:spPr/>
    </dgm:pt>
    <dgm:pt modelId="{11D03268-DFD5-4E43-B058-69BB8B81D02C}" type="pres">
      <dgm:prSet presAssocID="{C8C55679-3771-4FDB-826F-AC6EA9896745}" presName="textNode" presStyleLbl="node1" presStyleIdx="0" presStyleCnt="3" custLinFactX="200000" custLinFactNeighborX="204441" custLinFactNeighborY="281">
        <dgm:presLayoutVars>
          <dgm:bulletEnabled val="1"/>
        </dgm:presLayoutVars>
      </dgm:prSet>
      <dgm:spPr/>
    </dgm:pt>
    <dgm:pt modelId="{D73E1F4B-7B0D-4421-948F-737AE1819213}" type="pres">
      <dgm:prSet presAssocID="{004CBBB1-945C-4A12-A55E-1B4BA8644747}" presName="sibTrans" presStyleCnt="0"/>
      <dgm:spPr/>
    </dgm:pt>
    <dgm:pt modelId="{8347B1CA-3CE6-4DEE-A907-64C6A773D7E0}" type="pres">
      <dgm:prSet presAssocID="{E2F67BDE-546C-4BB4-A3C9-561C382BCBF0}" presName="textNode" presStyleLbl="node1" presStyleIdx="1" presStyleCnt="3">
        <dgm:presLayoutVars>
          <dgm:bulletEnabled val="1"/>
        </dgm:presLayoutVars>
      </dgm:prSet>
      <dgm:spPr/>
    </dgm:pt>
    <dgm:pt modelId="{96096762-502A-4371-8484-A1407482C8BA}" type="pres">
      <dgm:prSet presAssocID="{38F1F62B-30FC-4ADF-8E6F-AD2736F3D456}" presName="sibTrans" presStyleCnt="0"/>
      <dgm:spPr/>
    </dgm:pt>
    <dgm:pt modelId="{6ECB64F7-96E1-4D45-8882-BD1A6C9AC9CF}" type="pres">
      <dgm:prSet presAssocID="{E0A14C8B-811B-48C6-82A5-CE358EBDE171}" presName="textNode" presStyleLbl="node1" presStyleIdx="2" presStyleCnt="3" custLinFactX="-199164" custLinFactNeighborX="-200000" custLinFactNeighborY="281">
        <dgm:presLayoutVars>
          <dgm:bulletEnabled val="1"/>
        </dgm:presLayoutVars>
      </dgm:prSet>
      <dgm:spPr/>
    </dgm:pt>
  </dgm:ptLst>
  <dgm:cxnLst>
    <dgm:cxn modelId="{C45AAF28-7AF4-444E-B706-E34E01F8DA18}" type="presOf" srcId="{C8C55679-3771-4FDB-826F-AC6EA9896745}" destId="{11D03268-DFD5-4E43-B058-69BB8B81D02C}" srcOrd="0" destOrd="0" presId="urn:microsoft.com/office/officeart/2005/8/layout/hProcess9"/>
    <dgm:cxn modelId="{2717102E-80F5-46FD-95CC-C05A2181A52C}" type="presOf" srcId="{C674C54D-029E-4FC0-B1A5-2E3ADD22E045}" destId="{61BBBC47-F2B6-4D29-A18A-C804456CBC53}" srcOrd="0" destOrd="0" presId="urn:microsoft.com/office/officeart/2005/8/layout/hProcess9"/>
    <dgm:cxn modelId="{F7815456-03A3-47F9-8046-551ADF32B932}" srcId="{C674C54D-029E-4FC0-B1A5-2E3ADD22E045}" destId="{E0A14C8B-811B-48C6-82A5-CE358EBDE171}" srcOrd="2" destOrd="0" parTransId="{CF0E9D08-99FC-4509-880E-1102E4309AD0}" sibTransId="{C772520F-B360-42D8-AE4E-8E515639EB6E}"/>
    <dgm:cxn modelId="{61733782-A234-4F98-B180-3CAEC0D0BE35}" srcId="{C674C54D-029E-4FC0-B1A5-2E3ADD22E045}" destId="{E2F67BDE-546C-4BB4-A3C9-561C382BCBF0}" srcOrd="1" destOrd="0" parTransId="{D8232E13-CA80-4A97-96D3-CC5F71B77D5E}" sibTransId="{38F1F62B-30FC-4ADF-8E6F-AD2736F3D456}"/>
    <dgm:cxn modelId="{5AF351B8-31FF-44A4-A677-7EB4F7E8BFD8}" type="presOf" srcId="{E0A14C8B-811B-48C6-82A5-CE358EBDE171}" destId="{6ECB64F7-96E1-4D45-8882-BD1A6C9AC9CF}" srcOrd="0" destOrd="0" presId="urn:microsoft.com/office/officeart/2005/8/layout/hProcess9"/>
    <dgm:cxn modelId="{31D1C2F1-1099-4A49-8BB3-4E973CC5488D}" type="presOf" srcId="{E2F67BDE-546C-4BB4-A3C9-561C382BCBF0}" destId="{8347B1CA-3CE6-4DEE-A907-64C6A773D7E0}" srcOrd="0" destOrd="0" presId="urn:microsoft.com/office/officeart/2005/8/layout/hProcess9"/>
    <dgm:cxn modelId="{4A1C2FFE-EA63-4A9F-9054-9B41D90914BD}" srcId="{C674C54D-029E-4FC0-B1A5-2E3ADD22E045}" destId="{C8C55679-3771-4FDB-826F-AC6EA9896745}" srcOrd="0" destOrd="0" parTransId="{10335446-A69B-4B03-8101-7457D09239D8}" sibTransId="{004CBBB1-945C-4A12-A55E-1B4BA8644747}"/>
    <dgm:cxn modelId="{2C19DBCD-D9E1-4B60-94FE-152AB64AA22A}" type="presParOf" srcId="{61BBBC47-F2B6-4D29-A18A-C804456CBC53}" destId="{560C8704-87A3-4EE1-B394-E2FA8B266060}" srcOrd="0" destOrd="0" presId="urn:microsoft.com/office/officeart/2005/8/layout/hProcess9"/>
    <dgm:cxn modelId="{EE92ABA7-4CF1-4BAE-8D58-070867F855DA}" type="presParOf" srcId="{61BBBC47-F2B6-4D29-A18A-C804456CBC53}" destId="{556DE406-5571-4D1D-AB5D-08D750850244}" srcOrd="1" destOrd="0" presId="urn:microsoft.com/office/officeart/2005/8/layout/hProcess9"/>
    <dgm:cxn modelId="{ABB83BBB-0F40-4515-91BA-26B70185E27C}" type="presParOf" srcId="{556DE406-5571-4D1D-AB5D-08D750850244}" destId="{11D03268-DFD5-4E43-B058-69BB8B81D02C}" srcOrd="0" destOrd="0" presId="urn:microsoft.com/office/officeart/2005/8/layout/hProcess9"/>
    <dgm:cxn modelId="{2452ACD1-73E7-4A47-AD12-8DA43A2BA723}" type="presParOf" srcId="{556DE406-5571-4D1D-AB5D-08D750850244}" destId="{D73E1F4B-7B0D-4421-948F-737AE1819213}" srcOrd="1" destOrd="0" presId="urn:microsoft.com/office/officeart/2005/8/layout/hProcess9"/>
    <dgm:cxn modelId="{9DCBFB62-7843-431F-8534-BA34DD82FB89}" type="presParOf" srcId="{556DE406-5571-4D1D-AB5D-08D750850244}" destId="{8347B1CA-3CE6-4DEE-A907-64C6A773D7E0}" srcOrd="2" destOrd="0" presId="urn:microsoft.com/office/officeart/2005/8/layout/hProcess9"/>
    <dgm:cxn modelId="{03D70CB4-E703-4A3F-88D6-6E0875358A0F}" type="presParOf" srcId="{556DE406-5571-4D1D-AB5D-08D750850244}" destId="{96096762-502A-4371-8484-A1407482C8BA}" srcOrd="3" destOrd="0" presId="urn:microsoft.com/office/officeart/2005/8/layout/hProcess9"/>
    <dgm:cxn modelId="{E02C10E2-D8B7-4DBD-AA53-9D301162BC99}" type="presParOf" srcId="{556DE406-5571-4D1D-AB5D-08D750850244}" destId="{6ECB64F7-96E1-4D45-8882-BD1A6C9AC9CF}" srcOrd="4" destOrd="0" presId="urn:microsoft.com/office/officeart/2005/8/layout/hProcess9"/>
  </dgm:cxnLst>
  <dgm:bg/>
  <dgm:whole>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C8704-87A3-4EE1-B394-E2FA8B266060}">
      <dsp:nvSpPr>
        <dsp:cNvPr id="0" name=""/>
        <dsp:cNvSpPr/>
      </dsp:nvSpPr>
      <dsp:spPr>
        <a:xfrm>
          <a:off x="606504" y="0"/>
          <a:ext cx="6873716" cy="4538663"/>
        </a:xfrm>
        <a:prstGeom prst="rightArrow">
          <a:avLst/>
        </a:prstGeom>
        <a:solidFill>
          <a:srgbClr val="339933">
            <a:alpha val="13000"/>
          </a:srgb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1D03268-DFD5-4E43-B058-69BB8B81D02C}">
      <dsp:nvSpPr>
        <dsp:cNvPr id="0" name=""/>
        <dsp:cNvSpPr/>
      </dsp:nvSpPr>
      <dsp:spPr>
        <a:xfrm>
          <a:off x="5660707" y="1366700"/>
          <a:ext cx="2426017" cy="1815465"/>
        </a:xfrm>
        <a:prstGeom prst="roundRect">
          <a:avLst/>
        </a:prstGeom>
        <a:solidFill>
          <a:srgbClr val="C00000">
            <a:alpha val="30196"/>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defRPr b="0" i="0"/>
          </a:pPr>
          <a:r>
            <a:rPr lang="x-none" sz="2800" kern="1200" dirty="0">
              <a:latin typeface="Gotham Light" pitchFamily="50" charset="0"/>
            </a:rPr>
            <a:t>Respuesta</a:t>
          </a:r>
        </a:p>
      </dsp:txBody>
      <dsp:txXfrm>
        <a:off x="5749331" y="1455324"/>
        <a:ext cx="2248769" cy="1638217"/>
      </dsp:txXfrm>
    </dsp:sp>
    <dsp:sp modelId="{8347B1CA-3CE6-4DEE-A907-64C6A773D7E0}">
      <dsp:nvSpPr>
        <dsp:cNvPr id="0" name=""/>
        <dsp:cNvSpPr/>
      </dsp:nvSpPr>
      <dsp:spPr>
        <a:xfrm>
          <a:off x="2830353" y="1361598"/>
          <a:ext cx="2426017" cy="1815465"/>
        </a:xfrm>
        <a:prstGeom prst="round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defRPr b="0" i="0"/>
          </a:pPr>
          <a:r>
            <a:rPr lang="es-CO" sz="2800" kern="1200" dirty="0">
              <a:latin typeface="Gotham Light" pitchFamily="50" charset="0"/>
            </a:rPr>
            <a:t>E</a:t>
          </a:r>
          <a:r>
            <a:rPr lang="x-none" sz="2800" kern="1200" dirty="0">
              <a:latin typeface="Gotham Light" pitchFamily="50" charset="0"/>
            </a:rPr>
            <a:t>xplicativa</a:t>
          </a:r>
        </a:p>
      </dsp:txBody>
      <dsp:txXfrm>
        <a:off x="2918977" y="1450222"/>
        <a:ext cx="2248769" cy="1638217"/>
      </dsp:txXfrm>
    </dsp:sp>
    <dsp:sp modelId="{6ECB64F7-96E1-4D45-8882-BD1A6C9AC9CF}">
      <dsp:nvSpPr>
        <dsp:cNvPr id="0" name=""/>
        <dsp:cNvSpPr/>
      </dsp:nvSpPr>
      <dsp:spPr>
        <a:xfrm>
          <a:off x="20281" y="1366700"/>
          <a:ext cx="2426017" cy="1815465"/>
        </a:xfrm>
        <a:prstGeom prst="roundRect">
          <a:avLst/>
        </a:prstGeom>
        <a:solidFill>
          <a:srgbClr val="000000">
            <a:alpha val="30196"/>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defRPr b="0" i="0"/>
          </a:pPr>
          <a:r>
            <a:rPr lang="es-CO" sz="2800" kern="1200" dirty="0">
              <a:latin typeface="Gotham Light" pitchFamily="50" charset="0"/>
            </a:rPr>
            <a:t>D</a:t>
          </a:r>
          <a:r>
            <a:rPr lang="x-none" sz="2800" kern="1200" dirty="0">
              <a:latin typeface="Gotham Light" pitchFamily="50" charset="0"/>
            </a:rPr>
            <a:t>escriptiva</a:t>
          </a:r>
        </a:p>
      </dsp:txBody>
      <dsp:txXfrm>
        <a:off x="108905" y="1455324"/>
        <a:ext cx="2248769" cy="1638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C8704-87A3-4EE1-B394-E2FA8B266060}">
      <dsp:nvSpPr>
        <dsp:cNvPr id="0" name=""/>
        <dsp:cNvSpPr/>
      </dsp:nvSpPr>
      <dsp:spPr>
        <a:xfrm>
          <a:off x="606504" y="0"/>
          <a:ext cx="6873716" cy="4538663"/>
        </a:xfrm>
        <a:prstGeom prst="rightArrow">
          <a:avLst/>
        </a:prstGeom>
        <a:solidFill>
          <a:schemeClr val="bg1">
            <a:lumMod val="9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1D03268-DFD5-4E43-B058-69BB8B81D02C}">
      <dsp:nvSpPr>
        <dsp:cNvPr id="0" name=""/>
        <dsp:cNvSpPr/>
      </dsp:nvSpPr>
      <dsp:spPr>
        <a:xfrm>
          <a:off x="5660707" y="1366700"/>
          <a:ext cx="2426017" cy="1815465"/>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defRPr b="0" i="0"/>
          </a:pPr>
          <a:r>
            <a:rPr lang="x-none" sz="2800" kern="1200" dirty="0">
              <a:solidFill>
                <a:schemeClr val="bg1"/>
              </a:solidFill>
              <a:latin typeface="Gotham Light" pitchFamily="50" charset="0"/>
            </a:rPr>
            <a:t>Respuesta</a:t>
          </a:r>
        </a:p>
      </dsp:txBody>
      <dsp:txXfrm>
        <a:off x="5749331" y="1455324"/>
        <a:ext cx="2248769" cy="1638217"/>
      </dsp:txXfrm>
    </dsp:sp>
    <dsp:sp modelId="{8347B1CA-3CE6-4DEE-A907-64C6A773D7E0}">
      <dsp:nvSpPr>
        <dsp:cNvPr id="0" name=""/>
        <dsp:cNvSpPr/>
      </dsp:nvSpPr>
      <dsp:spPr>
        <a:xfrm>
          <a:off x="2830353" y="1361598"/>
          <a:ext cx="2426017" cy="1815465"/>
        </a:xfrm>
        <a:prstGeom prst="roundRect">
          <a:avLst/>
        </a:prstGeom>
        <a:solidFill>
          <a:schemeClr val="bg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defRPr b="0" i="0"/>
          </a:pPr>
          <a:r>
            <a:rPr lang="es-CO" sz="2800" kern="1200" dirty="0">
              <a:solidFill>
                <a:schemeClr val="bg1"/>
              </a:solidFill>
              <a:latin typeface="Gotham Light" pitchFamily="50" charset="0"/>
            </a:rPr>
            <a:t>E</a:t>
          </a:r>
          <a:r>
            <a:rPr lang="x-none" sz="2800" kern="1200" dirty="0">
              <a:solidFill>
                <a:schemeClr val="bg1"/>
              </a:solidFill>
              <a:latin typeface="Gotham Light" pitchFamily="50" charset="0"/>
            </a:rPr>
            <a:t>xplicativa</a:t>
          </a:r>
        </a:p>
      </dsp:txBody>
      <dsp:txXfrm>
        <a:off x="2918977" y="1450222"/>
        <a:ext cx="2248769" cy="1638217"/>
      </dsp:txXfrm>
    </dsp:sp>
    <dsp:sp modelId="{6ECB64F7-96E1-4D45-8882-BD1A6C9AC9CF}">
      <dsp:nvSpPr>
        <dsp:cNvPr id="0" name=""/>
        <dsp:cNvSpPr/>
      </dsp:nvSpPr>
      <dsp:spPr>
        <a:xfrm>
          <a:off x="20281" y="1366700"/>
          <a:ext cx="2426017" cy="1815465"/>
        </a:xfrm>
        <a:prstGeom prst="roundRect">
          <a:avLst/>
        </a:prstGeom>
        <a:solidFill>
          <a:schemeClr val="bg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defRPr b="0" i="0"/>
          </a:pPr>
          <a:r>
            <a:rPr lang="es-CO" sz="2800" kern="1200" dirty="0">
              <a:solidFill>
                <a:schemeClr val="bg1"/>
              </a:solidFill>
              <a:latin typeface="Gotham Light" pitchFamily="50" charset="0"/>
            </a:rPr>
            <a:t>D</a:t>
          </a:r>
          <a:r>
            <a:rPr lang="x-none" sz="2800" kern="1200" dirty="0">
              <a:solidFill>
                <a:schemeClr val="bg1"/>
              </a:solidFill>
              <a:latin typeface="Gotham Light" pitchFamily="50" charset="0"/>
            </a:rPr>
            <a:t>escriptiva</a:t>
          </a:r>
        </a:p>
      </dsp:txBody>
      <dsp:txXfrm>
        <a:off x="108905" y="1455324"/>
        <a:ext cx="2248769" cy="16382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B2533-0839-407D-A8EB-A648EF362E87}" type="datetimeFigureOut">
              <a:rPr lang="es-CO" smtClean="0"/>
              <a:t>29/11/2020</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95DC3-F064-4CC6-965F-420D8C4FB7B6}" type="slidenum">
              <a:rPr lang="es-CO" smtClean="0"/>
              <a:t>‹Nº›</a:t>
            </a:fld>
            <a:endParaRPr lang="es-CO"/>
          </a:p>
        </p:txBody>
      </p:sp>
    </p:spTree>
    <p:extLst>
      <p:ext uri="{BB962C8B-B14F-4D97-AF65-F5344CB8AC3E}">
        <p14:creationId xmlns:p14="http://schemas.microsoft.com/office/powerpoint/2010/main" val="371278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371600" y="1143000"/>
            <a:ext cx="4114800" cy="3086100"/>
          </a:xfrm>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En la lección anterior hablamos sobre los pasos descriptivos de una investigación de un brote.  Ahora vamos a ver los pasos restantes: explicación y respuesta</a:t>
            </a:r>
            <a:endParaRPr lang="en-US" altLang="en-US" dirty="0">
              <a:latin typeface="Arial" charset="0"/>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21" indent="-285738" eaLnBrk="0" hangingPunct="0">
              <a:spcBef>
                <a:spcPct val="30000"/>
              </a:spcBef>
              <a:defRPr sz="1200">
                <a:solidFill>
                  <a:schemeClr val="tx1"/>
                </a:solidFill>
                <a:latin typeface="Arial" charset="0"/>
                <a:ea typeface="ＭＳ Ｐゴシック" pitchFamily="34" charset="-128"/>
              </a:defRPr>
            </a:lvl2pPr>
            <a:lvl3pPr marL="1142955" indent="-228591" eaLnBrk="0" hangingPunct="0">
              <a:spcBef>
                <a:spcPct val="30000"/>
              </a:spcBef>
              <a:defRPr sz="1200">
                <a:solidFill>
                  <a:schemeClr val="tx1"/>
                </a:solidFill>
                <a:latin typeface="Arial" charset="0"/>
                <a:ea typeface="ＭＳ Ｐゴシック" pitchFamily="34" charset="-128"/>
              </a:defRPr>
            </a:lvl3pPr>
            <a:lvl4pPr marL="1600136" indent="-228591" eaLnBrk="0" hangingPunct="0">
              <a:spcBef>
                <a:spcPct val="30000"/>
              </a:spcBef>
              <a:defRPr sz="1200">
                <a:solidFill>
                  <a:schemeClr val="tx1"/>
                </a:solidFill>
                <a:latin typeface="Arial" charset="0"/>
                <a:ea typeface="ＭＳ Ｐゴシック" pitchFamily="34" charset="-128"/>
              </a:defRPr>
            </a:lvl4pPr>
            <a:lvl5pPr marL="2057319" indent="-228591" eaLnBrk="0" hangingPunct="0">
              <a:spcBef>
                <a:spcPct val="30000"/>
              </a:spcBef>
              <a:defRPr sz="1200">
                <a:solidFill>
                  <a:schemeClr val="tx1"/>
                </a:solidFill>
                <a:latin typeface="Arial" charset="0"/>
                <a:ea typeface="ＭＳ Ｐゴシック" pitchFamily="34" charset="-128"/>
              </a:defRPr>
            </a:lvl5pPr>
            <a:lvl6pPr marL="2514500" indent="-228591" eaLnBrk="0" fontAlgn="base" hangingPunct="0">
              <a:spcBef>
                <a:spcPct val="30000"/>
              </a:spcBef>
              <a:spcAft>
                <a:spcPct val="0"/>
              </a:spcAft>
              <a:defRPr sz="1200">
                <a:solidFill>
                  <a:schemeClr val="tx1"/>
                </a:solidFill>
                <a:latin typeface="Arial" charset="0"/>
                <a:ea typeface="ＭＳ Ｐゴシック" pitchFamily="34" charset="-128"/>
              </a:defRPr>
            </a:lvl6pPr>
            <a:lvl7pPr marL="2971682" indent="-228591" eaLnBrk="0" fontAlgn="base" hangingPunct="0">
              <a:spcBef>
                <a:spcPct val="30000"/>
              </a:spcBef>
              <a:spcAft>
                <a:spcPct val="0"/>
              </a:spcAft>
              <a:defRPr sz="1200">
                <a:solidFill>
                  <a:schemeClr val="tx1"/>
                </a:solidFill>
                <a:latin typeface="Arial" charset="0"/>
                <a:ea typeface="ＭＳ Ｐゴシック" pitchFamily="34" charset="-128"/>
              </a:defRPr>
            </a:lvl7pPr>
            <a:lvl8pPr marL="3428864" indent="-228591" eaLnBrk="0" fontAlgn="base" hangingPunct="0">
              <a:spcBef>
                <a:spcPct val="30000"/>
              </a:spcBef>
              <a:spcAft>
                <a:spcPct val="0"/>
              </a:spcAft>
              <a:defRPr sz="1200">
                <a:solidFill>
                  <a:schemeClr val="tx1"/>
                </a:solidFill>
                <a:latin typeface="Arial" charset="0"/>
                <a:ea typeface="ＭＳ Ｐゴシック" pitchFamily="34" charset="-128"/>
              </a:defRPr>
            </a:lvl8pPr>
            <a:lvl9pPr marL="3886046" indent="-22859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solidFill>
                  <a:prstClr val="black"/>
                </a:solidFill>
              </a:rPr>
              <a:pPr eaLnBrk="1" hangingPunct="1">
                <a:spcBef>
                  <a:spcPct val="0"/>
                </a:spcBef>
              </a:pPr>
              <a:t>1</a:t>
            </a:fld>
            <a:endParaRPr lang="en-US" altLang="en-US">
              <a:solidFill>
                <a:prstClr val="black"/>
              </a:solidFill>
            </a:endParaRPr>
          </a:p>
        </p:txBody>
      </p:sp>
    </p:spTree>
    <p:extLst>
      <p:ext uri="{BB962C8B-B14F-4D97-AF65-F5344CB8AC3E}">
        <p14:creationId xmlns:p14="http://schemas.microsoft.com/office/powerpoint/2010/main" val="3003058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C9F21345-7996-4AD4-B0B4-2B8CB4308D9B}" type="slidenum">
              <a:rPr lang="en-US" altLang="en-US" b="0" smtClean="0">
                <a:solidFill>
                  <a:prstClr val="black"/>
                </a:solidFill>
              </a:rPr>
              <a:pPr eaLnBrk="1" hangingPunct="1"/>
              <a:t>10</a:t>
            </a:fld>
            <a:endParaRPr lang="en-US" altLang="en-US" b="0">
              <a:solidFill>
                <a:prstClr val="black"/>
              </a:solidFill>
            </a:endParaRPr>
          </a:p>
        </p:txBody>
      </p:sp>
      <p:sp>
        <p:nvSpPr>
          <p:cNvPr id="204803" name="Rectangle 2"/>
          <p:cNvSpPr>
            <a:spLocks noGrp="1" noRot="1" noChangeAspect="1" noChangeArrowheads="1" noTextEdit="1"/>
          </p:cNvSpPr>
          <p:nvPr>
            <p:ph type="sldImg"/>
          </p:nvPr>
        </p:nvSpPr>
        <p:spPr>
          <a:xfrm>
            <a:off x="1371600" y="1143000"/>
            <a:ext cx="4114800" cy="3086100"/>
          </a:xfrm>
        </p:spPr>
      </p:sp>
      <p:sp>
        <p:nvSpPr>
          <p:cNvPr id="204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Así que, ¿cómo elaboran sus hipótesis los investigadores?  </a:t>
            </a:r>
          </a:p>
          <a:p>
            <a:r>
              <a:rPr lang="es-CO" sz="1200" i="1" kern="1200" dirty="0">
                <a:solidFill>
                  <a:schemeClr val="tx1"/>
                </a:solidFill>
                <a:effectLst/>
                <a:latin typeface="+mn-lt"/>
                <a:ea typeface="+mn-ea"/>
                <a:cs typeface="+mn-cs"/>
              </a:rPr>
              <a:t>Pida a los participantes que lean cada una de las viñetas de la diapositiva.</a:t>
            </a:r>
            <a:endParaRPr lang="es-CO"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Analicemoscadamétodo</a:t>
            </a:r>
            <a:r>
              <a:rPr lang="en-US" sz="1200" kern="1200" dirty="0">
                <a:solidFill>
                  <a:schemeClr val="tx1"/>
                </a:solidFill>
                <a:effectLst/>
                <a:latin typeface="+mn-lt"/>
                <a:ea typeface="+mn-ea"/>
                <a:cs typeface="+mn-cs"/>
              </a:rPr>
              <a:t>. </a:t>
            </a:r>
            <a:endParaRPr lang="en-US" sz="1200" i="0" kern="1200" baseline="0" dirty="0">
              <a:solidFill>
                <a:schemeClr val="tx1"/>
              </a:solidFill>
              <a:latin typeface="+mn-lt"/>
              <a:ea typeface="+mn-ea"/>
              <a:cs typeface="+mn-cs"/>
            </a:endParaRPr>
          </a:p>
        </p:txBody>
      </p:sp>
    </p:spTree>
    <p:extLst>
      <p:ext uri="{BB962C8B-B14F-4D97-AF65-F5344CB8AC3E}">
        <p14:creationId xmlns:p14="http://schemas.microsoft.com/office/powerpoint/2010/main" val="742662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38269" indent="-2839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35799" indent="-22716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90119" indent="-22716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44438" indent="-22716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9875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307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0739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6171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72AB0D2-1AE9-4D3F-B18C-5B83E7C37D39}" type="slidenum">
              <a:rPr lang="en-US" altLang="en-US">
                <a:solidFill>
                  <a:prstClr val="black"/>
                </a:solidFill>
              </a:rPr>
              <a:pPr eaLnBrk="1" hangingPunct="1">
                <a:spcBef>
                  <a:spcPct val="0"/>
                </a:spcBef>
              </a:pPr>
              <a:t>11</a:t>
            </a:fld>
            <a:endParaRPr lang="en-US" altLang="en-US">
              <a:solidFill>
                <a:prstClr val="black"/>
              </a:solidFill>
            </a:endParaRPr>
          </a:p>
        </p:txBody>
      </p:sp>
      <p:sp>
        <p:nvSpPr>
          <p:cNvPr id="37891" name="Rectangle 2"/>
          <p:cNvSpPr>
            <a:spLocks noGrp="1" noRot="1" noChangeAspect="1" noChangeArrowheads="1" noTextEdit="1"/>
          </p:cNvSpPr>
          <p:nvPr>
            <p:ph type="sldImg"/>
          </p:nvPr>
        </p:nvSpPr>
        <p:spPr>
          <a:xfrm>
            <a:off x="1371600" y="1143000"/>
            <a:ext cx="4114800" cy="3086100"/>
          </a:xfrm>
          <a:solidFill>
            <a:srgbClr val="FFFFFF"/>
          </a:solidFill>
        </p:spPr>
      </p:sp>
      <p:sp>
        <p:nvSpPr>
          <p:cNvPr id="37892" name="Rectangle 3"/>
          <p:cNvSpPr>
            <a:spLocks noGrp="1" noChangeArrowheads="1"/>
          </p:cNvSpPr>
          <p:nvPr>
            <p:ph type="body" idx="1"/>
          </p:nvPr>
        </p:nvSpPr>
        <p:spPr>
          <a:solidFill>
            <a:srgbClr val="FFFFFF"/>
          </a:solidFill>
          <a:ln>
            <a:solidFill>
              <a:srgbClr val="000000"/>
            </a:solidFill>
          </a:ln>
        </p:spPr>
        <p:txBody>
          <a:bodyPr lIns="93462" tIns="46732" rIns="93462" bIns="46732"/>
          <a:lstStyle/>
          <a:p>
            <a:r>
              <a:rPr lang="es-CO" sz="1200" kern="1200" dirty="0">
                <a:solidFill>
                  <a:schemeClr val="tx1"/>
                </a:solidFill>
                <a:effectLst/>
                <a:latin typeface="+mn-lt"/>
                <a:ea typeface="+mn-ea"/>
                <a:cs typeface="+mn-cs"/>
              </a:rPr>
              <a:t>Conocer la enfermedad, su reservorio, su modo de transmisión y otras características probablemente sea el medio más frecuente para formular hipótesis.  </a:t>
            </a:r>
          </a:p>
          <a:p>
            <a:r>
              <a:rPr lang="es-CO" sz="1200" kern="1200" dirty="0">
                <a:solidFill>
                  <a:schemeClr val="tx1"/>
                </a:solidFill>
                <a:effectLst/>
                <a:latin typeface="+mn-lt"/>
                <a:ea typeface="+mn-ea"/>
                <a:cs typeface="+mn-cs"/>
              </a:rPr>
              <a:t>En el caso de una enfermedad que aún no tiene un diagnóstico confirmado, pregúntense qué tipos de agentes pueden causar esta presentación clínica. ¿Qué tipo de agentes causan habitualmente esta presentación clínica?</a:t>
            </a:r>
          </a:p>
          <a:p>
            <a:r>
              <a:rPr lang="es-CO" sz="1200" kern="1200" dirty="0">
                <a:solidFill>
                  <a:schemeClr val="tx1"/>
                </a:solidFill>
                <a:effectLst/>
                <a:latin typeface="+mn-lt"/>
                <a:ea typeface="+mn-ea"/>
                <a:cs typeface="+mn-cs"/>
              </a:rPr>
              <a:t>Para una enfermedad conocida pero cuya fuente o reservorio o vehículo son desconocidos, pregúntense:</a:t>
            </a:r>
          </a:p>
          <a:p>
            <a:r>
              <a:rPr lang="es-CO" sz="1200" kern="1200" dirty="0">
                <a:solidFill>
                  <a:schemeClr val="tx1"/>
                </a:solidFill>
                <a:effectLst/>
                <a:latin typeface="+mn-lt"/>
                <a:ea typeface="+mn-ea"/>
                <a:cs typeface="+mn-cs"/>
              </a:rPr>
              <a:t>  ¿Cuáles son los reservorios habituales del agente?</a:t>
            </a:r>
          </a:p>
          <a:p>
            <a:r>
              <a:rPr lang="es-CO" sz="1200" kern="1200" dirty="0">
                <a:solidFill>
                  <a:schemeClr val="tx1"/>
                </a:solidFill>
                <a:effectLst/>
                <a:latin typeface="+mn-lt"/>
                <a:ea typeface="+mn-ea"/>
                <a:cs typeface="+mn-cs"/>
              </a:rPr>
              <a:t>  ¿Cómo se transmite normalmente el agente?</a:t>
            </a:r>
          </a:p>
          <a:p>
            <a:r>
              <a:rPr lang="es-CO" sz="1200" kern="1200" dirty="0">
                <a:solidFill>
                  <a:schemeClr val="tx1"/>
                </a:solidFill>
                <a:effectLst/>
                <a:latin typeface="+mn-lt"/>
                <a:ea typeface="+mn-ea"/>
                <a:cs typeface="+mn-cs"/>
              </a:rPr>
              <a:t>  ¿Cuáles son los vehículos más comunes para transmitir este agente a los seres humanos?</a:t>
            </a:r>
          </a:p>
          <a:p>
            <a:r>
              <a:rPr lang="es-CO" sz="1200" kern="1200" dirty="0">
                <a:solidFill>
                  <a:schemeClr val="tx1"/>
                </a:solidFill>
                <a:effectLst/>
                <a:latin typeface="+mn-lt"/>
                <a:ea typeface="+mn-ea"/>
                <a:cs typeface="+mn-cs"/>
              </a:rPr>
              <a:t>  ¿Cuáles son los factores de riesgo conocidos?</a:t>
            </a:r>
          </a:p>
          <a:p>
            <a:r>
              <a:rPr lang="es-CO" sz="1200" kern="1200" dirty="0">
                <a:solidFill>
                  <a:schemeClr val="tx1"/>
                </a:solidFill>
                <a:effectLst/>
                <a:latin typeface="+mn-lt"/>
                <a:ea typeface="+mn-ea"/>
                <a:cs typeface="+mn-cs"/>
              </a:rPr>
              <a:t>  ¿Cuáles son los sospechosos habituales de esta enfermedad?</a:t>
            </a:r>
          </a:p>
          <a:p>
            <a:r>
              <a:rPr lang="es-CO" sz="1200" kern="1200" dirty="0">
                <a:solidFill>
                  <a:schemeClr val="tx1"/>
                </a:solidFill>
                <a:effectLst/>
                <a:latin typeface="+mn-lt"/>
                <a:ea typeface="+mn-ea"/>
                <a:cs typeface="+mn-cs"/>
              </a:rPr>
              <a:t>por ej., Para el cólera: el agua o alimentos contaminados</a:t>
            </a:r>
          </a:p>
          <a:p>
            <a:r>
              <a:rPr lang="es-CO" sz="1200" kern="1200" dirty="0">
                <a:solidFill>
                  <a:schemeClr val="tx1"/>
                </a:solidFill>
                <a:effectLst/>
                <a:latin typeface="+mn-lt"/>
                <a:ea typeface="+mn-ea"/>
                <a:cs typeface="+mn-cs"/>
              </a:rPr>
              <a:t>Para el sarampión: el contacto con un caso</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135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38269" indent="-2839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35799" indent="-22716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90119" indent="-22716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44438" indent="-22716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9875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307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0739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6171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4C59D8D-B41E-401D-A943-3570915EF5B0}" type="slidenum">
              <a:rPr lang="en-US" altLang="en-US">
                <a:solidFill>
                  <a:prstClr val="black"/>
                </a:solidFill>
              </a:rPr>
              <a:pPr eaLnBrk="1" hangingPunct="1">
                <a:spcBef>
                  <a:spcPct val="0"/>
                </a:spcBef>
              </a:pPr>
              <a:t>12</a:t>
            </a:fld>
            <a:endParaRPr lang="en-US" altLang="en-US">
              <a:solidFill>
                <a:prstClr val="black"/>
              </a:solidFill>
            </a:endParaRPr>
          </a:p>
        </p:txBody>
      </p:sp>
      <p:sp>
        <p:nvSpPr>
          <p:cNvPr id="39939" name="Rectangle 2"/>
          <p:cNvSpPr>
            <a:spLocks noGrp="1" noRot="1" noChangeAspect="1" noChangeArrowheads="1" noTextEdit="1"/>
          </p:cNvSpPr>
          <p:nvPr>
            <p:ph type="sldImg"/>
          </p:nvPr>
        </p:nvSpPr>
        <p:spPr>
          <a:xfrm>
            <a:off x="1371600" y="1143000"/>
            <a:ext cx="4114800" cy="3086100"/>
          </a:xfrm>
          <a:solidFill>
            <a:srgbClr val="FFFFFF"/>
          </a:solidFill>
        </p:spPr>
      </p:sp>
      <p:sp>
        <p:nvSpPr>
          <p:cNvPr id="39940" name="Rectangle 3"/>
          <p:cNvSpPr>
            <a:spLocks noGrp="1" noChangeArrowheads="1"/>
          </p:cNvSpPr>
          <p:nvPr>
            <p:ph type="body" idx="1"/>
          </p:nvPr>
        </p:nvSpPr>
        <p:spPr>
          <a:solidFill>
            <a:srgbClr val="FFFFFF"/>
          </a:solidFill>
          <a:ln>
            <a:solidFill>
              <a:srgbClr val="000000"/>
            </a:solidFill>
          </a:ln>
        </p:spPr>
        <p:txBody>
          <a:bodyPr lIns="93462" tIns="46732" rIns="93462" bIns="46732"/>
          <a:lstStyle/>
          <a:p>
            <a:r>
              <a:rPr lang="es-CO" sz="1200" kern="1200" dirty="0">
                <a:solidFill>
                  <a:schemeClr val="tx1"/>
                </a:solidFill>
                <a:effectLst/>
                <a:latin typeface="+mn-lt"/>
                <a:ea typeface="+mn-ea"/>
                <a:cs typeface="+mn-cs"/>
              </a:rPr>
              <a:t>Dedicamos mucho tiempo a estudiar la epidemiología descriptiva.  Una de las razones por las que la epidemiología descriptiva es tan importante es que proporciona claves que podemos usar para formular hipótesis.</a:t>
            </a:r>
          </a:p>
          <a:p>
            <a:r>
              <a:rPr lang="es-CO" sz="1200" kern="1200" dirty="0">
                <a:solidFill>
                  <a:schemeClr val="tx1"/>
                </a:solidFill>
                <a:effectLst/>
                <a:latin typeface="+mn-lt"/>
                <a:ea typeface="+mn-ea"/>
                <a:cs typeface="+mn-cs"/>
              </a:rPr>
              <a:t>Tiempo (curva epidémica): ¿La forma que tiene la curva epidémica nos da alguna pista sobre el modo de transmisión? ¿El pico estrecho señala un tiempo de exposición específico?</a:t>
            </a:r>
          </a:p>
          <a:p>
            <a:r>
              <a:rPr lang="es-CO" sz="1200" kern="1200" dirty="0">
                <a:solidFill>
                  <a:schemeClr val="tx1"/>
                </a:solidFill>
                <a:effectLst/>
                <a:latin typeface="+mn-lt"/>
                <a:ea typeface="+mn-ea"/>
                <a:cs typeface="+mn-cs"/>
              </a:rPr>
              <a:t>Lugar: ¿Los índices de ataque son particularmente elevados en un área? ¿Qué tiene de especial ese lugar (vecindario, ala de un hospital, otros)?</a:t>
            </a:r>
          </a:p>
          <a:p>
            <a:r>
              <a:rPr lang="es-CO" sz="1200" kern="1200" dirty="0">
                <a:solidFill>
                  <a:schemeClr val="tx1"/>
                </a:solidFill>
                <a:effectLst/>
                <a:latin typeface="+mn-lt"/>
                <a:ea typeface="+mn-ea"/>
                <a:cs typeface="+mn-cs"/>
              </a:rPr>
              <a:t>Persona: ¿Qué grupo(s), por edad, sexo, ocupación, otros? — tienen tasas más elevadas?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205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38269" indent="-2839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35799" indent="-22716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90119" indent="-22716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44438" indent="-22716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9875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307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0739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6171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E1831CD-FE80-4666-B034-7C4937969A3D}" type="slidenum">
              <a:rPr lang="en-US" altLang="en-US">
                <a:solidFill>
                  <a:prstClr val="black"/>
                </a:solidFill>
              </a:rPr>
              <a:pPr eaLnBrk="1" hangingPunct="1">
                <a:spcBef>
                  <a:spcPct val="0"/>
                </a:spcBef>
              </a:pPr>
              <a:t>13</a:t>
            </a:fld>
            <a:endParaRPr lang="en-US" altLang="en-US">
              <a:solidFill>
                <a:prstClr val="black"/>
              </a:solidFill>
            </a:endParaRPr>
          </a:p>
        </p:txBody>
      </p:sp>
      <p:sp>
        <p:nvSpPr>
          <p:cNvPr id="40963" name="Rectangle 2"/>
          <p:cNvSpPr>
            <a:spLocks noGrp="1" noRot="1" noChangeAspect="1" noChangeArrowheads="1" noTextEdit="1"/>
          </p:cNvSpPr>
          <p:nvPr>
            <p:ph type="sldImg"/>
          </p:nvPr>
        </p:nvSpPr>
        <p:spPr>
          <a:xfrm>
            <a:off x="1371600" y="1143000"/>
            <a:ext cx="4114800" cy="3086100"/>
          </a:xfrm>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Han visto esta diapositiva.  En ocasiones, el trazado de la curva epidémica indica el tipo de propagación de la epidemia.</a:t>
            </a:r>
          </a:p>
          <a:p>
            <a:r>
              <a:rPr lang="es-CO" sz="1200" kern="1200" dirty="0">
                <a:solidFill>
                  <a:schemeClr val="tx1"/>
                </a:solidFill>
                <a:effectLst/>
                <a:latin typeface="+mn-lt"/>
                <a:ea typeface="+mn-ea"/>
                <a:cs typeface="+mn-cs"/>
              </a:rPr>
              <a:t>En un brote de fuente puntual, la curva por lo general tiene un solo pico, a veces con un ascenso más pronunciado y un descenso más gradual.</a:t>
            </a:r>
          </a:p>
          <a:p>
            <a:r>
              <a:rPr lang="es-CO" sz="1200" kern="1200" dirty="0">
                <a:solidFill>
                  <a:schemeClr val="tx1"/>
                </a:solidFill>
                <a:effectLst/>
                <a:latin typeface="+mn-lt"/>
                <a:ea typeface="+mn-ea"/>
                <a:cs typeface="+mn-cs"/>
              </a:rPr>
              <a:t>En un brote causado por una fuente común continuada, la curva se eleva y se mantiene arriba.</a:t>
            </a:r>
          </a:p>
          <a:p>
            <a:r>
              <a:rPr lang="es-CO" sz="1200" kern="1200" dirty="0">
                <a:solidFill>
                  <a:schemeClr val="tx1"/>
                </a:solidFill>
                <a:effectLst/>
                <a:latin typeface="+mn-lt"/>
                <a:ea typeface="+mn-ea"/>
                <a:cs typeface="+mn-cs"/>
              </a:rPr>
              <a:t>Un brote causando por una fuente intermitente tiene casos intermitentes.</a:t>
            </a:r>
          </a:p>
          <a:p>
            <a:r>
              <a:rPr lang="es-CO" sz="1200" kern="1200" dirty="0">
                <a:solidFill>
                  <a:schemeClr val="tx1"/>
                </a:solidFill>
                <a:effectLst/>
                <a:latin typeface="+mn-lt"/>
                <a:ea typeface="+mn-ea"/>
                <a:cs typeface="+mn-cs"/>
              </a:rPr>
              <a:t>En un brote propagado como el sarampión, la curva usualmente tiene olas sucesivas de casos, como se muestra en la parte inferior izquierda.</a:t>
            </a:r>
          </a:p>
          <a:p>
            <a:r>
              <a:rPr lang="es-CO" sz="1200" kern="1200" dirty="0">
                <a:solidFill>
                  <a:schemeClr val="tx1"/>
                </a:solidFill>
                <a:effectLst/>
                <a:latin typeface="+mn-lt"/>
                <a:ea typeface="+mn-ea"/>
                <a:cs typeface="+mn-cs"/>
              </a:rPr>
              <a:t>Observen que estas son curvas epidémicas clásicas y que en la vida real las curvas epidémicas pueden no ser tan clásicas como estas ilustraciones.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762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371600" y="1143000"/>
            <a:ext cx="4114800" cy="3086100"/>
          </a:xfrm>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sz="1200" kern="1200" dirty="0">
                <a:solidFill>
                  <a:schemeClr val="tx1"/>
                </a:solidFill>
                <a:effectLst/>
                <a:latin typeface="+mn-lt"/>
                <a:ea typeface="+mn-ea"/>
                <a:cs typeface="+mn-cs"/>
              </a:rPr>
              <a:t>Se produjo un brote de neumonía entre los pacientes de un hospital. Este mapa de puntos muestra que el hospital está dividido en alas este y oeste, y los círculos rojos representan dónde se alojaron los pacientes.</a:t>
            </a:r>
          </a:p>
          <a:p>
            <a:r>
              <a:rPr lang="es-MX" sz="1200" kern="1200" dirty="0">
                <a:solidFill>
                  <a:schemeClr val="tx1"/>
                </a:solidFill>
                <a:effectLst/>
                <a:latin typeface="+mn-lt"/>
                <a:ea typeface="+mn-ea"/>
                <a:cs typeface="+mn-cs"/>
              </a:rPr>
              <a:t>Pregunte: Si estas son las ubicaciones de los casos, ¿qué hipótesis sobre el lugar podría desarrollar a partir de este mapa de lugares?</a:t>
            </a:r>
          </a:p>
          <a:p>
            <a:r>
              <a:rPr lang="es-MX" sz="1200" kern="1200" dirty="0">
                <a:solidFill>
                  <a:schemeClr val="tx1"/>
                </a:solidFill>
                <a:effectLst/>
                <a:latin typeface="+mn-lt"/>
                <a:ea typeface="+mn-ea"/>
                <a:cs typeface="+mn-cs"/>
              </a:rPr>
              <a:t>Respuesta: Debido a que todos los casos ocurrieron en el ala este, es razonable suponer que la exposición ocurrió en el ala este.</a:t>
            </a:r>
            <a:endParaRPr lang="en-US" altLang="en-US" dirty="0">
              <a:latin typeface="Arial" panose="020B0604020202020204" pitchFamily="34" charset="0"/>
              <a:cs typeface="Arial" panose="020B0604020202020204" pitchFamily="34" charset="0"/>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38269" indent="-2839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35799" indent="-22716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90119" indent="-22716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44438" indent="-22716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9875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307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0739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6171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88CAA19-4F73-4229-95BF-AC77C02027CE}" type="slidenum">
              <a:rPr lang="en-US" altLang="en-US">
                <a:solidFill>
                  <a:prstClr val="black"/>
                </a:solidFill>
              </a:rPr>
              <a:pPr eaLnBrk="1" hangingPunct="1">
                <a:spcBef>
                  <a:spcPct val="0"/>
                </a:spcBef>
              </a:pPr>
              <a:t>14</a:t>
            </a:fld>
            <a:endParaRPr lang="en-US" altLang="en-US">
              <a:solidFill>
                <a:prstClr val="black"/>
              </a:solidFill>
            </a:endParaRPr>
          </a:p>
        </p:txBody>
      </p:sp>
    </p:spTree>
    <p:extLst>
      <p:ext uri="{BB962C8B-B14F-4D97-AF65-F5344CB8AC3E}">
        <p14:creationId xmlns:p14="http://schemas.microsoft.com/office/powerpoint/2010/main" val="3773429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371600" y="1143000"/>
            <a:ext cx="4114800" cy="3086100"/>
          </a:xfrm>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414"/>
            <a:r>
              <a:rPr lang="es-MX" sz="1200" kern="1200" dirty="0">
                <a:solidFill>
                  <a:schemeClr val="tx1"/>
                </a:solidFill>
                <a:effectLst/>
                <a:latin typeface="+mn-lt"/>
                <a:ea typeface="+mn-ea"/>
                <a:cs typeface="+mn-cs"/>
              </a:rPr>
              <a:t>Esta diapositiva muestra el mismo hospital pero con los puntos que representan casos-pacientes durante un brote diferente.</a:t>
            </a:r>
          </a:p>
          <a:p>
            <a:pPr defTabSz="924414"/>
            <a:r>
              <a:rPr lang="es-MX" sz="1200" kern="1200" dirty="0">
                <a:solidFill>
                  <a:schemeClr val="tx1"/>
                </a:solidFill>
                <a:effectLst/>
                <a:latin typeface="+mn-lt"/>
                <a:ea typeface="+mn-ea"/>
                <a:cs typeface="+mn-cs"/>
              </a:rPr>
              <a:t>Pregunte: ¿Qué hipótesis consideraría en función de la distribución de lugares que se muestra en este mapa de lugares?</a:t>
            </a:r>
          </a:p>
          <a:p>
            <a:pPr defTabSz="924414"/>
            <a:r>
              <a:rPr lang="es-MX" sz="1200" kern="1200" dirty="0">
                <a:solidFill>
                  <a:schemeClr val="tx1"/>
                </a:solidFill>
                <a:effectLst/>
                <a:latin typeface="+mn-lt"/>
                <a:ea typeface="+mn-ea"/>
                <a:cs typeface="+mn-cs"/>
              </a:rPr>
              <a:t>Respuesta: La exposición que causa la enfermedad probablemente no esté relacionada con la ubicación de las habitaciones de los pacientes. Considere otra hipótesis sobre qué más tienen estos pacientes en común.</a:t>
            </a:r>
            <a:endParaRPr lang="en-US" altLang="en-US" dirty="0">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38269" indent="-2839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35799" indent="-22716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90119" indent="-22716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44438" indent="-22716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9875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307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0739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6171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C7AE970-AE81-46C6-9789-7C283198166B}" type="slidenum">
              <a:rPr lang="en-US" altLang="en-US">
                <a:solidFill>
                  <a:prstClr val="black"/>
                </a:solidFill>
              </a:rPr>
              <a:pPr eaLnBrk="1" hangingPunct="1">
                <a:spcBef>
                  <a:spcPct val="0"/>
                </a:spcBef>
              </a:pPr>
              <a:t>15</a:t>
            </a:fld>
            <a:endParaRPr lang="en-US" altLang="en-US">
              <a:solidFill>
                <a:prstClr val="black"/>
              </a:solidFill>
            </a:endParaRPr>
          </a:p>
        </p:txBody>
      </p:sp>
    </p:spTree>
    <p:extLst>
      <p:ext uri="{BB962C8B-B14F-4D97-AF65-F5344CB8AC3E}">
        <p14:creationId xmlns:p14="http://schemas.microsoft.com/office/powerpoint/2010/main" val="115511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371600" y="1143000"/>
            <a:ext cx="4114800" cy="3086100"/>
          </a:xfrm>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Como ya vimos anteriormente, los valores atípicos pueden proporcionar claves importantes.  Un valor atípico puede ser una sola exposición en común con la mayoría de los demás casos; ¿cuál es esa exposición?  Por ejemplo, si una de las personas que visitó de la residencia para ancianos (como un familiar) desarrolló la misma enfermedad que los residentes del hogar para ancianos, ¿qué exposición tuvo ese visitante en el hogar para ancianos?</a:t>
            </a:r>
          </a:p>
          <a:p>
            <a:endParaRPr lang="es-CO" altLang="en-US" sz="1200" kern="1200" dirty="0">
              <a:solidFill>
                <a:schemeClr val="tx1"/>
              </a:solidFill>
              <a:effectLst/>
              <a:latin typeface="+mn-lt"/>
              <a:ea typeface="+mn-ea"/>
              <a:cs typeface="+mn-cs"/>
            </a:endParaRPr>
          </a:p>
          <a:p>
            <a:r>
              <a:rPr lang="es-MX" altLang="en-US" dirty="0">
                <a:latin typeface="Arial" panose="020B0604020202020204" pitchFamily="34" charset="0"/>
                <a:cs typeface="Arial" panose="020B0604020202020204" pitchFamily="34" charset="0"/>
              </a:rPr>
              <a:t>Ejemplo: considere un brote en el que todos los casos fueron en hombres, excepto en una mujer. Entreviste a la mujer y averigüe qué exposición pudo haber tenido en común con los hombres, particularmente una exposición que otras mujeres no tuvieron.</a:t>
            </a:r>
            <a:endParaRPr lang="en-US" altLang="en-US" dirty="0">
              <a:latin typeface="Arial" panose="020B0604020202020204" pitchFamily="34" charset="0"/>
              <a:cs typeface="Arial" panose="020B0604020202020204" pitchFamily="34" charset="0"/>
            </a:endParaRP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38269" indent="-2839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35799" indent="-22716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90119" indent="-22716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44438" indent="-22716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9875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307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0739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6171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C9261A3-9B2D-4431-8A55-ED6A479C6DA1}" type="slidenum">
              <a:rPr lang="en-US" altLang="en-US">
                <a:solidFill>
                  <a:prstClr val="black"/>
                </a:solidFill>
              </a:rPr>
              <a:pPr eaLnBrk="1" hangingPunct="1">
                <a:spcBef>
                  <a:spcPct val="0"/>
                </a:spcBef>
              </a:pPr>
              <a:t>16</a:t>
            </a:fld>
            <a:endParaRPr lang="en-US" altLang="en-US">
              <a:solidFill>
                <a:prstClr val="black"/>
              </a:solidFill>
            </a:endParaRPr>
          </a:p>
        </p:txBody>
      </p:sp>
    </p:spTree>
    <p:extLst>
      <p:ext uri="{BB962C8B-B14F-4D97-AF65-F5344CB8AC3E}">
        <p14:creationId xmlns:p14="http://schemas.microsoft.com/office/powerpoint/2010/main" val="2487866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38269" indent="-2839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35799" indent="-22716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90119" indent="-22716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44438" indent="-22716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9875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307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0739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6171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DC9DBBB-EDFD-4871-BFFB-4BCF47721AC8}" type="slidenum">
              <a:rPr lang="en-US" altLang="en-US">
                <a:solidFill>
                  <a:prstClr val="black"/>
                </a:solidFill>
              </a:rPr>
              <a:pPr eaLnBrk="1" hangingPunct="1">
                <a:spcBef>
                  <a:spcPct val="0"/>
                </a:spcBef>
              </a:pPr>
              <a:t>17</a:t>
            </a:fld>
            <a:endParaRPr lang="en-US" altLang="en-US">
              <a:solidFill>
                <a:prstClr val="black"/>
              </a:solidFill>
            </a:endParaRPr>
          </a:p>
        </p:txBody>
      </p:sp>
      <p:sp>
        <p:nvSpPr>
          <p:cNvPr id="50179" name="Rectangle 2"/>
          <p:cNvSpPr>
            <a:spLocks noGrp="1" noRot="1" noChangeAspect="1" noChangeArrowheads="1" noTextEdit="1"/>
          </p:cNvSpPr>
          <p:nvPr>
            <p:ph type="sldImg"/>
          </p:nvPr>
        </p:nvSpPr>
        <p:spPr>
          <a:xfrm>
            <a:off x="1371600" y="1143000"/>
            <a:ext cx="4114800" cy="3086100"/>
          </a:xfrm>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Este gráfico corresponde a un brote de gastroenteritis causado por </a:t>
            </a:r>
            <a:r>
              <a:rPr lang="es-CO" sz="1200" i="1" kern="1200" dirty="0" err="1">
                <a:solidFill>
                  <a:schemeClr val="tx1"/>
                </a:solidFill>
                <a:effectLst/>
                <a:latin typeface="+mn-lt"/>
                <a:ea typeface="+mn-ea"/>
                <a:cs typeface="+mn-cs"/>
              </a:rPr>
              <a:t>Staphylococcusaureus</a:t>
            </a:r>
            <a:r>
              <a:rPr lang="es-CO" sz="1200" kern="1200" dirty="0">
                <a:solidFill>
                  <a:schemeClr val="tx1"/>
                </a:solidFill>
                <a:effectLst/>
                <a:latin typeface="+mn-lt"/>
                <a:ea typeface="+mn-ea"/>
                <a:cs typeface="+mn-cs"/>
              </a:rPr>
              <a:t>.  Afectó a un grupo de unas 80 personas que habían asistido a un picnic organizado por su iglesia la tarde del 18 de abril.  Todos enfermaron entre 4 y 7 horas después de comer.</a:t>
            </a:r>
          </a:p>
          <a:p>
            <a:r>
              <a:rPr lang="es-CO" sz="1200" kern="1200" dirty="0">
                <a:solidFill>
                  <a:schemeClr val="tx1"/>
                </a:solidFill>
                <a:effectLst/>
                <a:latin typeface="+mn-lt"/>
                <a:ea typeface="+mn-ea"/>
                <a:cs typeface="+mn-cs"/>
              </a:rPr>
              <a:t>Observen el primer caso. Claramente ese caso ocurrió incluso antes de que tuviera lugar el picnic.  ¿No sería interesante entrevistar a ese caso y ver si esa persona comió algo de lo que se sirvió más tarde en el picnic y de ser así, qué fue lo que comió? Por supuesto, podría ser un caso totalmente distinto o un error de codificación del momento en que se inició.</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091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38269" indent="-2839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35799" indent="-22716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90119" indent="-22716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44438" indent="-22716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9875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307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0739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6171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95AF27D-72A5-4862-A6B0-ECC8D221CDE8}" type="slidenum">
              <a:rPr lang="en-US" altLang="en-US">
                <a:solidFill>
                  <a:prstClr val="black"/>
                </a:solidFill>
              </a:rPr>
              <a:pPr eaLnBrk="1" hangingPunct="1">
                <a:spcBef>
                  <a:spcPct val="0"/>
                </a:spcBef>
              </a:pPr>
              <a:t>18</a:t>
            </a:fld>
            <a:endParaRPr lang="en-US" altLang="en-US">
              <a:solidFill>
                <a:prstClr val="black"/>
              </a:solidFill>
            </a:endParaRPr>
          </a:p>
        </p:txBody>
      </p:sp>
      <p:sp>
        <p:nvSpPr>
          <p:cNvPr id="51203" name="Rectangle 2"/>
          <p:cNvSpPr>
            <a:spLocks noGrp="1" noRot="1" noChangeAspect="1" noChangeArrowheads="1" noTextEdit="1"/>
          </p:cNvSpPr>
          <p:nvPr>
            <p:ph type="sldImg"/>
          </p:nvPr>
        </p:nvSpPr>
        <p:spPr>
          <a:xfrm>
            <a:off x="1371600" y="1143000"/>
            <a:ext cx="4114800" cy="3086100"/>
          </a:xfrm>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dirty="0">
                <a:latin typeface="Arial" panose="020B0604020202020204" pitchFamily="34" charset="0"/>
                <a:cs typeface="Arial" panose="020B0604020202020204" pitchFamily="34" charset="0"/>
              </a:rPr>
              <a:t>Otra forma de generar hipótesis es hablar con los casos-pacientes y preguntarles qué piensan.</a:t>
            </a:r>
          </a:p>
          <a:p>
            <a:r>
              <a:rPr lang="es-MX" altLang="en-US" dirty="0">
                <a:latin typeface="Arial" panose="020B0604020202020204" pitchFamily="34" charset="0"/>
                <a:cs typeface="Arial" panose="020B0604020202020204" pitchFamily="34" charset="0"/>
              </a:rPr>
              <a:t>Han tenido mucho tiempo para pensar en sus propias exposiciones y pueden haber hablado con otros sobre lo que tienen en común.</a:t>
            </a:r>
          </a:p>
          <a:p>
            <a:r>
              <a:rPr lang="es-MX" altLang="en-US" dirty="0">
                <a:latin typeface="Arial" panose="020B0604020202020204" pitchFamily="34" charset="0"/>
                <a:cs typeface="Arial" panose="020B0604020202020204" pitchFamily="34" charset="0"/>
              </a:rPr>
              <a:t>Permita que los pacientes-caso expresen sus propias ideas, pero no mencionen otras hipótesis hasta que hayan expresado las suyas.</a:t>
            </a:r>
          </a:p>
          <a:p>
            <a:r>
              <a:rPr lang="es-MX" altLang="en-US" dirty="0">
                <a:latin typeface="Arial" panose="020B0604020202020204" pitchFamily="34" charset="0"/>
                <a:cs typeface="Arial" panose="020B0604020202020204" pitchFamily="34" charset="0"/>
              </a:rPr>
              <a:t>Para detectar brotes transmitidos por alimentos, inspeccione el área de la cocina o cualquier otra área donde se almacenaron y prepararon los alimentos. Además, hable con los manipuladores de alimentos, incluso sobre si alguno era sintomático antes del brote.</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635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38269" indent="-2839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35799" indent="-22716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90119" indent="-22716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44438" indent="-22716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9875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307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0739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6171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95AF27D-72A5-4862-A6B0-ECC8D221CDE8}" type="slidenum">
              <a:rPr lang="en-US" altLang="en-US">
                <a:solidFill>
                  <a:prstClr val="black"/>
                </a:solidFill>
              </a:rPr>
              <a:pPr eaLnBrk="1" hangingPunct="1">
                <a:spcBef>
                  <a:spcPct val="0"/>
                </a:spcBef>
              </a:pPr>
              <a:t>19</a:t>
            </a:fld>
            <a:endParaRPr lang="en-US" altLang="en-US">
              <a:solidFill>
                <a:prstClr val="black"/>
              </a:solidFill>
            </a:endParaRPr>
          </a:p>
        </p:txBody>
      </p:sp>
      <p:sp>
        <p:nvSpPr>
          <p:cNvPr id="51203" name="Rectangle 2"/>
          <p:cNvSpPr>
            <a:spLocks noGrp="1" noRot="1" noChangeAspect="1" noChangeArrowheads="1" noTextEdit="1"/>
          </p:cNvSpPr>
          <p:nvPr>
            <p:ph type="sldImg"/>
          </p:nvPr>
        </p:nvSpPr>
        <p:spPr>
          <a:xfrm>
            <a:off x="1371600" y="1143000"/>
            <a:ext cx="4114800" cy="3086100"/>
          </a:xfrm>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sz="1200" kern="1200" dirty="0">
                <a:solidFill>
                  <a:schemeClr val="tx1"/>
                </a:solidFill>
                <a:effectLst/>
                <a:latin typeface="+mn-lt"/>
                <a:ea typeface="+mn-ea"/>
                <a:cs typeface="+mn-cs"/>
              </a:rPr>
              <a:t>Los funcionarios de salud locales también pueden ayudar a generar hipótesis. Pregúnteles qué piensan sobre las posibles causas del brote.</a:t>
            </a:r>
          </a:p>
          <a:p>
            <a:r>
              <a:rPr lang="es-MX" sz="1200" kern="1200" dirty="0">
                <a:solidFill>
                  <a:schemeClr val="tx1"/>
                </a:solidFill>
                <a:effectLst/>
                <a:latin typeface="+mn-lt"/>
                <a:ea typeface="+mn-ea"/>
                <a:cs typeface="+mn-cs"/>
              </a:rPr>
              <a:t>Conocen los festivales recientes, otros eventos recientes y cómo interactúan las personas de la comunidad.</a:t>
            </a:r>
          </a:p>
          <a:p>
            <a:r>
              <a:rPr lang="es-MX" sz="1200" kern="1200" dirty="0">
                <a:solidFill>
                  <a:schemeClr val="tx1"/>
                </a:solidFill>
                <a:effectLst/>
                <a:latin typeface="+mn-lt"/>
                <a:ea typeface="+mn-ea"/>
                <a:cs typeface="+mn-cs"/>
              </a:rPr>
              <a:t>Es posible que puedan proporcionar información sobre nuevos productos o frutas y verduras que hayan llegado al área o sobre nuevos proveedores de frutas y verduras, carne u otros consumibles.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776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6502653A-0DA0-496E-A759-2200AEF46E81}" type="slidenum">
              <a:rPr lang="en-US" altLang="en-US" b="0" smtClean="0">
                <a:solidFill>
                  <a:prstClr val="black"/>
                </a:solidFill>
              </a:rPr>
              <a:pPr eaLnBrk="1" hangingPunct="1"/>
              <a:t>2</a:t>
            </a:fld>
            <a:endParaRPr lang="en-US" altLang="en-US" b="0">
              <a:solidFill>
                <a:prstClr val="black"/>
              </a:solidFill>
            </a:endParaRPr>
          </a:p>
        </p:txBody>
      </p:sp>
      <p:sp>
        <p:nvSpPr>
          <p:cNvPr id="122883" name="Rectangle 2"/>
          <p:cNvSpPr>
            <a:spLocks noGrp="1" noRot="1" noChangeAspect="1" noChangeArrowheads="1" noTextEdit="1"/>
          </p:cNvSpPr>
          <p:nvPr>
            <p:ph type="sldImg"/>
          </p:nvPr>
        </p:nvSpPr>
        <p:spPr>
          <a:xfrm>
            <a:off x="1371600" y="1143000"/>
            <a:ext cx="4114800" cy="3086100"/>
          </a:xfrm>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sz="1200" i="1" kern="1200" dirty="0">
                <a:solidFill>
                  <a:schemeClr val="tx1"/>
                </a:solidFill>
                <a:effectLst/>
                <a:latin typeface="+mn-lt"/>
                <a:ea typeface="+mn-ea"/>
                <a:cs typeface="+mn-cs"/>
              </a:rPr>
              <a:t>Pida a algún participante que lea los objetivos de aprendizaje. </a:t>
            </a:r>
            <a:endParaRPr lang="en-US" altLang="en-US" i="1" dirty="0"/>
          </a:p>
        </p:txBody>
      </p:sp>
    </p:spTree>
    <p:extLst>
      <p:ext uri="{BB962C8B-B14F-4D97-AF65-F5344CB8AC3E}">
        <p14:creationId xmlns:p14="http://schemas.microsoft.com/office/powerpoint/2010/main" val="262762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09281AC9-AD6B-4D1F-8BEE-7AC5118BC4BA}" type="slidenum">
              <a:rPr lang="en-US" altLang="en-US" b="0" smtClean="0">
                <a:solidFill>
                  <a:prstClr val="black"/>
                </a:solidFill>
              </a:rPr>
              <a:pPr eaLnBrk="1" hangingPunct="1"/>
              <a:t>20</a:t>
            </a:fld>
            <a:endParaRPr lang="en-US" altLang="en-US" b="0">
              <a:solidFill>
                <a:prstClr val="black"/>
              </a:solidFill>
            </a:endParaRPr>
          </a:p>
        </p:txBody>
      </p:sp>
      <p:sp>
        <p:nvSpPr>
          <p:cNvPr id="209923" name="Rectangle 2"/>
          <p:cNvSpPr>
            <a:spLocks noGrp="1" noRot="1" noChangeAspect="1" noChangeArrowheads="1" noTextEdit="1"/>
          </p:cNvSpPr>
          <p:nvPr>
            <p:ph type="sldImg"/>
          </p:nvPr>
        </p:nvSpPr>
        <p:spPr>
          <a:xfrm>
            <a:off x="1371600" y="1143000"/>
            <a:ext cx="4114800" cy="3086100"/>
          </a:xfrm>
        </p:spPr>
      </p:sp>
      <p:sp>
        <p:nvSpPr>
          <p:cNvPr id="209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Escenario: Supongamos que les notifican que han ocurrido recientemente casos de meningitis </a:t>
            </a:r>
            <a:r>
              <a:rPr lang="es-CO" sz="1200" kern="1200" dirty="0" err="1">
                <a:solidFill>
                  <a:schemeClr val="tx1"/>
                </a:solidFill>
                <a:effectLst/>
                <a:latin typeface="+mn-lt"/>
                <a:ea typeface="+mn-ea"/>
                <a:cs typeface="+mn-cs"/>
              </a:rPr>
              <a:t>meningocócica</a:t>
            </a:r>
            <a:r>
              <a:rPr lang="es-CO" sz="1200" kern="1200" dirty="0">
                <a:solidFill>
                  <a:schemeClr val="tx1"/>
                </a:solidFill>
                <a:effectLst/>
                <a:latin typeface="+mn-lt"/>
                <a:ea typeface="+mn-ea"/>
                <a:cs typeface="+mn-cs"/>
              </a:rPr>
              <a:t> entre los recién nacidos del Hospital X.  Como muchos de ustedes saben, la meningitis es una inflamación del tejido alrededor del cerebro, caracterizada por fiebre, dolor de cabeza, rigidez en el cuello, irritabilidad, vómitos y alimentación deficiente.</a:t>
            </a:r>
          </a:p>
          <a:p>
            <a:r>
              <a:rPr lang="es-CO" sz="1200" i="1" kern="1200" dirty="0">
                <a:solidFill>
                  <a:schemeClr val="tx1"/>
                </a:solidFill>
                <a:effectLst/>
                <a:latin typeface="+mn-lt"/>
                <a:ea typeface="+mn-ea"/>
                <a:cs typeface="+mn-cs"/>
              </a:rPr>
              <a:t>Pida a alguien que lea la sección de la dispositiva con conocimientos sobre el tema, tomados de la hoja informativa de la OMS.</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¿Cuál es su hipótesis? La hipótesis debe incluir el resultado y la posible exposición. (Anime a los estudiantes a formularla como “Mi hipótesis es que LA EXPOSICIÓN está asociada a EL RESULTADO”). Entonces, ¿cuál es el resultado? (Esta es la parte fácil): </a:t>
            </a:r>
          </a:p>
          <a:p>
            <a:r>
              <a:rPr lang="es-CO" sz="1200" i="1" kern="1200" dirty="0">
                <a:solidFill>
                  <a:schemeClr val="tx1"/>
                </a:solidFill>
                <a:effectLst/>
                <a:latin typeface="+mn-lt"/>
                <a:ea typeface="+mn-ea"/>
                <a:cs typeface="+mn-cs"/>
              </a:rPr>
              <a:t>meningitis </a:t>
            </a:r>
            <a:r>
              <a:rPr lang="es-CO" sz="1200" i="1" kern="1200" dirty="0" err="1">
                <a:solidFill>
                  <a:schemeClr val="tx1"/>
                </a:solidFill>
                <a:effectLst/>
                <a:latin typeface="+mn-lt"/>
                <a:ea typeface="+mn-ea"/>
                <a:cs typeface="+mn-cs"/>
              </a:rPr>
              <a:t>meningocócica</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¿Cuál es la exposición? </a:t>
            </a:r>
          </a:p>
          <a:p>
            <a:r>
              <a:rPr lang="es-CO" sz="1200" i="1" kern="1200" dirty="0">
                <a:solidFill>
                  <a:schemeClr val="tx1"/>
                </a:solidFill>
                <a:effectLst/>
                <a:latin typeface="+mn-lt"/>
                <a:ea typeface="+mn-ea"/>
                <a:cs typeface="+mn-cs"/>
              </a:rPr>
              <a:t>Permita que los participantes hagan una o dos sugerencias. Entre las respuestas posibles se encuentra:</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El hospital X – sí, pero no es útil.  ¿Qué cosa del hospital o en qué lugar del hospital?</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¿La sala de recién nacidos? ¿El área de maternidad?  (Puede depender del hospital, donde tienen a los recién nacidos)</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Una persona en el hospital, por ej., un miembro del personal, una madre, un visitante?</a:t>
            </a:r>
            <a:endParaRPr lang="es-CO"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323246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D8BE512A-A782-466A-B102-2485400E1556}" type="slidenum">
              <a:rPr lang="en-US" altLang="en-US" b="0" smtClean="0">
                <a:solidFill>
                  <a:prstClr val="black"/>
                </a:solidFill>
              </a:rPr>
              <a:pPr eaLnBrk="1" hangingPunct="1"/>
              <a:t>21</a:t>
            </a:fld>
            <a:endParaRPr lang="en-US" altLang="en-US" b="0">
              <a:solidFill>
                <a:prstClr val="black"/>
              </a:solidFill>
            </a:endParaRPr>
          </a:p>
        </p:txBody>
      </p:sp>
      <p:sp>
        <p:nvSpPr>
          <p:cNvPr id="210947" name="Rectangle 2"/>
          <p:cNvSpPr>
            <a:spLocks noGrp="1" noRot="1" noChangeAspect="1" noChangeArrowheads="1" noTextEdit="1"/>
          </p:cNvSpPr>
          <p:nvPr>
            <p:ph type="sldImg"/>
          </p:nvPr>
        </p:nvSpPr>
        <p:spPr>
          <a:xfrm>
            <a:off x="1371600" y="1143000"/>
            <a:ext cx="4114800" cy="3086100"/>
          </a:xfrm>
        </p:spPr>
      </p:sp>
      <p:sp>
        <p:nvSpPr>
          <p:cNvPr id="210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Este hospital no tenía una sala de recién nacidos; todos los recién nacidos se quedaban con sus madres en el área de maternidad.  Como la meningitis se transmite de persona a persona, los investigadores formularon una serie de hipótesis a explorar: que los bebés se expusieron a alguien en el área de maternidad, ya sea un miembro del personal del hospital como un médico, una enfermedad, un técnico u otro empleado, una de las madres o un visitante del área de maternidad.</a:t>
            </a:r>
          </a:p>
          <a:p>
            <a:r>
              <a:rPr lang="es-CO" sz="1200" kern="1200" dirty="0">
                <a:solidFill>
                  <a:schemeClr val="tx1"/>
                </a:solidFill>
                <a:effectLst/>
                <a:latin typeface="+mn-lt"/>
                <a:ea typeface="+mn-ea"/>
                <a:cs typeface="+mn-cs"/>
              </a:rPr>
              <a:t>Pensemos ahora en el estudio de caso en el que han estado trabajando. ¿Han planteado una hipótesis sobre el brote? ¿Recuerdan que su hipótesis debe incluir un resultado y una exposición? </a:t>
            </a:r>
          </a:p>
          <a:p>
            <a:r>
              <a:rPr lang="es-CO" sz="1200" i="1" kern="1200" dirty="0">
                <a:solidFill>
                  <a:schemeClr val="tx1"/>
                </a:solidFill>
                <a:effectLst/>
                <a:latin typeface="+mn-lt"/>
                <a:ea typeface="+mn-ea"/>
                <a:cs typeface="+mn-cs"/>
              </a:rPr>
              <a:t>Permita varios minutos para el intercambio de ideas. Sean generosos con las sugerencias, siempre y cuando se basen en un buen análisis descriptivo. El resultado es el cólera. Las respuestas posibles a la exposición pueden ser incluir:</a:t>
            </a:r>
            <a:endParaRPr lang="es-CO" sz="1200" kern="1200" dirty="0">
              <a:solidFill>
                <a:schemeClr val="tx1"/>
              </a:solidFill>
              <a:effectLst/>
              <a:latin typeface="+mn-lt"/>
              <a:ea typeface="+mn-ea"/>
              <a:cs typeface="+mn-cs"/>
            </a:endParaRPr>
          </a:p>
          <a:p>
            <a:pPr lvl="0"/>
            <a:r>
              <a:rPr lang="es-CO" sz="1200" i="1" kern="1200" dirty="0">
                <a:solidFill>
                  <a:schemeClr val="tx1"/>
                </a:solidFill>
                <a:effectLst/>
                <a:latin typeface="+mn-lt"/>
                <a:ea typeface="+mn-ea"/>
                <a:cs typeface="+mn-cs"/>
              </a:rPr>
              <a:t>bebés en pañales, ya que de esa manera las personas pueden exponerse a heces.</a:t>
            </a:r>
            <a:endParaRPr lang="es-CO" sz="1200" kern="1200" dirty="0">
              <a:solidFill>
                <a:schemeClr val="tx1"/>
              </a:solidFill>
              <a:effectLst/>
              <a:latin typeface="+mn-lt"/>
              <a:ea typeface="+mn-ea"/>
              <a:cs typeface="+mn-cs"/>
            </a:endParaRPr>
          </a:p>
          <a:p>
            <a:pPr lvl="0"/>
            <a:r>
              <a:rPr lang="es-CO" sz="1200" i="1" kern="1200" dirty="0">
                <a:solidFill>
                  <a:schemeClr val="tx1"/>
                </a:solidFill>
                <a:effectLst/>
                <a:latin typeface="+mn-lt"/>
                <a:ea typeface="+mn-ea"/>
                <a:cs typeface="+mn-cs"/>
              </a:rPr>
              <a:t>Alimentos o bebidas de un vendedor callejero o agua de un suministro de agua pública, ya que una gran proporción de los casos estuvieron expuestos a ambos.  </a:t>
            </a:r>
            <a:endParaRPr lang="es-CO" sz="1200" kern="1200" dirty="0">
              <a:solidFill>
                <a:schemeClr val="tx1"/>
              </a:solidFill>
              <a:effectLst/>
              <a:latin typeface="+mn-lt"/>
              <a:ea typeface="+mn-ea"/>
              <a:cs typeface="+mn-cs"/>
            </a:endParaRPr>
          </a:p>
          <a:p>
            <a:pPr lvl="0"/>
            <a:r>
              <a:rPr lang="es-CO" sz="1200" i="1" kern="1200" dirty="0">
                <a:solidFill>
                  <a:schemeClr val="tx1"/>
                </a:solidFill>
                <a:effectLst/>
                <a:latin typeface="+mn-lt"/>
                <a:ea typeface="+mn-ea"/>
                <a:cs typeface="+mn-cs"/>
              </a:rPr>
              <a:t>consumo de restos de arroz, ya que esa era una fuente conocida antes.</a:t>
            </a:r>
            <a:endParaRPr lang="es-CO" sz="1200" kern="1200" dirty="0">
              <a:solidFill>
                <a:schemeClr val="tx1"/>
              </a:solidFill>
              <a:effectLst/>
              <a:latin typeface="+mn-lt"/>
              <a:ea typeface="+mn-ea"/>
              <a:cs typeface="+mn-cs"/>
            </a:endParaRPr>
          </a:p>
          <a:p>
            <a:pPr lvl="0"/>
            <a:r>
              <a:rPr lang="es-CO" sz="1200" i="1" kern="1200" dirty="0">
                <a:solidFill>
                  <a:schemeClr val="tx1"/>
                </a:solidFill>
                <a:effectLst/>
                <a:latin typeface="+mn-lt"/>
                <a:ea typeface="+mn-ea"/>
                <a:cs typeface="+mn-cs"/>
              </a:rPr>
              <a:t>Personas que toman agua de un lago o un río.</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Los residentes con más experiencia en epidemiología pueden decirle que no conocemos la respuesta si no tenemos un grupo de comparación. Si nadie lo menciona, no saque a relucir este tema, pero si alguien lo trae a colación, haga énfasis en la corrección de esta respuesta.</a:t>
            </a:r>
            <a:endParaRPr lang="en-US" dirty="0"/>
          </a:p>
        </p:txBody>
      </p:sp>
    </p:spTree>
    <p:extLst>
      <p:ext uri="{BB962C8B-B14F-4D97-AF65-F5344CB8AC3E}">
        <p14:creationId xmlns:p14="http://schemas.microsoft.com/office/powerpoint/2010/main" val="325900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371600" y="1143000"/>
            <a:ext cx="4114800" cy="3086100"/>
          </a:xfrm>
        </p:spPr>
      </p:sp>
      <p:sp>
        <p:nvSpPr>
          <p:cNvPr id="203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Después de haber propuesto algunas hipótesis, tenemos que evaluarlas.</a:t>
            </a:r>
            <a:endParaRPr lang="en-US" altLang="en-US" dirty="0"/>
          </a:p>
        </p:txBody>
      </p:sp>
      <p:sp>
        <p:nvSpPr>
          <p:cNvPr id="203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5D58ACE6-FD90-4FE4-A083-48F36B3BFEFE}" type="slidenum">
              <a:rPr lang="en-US" altLang="en-US" b="0" smtClean="0">
                <a:solidFill>
                  <a:prstClr val="black"/>
                </a:solidFill>
              </a:rPr>
              <a:pPr eaLnBrk="1" hangingPunct="1"/>
              <a:t>22</a:t>
            </a:fld>
            <a:endParaRPr lang="en-US" altLang="en-US" b="0">
              <a:solidFill>
                <a:prstClr val="black"/>
              </a:solidFill>
            </a:endParaRPr>
          </a:p>
        </p:txBody>
      </p:sp>
    </p:spTree>
    <p:extLst>
      <p:ext uri="{BB962C8B-B14F-4D97-AF65-F5344CB8AC3E}">
        <p14:creationId xmlns:p14="http://schemas.microsoft.com/office/powerpoint/2010/main" val="1398523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xfrm>
            <a:off x="1371600" y="1143000"/>
            <a:ext cx="4114800" cy="3086100"/>
          </a:xfrm>
        </p:spPr>
      </p:sp>
      <p:sp>
        <p:nvSpPr>
          <p:cNvPr id="217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En algunos casos, cuando se combinan las evidencias de laboratorio, clínicas, ambientales y epidemiológicas, las evidencias son lo suficientemente sólidas como para determinar la asociación sin necesidad de realizar más pruebas.  Por ejemplo, si en el ejemplo de la meningitis los recién nacidos dieron positivo a </a:t>
            </a:r>
            <a:r>
              <a:rPr lang="es-CO" sz="1200" i="1" kern="1200" dirty="0" err="1">
                <a:solidFill>
                  <a:schemeClr val="tx1"/>
                </a:solidFill>
                <a:effectLst/>
                <a:latin typeface="+mn-lt"/>
                <a:ea typeface="+mn-ea"/>
                <a:cs typeface="+mn-cs"/>
              </a:rPr>
              <a:t>Neisseriameningitides,</a:t>
            </a:r>
            <a:r>
              <a:rPr lang="es-CO" sz="1200" kern="1200" dirty="0" err="1">
                <a:solidFill>
                  <a:schemeClr val="tx1"/>
                </a:solidFill>
                <a:effectLst/>
                <a:latin typeface="+mn-lt"/>
                <a:ea typeface="+mn-ea"/>
                <a:cs typeface="+mn-cs"/>
              </a:rPr>
              <a:t>se</a:t>
            </a:r>
            <a:r>
              <a:rPr lang="es-CO" sz="1200" kern="1200" dirty="0">
                <a:solidFill>
                  <a:schemeClr val="tx1"/>
                </a:solidFill>
                <a:effectLst/>
                <a:latin typeface="+mn-lt"/>
                <a:ea typeface="+mn-ea"/>
                <a:cs typeface="+mn-cs"/>
              </a:rPr>
              <a:t> hicieron pruebas al personal, las madres y los visitantes y sólo un visitante dio positivo para </a:t>
            </a:r>
            <a:r>
              <a:rPr lang="es-CO" sz="1200" i="1" kern="1200" dirty="0" err="1">
                <a:solidFill>
                  <a:schemeClr val="tx1"/>
                </a:solidFill>
                <a:effectLst/>
                <a:latin typeface="+mn-lt"/>
                <a:ea typeface="+mn-ea"/>
                <a:cs typeface="+mn-cs"/>
              </a:rPr>
              <a:t>Neisseriameningitides</a:t>
            </a:r>
            <a:r>
              <a:rPr lang="es-CO" sz="1200" kern="1200" dirty="0">
                <a:solidFill>
                  <a:schemeClr val="tx1"/>
                </a:solidFill>
                <a:effectLst/>
                <a:latin typeface="+mn-lt"/>
                <a:ea typeface="+mn-ea"/>
                <a:cs typeface="+mn-cs"/>
              </a:rPr>
              <a:t> y ese visitante estuvo cerca de todos los bebés que dieron positivo, podría no ser necesario que realicen un estudio epidemiológico.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Supongamos que en otro brote tiene una hipótesis sobre una exposición que causa gastroenteritis entre una cohorte de personas que asisten al mismo banquete.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1. ¿Es alta la tasa de ataque de la enfermedad entre aquellos con exposición de interés (sugerida por la hipótesis)?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2. ¿Es baja la tasa de ataque de la enfermedad entre las personas no expuestas?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3. ¿La exposición de intereses “representa” la mayoría de los casos?</a:t>
            </a:r>
            <a:endParaRPr lang="es-CO" sz="1200" kern="1200" dirty="0">
              <a:solidFill>
                <a:schemeClr val="tx1"/>
              </a:solidFill>
              <a:effectLst/>
              <a:latin typeface="+mn-lt"/>
              <a:ea typeface="+mn-ea"/>
              <a:cs typeface="+mn-cs"/>
            </a:endParaRPr>
          </a:p>
          <a:p>
            <a:endParaRPr lang="en-US" sz="1200" kern="1200" baseline="0" dirty="0">
              <a:solidFill>
                <a:schemeClr val="tx1"/>
              </a:solidFill>
              <a:latin typeface="+mn-lt"/>
              <a:ea typeface="+mn-ea"/>
              <a:cs typeface="+mn-cs"/>
            </a:endParaRPr>
          </a:p>
        </p:txBody>
      </p:sp>
      <p:sp>
        <p:nvSpPr>
          <p:cNvPr id="217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FE53C488-601C-41D7-8270-100E25F521E8}" type="slidenum">
              <a:rPr lang="en-US" altLang="en-US" b="0" smtClean="0">
                <a:solidFill>
                  <a:prstClr val="black"/>
                </a:solidFill>
              </a:rPr>
              <a:pPr eaLnBrk="1" hangingPunct="1"/>
              <a:t>23</a:t>
            </a:fld>
            <a:endParaRPr lang="en-US" altLang="en-US" b="0">
              <a:solidFill>
                <a:prstClr val="black"/>
              </a:solidFill>
            </a:endParaRPr>
          </a:p>
        </p:txBody>
      </p:sp>
    </p:spTree>
    <p:extLst>
      <p:ext uri="{BB962C8B-B14F-4D97-AF65-F5344CB8AC3E}">
        <p14:creationId xmlns:p14="http://schemas.microsoft.com/office/powerpoint/2010/main" val="4066576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xfrm>
            <a:off x="1371600" y="1143000"/>
            <a:ext cx="4114800" cy="3086100"/>
          </a:xfrm>
        </p:spPr>
      </p:sp>
      <p:sp>
        <p:nvSpPr>
          <p:cNvPr id="217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b="0" i="0"/>
            </a:pPr>
            <a:r>
              <a:rPr lang="x-none" altLang="en-US" sz="1200" dirty="0">
                <a:latin typeface="Gotham Light" pitchFamily="50" charset="0"/>
              </a:rPr>
              <a:t>Comparar la hipótesis con </a:t>
            </a:r>
            <a:r>
              <a:rPr lang="es-CO" altLang="en-US" sz="1200" dirty="0">
                <a:latin typeface="Gotham Light" pitchFamily="50" charset="0"/>
              </a:rPr>
              <a:t>los hechos identificados como:</a:t>
            </a:r>
            <a:r>
              <a:rPr lang="x-none" altLang="en-US" sz="1200" dirty="0">
                <a:latin typeface="Gotham Light" pitchFamily="50" charset="0"/>
              </a:rPr>
              <a:t> evidencia </a:t>
            </a:r>
            <a:r>
              <a:rPr lang="es-CO" altLang="en-US" sz="1200" dirty="0">
                <a:latin typeface="Gotham Light" pitchFamily="50" charset="0"/>
              </a:rPr>
              <a:t>clínica, </a:t>
            </a:r>
            <a:r>
              <a:rPr lang="x-none" altLang="en-US" sz="1200" dirty="0">
                <a:latin typeface="Gotham Light" pitchFamily="50" charset="0"/>
              </a:rPr>
              <a:t>laboratorio</a:t>
            </a:r>
            <a:r>
              <a:rPr lang="es-CO" altLang="en-US" sz="1200" dirty="0">
                <a:latin typeface="Gotham Light" pitchFamily="50" charset="0"/>
              </a:rPr>
              <a:t> (aislamiento u otra prueba), </a:t>
            </a:r>
            <a:r>
              <a:rPr lang="x-none" altLang="en-US" sz="1200" dirty="0">
                <a:latin typeface="Gotham Light" pitchFamily="50" charset="0"/>
              </a:rPr>
              <a:t>ambiental</a:t>
            </a:r>
            <a:r>
              <a:rPr lang="es-CO" altLang="en-US" sz="1200" dirty="0">
                <a:latin typeface="Gotham Light" pitchFamily="50" charset="0"/>
              </a:rPr>
              <a:t>, apoyan la hipótesis, que la prueba formal de hipótesis es innecesaria</a:t>
            </a:r>
          </a:p>
          <a:p>
            <a:pPr marL="0" indent="0" algn="just">
              <a:buNone/>
              <a:defRPr b="0" i="0"/>
            </a:pPr>
            <a:endParaRPr lang="es-CO" altLang="en-US" sz="1200" dirty="0">
              <a:latin typeface="Gotham Light" pitchFamily="50" charset="0"/>
            </a:endParaRPr>
          </a:p>
          <a:p>
            <a:pPr algn="just">
              <a:defRPr b="0" i="0"/>
            </a:pPr>
            <a:r>
              <a:rPr lang="es-MX" altLang="en-US" sz="1200" dirty="0">
                <a:latin typeface="Gotham Light" pitchFamily="50" charset="0"/>
              </a:rPr>
              <a:t>La epidemiología analítica se usa para probar si una exposición está asociada con un mayor riesgo de enfermedad si:</a:t>
            </a:r>
          </a:p>
          <a:p>
            <a:pPr algn="just">
              <a:defRPr b="0" i="0"/>
            </a:pPr>
            <a:r>
              <a:rPr lang="es-MX" altLang="en-US" sz="1200" dirty="0">
                <a:latin typeface="Gotham Light" pitchFamily="50" charset="0"/>
              </a:rPr>
              <a:t>• La evidencia no es tan fuerte como el ejemplo anterior (meningitis meningocócica) discutido.</a:t>
            </a:r>
          </a:p>
          <a:p>
            <a:pPr algn="just">
              <a:defRPr b="0" i="0"/>
            </a:pPr>
            <a:r>
              <a:rPr lang="es-MX" altLang="en-US" sz="1200" dirty="0">
                <a:latin typeface="Gotham Light" pitchFamily="50" charset="0"/>
              </a:rPr>
              <a:t>• Queda alguna duda sobre la causa del brote de la enfermedad.</a:t>
            </a:r>
          </a:p>
          <a:p>
            <a:pPr algn="just">
              <a:defRPr b="0" i="0"/>
            </a:pPr>
            <a:r>
              <a:rPr lang="es-MX" altLang="en-US" sz="1200" dirty="0">
                <a:latin typeface="Gotham Light" pitchFamily="50" charset="0"/>
              </a:rPr>
              <a:t>Los tipos más comunes de estudios analíticos utilizados en las investigaciones de brotes son los estudios de cohortes y los estudios de casos y controles.</a:t>
            </a:r>
          </a:p>
          <a:p>
            <a:pPr algn="just">
              <a:defRPr b="0" i="0"/>
            </a:pPr>
            <a:r>
              <a:rPr lang="es-MX" altLang="en-US" sz="1200" dirty="0">
                <a:latin typeface="Gotham Light" pitchFamily="50" charset="0"/>
              </a:rPr>
              <a:t>En general, estos están más allá del alcance de FETP-Frontline, pero se abordan en FETP-</a:t>
            </a:r>
            <a:r>
              <a:rPr lang="es-MX" altLang="en-US" sz="1200" dirty="0" err="1">
                <a:latin typeface="Gotham Light" pitchFamily="50" charset="0"/>
              </a:rPr>
              <a:t>Intermediate</a:t>
            </a:r>
            <a:r>
              <a:rPr lang="es-MX" altLang="en-US" sz="1200" dirty="0">
                <a:latin typeface="Gotham Light" pitchFamily="50" charset="0"/>
              </a:rPr>
              <a:t> y FETP-</a:t>
            </a:r>
            <a:r>
              <a:rPr lang="es-MX" altLang="en-US" sz="1200" dirty="0" err="1">
                <a:latin typeface="Gotham Light" pitchFamily="50" charset="0"/>
              </a:rPr>
              <a:t>Advanced</a:t>
            </a:r>
            <a:r>
              <a:rPr lang="es-MX" altLang="en-US" sz="1200" dirty="0">
                <a:latin typeface="Gotham Light" pitchFamily="50" charset="0"/>
              </a:rPr>
              <a:t>.</a:t>
            </a:r>
            <a:endParaRPr lang="x-none" altLang="en-US" sz="1200" dirty="0">
              <a:latin typeface="Gotham Light" pitchFamily="50" charset="0"/>
            </a:endParaRPr>
          </a:p>
        </p:txBody>
      </p:sp>
      <p:sp>
        <p:nvSpPr>
          <p:cNvPr id="217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FE53C488-601C-41D7-8270-100E25F521E8}" type="slidenum">
              <a:rPr lang="en-US" altLang="en-US" b="0" smtClean="0">
                <a:solidFill>
                  <a:prstClr val="black"/>
                </a:solidFill>
              </a:rPr>
              <a:pPr eaLnBrk="1" hangingPunct="1"/>
              <a:t>24</a:t>
            </a:fld>
            <a:endParaRPr lang="en-US" altLang="en-US" b="0">
              <a:solidFill>
                <a:prstClr val="black"/>
              </a:solidFill>
            </a:endParaRPr>
          </a:p>
        </p:txBody>
      </p:sp>
    </p:spTree>
    <p:extLst>
      <p:ext uri="{BB962C8B-B14F-4D97-AF65-F5344CB8AC3E}">
        <p14:creationId xmlns:p14="http://schemas.microsoft.com/office/powerpoint/2010/main" val="975890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xfrm>
            <a:off x="1371600" y="1143000"/>
            <a:ext cx="4114800" cy="3086100"/>
          </a:xfrm>
        </p:spPr>
      </p:sp>
      <p:sp>
        <p:nvSpPr>
          <p:cNvPr id="217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b="0" i="0"/>
            </a:pPr>
            <a:r>
              <a:rPr lang="es-MX" altLang="en-US" sz="1200" dirty="0">
                <a:latin typeface="Gotham Light" pitchFamily="50" charset="0"/>
              </a:rPr>
              <a:t>Para FETP-Frontline, cubriremos solo los inicios de la epidemiología analítica.</a:t>
            </a:r>
          </a:p>
          <a:p>
            <a:pPr algn="just">
              <a:defRPr b="0" i="0"/>
            </a:pPr>
            <a:r>
              <a:rPr lang="es-MX" altLang="en-US" sz="1200" dirty="0">
                <a:latin typeface="Gotham Light" pitchFamily="50" charset="0"/>
              </a:rPr>
              <a:t>Considere un brote que ha ocurrido en una población relativamente pequeña bien definida, como los niños de un grado en particular en una escuela o los asistentes a una boda o los trabajadores de una fábrica.</a:t>
            </a:r>
          </a:p>
          <a:p>
            <a:pPr algn="just">
              <a:defRPr b="0" i="0"/>
            </a:pPr>
            <a:r>
              <a:rPr lang="es-MX" altLang="en-US" sz="1200" dirty="0">
                <a:latin typeface="Gotham Light" pitchFamily="50" charset="0"/>
              </a:rPr>
              <a:t>Como podemos obtener una lista de todos los asistentes, podemos utilizar un cuestionario para obtener información sobre enfermedades y exposiciones de cada uno.</a:t>
            </a:r>
          </a:p>
          <a:p>
            <a:pPr algn="just">
              <a:defRPr b="0" i="0"/>
            </a:pPr>
            <a:r>
              <a:rPr lang="es-MX" altLang="en-US" sz="1200" dirty="0">
                <a:latin typeface="Gotham Light" pitchFamily="50" charset="0"/>
              </a:rPr>
              <a:t>Para cada exposición, podemos poner los datos en una tabla de tabulación cruzada de 2 variables, llamada tabla de 2 por 2.</a:t>
            </a:r>
          </a:p>
          <a:p>
            <a:pPr algn="just">
              <a:defRPr b="0" i="0"/>
            </a:pPr>
            <a:r>
              <a:rPr lang="es-MX" altLang="en-US" sz="1200" dirty="0">
                <a:latin typeface="Gotham Light" pitchFamily="50" charset="0"/>
              </a:rPr>
              <a:t>Luego, para cada exposición, podemos calcular las tasas de ataque para aquellos que estuvieron expuestos y aquellos que no estuvieron expuestos.</a:t>
            </a:r>
          </a:p>
          <a:p>
            <a:pPr algn="just">
              <a:defRPr b="0" i="0"/>
            </a:pPr>
            <a:r>
              <a:rPr lang="es-MX" altLang="en-US" sz="1200" dirty="0">
                <a:latin typeface="Gotham Light" pitchFamily="50" charset="0"/>
              </a:rPr>
              <a:t>Finalmente, podemos calcular la razón de las tasas de ataque, que los epidemiólogos llaman razón de riesgo o riesgo relativo.</a:t>
            </a:r>
            <a:endParaRPr lang="x-none" altLang="en-US" sz="1200" dirty="0">
              <a:latin typeface="Gotham Light" pitchFamily="50" charset="0"/>
            </a:endParaRPr>
          </a:p>
        </p:txBody>
      </p:sp>
      <p:sp>
        <p:nvSpPr>
          <p:cNvPr id="217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FE53C488-601C-41D7-8270-100E25F521E8}" type="slidenum">
              <a:rPr lang="en-US" altLang="en-US" b="0" smtClean="0">
                <a:solidFill>
                  <a:prstClr val="black"/>
                </a:solidFill>
              </a:rPr>
              <a:pPr eaLnBrk="1" hangingPunct="1"/>
              <a:t>25</a:t>
            </a:fld>
            <a:endParaRPr lang="en-US" altLang="en-US" b="0">
              <a:solidFill>
                <a:prstClr val="black"/>
              </a:solidFill>
            </a:endParaRPr>
          </a:p>
        </p:txBody>
      </p:sp>
    </p:spTree>
    <p:extLst>
      <p:ext uri="{BB962C8B-B14F-4D97-AF65-F5344CB8AC3E}">
        <p14:creationId xmlns:p14="http://schemas.microsoft.com/office/powerpoint/2010/main" val="4257092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xfrm>
            <a:off x="1371600" y="1143000"/>
            <a:ext cx="4114800" cy="3086100"/>
          </a:xfrm>
        </p:spPr>
      </p:sp>
      <p:sp>
        <p:nvSpPr>
          <p:cNvPr id="217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b="0" i="0"/>
            </a:pPr>
            <a:r>
              <a:rPr lang="es-MX" altLang="en-US" sz="1200" dirty="0">
                <a:latin typeface="Gotham Light" pitchFamily="50" charset="0"/>
              </a:rPr>
              <a:t>Como ejemplo, usemos un brote de gastroenteritis que ocurrió entre personas que asistieron a un banquete.</a:t>
            </a:r>
          </a:p>
          <a:p>
            <a:pPr algn="just">
              <a:defRPr b="0" i="0"/>
            </a:pPr>
            <a:r>
              <a:rPr lang="es-MX" altLang="en-US" sz="1200" dirty="0">
                <a:latin typeface="Gotham Light" pitchFamily="50" charset="0"/>
              </a:rPr>
              <a:t>120 personas asistieron al banquete; numerosas personas se enfermaron unos 2 días después. El personal del MINSA pudo obtener una lista de asistentes y pudieron entrevistar a 116 de los 120, o casi a todos.</a:t>
            </a:r>
          </a:p>
          <a:p>
            <a:pPr algn="just">
              <a:defRPr b="0" i="0"/>
            </a:pPr>
            <a:r>
              <a:rPr lang="es-MX" altLang="en-US" sz="1200" dirty="0">
                <a:latin typeface="Gotham Light" pitchFamily="50" charset="0"/>
              </a:rPr>
              <a:t>54 cumplieron con la definición de caso que se había desarrollado para la gastroenteritis, incluidos 26 que fueron confirmados por cultivo.</a:t>
            </a:r>
          </a:p>
          <a:p>
            <a:pPr algn="just">
              <a:defRPr b="0" i="0"/>
            </a:pPr>
            <a:r>
              <a:rPr lang="es-MX" altLang="en-US" sz="1200" dirty="0">
                <a:latin typeface="Gotham Light" pitchFamily="50" charset="0"/>
              </a:rPr>
              <a:t>Se sirvieron varios alimentos diferentes en el banquete.</a:t>
            </a:r>
          </a:p>
          <a:p>
            <a:pPr algn="just">
              <a:defRPr b="0" i="0"/>
            </a:pPr>
            <a:r>
              <a:rPr lang="es-MX" altLang="en-US" sz="1200" dirty="0">
                <a:latin typeface="Gotham Light" pitchFamily="50" charset="0"/>
              </a:rPr>
              <a:t>De los 81 asistentes que dijeron que comieron carne de res, 50 cumplieron con la definición de caso.</a:t>
            </a:r>
          </a:p>
          <a:p>
            <a:pPr algn="just">
              <a:defRPr b="0" i="0"/>
            </a:pPr>
            <a:r>
              <a:rPr lang="es-MX" altLang="en-US" sz="1200" dirty="0">
                <a:latin typeface="Gotham Light" pitchFamily="50" charset="0"/>
              </a:rPr>
              <a:t>De los 35 que no comieron carne de res, 4 cumplieron con la definición de caso.</a:t>
            </a:r>
          </a:p>
          <a:p>
            <a:pPr algn="just">
              <a:defRPr b="0" i="0"/>
            </a:pPr>
            <a:r>
              <a:rPr lang="es-MX" altLang="en-US" sz="1200" dirty="0">
                <a:latin typeface="Gotham Light" pitchFamily="50" charset="0"/>
              </a:rPr>
              <a:t>&lt;Haga clic&gt;</a:t>
            </a:r>
          </a:p>
          <a:p>
            <a:pPr algn="just">
              <a:defRPr b="0" i="0"/>
            </a:pPr>
            <a:r>
              <a:rPr lang="es-MX" altLang="en-US" sz="1200" dirty="0">
                <a:latin typeface="Gotham Light" pitchFamily="50" charset="0"/>
              </a:rPr>
              <a:t>Mira esta estructura de mesa.</a:t>
            </a:r>
          </a:p>
          <a:p>
            <a:pPr algn="just">
              <a:defRPr b="0" i="0"/>
            </a:pPr>
            <a:r>
              <a:rPr lang="es-MX" altLang="en-US" sz="1200" dirty="0">
                <a:latin typeface="Gotham Light" pitchFamily="50" charset="0"/>
              </a:rPr>
              <a:t>La celda superior izquierda, celda a, es para la cantidad de personas que comieron carne de res y se enfermaron.</a:t>
            </a:r>
          </a:p>
          <a:p>
            <a:pPr algn="just">
              <a:defRPr b="0" i="0"/>
            </a:pPr>
            <a:r>
              <a:rPr lang="es-MX" altLang="en-US" sz="1200" dirty="0">
                <a:latin typeface="Gotham Light" pitchFamily="50" charset="0"/>
              </a:rPr>
              <a:t>La celda b corresponde al número de personas que comieron carne de res y no se enfermaron.</a:t>
            </a:r>
          </a:p>
          <a:p>
            <a:pPr algn="just">
              <a:defRPr b="0" i="0"/>
            </a:pPr>
            <a:r>
              <a:rPr lang="es-MX" altLang="en-US" sz="1200" dirty="0">
                <a:latin typeface="Gotham Light" pitchFamily="50" charset="0"/>
              </a:rPr>
              <a:t>La celda c es para la cantidad de personas que no comieron carne de res pero que de todos modos se enfermaron.</a:t>
            </a:r>
          </a:p>
          <a:p>
            <a:pPr algn="just">
              <a:defRPr b="0" i="0"/>
            </a:pPr>
            <a:r>
              <a:rPr lang="es-MX" altLang="en-US" sz="1200" dirty="0">
                <a:latin typeface="Gotham Light" pitchFamily="50" charset="0"/>
              </a:rPr>
              <a:t>La celda d corresponde al número de personas que no comieron carne de res y no se enfermaron.</a:t>
            </a:r>
          </a:p>
          <a:p>
            <a:pPr algn="just">
              <a:defRPr b="0" i="0"/>
            </a:pPr>
            <a:endParaRPr lang="es-MX" altLang="en-US" sz="1200" dirty="0">
              <a:latin typeface="Gotham Light" pitchFamily="50" charset="0"/>
            </a:endParaRPr>
          </a:p>
          <a:p>
            <a:pPr algn="just">
              <a:defRPr b="0" i="0"/>
            </a:pPr>
            <a:r>
              <a:rPr lang="es-MX" altLang="en-US" sz="1200" dirty="0">
                <a:latin typeface="Gotham Light" pitchFamily="50" charset="0"/>
              </a:rPr>
              <a:t>Pregunte: ¿Qué número debe ir a la celda a? (Respuesta: 50)</a:t>
            </a:r>
          </a:p>
          <a:p>
            <a:pPr algn="just">
              <a:defRPr b="0" i="0"/>
            </a:pPr>
            <a:r>
              <a:rPr lang="es-MX" altLang="en-US" sz="1200" dirty="0">
                <a:latin typeface="Gotham Light" pitchFamily="50" charset="0"/>
              </a:rPr>
              <a:t>Pregunte: ¿Qué número debe ir a la celda b? (Respuesta: 31)</a:t>
            </a:r>
          </a:p>
          <a:p>
            <a:pPr algn="just">
              <a:defRPr b="0" i="0"/>
            </a:pPr>
            <a:r>
              <a:rPr lang="es-MX" altLang="en-US" sz="1200" dirty="0">
                <a:latin typeface="Gotham Light" pitchFamily="50" charset="0"/>
              </a:rPr>
              <a:t>Pregunte: ¿Qué número debe ir en la celda c? (Respuesta: 4)</a:t>
            </a:r>
          </a:p>
          <a:p>
            <a:pPr algn="just">
              <a:defRPr b="0" i="0"/>
            </a:pPr>
            <a:r>
              <a:rPr lang="es-MX" altLang="en-US" sz="1200" dirty="0">
                <a:latin typeface="Gotham Light" pitchFamily="50" charset="0"/>
              </a:rPr>
              <a:t>Pregunte: ¿Qué número debe entrar en la celda d? (Respuesta: 31)</a:t>
            </a:r>
          </a:p>
          <a:p>
            <a:pPr algn="just">
              <a:defRPr b="0" i="0"/>
            </a:pPr>
            <a:r>
              <a:rPr lang="es-MX" altLang="en-US" sz="1200" dirty="0">
                <a:latin typeface="Gotham Light" pitchFamily="50" charset="0"/>
              </a:rPr>
              <a:t>Ahora calcule los totales y las tasas de ataque.</a:t>
            </a:r>
          </a:p>
          <a:p>
            <a:pPr algn="just">
              <a:defRPr b="0" i="0"/>
            </a:pPr>
            <a:endParaRPr lang="es-MX" altLang="en-US" sz="1200" dirty="0">
              <a:latin typeface="Gotham Light" pitchFamily="50" charset="0"/>
            </a:endParaRPr>
          </a:p>
          <a:p>
            <a:pPr algn="just">
              <a:defRPr b="0" i="0"/>
            </a:pPr>
            <a:r>
              <a:rPr lang="es-MX" altLang="en-US" sz="1200" dirty="0">
                <a:latin typeface="Gotham Light" pitchFamily="50" charset="0"/>
              </a:rPr>
              <a:t>Nota para el instructor: Después de unos minutos, revise los resultados (vea la siguiente diapositiva).</a:t>
            </a:r>
            <a:endParaRPr lang="x-none" altLang="en-US" sz="1200" dirty="0">
              <a:latin typeface="Gotham Light" pitchFamily="50" charset="0"/>
            </a:endParaRPr>
          </a:p>
        </p:txBody>
      </p:sp>
      <p:sp>
        <p:nvSpPr>
          <p:cNvPr id="217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FE53C488-601C-41D7-8270-100E25F521E8}" type="slidenum">
              <a:rPr lang="en-US" altLang="en-US" b="0" smtClean="0">
                <a:solidFill>
                  <a:prstClr val="black"/>
                </a:solidFill>
              </a:rPr>
              <a:pPr eaLnBrk="1" hangingPunct="1"/>
              <a:t>26</a:t>
            </a:fld>
            <a:endParaRPr lang="en-US" altLang="en-US" b="0">
              <a:solidFill>
                <a:prstClr val="black"/>
              </a:solidFill>
            </a:endParaRPr>
          </a:p>
        </p:txBody>
      </p:sp>
    </p:spTree>
    <p:extLst>
      <p:ext uri="{BB962C8B-B14F-4D97-AF65-F5344CB8AC3E}">
        <p14:creationId xmlns:p14="http://schemas.microsoft.com/office/powerpoint/2010/main" val="3090197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xfrm>
            <a:off x="1371600" y="1143000"/>
            <a:ext cx="4114800" cy="3086100"/>
          </a:xfrm>
        </p:spPr>
      </p:sp>
      <p:sp>
        <p:nvSpPr>
          <p:cNvPr id="217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b="0" i="0"/>
            </a:pPr>
            <a:r>
              <a:rPr lang="es-MX" altLang="en-US" sz="1200" dirty="0">
                <a:latin typeface="Gotham Light" pitchFamily="50" charset="0"/>
              </a:rPr>
              <a:t>Estos son los resultados. Hasta ahora, esto es exactamente lo que hemos hecho con la epidemiología descriptiva.</a:t>
            </a:r>
          </a:p>
          <a:p>
            <a:pPr algn="just">
              <a:defRPr b="0" i="0"/>
            </a:pPr>
            <a:endParaRPr lang="es-MX" altLang="en-US" sz="1200" dirty="0">
              <a:latin typeface="Gotham Light" pitchFamily="50" charset="0"/>
            </a:endParaRPr>
          </a:p>
          <a:p>
            <a:pPr algn="just">
              <a:defRPr b="0" i="0"/>
            </a:pPr>
            <a:r>
              <a:rPr lang="es-MX" altLang="en-US" sz="1200" dirty="0">
                <a:latin typeface="Gotham Light" pitchFamily="50" charset="0"/>
              </a:rPr>
              <a:t>&lt;Haga clic&gt;</a:t>
            </a:r>
          </a:p>
          <a:p>
            <a:pPr algn="just">
              <a:defRPr b="0" i="0"/>
            </a:pPr>
            <a:r>
              <a:rPr lang="es-MX" altLang="en-US" sz="1200" dirty="0">
                <a:latin typeface="Gotham Light" pitchFamily="50" charset="0"/>
              </a:rPr>
              <a:t>Ahora calculemos la proporción de las tasas de ataque, llamada proporción de riesgo o riesgo relativo.</a:t>
            </a:r>
          </a:p>
          <a:p>
            <a:pPr algn="just">
              <a:defRPr b="0" i="0"/>
            </a:pPr>
            <a:r>
              <a:rPr lang="es-MX" altLang="en-US" sz="1200" dirty="0">
                <a:latin typeface="Gotham Light" pitchFamily="50" charset="0"/>
              </a:rPr>
              <a:t>Pregunte: ¿Cómo calculamos la proporción de tasas de ataque? (¿Qué número dividimos por qué?)</a:t>
            </a:r>
          </a:p>
          <a:p>
            <a:pPr algn="just">
              <a:defRPr b="0" i="0"/>
            </a:pPr>
            <a:r>
              <a:rPr lang="es-MX" altLang="en-US" sz="1200" dirty="0">
                <a:latin typeface="Gotham Light" pitchFamily="50" charset="0"/>
              </a:rPr>
              <a:t>&lt;Haga clic&gt;</a:t>
            </a:r>
          </a:p>
          <a:p>
            <a:pPr algn="just">
              <a:defRPr b="0" i="0"/>
            </a:pPr>
            <a:r>
              <a:rPr lang="es-MX" altLang="en-US" sz="1200" dirty="0">
                <a:latin typeface="Gotham Light" pitchFamily="50" charset="0"/>
              </a:rPr>
              <a:t>Respuesta: Dividir 61,7 entre 11,4</a:t>
            </a:r>
          </a:p>
          <a:p>
            <a:pPr algn="just">
              <a:defRPr b="0" i="0"/>
            </a:pPr>
            <a:r>
              <a:rPr lang="es-MX" altLang="en-US" sz="1200" dirty="0">
                <a:latin typeface="Gotham Light" pitchFamily="50" charset="0"/>
              </a:rPr>
              <a:t>Pregunte: Haga ese cálculo. ¿Qué índice de riesgo obtienes?</a:t>
            </a:r>
          </a:p>
          <a:p>
            <a:pPr algn="just">
              <a:defRPr b="0" i="0"/>
            </a:pPr>
            <a:r>
              <a:rPr lang="es-MX" altLang="en-US" sz="1200" dirty="0">
                <a:latin typeface="Gotham Light" pitchFamily="50" charset="0"/>
              </a:rPr>
              <a:t>&lt;Haga clic&gt;</a:t>
            </a:r>
          </a:p>
          <a:p>
            <a:pPr algn="just">
              <a:defRPr b="0" i="0"/>
            </a:pPr>
            <a:r>
              <a:rPr lang="es-MX" altLang="en-US" sz="1200" dirty="0">
                <a:latin typeface="Gotham Light" pitchFamily="50" charset="0"/>
              </a:rPr>
              <a:t>Respuesta: 5.4</a:t>
            </a:r>
          </a:p>
          <a:p>
            <a:pPr algn="just">
              <a:defRPr b="0" i="0"/>
            </a:pPr>
            <a:r>
              <a:rPr lang="es-MX" altLang="en-US" sz="1200" dirty="0">
                <a:latin typeface="Gotham Light" pitchFamily="50" charset="0"/>
              </a:rPr>
              <a:t>Pregunte: ¿Qué significa un índice de riesgo de 5,4?</a:t>
            </a:r>
            <a:endParaRPr lang="x-none" altLang="en-US" sz="1200" dirty="0">
              <a:latin typeface="Gotham Light" pitchFamily="50" charset="0"/>
            </a:endParaRPr>
          </a:p>
        </p:txBody>
      </p:sp>
      <p:sp>
        <p:nvSpPr>
          <p:cNvPr id="217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FE53C488-601C-41D7-8270-100E25F521E8}" type="slidenum">
              <a:rPr lang="en-US" altLang="en-US" b="0" smtClean="0">
                <a:solidFill>
                  <a:prstClr val="black"/>
                </a:solidFill>
              </a:rPr>
              <a:pPr eaLnBrk="1" hangingPunct="1"/>
              <a:t>27</a:t>
            </a:fld>
            <a:endParaRPr lang="en-US" altLang="en-US" b="0">
              <a:solidFill>
                <a:prstClr val="black"/>
              </a:solidFill>
            </a:endParaRPr>
          </a:p>
        </p:txBody>
      </p:sp>
    </p:spTree>
    <p:extLst>
      <p:ext uri="{BB962C8B-B14F-4D97-AF65-F5344CB8AC3E}">
        <p14:creationId xmlns:p14="http://schemas.microsoft.com/office/powerpoint/2010/main" val="3854463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371600" y="1143000"/>
            <a:ext cx="4114800" cy="3086100"/>
          </a:xfrm>
        </p:spPr>
      </p:sp>
      <p:sp>
        <p:nvSpPr>
          <p:cNvPr id="203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Esta es una plantilla para expresar el índice de riesgo en palabras.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Nota para el instructor: Pídale a un participante que lea la plantilla.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Pregunte: Ahora, coloque los datos del banquete en la plantilla.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Nota para el instructor: permita que respondan entre 1 y 2 participantes.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&lt;Haga clic&gt;</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{Las personas que comían carne de res} tenían {5.4} veces más probabilidades de {enfermarse de gastroenteritis} que {las personas que no comían carne de res}.</a:t>
            </a:r>
            <a:endParaRPr lang="en-US" altLang="en-US" dirty="0"/>
          </a:p>
        </p:txBody>
      </p:sp>
      <p:sp>
        <p:nvSpPr>
          <p:cNvPr id="203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5D58ACE6-FD90-4FE4-A083-48F36B3BFEFE}" type="slidenum">
              <a:rPr lang="en-US" altLang="en-US" b="0" smtClean="0">
                <a:solidFill>
                  <a:prstClr val="black"/>
                </a:solidFill>
              </a:rPr>
              <a:pPr eaLnBrk="1" hangingPunct="1"/>
              <a:t>28</a:t>
            </a:fld>
            <a:endParaRPr lang="en-US" altLang="en-US" b="0">
              <a:solidFill>
                <a:prstClr val="black"/>
              </a:solidFill>
            </a:endParaRPr>
          </a:p>
        </p:txBody>
      </p:sp>
    </p:spTree>
    <p:extLst>
      <p:ext uri="{BB962C8B-B14F-4D97-AF65-F5344CB8AC3E}">
        <p14:creationId xmlns:p14="http://schemas.microsoft.com/office/powerpoint/2010/main" val="3311662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371600" y="1143000"/>
            <a:ext cx="4114800" cy="3086100"/>
          </a:xfrm>
        </p:spPr>
      </p:sp>
      <p:sp>
        <p:nvSpPr>
          <p:cNvPr id="203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La correspondencia entre el trabajo epidemiológico y los hallazgos ambientales y de laboratorio es fundamental como elemento de apoyo indiscutible en el quehacer diario de los epidemiólogos cuando tienen el reto de investigar un brote.</a:t>
            </a:r>
          </a:p>
          <a:p>
            <a:endParaRPr lang="en-US" altLang="en-US" dirty="0"/>
          </a:p>
        </p:txBody>
      </p:sp>
      <p:sp>
        <p:nvSpPr>
          <p:cNvPr id="203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5D58ACE6-FD90-4FE4-A083-48F36B3BFEFE}" type="slidenum">
              <a:rPr lang="en-US" altLang="en-US" b="0" smtClean="0">
                <a:solidFill>
                  <a:prstClr val="black"/>
                </a:solidFill>
              </a:rPr>
              <a:pPr eaLnBrk="1" hangingPunct="1"/>
              <a:t>29</a:t>
            </a:fld>
            <a:endParaRPr lang="en-US" altLang="en-US" b="0">
              <a:solidFill>
                <a:prstClr val="black"/>
              </a:solidFill>
            </a:endParaRPr>
          </a:p>
        </p:txBody>
      </p:sp>
    </p:spTree>
    <p:extLst>
      <p:ext uri="{BB962C8B-B14F-4D97-AF65-F5344CB8AC3E}">
        <p14:creationId xmlns:p14="http://schemas.microsoft.com/office/powerpoint/2010/main" val="269564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371600" y="1143000"/>
            <a:ext cx="4114800" cy="3086100"/>
          </a:xfrm>
        </p:spPr>
      </p:sp>
      <p:sp>
        <p:nvSpPr>
          <p:cNvPr id="138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i="1" kern="1200" dirty="0">
                <a:solidFill>
                  <a:schemeClr val="tx1"/>
                </a:solidFill>
                <a:effectLst/>
                <a:latin typeface="+mn-lt"/>
                <a:ea typeface="+mn-ea"/>
                <a:cs typeface="+mn-cs"/>
              </a:rPr>
              <a:t>Pida que alguien lea los pasos.</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Así que hemos acudido al terreno como un equipo, definimos y encontramos casos, recopilamos información sobre ellos, caracterizamos los casos usando la epidemiología descriptiva.  Hemos respondido a las preguntas qué, quién, cuándo y dónde. Podría parecer que todas estas actividades pueden tomar mucho tiempo, pero en realidad pueden realizarse muy rápido, especialmente si hay una enfermedad grave o muertes.</a:t>
            </a:r>
          </a:p>
          <a:p>
            <a:r>
              <a:rPr lang="es-CO" sz="1200" kern="1200" dirty="0">
                <a:solidFill>
                  <a:schemeClr val="tx1"/>
                </a:solidFill>
                <a:effectLst/>
                <a:latin typeface="+mn-lt"/>
                <a:ea typeface="+mn-ea"/>
                <a:cs typeface="+mn-cs"/>
              </a:rPr>
              <a:t>¿Alguna pregunta antes de que pasemos a determinar por qué ocurrió el brote?</a:t>
            </a:r>
          </a:p>
        </p:txBody>
      </p:sp>
      <p:sp>
        <p:nvSpPr>
          <p:cNvPr id="138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FB76DAF2-8E4B-4FEC-ADE6-B9870ECEB5A7}" type="slidenum">
              <a:rPr lang="en-US" altLang="en-US" b="0" smtClean="0">
                <a:solidFill>
                  <a:prstClr val="black"/>
                </a:solidFill>
              </a:rPr>
              <a:pPr eaLnBrk="1" hangingPunct="1"/>
              <a:t>3</a:t>
            </a:fld>
            <a:endParaRPr lang="en-US" altLang="en-US" b="0">
              <a:solidFill>
                <a:prstClr val="black"/>
              </a:solidFill>
            </a:endParaRPr>
          </a:p>
        </p:txBody>
      </p:sp>
    </p:spTree>
    <p:extLst>
      <p:ext uri="{BB962C8B-B14F-4D97-AF65-F5344CB8AC3E}">
        <p14:creationId xmlns:p14="http://schemas.microsoft.com/office/powerpoint/2010/main" val="4029253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371600" y="1143000"/>
            <a:ext cx="4114800" cy="3086100"/>
          </a:xfrm>
        </p:spPr>
      </p:sp>
      <p:sp>
        <p:nvSpPr>
          <p:cNvPr id="203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Si bien los epidemiólogos por lo general tienen confianza en sus hallazgos epidemiológicos, es esencial corroborarlos en el laboratorio y en el ambiente para que algunas autoridades estén dispuestas a tomar medidas.  En condiciones ideales, las evidencias epidemiológicas, de laboratorio y ambientales apuntan todas en la misma dirección.  Si las evidencias epidemiológicas y de laboratorio apuntan en direcciones distintas, deberán hacerse esfuerzos para entender por qué. </a:t>
            </a:r>
            <a:endParaRPr lang="en-US" altLang="en-US" dirty="0"/>
          </a:p>
        </p:txBody>
      </p:sp>
      <p:sp>
        <p:nvSpPr>
          <p:cNvPr id="203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5D58ACE6-FD90-4FE4-A083-48F36B3BFEFE}" type="slidenum">
              <a:rPr lang="en-US" altLang="en-US" b="0" smtClean="0">
                <a:solidFill>
                  <a:prstClr val="black"/>
                </a:solidFill>
              </a:rPr>
              <a:pPr eaLnBrk="1" hangingPunct="1"/>
              <a:t>30</a:t>
            </a:fld>
            <a:endParaRPr lang="en-US" altLang="en-US" b="0">
              <a:solidFill>
                <a:prstClr val="black"/>
              </a:solidFill>
            </a:endParaRPr>
          </a:p>
        </p:txBody>
      </p:sp>
    </p:spTree>
    <p:extLst>
      <p:ext uri="{BB962C8B-B14F-4D97-AF65-F5344CB8AC3E}">
        <p14:creationId xmlns:p14="http://schemas.microsoft.com/office/powerpoint/2010/main" val="3183936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371600" y="1143000"/>
            <a:ext cx="4114800" cy="3086100"/>
          </a:xfrm>
        </p:spPr>
      </p:sp>
      <p:sp>
        <p:nvSpPr>
          <p:cNvPr id="203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El ejercicio epidemiológico no siempre obtiene sus frutos por diferentes razones; cuanto esto ocurre, los epidemiólogos usan el razonamiento y sus conocimientos para dar otro enfoque a la investigación y buscar otras evidencias siempre buscando entender lo que pasó para que se puedan orientar las medidas de prevención y control de nuevos casos.  </a:t>
            </a:r>
          </a:p>
          <a:p>
            <a:endParaRPr lang="en-US" altLang="en-US" dirty="0"/>
          </a:p>
        </p:txBody>
      </p:sp>
      <p:sp>
        <p:nvSpPr>
          <p:cNvPr id="203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5D58ACE6-FD90-4FE4-A083-48F36B3BFEFE}" type="slidenum">
              <a:rPr lang="en-US" altLang="en-US" b="0" smtClean="0">
                <a:solidFill>
                  <a:prstClr val="black"/>
                </a:solidFill>
              </a:rPr>
              <a:pPr eaLnBrk="1" hangingPunct="1"/>
              <a:t>31</a:t>
            </a:fld>
            <a:endParaRPr lang="en-US" altLang="en-US" b="0">
              <a:solidFill>
                <a:prstClr val="black"/>
              </a:solidFill>
            </a:endParaRPr>
          </a:p>
        </p:txBody>
      </p:sp>
    </p:spTree>
    <p:extLst>
      <p:ext uri="{BB962C8B-B14F-4D97-AF65-F5344CB8AC3E}">
        <p14:creationId xmlns:p14="http://schemas.microsoft.com/office/powerpoint/2010/main" val="2256348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1371600" y="1143000"/>
            <a:ext cx="4114800" cy="3086100"/>
          </a:xfrm>
        </p:spPr>
      </p:sp>
      <p:sp>
        <p:nvSpPr>
          <p:cNvPr id="137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Ahora, pasemos a la fase explicativa.  </a:t>
            </a: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¿Cuántos de ustedes han participado en lo que se denomina un estudio analítico o un estudio epidemiológico? </a:t>
            </a:r>
            <a:r>
              <a:rPr lang="es-CO" sz="1200" i="1" kern="1200" dirty="0">
                <a:solidFill>
                  <a:schemeClr val="tx1"/>
                </a:solidFill>
                <a:effectLst/>
                <a:latin typeface="+mn-lt"/>
                <a:ea typeface="+mn-ea"/>
                <a:cs typeface="+mn-cs"/>
              </a:rPr>
              <a:t>Permite que 1 o 2 participantes describan su experiencia y haga los comentarios pertinentes. </a:t>
            </a:r>
            <a:endParaRPr lang="en-US" altLang="en-US" dirty="0"/>
          </a:p>
        </p:txBody>
      </p:sp>
      <p:sp>
        <p:nvSpPr>
          <p:cNvPr id="137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D5917A85-F974-4E06-8A86-3B1A0710740E}" type="slidenum">
              <a:rPr lang="en-US" altLang="en-US" b="0" smtClean="0">
                <a:solidFill>
                  <a:prstClr val="black"/>
                </a:solidFill>
              </a:rPr>
              <a:pPr eaLnBrk="1" hangingPunct="1"/>
              <a:t>32</a:t>
            </a:fld>
            <a:endParaRPr lang="en-US" altLang="en-US" b="0">
              <a:solidFill>
                <a:prstClr val="black"/>
              </a:solidFill>
            </a:endParaRPr>
          </a:p>
        </p:txBody>
      </p:sp>
    </p:spTree>
    <p:extLst>
      <p:ext uri="{BB962C8B-B14F-4D97-AF65-F5344CB8AC3E}">
        <p14:creationId xmlns:p14="http://schemas.microsoft.com/office/powerpoint/2010/main" val="2872888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371600" y="1143000"/>
            <a:ext cx="4114800" cy="3086100"/>
          </a:xfrm>
        </p:spPr>
      </p:sp>
      <p:sp>
        <p:nvSpPr>
          <p:cNvPr id="203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Una vez que tienen una idea de cuál podría ser la causa de un brote, deben implementar y evaluar medidas de prevención y control.  Estos se identifican como los últimos “pasos”; sin embargo, una vez más, se puede y se debe implementar medidas de control en cualquier momento que haya suficiente información para hacerlo. </a:t>
            </a:r>
            <a:endParaRPr lang="en-US" altLang="en-US" dirty="0"/>
          </a:p>
        </p:txBody>
      </p:sp>
      <p:sp>
        <p:nvSpPr>
          <p:cNvPr id="203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5D58ACE6-FD90-4FE4-A083-48F36B3BFEFE}" type="slidenum">
              <a:rPr lang="en-US" altLang="en-US" b="0" smtClean="0">
                <a:solidFill>
                  <a:prstClr val="black"/>
                </a:solidFill>
              </a:rPr>
              <a:pPr eaLnBrk="1" hangingPunct="1"/>
              <a:t>33</a:t>
            </a:fld>
            <a:endParaRPr lang="en-US" altLang="en-US" b="0">
              <a:solidFill>
                <a:prstClr val="black"/>
              </a:solidFill>
            </a:endParaRPr>
          </a:p>
        </p:txBody>
      </p:sp>
    </p:spTree>
    <p:extLst>
      <p:ext uri="{BB962C8B-B14F-4D97-AF65-F5344CB8AC3E}">
        <p14:creationId xmlns:p14="http://schemas.microsoft.com/office/powerpoint/2010/main" val="2193832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xfrm>
            <a:off x="1371600" y="1143000"/>
            <a:ext cx="4114800" cy="3086100"/>
          </a:xfrm>
        </p:spPr>
      </p:sp>
      <p:sp>
        <p:nvSpPr>
          <p:cNvPr id="220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Recuerden que el objetivo de la mayoría de las investigaciones de brotes es controlar y prevenir la transmisión de la enfermedad. Implementar medidas de prevención y control ayuda a prevenir que ocurran más exposiciones y futuros brotes eliminando o tratando la fuente.  </a:t>
            </a:r>
          </a:p>
          <a:p>
            <a:r>
              <a:rPr lang="es-CO" sz="1200" kern="1200" dirty="0">
                <a:solidFill>
                  <a:schemeClr val="tx1"/>
                </a:solidFill>
                <a:effectLst/>
                <a:latin typeface="+mn-lt"/>
                <a:ea typeface="+mn-ea"/>
                <a:cs typeface="+mn-cs"/>
              </a:rPr>
              <a:t>Las medidas de prevención y control deben iniciarse tan pronto como se conocen y están disponibles.</a:t>
            </a:r>
            <a:endParaRPr lang="en-US" altLang="en-US" dirty="0"/>
          </a:p>
        </p:txBody>
      </p:sp>
      <p:sp>
        <p:nvSpPr>
          <p:cNvPr id="220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EA41E4F7-5DB1-4B5B-B82F-0B8B7B875D98}" type="slidenum">
              <a:rPr lang="en-US" altLang="en-US" b="0" smtClean="0">
                <a:solidFill>
                  <a:prstClr val="black"/>
                </a:solidFill>
              </a:rPr>
              <a:pPr eaLnBrk="1" hangingPunct="1"/>
              <a:t>34</a:t>
            </a:fld>
            <a:endParaRPr lang="en-US" altLang="en-US" b="0">
              <a:solidFill>
                <a:prstClr val="black"/>
              </a:solidFill>
            </a:endParaRPr>
          </a:p>
        </p:txBody>
      </p:sp>
    </p:spTree>
    <p:extLst>
      <p:ext uri="{BB962C8B-B14F-4D97-AF65-F5344CB8AC3E}">
        <p14:creationId xmlns:p14="http://schemas.microsoft.com/office/powerpoint/2010/main" val="2493791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xfrm>
            <a:off x="1371600" y="1143000"/>
            <a:ext cx="4114800" cy="3086100"/>
          </a:xfrm>
        </p:spPr>
      </p:sp>
      <p:sp>
        <p:nvSpPr>
          <p:cNvPr id="221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Esta diapositiva ilustra lo que se denomina la cadena de transmisión.  A la izquierda se encuentra el reservorio (donde un agente infeccioso vive y se multiplique, por ejemplo seres humanos, animales).  El agente infeccioso debe transmitirse de la manera apropiada a un huésped susceptible y el agente debe introducirse en el huésped a través de una puerta de entrada apropiada.</a:t>
            </a:r>
          </a:p>
          <a:p>
            <a:r>
              <a:rPr lang="es-CO" sz="1200" kern="1200" dirty="0">
                <a:solidFill>
                  <a:schemeClr val="tx1"/>
                </a:solidFill>
                <a:effectLst/>
                <a:latin typeface="+mn-lt"/>
                <a:ea typeface="+mn-ea"/>
                <a:cs typeface="+mn-cs"/>
              </a:rPr>
              <a:t>¿Alguien puede describir la cadena de transmisión de la malaria?  En otras palabras, ¿cuál es el reservorio, la ruta de transmisión y la puerta de entrada a un huésped susceptible?</a:t>
            </a:r>
          </a:p>
          <a:p>
            <a:r>
              <a:rPr lang="es-CO" sz="1200" kern="1200" dirty="0">
                <a:solidFill>
                  <a:schemeClr val="tx1"/>
                </a:solidFill>
                <a:effectLst/>
                <a:latin typeface="+mn-lt"/>
                <a:ea typeface="+mn-ea"/>
                <a:cs typeface="+mn-cs"/>
              </a:rPr>
              <a:t>¿Alguien puede describir la cadena de transmisión de la rabia? </a:t>
            </a:r>
            <a:endParaRPr lang="en-US" b="0" u="none" dirty="0"/>
          </a:p>
          <a:p>
            <a:endParaRPr lang="es-CO" sz="1200" kern="1200" dirty="0">
              <a:solidFill>
                <a:schemeClr val="tx1"/>
              </a:solidFill>
              <a:effectLst/>
              <a:latin typeface="+mn-lt"/>
              <a:ea typeface="+mn-ea"/>
              <a:cs typeface="+mn-cs"/>
            </a:endParaRP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En general, las estrategias de control se centran en alguna de las tres partes de la cadena:</a:t>
            </a:r>
          </a:p>
          <a:p>
            <a:r>
              <a:rPr lang="es-CO" sz="1200" b="1" kern="1200" dirty="0">
                <a:solidFill>
                  <a:schemeClr val="tx1"/>
                </a:solidFill>
                <a:effectLst/>
                <a:latin typeface="+mn-lt"/>
                <a:ea typeface="+mn-ea"/>
                <a:cs typeface="+mn-cs"/>
              </a:rPr>
              <a:t>&lt;HAGA CLIC&gt;</a:t>
            </a:r>
            <a:r>
              <a:rPr lang="es-CO" sz="1200" kern="1200" dirty="0">
                <a:solidFill>
                  <a:schemeClr val="tx1"/>
                </a:solidFill>
                <a:effectLst/>
                <a:latin typeface="+mn-lt"/>
                <a:ea typeface="+mn-ea"/>
                <a:cs typeface="+mn-cs"/>
              </a:rPr>
              <a:t>Controlar el reservorio</a:t>
            </a:r>
          </a:p>
          <a:p>
            <a:r>
              <a:rPr lang="es-CO" sz="1200" b="1" kern="1200" dirty="0">
                <a:solidFill>
                  <a:schemeClr val="tx1"/>
                </a:solidFill>
                <a:effectLst/>
                <a:latin typeface="+mn-lt"/>
                <a:ea typeface="+mn-ea"/>
                <a:cs typeface="+mn-cs"/>
              </a:rPr>
              <a:t>&lt;HAGA CLIC&gt;</a:t>
            </a:r>
            <a:r>
              <a:rPr lang="es-CO" sz="1200" kern="1200" dirty="0">
                <a:solidFill>
                  <a:schemeClr val="tx1"/>
                </a:solidFill>
                <a:effectLst/>
                <a:latin typeface="+mn-lt"/>
                <a:ea typeface="+mn-ea"/>
                <a:cs typeface="+mn-cs"/>
              </a:rPr>
              <a:t>Interrumpir la transmisión</a:t>
            </a:r>
          </a:p>
          <a:p>
            <a:r>
              <a:rPr lang="es-CO" sz="1200" b="1" kern="1200" dirty="0">
                <a:solidFill>
                  <a:schemeClr val="tx1"/>
                </a:solidFill>
                <a:effectLst/>
                <a:latin typeface="+mn-lt"/>
                <a:ea typeface="+mn-ea"/>
                <a:cs typeface="+mn-cs"/>
              </a:rPr>
              <a:t>&lt;HAGA CLIC&gt;</a:t>
            </a:r>
            <a:r>
              <a:rPr lang="es-CO" sz="1200" kern="1200" dirty="0">
                <a:solidFill>
                  <a:schemeClr val="tx1"/>
                </a:solidFill>
                <a:effectLst/>
                <a:latin typeface="+mn-lt"/>
                <a:ea typeface="+mn-ea"/>
                <a:cs typeface="+mn-cs"/>
              </a:rPr>
              <a:t>Proteger al huésped.</a:t>
            </a:r>
          </a:p>
          <a:p>
            <a:r>
              <a:rPr lang="es-CO" sz="1200" kern="1200" dirty="0">
                <a:solidFill>
                  <a:schemeClr val="tx1"/>
                </a:solidFill>
                <a:effectLst/>
                <a:latin typeface="+mn-lt"/>
                <a:ea typeface="+mn-ea"/>
                <a:cs typeface="+mn-cs"/>
              </a:rPr>
              <a:t>A menudo, las medidas de control y prevención usan varias estrategias.  </a:t>
            </a:r>
            <a:r>
              <a:rPr lang="en-US" sz="1200" kern="1200" dirty="0" err="1">
                <a:solidFill>
                  <a:schemeClr val="tx1"/>
                </a:solidFill>
                <a:effectLst/>
                <a:latin typeface="+mn-lt"/>
                <a:ea typeface="+mn-ea"/>
                <a:cs typeface="+mn-cs"/>
              </a:rPr>
              <a:t>Veamosalgunas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esasestrategias</a:t>
            </a:r>
            <a:r>
              <a:rPr lang="en-US" sz="1200" kern="1200" dirty="0">
                <a:solidFill>
                  <a:schemeClr val="tx1"/>
                </a:solidFill>
                <a:effectLst/>
                <a:latin typeface="+mn-lt"/>
                <a:ea typeface="+mn-ea"/>
                <a:cs typeface="+mn-cs"/>
              </a:rPr>
              <a:t>.</a:t>
            </a:r>
            <a:endParaRPr lang="en-US" sz="1200" kern="1200" baseline="0" dirty="0">
              <a:solidFill>
                <a:schemeClr val="tx1"/>
              </a:solidFill>
              <a:latin typeface="+mn-lt"/>
              <a:ea typeface="+mn-ea"/>
              <a:cs typeface="+mn-cs"/>
            </a:endParaRPr>
          </a:p>
        </p:txBody>
      </p:sp>
      <p:sp>
        <p:nvSpPr>
          <p:cNvPr id="221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4629" indent="-286395" eaLnBrk="0" hangingPunct="0">
              <a:spcBef>
                <a:spcPct val="30000"/>
              </a:spcBef>
              <a:defRPr sz="1200">
                <a:solidFill>
                  <a:schemeClr val="tx1"/>
                </a:solidFill>
                <a:latin typeface="Arial" charset="0"/>
                <a:cs typeface="Arial" charset="0"/>
              </a:defRPr>
            </a:lvl2pPr>
            <a:lvl3pPr marL="1145583" indent="-229116" eaLnBrk="0" hangingPunct="0">
              <a:spcBef>
                <a:spcPct val="30000"/>
              </a:spcBef>
              <a:defRPr sz="1200">
                <a:solidFill>
                  <a:schemeClr val="tx1"/>
                </a:solidFill>
                <a:latin typeface="Arial" charset="0"/>
                <a:cs typeface="Arial" charset="0"/>
              </a:defRPr>
            </a:lvl3pPr>
            <a:lvl4pPr marL="1603816" indent="-229116" eaLnBrk="0" hangingPunct="0">
              <a:spcBef>
                <a:spcPct val="30000"/>
              </a:spcBef>
              <a:defRPr sz="1200">
                <a:solidFill>
                  <a:schemeClr val="tx1"/>
                </a:solidFill>
                <a:latin typeface="Arial" charset="0"/>
                <a:cs typeface="Arial" charset="0"/>
              </a:defRPr>
            </a:lvl4pPr>
            <a:lvl5pPr marL="2062050" indent="-229116" eaLnBrk="0" hangingPunct="0">
              <a:spcBef>
                <a:spcPct val="30000"/>
              </a:spcBef>
              <a:defRPr sz="1200">
                <a:solidFill>
                  <a:schemeClr val="tx1"/>
                </a:solidFill>
                <a:latin typeface="Arial" charset="0"/>
                <a:cs typeface="Arial" charset="0"/>
              </a:defRPr>
            </a:lvl5pPr>
            <a:lvl6pPr marL="2520284" indent="-229116" eaLnBrk="0" fontAlgn="base" hangingPunct="0">
              <a:spcBef>
                <a:spcPct val="30000"/>
              </a:spcBef>
              <a:spcAft>
                <a:spcPct val="0"/>
              </a:spcAft>
              <a:defRPr sz="1200">
                <a:solidFill>
                  <a:schemeClr val="tx1"/>
                </a:solidFill>
                <a:latin typeface="Arial" charset="0"/>
                <a:cs typeface="Arial" charset="0"/>
              </a:defRPr>
            </a:lvl6pPr>
            <a:lvl7pPr marL="2978516" indent="-229116" eaLnBrk="0" fontAlgn="base" hangingPunct="0">
              <a:spcBef>
                <a:spcPct val="30000"/>
              </a:spcBef>
              <a:spcAft>
                <a:spcPct val="0"/>
              </a:spcAft>
              <a:defRPr sz="1200">
                <a:solidFill>
                  <a:schemeClr val="tx1"/>
                </a:solidFill>
                <a:latin typeface="Arial" charset="0"/>
                <a:cs typeface="Arial" charset="0"/>
              </a:defRPr>
            </a:lvl7pPr>
            <a:lvl8pPr marL="3436750" indent="-229116" eaLnBrk="0" fontAlgn="base" hangingPunct="0">
              <a:spcBef>
                <a:spcPct val="30000"/>
              </a:spcBef>
              <a:spcAft>
                <a:spcPct val="0"/>
              </a:spcAft>
              <a:defRPr sz="1200">
                <a:solidFill>
                  <a:schemeClr val="tx1"/>
                </a:solidFill>
                <a:latin typeface="Arial" charset="0"/>
                <a:cs typeface="Arial" charset="0"/>
              </a:defRPr>
            </a:lvl8pPr>
            <a:lvl9pPr marL="3894983" indent="-22911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3DFB3B6-E124-4332-8AFB-CE798C73B96C}" type="slidenum">
              <a:rPr lang="en-US" altLang="en-US" smtClean="0">
                <a:solidFill>
                  <a:prstClr val="black"/>
                </a:solidFill>
              </a:rPr>
              <a:pPr eaLnBrk="1" hangingPunct="1">
                <a:spcBef>
                  <a:spcPct val="0"/>
                </a:spcBef>
              </a:pPr>
              <a:t>35</a:t>
            </a:fld>
            <a:endParaRPr lang="en-US" altLang="en-US">
              <a:solidFill>
                <a:prstClr val="black"/>
              </a:solidFill>
            </a:endParaRPr>
          </a:p>
        </p:txBody>
      </p:sp>
    </p:spTree>
    <p:extLst>
      <p:ext uri="{BB962C8B-B14F-4D97-AF65-F5344CB8AC3E}">
        <p14:creationId xmlns:p14="http://schemas.microsoft.com/office/powerpoint/2010/main" val="3351694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350" indent="-291673" eaLnBrk="0" hangingPunct="0">
              <a:defRPr>
                <a:solidFill>
                  <a:schemeClr val="tx1"/>
                </a:solidFill>
                <a:latin typeface="Arial" charset="0"/>
              </a:defRPr>
            </a:lvl2pPr>
            <a:lvl3pPr marL="1166693" indent="-233339" eaLnBrk="0" hangingPunct="0">
              <a:defRPr>
                <a:solidFill>
                  <a:schemeClr val="tx1"/>
                </a:solidFill>
                <a:latin typeface="Arial" charset="0"/>
              </a:defRPr>
            </a:lvl3pPr>
            <a:lvl4pPr marL="1633370" indent="-233339" eaLnBrk="0" hangingPunct="0">
              <a:defRPr>
                <a:solidFill>
                  <a:schemeClr val="tx1"/>
                </a:solidFill>
                <a:latin typeface="Arial" charset="0"/>
              </a:defRPr>
            </a:lvl4pPr>
            <a:lvl5pPr marL="2100047" indent="-233339" eaLnBrk="0" hangingPunct="0">
              <a:defRPr>
                <a:solidFill>
                  <a:schemeClr val="tx1"/>
                </a:solidFill>
                <a:latin typeface="Arial" charset="0"/>
              </a:defRPr>
            </a:lvl5pPr>
            <a:lvl6pPr marL="2566724" indent="-233339" eaLnBrk="0" fontAlgn="base" hangingPunct="0">
              <a:spcBef>
                <a:spcPct val="0"/>
              </a:spcBef>
              <a:spcAft>
                <a:spcPct val="0"/>
              </a:spcAft>
              <a:defRPr>
                <a:solidFill>
                  <a:schemeClr val="tx1"/>
                </a:solidFill>
                <a:latin typeface="Arial" charset="0"/>
              </a:defRPr>
            </a:lvl6pPr>
            <a:lvl7pPr marL="3033401" indent="-233339" eaLnBrk="0" fontAlgn="base" hangingPunct="0">
              <a:spcBef>
                <a:spcPct val="0"/>
              </a:spcBef>
              <a:spcAft>
                <a:spcPct val="0"/>
              </a:spcAft>
              <a:defRPr>
                <a:solidFill>
                  <a:schemeClr val="tx1"/>
                </a:solidFill>
                <a:latin typeface="Arial" charset="0"/>
              </a:defRPr>
            </a:lvl7pPr>
            <a:lvl8pPr marL="3500079" indent="-233339" eaLnBrk="0" fontAlgn="base" hangingPunct="0">
              <a:spcBef>
                <a:spcPct val="0"/>
              </a:spcBef>
              <a:spcAft>
                <a:spcPct val="0"/>
              </a:spcAft>
              <a:defRPr>
                <a:solidFill>
                  <a:schemeClr val="tx1"/>
                </a:solidFill>
                <a:latin typeface="Arial" charset="0"/>
              </a:defRPr>
            </a:lvl8pPr>
            <a:lvl9pPr marL="3966756" indent="-233339" eaLnBrk="0" fontAlgn="base" hangingPunct="0">
              <a:spcBef>
                <a:spcPct val="0"/>
              </a:spcBef>
              <a:spcAft>
                <a:spcPct val="0"/>
              </a:spcAft>
              <a:defRPr>
                <a:solidFill>
                  <a:schemeClr val="tx1"/>
                </a:solidFill>
                <a:latin typeface="Arial" charset="0"/>
              </a:defRPr>
            </a:lvl9pPr>
          </a:lstStyle>
          <a:p>
            <a:pPr eaLnBrk="1" hangingPunct="1"/>
            <a:fld id="{CADBECB8-6FC6-46A1-A1BC-FF479D488C6A}" type="slidenum">
              <a:rPr lang="en-US" altLang="en-US" smtClean="0">
                <a:solidFill>
                  <a:prstClr val="black"/>
                </a:solidFill>
              </a:rPr>
              <a:pPr eaLnBrk="1" hangingPunct="1"/>
              <a:t>36</a:t>
            </a:fld>
            <a:endParaRPr lang="en-US" altLang="en-US">
              <a:solidFill>
                <a:prstClr val="black"/>
              </a:solidFill>
            </a:endParaRPr>
          </a:p>
        </p:txBody>
      </p:sp>
      <p:sp>
        <p:nvSpPr>
          <p:cNvPr id="44035" name="Rectangle 2"/>
          <p:cNvSpPr>
            <a:spLocks noGrp="1" noRot="1" noChangeAspect="1" noChangeArrowheads="1" noTextEdit="1"/>
          </p:cNvSpPr>
          <p:nvPr>
            <p:ph type="sldImg"/>
          </p:nvPr>
        </p:nvSpPr>
        <p:spPr>
          <a:xfrm>
            <a:off x="1179513" y="695325"/>
            <a:ext cx="4651375" cy="3487738"/>
          </a:xfrm>
        </p:spPr>
      </p:sp>
      <p:sp>
        <p:nvSpPr>
          <p:cNvPr id="44036" name="Rectangle 3"/>
          <p:cNvSpPr>
            <a:spLocks noGrp="1" noChangeArrowheads="1"/>
          </p:cNvSpPr>
          <p:nvPr>
            <p:ph type="body" idx="1"/>
          </p:nvPr>
        </p:nvSpPr>
        <p:spPr>
          <a:xfrm>
            <a:off x="701040" y="4417531"/>
            <a:ext cx="5608320" cy="418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Algunas de las estrategias están dirigidas al agente donde este vive, es decir, su reservorio.</a:t>
            </a:r>
          </a:p>
          <a:p>
            <a:r>
              <a:rPr lang="es-CO" sz="1200" kern="1200" dirty="0">
                <a:solidFill>
                  <a:schemeClr val="tx1"/>
                </a:solidFill>
                <a:effectLst/>
                <a:latin typeface="+mn-lt"/>
                <a:ea typeface="+mn-ea"/>
                <a:cs typeface="+mn-cs"/>
              </a:rPr>
              <a:t>Una estrategia específica diferirá dependiendo del tipo de reservorio.</a:t>
            </a:r>
          </a:p>
          <a:p>
            <a:r>
              <a:rPr lang="es-CO" sz="1200" kern="1200" dirty="0">
                <a:solidFill>
                  <a:schemeClr val="tx1"/>
                </a:solidFill>
                <a:effectLst/>
                <a:latin typeface="+mn-lt"/>
                <a:ea typeface="+mn-ea"/>
                <a:cs typeface="+mn-cs"/>
              </a:rPr>
              <a:t>Si el reservorio es un ser humano, traten al paciente infectado (paciente sintomático o portador asintomático) para eliminar la infección (ejemplo: las enfermedades de transmisión sexual, la tos ferina, otros).</a:t>
            </a:r>
          </a:p>
          <a:p>
            <a:r>
              <a:rPr lang="es-CO" sz="1200" kern="1200" dirty="0">
                <a:solidFill>
                  <a:schemeClr val="tx1"/>
                </a:solidFill>
                <a:effectLst/>
                <a:latin typeface="+mn-lt"/>
                <a:ea typeface="+mn-ea"/>
                <a:cs typeface="+mn-cs"/>
              </a:rPr>
              <a:t>Si el reservorio es ambiental, podría tratar de descontaminarlo o desinfectarlo (ejemplo: </a:t>
            </a:r>
            <a:r>
              <a:rPr lang="es-CO" sz="1200" kern="1200" dirty="0" err="1">
                <a:solidFill>
                  <a:schemeClr val="tx1"/>
                </a:solidFill>
                <a:effectLst/>
                <a:latin typeface="+mn-lt"/>
                <a:ea typeface="+mn-ea"/>
                <a:cs typeface="+mn-cs"/>
              </a:rPr>
              <a:t>legionela</a:t>
            </a:r>
            <a:r>
              <a:rPr lang="es-CO" sz="1200" kern="1200" dirty="0">
                <a:solidFill>
                  <a:schemeClr val="tx1"/>
                </a:solidFill>
                <a:effectLst/>
                <a:latin typeface="+mn-lt"/>
                <a:ea typeface="+mn-ea"/>
                <a:cs typeface="+mn-cs"/>
              </a:rPr>
              <a:t> en el sistema de agua de un hospital).</a:t>
            </a:r>
          </a:p>
          <a:p>
            <a:r>
              <a:rPr lang="es-CO" sz="1200" kern="1200" dirty="0">
                <a:solidFill>
                  <a:schemeClr val="tx1"/>
                </a:solidFill>
                <a:effectLst/>
                <a:latin typeface="+mn-lt"/>
                <a:ea typeface="+mn-ea"/>
                <a:cs typeface="+mn-cs"/>
              </a:rPr>
              <a:t>Si el reservorio es un animal, podría tratar de vacunarlo (vacuna antirrábica para gatos y perros domésticos).</a:t>
            </a:r>
          </a:p>
          <a:p>
            <a:r>
              <a:rPr lang="es-CO" sz="1200" kern="1200" dirty="0">
                <a:solidFill>
                  <a:schemeClr val="tx1"/>
                </a:solidFill>
                <a:effectLst/>
                <a:latin typeface="+mn-lt"/>
                <a:ea typeface="+mn-ea"/>
                <a:cs typeface="+mn-cs"/>
              </a:rPr>
              <a:t>Sacrificar (eliminar) a los animales potencialmente infectados (controlar la población de ratas para reducir el riesgo de que ocurra una plaga; millones de gallinas potencialmente infectadas con la gripe aviar fueron sacrificadas en el sudeste asiático).</a:t>
            </a:r>
            <a:endParaRPr lang="en-US" altLang="en-US" b="0" dirty="0"/>
          </a:p>
        </p:txBody>
      </p:sp>
    </p:spTree>
    <p:extLst>
      <p:ext uri="{BB962C8B-B14F-4D97-AF65-F5344CB8AC3E}">
        <p14:creationId xmlns:p14="http://schemas.microsoft.com/office/powerpoint/2010/main" val="2522406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xfrm>
            <a:off x="1371600" y="1143000"/>
            <a:ext cx="4114800" cy="3086100"/>
          </a:xfrm>
        </p:spPr>
      </p:sp>
      <p:sp>
        <p:nvSpPr>
          <p:cNvPr id="221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El segundo objetivo de la cadena de transmisión es la ruta de transmisión misma. Las infecciones pueden transmitirse de numerosas maneras distintas. Por lo general, estas rutas se agrupan en rutas de transmisión directa y de transmisión indirecta.</a:t>
            </a: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Las rutas de transmisión indirecta son:</a:t>
            </a:r>
          </a:p>
          <a:p>
            <a:r>
              <a:rPr lang="es-CO" sz="1200" kern="1200" dirty="0">
                <a:solidFill>
                  <a:schemeClr val="tx1"/>
                </a:solidFill>
                <a:effectLst/>
                <a:latin typeface="+mn-lt"/>
                <a:ea typeface="+mn-ea"/>
                <a:cs typeface="+mn-cs"/>
              </a:rPr>
              <a:t>Por el aire: los agentes infecciosos se mantienen suspendidos en el aire y pueden ser respirados</a:t>
            </a:r>
          </a:p>
          <a:p>
            <a:r>
              <a:rPr lang="es-CO" sz="1200" kern="1200" dirty="0">
                <a:solidFill>
                  <a:schemeClr val="tx1"/>
                </a:solidFill>
                <a:effectLst/>
                <a:latin typeface="+mn-lt"/>
                <a:ea typeface="+mn-ea"/>
                <a:cs typeface="+mn-cs"/>
              </a:rPr>
              <a:t>Por un vector: la transmisión se produce a través un artrópodo como un mosquito, una pulga, una ladilla, un ácaro, otros.</a:t>
            </a:r>
          </a:p>
          <a:p>
            <a:r>
              <a:rPr lang="es-CO" sz="1200" kern="1200" dirty="0">
                <a:solidFill>
                  <a:schemeClr val="tx1"/>
                </a:solidFill>
                <a:effectLst/>
                <a:latin typeface="+mn-lt"/>
                <a:ea typeface="+mn-ea"/>
                <a:cs typeface="+mn-cs"/>
              </a:rPr>
              <a:t>Por un vehículo: la transmisión se produce por medio de un objeto inanimado como un alimento o agua, una sustancia biológica, como una transfusión de sangre, o un fómite, como una toalla o un instrumento quirúrgico.</a:t>
            </a:r>
            <a:endParaRPr lang="en-US" altLang="en-US" dirty="0">
              <a:latin typeface="Arial" charset="0"/>
            </a:endParaRP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 </a:t>
            </a:r>
          </a:p>
          <a:p>
            <a:endParaRPr lang="en-US" altLang="en-US" dirty="0"/>
          </a:p>
        </p:txBody>
      </p:sp>
      <p:sp>
        <p:nvSpPr>
          <p:cNvPr id="221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4629" indent="-286395" eaLnBrk="0" hangingPunct="0">
              <a:spcBef>
                <a:spcPct val="30000"/>
              </a:spcBef>
              <a:defRPr sz="1200">
                <a:solidFill>
                  <a:schemeClr val="tx1"/>
                </a:solidFill>
                <a:latin typeface="Arial" charset="0"/>
                <a:cs typeface="Arial" charset="0"/>
              </a:defRPr>
            </a:lvl2pPr>
            <a:lvl3pPr marL="1145583" indent="-229116" eaLnBrk="0" hangingPunct="0">
              <a:spcBef>
                <a:spcPct val="30000"/>
              </a:spcBef>
              <a:defRPr sz="1200">
                <a:solidFill>
                  <a:schemeClr val="tx1"/>
                </a:solidFill>
                <a:latin typeface="Arial" charset="0"/>
                <a:cs typeface="Arial" charset="0"/>
              </a:defRPr>
            </a:lvl3pPr>
            <a:lvl4pPr marL="1603816" indent="-229116" eaLnBrk="0" hangingPunct="0">
              <a:spcBef>
                <a:spcPct val="30000"/>
              </a:spcBef>
              <a:defRPr sz="1200">
                <a:solidFill>
                  <a:schemeClr val="tx1"/>
                </a:solidFill>
                <a:latin typeface="Arial" charset="0"/>
                <a:cs typeface="Arial" charset="0"/>
              </a:defRPr>
            </a:lvl4pPr>
            <a:lvl5pPr marL="2062050" indent="-229116" eaLnBrk="0" hangingPunct="0">
              <a:spcBef>
                <a:spcPct val="30000"/>
              </a:spcBef>
              <a:defRPr sz="1200">
                <a:solidFill>
                  <a:schemeClr val="tx1"/>
                </a:solidFill>
                <a:latin typeface="Arial" charset="0"/>
                <a:cs typeface="Arial" charset="0"/>
              </a:defRPr>
            </a:lvl5pPr>
            <a:lvl6pPr marL="2520284" indent="-229116" eaLnBrk="0" fontAlgn="base" hangingPunct="0">
              <a:spcBef>
                <a:spcPct val="30000"/>
              </a:spcBef>
              <a:spcAft>
                <a:spcPct val="0"/>
              </a:spcAft>
              <a:defRPr sz="1200">
                <a:solidFill>
                  <a:schemeClr val="tx1"/>
                </a:solidFill>
                <a:latin typeface="Arial" charset="0"/>
                <a:cs typeface="Arial" charset="0"/>
              </a:defRPr>
            </a:lvl6pPr>
            <a:lvl7pPr marL="2978516" indent="-229116" eaLnBrk="0" fontAlgn="base" hangingPunct="0">
              <a:spcBef>
                <a:spcPct val="30000"/>
              </a:spcBef>
              <a:spcAft>
                <a:spcPct val="0"/>
              </a:spcAft>
              <a:defRPr sz="1200">
                <a:solidFill>
                  <a:schemeClr val="tx1"/>
                </a:solidFill>
                <a:latin typeface="Arial" charset="0"/>
                <a:cs typeface="Arial" charset="0"/>
              </a:defRPr>
            </a:lvl7pPr>
            <a:lvl8pPr marL="3436750" indent="-229116" eaLnBrk="0" fontAlgn="base" hangingPunct="0">
              <a:spcBef>
                <a:spcPct val="30000"/>
              </a:spcBef>
              <a:spcAft>
                <a:spcPct val="0"/>
              </a:spcAft>
              <a:defRPr sz="1200">
                <a:solidFill>
                  <a:schemeClr val="tx1"/>
                </a:solidFill>
                <a:latin typeface="Arial" charset="0"/>
                <a:cs typeface="Arial" charset="0"/>
              </a:defRPr>
            </a:lvl8pPr>
            <a:lvl9pPr marL="3894983" indent="-22911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3DFB3B6-E124-4332-8AFB-CE798C73B96C}" type="slidenum">
              <a:rPr lang="en-US" altLang="en-US" smtClean="0">
                <a:solidFill>
                  <a:prstClr val="black"/>
                </a:solidFill>
              </a:rPr>
              <a:pPr eaLnBrk="1" hangingPunct="1">
                <a:spcBef>
                  <a:spcPct val="0"/>
                </a:spcBef>
              </a:pPr>
              <a:t>37</a:t>
            </a:fld>
            <a:endParaRPr lang="en-US" altLang="en-US">
              <a:solidFill>
                <a:prstClr val="black"/>
              </a:solidFill>
            </a:endParaRPr>
          </a:p>
        </p:txBody>
      </p:sp>
    </p:spTree>
    <p:extLst>
      <p:ext uri="{BB962C8B-B14F-4D97-AF65-F5344CB8AC3E}">
        <p14:creationId xmlns:p14="http://schemas.microsoft.com/office/powerpoint/2010/main" val="3258789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350" indent="-291673" eaLnBrk="0" hangingPunct="0">
              <a:defRPr>
                <a:solidFill>
                  <a:schemeClr val="tx1"/>
                </a:solidFill>
                <a:latin typeface="Arial" charset="0"/>
              </a:defRPr>
            </a:lvl2pPr>
            <a:lvl3pPr marL="1166693" indent="-233339" eaLnBrk="0" hangingPunct="0">
              <a:defRPr>
                <a:solidFill>
                  <a:schemeClr val="tx1"/>
                </a:solidFill>
                <a:latin typeface="Arial" charset="0"/>
              </a:defRPr>
            </a:lvl3pPr>
            <a:lvl4pPr marL="1633370" indent="-233339" eaLnBrk="0" hangingPunct="0">
              <a:defRPr>
                <a:solidFill>
                  <a:schemeClr val="tx1"/>
                </a:solidFill>
                <a:latin typeface="Arial" charset="0"/>
              </a:defRPr>
            </a:lvl4pPr>
            <a:lvl5pPr marL="2100047" indent="-233339" eaLnBrk="0" hangingPunct="0">
              <a:defRPr>
                <a:solidFill>
                  <a:schemeClr val="tx1"/>
                </a:solidFill>
                <a:latin typeface="Arial" charset="0"/>
              </a:defRPr>
            </a:lvl5pPr>
            <a:lvl6pPr marL="2566724" indent="-233339" eaLnBrk="0" fontAlgn="base" hangingPunct="0">
              <a:spcBef>
                <a:spcPct val="0"/>
              </a:spcBef>
              <a:spcAft>
                <a:spcPct val="0"/>
              </a:spcAft>
              <a:defRPr>
                <a:solidFill>
                  <a:schemeClr val="tx1"/>
                </a:solidFill>
                <a:latin typeface="Arial" charset="0"/>
              </a:defRPr>
            </a:lvl6pPr>
            <a:lvl7pPr marL="3033401" indent="-233339" eaLnBrk="0" fontAlgn="base" hangingPunct="0">
              <a:spcBef>
                <a:spcPct val="0"/>
              </a:spcBef>
              <a:spcAft>
                <a:spcPct val="0"/>
              </a:spcAft>
              <a:defRPr>
                <a:solidFill>
                  <a:schemeClr val="tx1"/>
                </a:solidFill>
                <a:latin typeface="Arial" charset="0"/>
              </a:defRPr>
            </a:lvl7pPr>
            <a:lvl8pPr marL="3500079" indent="-233339" eaLnBrk="0" fontAlgn="base" hangingPunct="0">
              <a:spcBef>
                <a:spcPct val="0"/>
              </a:spcBef>
              <a:spcAft>
                <a:spcPct val="0"/>
              </a:spcAft>
              <a:defRPr>
                <a:solidFill>
                  <a:schemeClr val="tx1"/>
                </a:solidFill>
                <a:latin typeface="Arial" charset="0"/>
              </a:defRPr>
            </a:lvl8pPr>
            <a:lvl9pPr marL="3966756" indent="-233339" eaLnBrk="0" fontAlgn="base" hangingPunct="0">
              <a:spcBef>
                <a:spcPct val="0"/>
              </a:spcBef>
              <a:spcAft>
                <a:spcPct val="0"/>
              </a:spcAft>
              <a:defRPr>
                <a:solidFill>
                  <a:schemeClr val="tx1"/>
                </a:solidFill>
                <a:latin typeface="Arial" charset="0"/>
              </a:defRPr>
            </a:lvl9pPr>
          </a:lstStyle>
          <a:p>
            <a:pPr eaLnBrk="1" hangingPunct="1"/>
            <a:fld id="{66A899AC-8A8D-4484-B7C7-F11218FF6B17}" type="slidenum">
              <a:rPr lang="en-US" altLang="en-US" smtClean="0">
                <a:solidFill>
                  <a:prstClr val="black"/>
                </a:solidFill>
              </a:rPr>
              <a:pPr eaLnBrk="1" hangingPunct="1"/>
              <a:t>38</a:t>
            </a:fld>
            <a:endParaRPr lang="en-US" altLang="en-US">
              <a:solidFill>
                <a:prstClr val="black"/>
              </a:solidFill>
            </a:endParaRPr>
          </a:p>
        </p:txBody>
      </p:sp>
      <p:sp>
        <p:nvSpPr>
          <p:cNvPr id="49155" name="Rectangle 2"/>
          <p:cNvSpPr>
            <a:spLocks noGrp="1" noRot="1" noChangeAspect="1" noChangeArrowheads="1" noTextEdit="1"/>
          </p:cNvSpPr>
          <p:nvPr>
            <p:ph type="sldImg"/>
          </p:nvPr>
        </p:nvSpPr>
        <p:spPr>
          <a:xfrm>
            <a:off x="1179513" y="695325"/>
            <a:ext cx="4651375" cy="3487738"/>
          </a:xfrm>
        </p:spPr>
      </p:sp>
      <p:sp>
        <p:nvSpPr>
          <p:cNvPr id="49156" name="Rectangle 3"/>
          <p:cNvSpPr>
            <a:spLocks noGrp="1" noChangeArrowheads="1"/>
          </p:cNvSpPr>
          <p:nvPr>
            <p:ph type="body" idx="1"/>
          </p:nvPr>
        </p:nvSpPr>
        <p:spPr>
          <a:xfrm>
            <a:off x="701040" y="4417531"/>
            <a:ext cx="5608320" cy="418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Las rutas de transmisión directa incluyen:</a:t>
            </a:r>
          </a:p>
          <a:p>
            <a:pPr lvl="0"/>
            <a:r>
              <a:rPr lang="en-US" sz="1200" kern="1200" dirty="0" err="1">
                <a:solidFill>
                  <a:schemeClr val="tx1"/>
                </a:solidFill>
                <a:effectLst/>
                <a:latin typeface="+mn-lt"/>
                <a:ea typeface="+mn-ea"/>
                <a:cs typeface="+mn-cs"/>
              </a:rPr>
              <a:t>Contacto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sexuales</a:t>
            </a:r>
            <a:endParaRPr lang="es-CO"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Gota (por ej., una gota que es expelida por alguien que tose y cae a unos centímetros, de forma tal que sólo una persona que estaba muy cerca es afectada) </a:t>
            </a:r>
          </a:p>
          <a:p>
            <a:pPr lvl="0"/>
            <a:r>
              <a:rPr lang="en-US" sz="1200" kern="1200" dirty="0" err="1">
                <a:solidFill>
                  <a:schemeClr val="tx1"/>
                </a:solidFill>
                <a:effectLst/>
                <a:latin typeface="+mn-lt"/>
                <a:ea typeface="+mn-ea"/>
                <a:cs typeface="+mn-cs"/>
              </a:rPr>
              <a:t>Transplacentario</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¿Pueden pensar en algunas estrategias para prevenir la transmisión directa?</a:t>
            </a:r>
          </a:p>
          <a:p>
            <a:r>
              <a:rPr lang="es-CO" sz="1200" i="1" kern="1200" dirty="0">
                <a:solidFill>
                  <a:schemeClr val="tx1"/>
                </a:solidFill>
                <a:effectLst/>
                <a:latin typeface="+mn-lt"/>
                <a:ea typeface="+mn-ea"/>
                <a:cs typeface="+mn-cs"/>
              </a:rPr>
              <a:t>Permita 2 o 3 respuestas.</a:t>
            </a:r>
            <a:endParaRPr lang="es-CO"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Las estrategias para prevenir la transmisión directa son:</a:t>
            </a:r>
          </a:p>
          <a:p>
            <a:pPr lvl="0"/>
            <a:r>
              <a:rPr lang="es-CO" sz="1200" kern="1200" dirty="0">
                <a:solidFill>
                  <a:schemeClr val="tx1"/>
                </a:solidFill>
                <a:effectLst/>
                <a:latin typeface="+mn-lt"/>
                <a:ea typeface="+mn-ea"/>
                <a:cs typeface="+mn-cs"/>
              </a:rPr>
              <a:t>Tratamiento o aislamiento de la persona infectada</a:t>
            </a:r>
          </a:p>
          <a:p>
            <a:r>
              <a:rPr lang="es-CO" sz="1200" kern="1200" dirty="0">
                <a:solidFill>
                  <a:schemeClr val="tx1"/>
                </a:solidFill>
                <a:effectLst/>
                <a:latin typeface="+mn-lt"/>
                <a:ea typeface="+mn-ea"/>
                <a:cs typeface="+mn-cs"/>
              </a:rPr>
              <a:t>Barreras para evitar que el agente salga del huésped (vendas, apósitos, condones)</a:t>
            </a:r>
            <a:endParaRPr lang="en-US" altLang="en-US" dirty="0">
              <a:latin typeface="Arial" charset="0"/>
            </a:endParaRPr>
          </a:p>
        </p:txBody>
      </p:sp>
    </p:spTree>
    <p:extLst>
      <p:ext uri="{BB962C8B-B14F-4D97-AF65-F5344CB8AC3E}">
        <p14:creationId xmlns:p14="http://schemas.microsoft.com/office/powerpoint/2010/main" val="3509750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350" indent="-291673" eaLnBrk="0" hangingPunct="0">
              <a:defRPr>
                <a:solidFill>
                  <a:schemeClr val="tx1"/>
                </a:solidFill>
                <a:latin typeface="Arial" charset="0"/>
              </a:defRPr>
            </a:lvl2pPr>
            <a:lvl3pPr marL="1166693" indent="-233339" eaLnBrk="0" hangingPunct="0">
              <a:defRPr>
                <a:solidFill>
                  <a:schemeClr val="tx1"/>
                </a:solidFill>
                <a:latin typeface="Arial" charset="0"/>
              </a:defRPr>
            </a:lvl3pPr>
            <a:lvl4pPr marL="1633370" indent="-233339" eaLnBrk="0" hangingPunct="0">
              <a:defRPr>
                <a:solidFill>
                  <a:schemeClr val="tx1"/>
                </a:solidFill>
                <a:latin typeface="Arial" charset="0"/>
              </a:defRPr>
            </a:lvl4pPr>
            <a:lvl5pPr marL="2100047" indent="-233339" eaLnBrk="0" hangingPunct="0">
              <a:defRPr>
                <a:solidFill>
                  <a:schemeClr val="tx1"/>
                </a:solidFill>
                <a:latin typeface="Arial" charset="0"/>
              </a:defRPr>
            </a:lvl5pPr>
            <a:lvl6pPr marL="2566724" indent="-233339" eaLnBrk="0" fontAlgn="base" hangingPunct="0">
              <a:spcBef>
                <a:spcPct val="0"/>
              </a:spcBef>
              <a:spcAft>
                <a:spcPct val="0"/>
              </a:spcAft>
              <a:defRPr>
                <a:solidFill>
                  <a:schemeClr val="tx1"/>
                </a:solidFill>
                <a:latin typeface="Arial" charset="0"/>
              </a:defRPr>
            </a:lvl6pPr>
            <a:lvl7pPr marL="3033401" indent="-233339" eaLnBrk="0" fontAlgn="base" hangingPunct="0">
              <a:spcBef>
                <a:spcPct val="0"/>
              </a:spcBef>
              <a:spcAft>
                <a:spcPct val="0"/>
              </a:spcAft>
              <a:defRPr>
                <a:solidFill>
                  <a:schemeClr val="tx1"/>
                </a:solidFill>
                <a:latin typeface="Arial" charset="0"/>
              </a:defRPr>
            </a:lvl7pPr>
            <a:lvl8pPr marL="3500079" indent="-233339" eaLnBrk="0" fontAlgn="base" hangingPunct="0">
              <a:spcBef>
                <a:spcPct val="0"/>
              </a:spcBef>
              <a:spcAft>
                <a:spcPct val="0"/>
              </a:spcAft>
              <a:defRPr>
                <a:solidFill>
                  <a:schemeClr val="tx1"/>
                </a:solidFill>
                <a:latin typeface="Arial" charset="0"/>
              </a:defRPr>
            </a:lvl8pPr>
            <a:lvl9pPr marL="3966756" indent="-233339" eaLnBrk="0" fontAlgn="base" hangingPunct="0">
              <a:spcBef>
                <a:spcPct val="0"/>
              </a:spcBef>
              <a:spcAft>
                <a:spcPct val="0"/>
              </a:spcAft>
              <a:defRPr>
                <a:solidFill>
                  <a:schemeClr val="tx1"/>
                </a:solidFill>
                <a:latin typeface="Arial" charset="0"/>
              </a:defRPr>
            </a:lvl9pPr>
          </a:lstStyle>
          <a:p>
            <a:pPr eaLnBrk="1" hangingPunct="1"/>
            <a:fld id="{66A899AC-8A8D-4484-B7C7-F11218FF6B17}" type="slidenum">
              <a:rPr lang="en-US" altLang="en-US" smtClean="0">
                <a:solidFill>
                  <a:prstClr val="black"/>
                </a:solidFill>
              </a:rPr>
              <a:pPr eaLnBrk="1" hangingPunct="1"/>
              <a:t>39</a:t>
            </a:fld>
            <a:endParaRPr lang="en-US" altLang="en-US">
              <a:solidFill>
                <a:prstClr val="black"/>
              </a:solidFill>
            </a:endParaRPr>
          </a:p>
        </p:txBody>
      </p:sp>
      <p:sp>
        <p:nvSpPr>
          <p:cNvPr id="49155" name="Rectangle 2"/>
          <p:cNvSpPr>
            <a:spLocks noGrp="1" noRot="1" noChangeAspect="1" noChangeArrowheads="1" noTextEdit="1"/>
          </p:cNvSpPr>
          <p:nvPr>
            <p:ph type="sldImg"/>
          </p:nvPr>
        </p:nvSpPr>
        <p:spPr>
          <a:xfrm>
            <a:off x="1179513" y="695325"/>
            <a:ext cx="4651375" cy="3487738"/>
          </a:xfrm>
        </p:spPr>
      </p:sp>
      <p:sp>
        <p:nvSpPr>
          <p:cNvPr id="49156" name="Rectangle 3"/>
          <p:cNvSpPr>
            <a:spLocks noGrp="1" noChangeArrowheads="1"/>
          </p:cNvSpPr>
          <p:nvPr>
            <p:ph type="body" idx="1"/>
          </p:nvPr>
        </p:nvSpPr>
        <p:spPr>
          <a:xfrm>
            <a:off x="701040" y="4417531"/>
            <a:ext cx="5608320" cy="418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Cuando la transmisión es por el aire, se puede aislar al paciente en una habitación privada, usando un ambiente y equipos protectores.</a:t>
            </a:r>
          </a:p>
          <a:p>
            <a:r>
              <a:rPr lang="es-CO" sz="1200" kern="1200" dirty="0">
                <a:solidFill>
                  <a:schemeClr val="tx1"/>
                </a:solidFill>
                <a:effectLst/>
                <a:latin typeface="+mn-lt"/>
                <a:ea typeface="+mn-ea"/>
                <a:cs typeface="+mn-cs"/>
              </a:rPr>
              <a:t>(Curiosidad sobre el N95: significa que filtra al menos 95% de las partículas que miden 0,3 micrones o más)</a:t>
            </a:r>
          </a:p>
          <a:p>
            <a:r>
              <a:rPr lang="es-CO" sz="1200" kern="1200" dirty="0">
                <a:solidFill>
                  <a:schemeClr val="tx1"/>
                </a:solidFill>
                <a:effectLst/>
                <a:latin typeface="+mn-lt"/>
                <a:ea typeface="+mn-ea"/>
                <a:cs typeface="+mn-cs"/>
              </a:rPr>
              <a:t>Pregunte: ¿qué podríamos hacer con las enfermedades que se transmiten por vectores?</a:t>
            </a:r>
          </a:p>
          <a:p>
            <a:endParaRPr lang="es-CO" altLang="en-U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En el caso de las enfermedades que se transmiten por vectores, eliminar los criaderos del vector, eliminar </a:t>
            </a:r>
            <a:r>
              <a:rPr lang="es-CO" sz="1200" kern="1200" dirty="0" err="1">
                <a:solidFill>
                  <a:schemeClr val="tx1"/>
                </a:solidFill>
                <a:effectLst/>
                <a:latin typeface="+mn-lt"/>
                <a:ea typeface="+mn-ea"/>
                <a:cs typeface="+mn-cs"/>
              </a:rPr>
              <a:t>alos</a:t>
            </a:r>
            <a:r>
              <a:rPr lang="es-CO" sz="1200" kern="1200" dirty="0">
                <a:solidFill>
                  <a:schemeClr val="tx1"/>
                </a:solidFill>
                <a:effectLst/>
                <a:latin typeface="+mn-lt"/>
                <a:ea typeface="+mn-ea"/>
                <a:cs typeface="+mn-cs"/>
              </a:rPr>
              <a:t> vectores adultos.</a:t>
            </a:r>
          </a:p>
          <a:p>
            <a:r>
              <a:rPr lang="es-CO" sz="1200" kern="1200" dirty="0">
                <a:solidFill>
                  <a:schemeClr val="tx1"/>
                </a:solidFill>
                <a:effectLst/>
                <a:latin typeface="+mn-lt"/>
                <a:ea typeface="+mn-ea"/>
                <a:cs typeface="+mn-cs"/>
              </a:rPr>
              <a:t>Ejemplo: para prevenir la fiebre del Nilo Occidental, se recomienda eliminar las aguas estancadas donde se crían los mosquitos; se puede rociar pesticidas como el malatión para matar los vectores adultos. </a:t>
            </a:r>
          </a:p>
          <a:p>
            <a:endParaRPr lang="en-US" altLang="en-US" dirty="0">
              <a:latin typeface="Arial" charset="0"/>
            </a:endParaRPr>
          </a:p>
        </p:txBody>
      </p:sp>
    </p:spTree>
    <p:extLst>
      <p:ext uri="{BB962C8B-B14F-4D97-AF65-F5344CB8AC3E}">
        <p14:creationId xmlns:p14="http://schemas.microsoft.com/office/powerpoint/2010/main" val="301345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1371600" y="1143000"/>
            <a:ext cx="4114800" cy="3086100"/>
          </a:xfrm>
        </p:spPr>
      </p:sp>
      <p:sp>
        <p:nvSpPr>
          <p:cNvPr id="137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Ahora, pasemos a la fase explicativa.  </a:t>
            </a: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¿Cuántos de ustedes han participado en lo que se denomina un estudio analítico o un estudio epidemiológico? </a:t>
            </a:r>
            <a:r>
              <a:rPr lang="es-CO" sz="1200" i="1" kern="1200" dirty="0">
                <a:solidFill>
                  <a:schemeClr val="tx1"/>
                </a:solidFill>
                <a:effectLst/>
                <a:latin typeface="+mn-lt"/>
                <a:ea typeface="+mn-ea"/>
                <a:cs typeface="+mn-cs"/>
              </a:rPr>
              <a:t>Permite que 1 o 2 participantes describan su experiencia y haga los comentarios pertinentes. </a:t>
            </a:r>
            <a:endParaRPr lang="en-US" altLang="en-US" dirty="0"/>
          </a:p>
        </p:txBody>
      </p:sp>
      <p:sp>
        <p:nvSpPr>
          <p:cNvPr id="137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D5917A85-F974-4E06-8A86-3B1A0710740E}" type="slidenum">
              <a:rPr lang="en-US" altLang="en-US" b="0" smtClean="0">
                <a:solidFill>
                  <a:prstClr val="black"/>
                </a:solidFill>
              </a:rPr>
              <a:pPr eaLnBrk="1" hangingPunct="1"/>
              <a:t>4</a:t>
            </a:fld>
            <a:endParaRPr lang="en-US" altLang="en-US" b="0">
              <a:solidFill>
                <a:prstClr val="black"/>
              </a:solidFill>
            </a:endParaRPr>
          </a:p>
        </p:txBody>
      </p:sp>
    </p:spTree>
    <p:extLst>
      <p:ext uri="{BB962C8B-B14F-4D97-AF65-F5344CB8AC3E}">
        <p14:creationId xmlns:p14="http://schemas.microsoft.com/office/powerpoint/2010/main" val="3361944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350" indent="-291673" eaLnBrk="0" hangingPunct="0">
              <a:defRPr>
                <a:solidFill>
                  <a:schemeClr val="tx1"/>
                </a:solidFill>
                <a:latin typeface="Arial" charset="0"/>
              </a:defRPr>
            </a:lvl2pPr>
            <a:lvl3pPr marL="1166693" indent="-233339" eaLnBrk="0" hangingPunct="0">
              <a:defRPr>
                <a:solidFill>
                  <a:schemeClr val="tx1"/>
                </a:solidFill>
                <a:latin typeface="Arial" charset="0"/>
              </a:defRPr>
            </a:lvl3pPr>
            <a:lvl4pPr marL="1633370" indent="-233339" eaLnBrk="0" hangingPunct="0">
              <a:defRPr>
                <a:solidFill>
                  <a:schemeClr val="tx1"/>
                </a:solidFill>
                <a:latin typeface="Arial" charset="0"/>
              </a:defRPr>
            </a:lvl4pPr>
            <a:lvl5pPr marL="2100047" indent="-233339" eaLnBrk="0" hangingPunct="0">
              <a:defRPr>
                <a:solidFill>
                  <a:schemeClr val="tx1"/>
                </a:solidFill>
                <a:latin typeface="Arial" charset="0"/>
              </a:defRPr>
            </a:lvl5pPr>
            <a:lvl6pPr marL="2566724" indent="-233339" eaLnBrk="0" fontAlgn="base" hangingPunct="0">
              <a:spcBef>
                <a:spcPct val="0"/>
              </a:spcBef>
              <a:spcAft>
                <a:spcPct val="0"/>
              </a:spcAft>
              <a:defRPr>
                <a:solidFill>
                  <a:schemeClr val="tx1"/>
                </a:solidFill>
                <a:latin typeface="Arial" charset="0"/>
              </a:defRPr>
            </a:lvl6pPr>
            <a:lvl7pPr marL="3033401" indent="-233339" eaLnBrk="0" fontAlgn="base" hangingPunct="0">
              <a:spcBef>
                <a:spcPct val="0"/>
              </a:spcBef>
              <a:spcAft>
                <a:spcPct val="0"/>
              </a:spcAft>
              <a:defRPr>
                <a:solidFill>
                  <a:schemeClr val="tx1"/>
                </a:solidFill>
                <a:latin typeface="Arial" charset="0"/>
              </a:defRPr>
            </a:lvl7pPr>
            <a:lvl8pPr marL="3500079" indent="-233339" eaLnBrk="0" fontAlgn="base" hangingPunct="0">
              <a:spcBef>
                <a:spcPct val="0"/>
              </a:spcBef>
              <a:spcAft>
                <a:spcPct val="0"/>
              </a:spcAft>
              <a:defRPr>
                <a:solidFill>
                  <a:schemeClr val="tx1"/>
                </a:solidFill>
                <a:latin typeface="Arial" charset="0"/>
              </a:defRPr>
            </a:lvl8pPr>
            <a:lvl9pPr marL="3966756" indent="-233339" eaLnBrk="0" fontAlgn="base" hangingPunct="0">
              <a:spcBef>
                <a:spcPct val="0"/>
              </a:spcBef>
              <a:spcAft>
                <a:spcPct val="0"/>
              </a:spcAft>
              <a:defRPr>
                <a:solidFill>
                  <a:schemeClr val="tx1"/>
                </a:solidFill>
                <a:latin typeface="Arial" charset="0"/>
              </a:defRPr>
            </a:lvl9pPr>
          </a:lstStyle>
          <a:p>
            <a:pPr eaLnBrk="1" hangingPunct="1"/>
            <a:fld id="{66A899AC-8A8D-4484-B7C7-F11218FF6B17}" type="slidenum">
              <a:rPr lang="en-US" altLang="en-US" smtClean="0">
                <a:solidFill>
                  <a:prstClr val="black"/>
                </a:solidFill>
              </a:rPr>
              <a:pPr eaLnBrk="1" hangingPunct="1"/>
              <a:t>40</a:t>
            </a:fld>
            <a:endParaRPr lang="en-US" altLang="en-US">
              <a:solidFill>
                <a:prstClr val="black"/>
              </a:solidFill>
            </a:endParaRPr>
          </a:p>
        </p:txBody>
      </p:sp>
      <p:sp>
        <p:nvSpPr>
          <p:cNvPr id="49155" name="Rectangle 2"/>
          <p:cNvSpPr>
            <a:spLocks noGrp="1" noRot="1" noChangeAspect="1" noChangeArrowheads="1" noTextEdit="1"/>
          </p:cNvSpPr>
          <p:nvPr>
            <p:ph type="sldImg"/>
          </p:nvPr>
        </p:nvSpPr>
        <p:spPr>
          <a:xfrm>
            <a:off x="1179513" y="695325"/>
            <a:ext cx="4651375" cy="3487738"/>
          </a:xfrm>
        </p:spPr>
      </p:sp>
      <p:sp>
        <p:nvSpPr>
          <p:cNvPr id="49156" name="Rectangle 3"/>
          <p:cNvSpPr>
            <a:spLocks noGrp="1" noChangeArrowheads="1"/>
          </p:cNvSpPr>
          <p:nvPr>
            <p:ph type="body" idx="1"/>
          </p:nvPr>
        </p:nvSpPr>
        <p:spPr>
          <a:xfrm>
            <a:off x="701040" y="4417531"/>
            <a:ext cx="5608320" cy="418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Cuando la transmisión es por un vehículo, eso significa que los organismos pueden transferirse por un medio externo. Ese medio puede ser comida, agua, una sustancia biológica, fómites u otro medio. </a:t>
            </a:r>
          </a:p>
          <a:p>
            <a:r>
              <a:rPr lang="es-CO" sz="1200" kern="1200" dirty="0">
                <a:solidFill>
                  <a:schemeClr val="tx1"/>
                </a:solidFill>
                <a:effectLst/>
                <a:latin typeface="+mn-lt"/>
                <a:ea typeface="+mn-ea"/>
                <a:cs typeface="+mn-cs"/>
              </a:rPr>
              <a:t>Estos vehículos se pueden controlar usando calor, pasteurización u otros procesos químicos. Un ejemplo común de este método de control es prohibirle trabajar a un manipulador de alimentos que está infectado.</a:t>
            </a: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En el caso de productos biológicos como sangre, médula ósea, injertos de piel o similares, la solución es no usarlos o esterilizarlos.</a:t>
            </a:r>
          </a:p>
          <a:p>
            <a:r>
              <a:rPr lang="es-CO" sz="1200" kern="1200" dirty="0">
                <a:solidFill>
                  <a:schemeClr val="tx1"/>
                </a:solidFill>
                <a:effectLst/>
                <a:latin typeface="+mn-lt"/>
                <a:ea typeface="+mn-ea"/>
                <a:cs typeface="+mn-cs"/>
              </a:rPr>
              <a:t>De igual manera, los fómites (objetos inanimados como toallas, botellas de agua, otros) se pueden desinfectar o esterilizar.</a:t>
            </a:r>
          </a:p>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434023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350" indent="-291673" eaLnBrk="0" hangingPunct="0">
              <a:defRPr>
                <a:solidFill>
                  <a:schemeClr val="tx1"/>
                </a:solidFill>
                <a:latin typeface="Arial" charset="0"/>
              </a:defRPr>
            </a:lvl2pPr>
            <a:lvl3pPr marL="1166693" indent="-233339" eaLnBrk="0" hangingPunct="0">
              <a:defRPr>
                <a:solidFill>
                  <a:schemeClr val="tx1"/>
                </a:solidFill>
                <a:latin typeface="Arial" charset="0"/>
              </a:defRPr>
            </a:lvl3pPr>
            <a:lvl4pPr marL="1633370" indent="-233339" eaLnBrk="0" hangingPunct="0">
              <a:defRPr>
                <a:solidFill>
                  <a:schemeClr val="tx1"/>
                </a:solidFill>
                <a:latin typeface="Arial" charset="0"/>
              </a:defRPr>
            </a:lvl4pPr>
            <a:lvl5pPr marL="2100047" indent="-233339" eaLnBrk="0" hangingPunct="0">
              <a:defRPr>
                <a:solidFill>
                  <a:schemeClr val="tx1"/>
                </a:solidFill>
                <a:latin typeface="Arial" charset="0"/>
              </a:defRPr>
            </a:lvl5pPr>
            <a:lvl6pPr marL="2566724" indent="-233339" eaLnBrk="0" fontAlgn="base" hangingPunct="0">
              <a:spcBef>
                <a:spcPct val="0"/>
              </a:spcBef>
              <a:spcAft>
                <a:spcPct val="0"/>
              </a:spcAft>
              <a:defRPr>
                <a:solidFill>
                  <a:schemeClr val="tx1"/>
                </a:solidFill>
                <a:latin typeface="Arial" charset="0"/>
              </a:defRPr>
            </a:lvl6pPr>
            <a:lvl7pPr marL="3033401" indent="-233339" eaLnBrk="0" fontAlgn="base" hangingPunct="0">
              <a:spcBef>
                <a:spcPct val="0"/>
              </a:spcBef>
              <a:spcAft>
                <a:spcPct val="0"/>
              </a:spcAft>
              <a:defRPr>
                <a:solidFill>
                  <a:schemeClr val="tx1"/>
                </a:solidFill>
                <a:latin typeface="Arial" charset="0"/>
              </a:defRPr>
            </a:lvl7pPr>
            <a:lvl8pPr marL="3500079" indent="-233339" eaLnBrk="0" fontAlgn="base" hangingPunct="0">
              <a:spcBef>
                <a:spcPct val="0"/>
              </a:spcBef>
              <a:spcAft>
                <a:spcPct val="0"/>
              </a:spcAft>
              <a:defRPr>
                <a:solidFill>
                  <a:schemeClr val="tx1"/>
                </a:solidFill>
                <a:latin typeface="Arial" charset="0"/>
              </a:defRPr>
            </a:lvl8pPr>
            <a:lvl9pPr marL="3966756" indent="-233339" eaLnBrk="0" fontAlgn="base" hangingPunct="0">
              <a:spcBef>
                <a:spcPct val="0"/>
              </a:spcBef>
              <a:spcAft>
                <a:spcPct val="0"/>
              </a:spcAft>
              <a:defRPr>
                <a:solidFill>
                  <a:schemeClr val="tx1"/>
                </a:solidFill>
                <a:latin typeface="Arial" charset="0"/>
              </a:defRPr>
            </a:lvl9pPr>
          </a:lstStyle>
          <a:p>
            <a:pPr eaLnBrk="1" hangingPunct="1"/>
            <a:fld id="{CADBECB8-6FC6-46A1-A1BC-FF479D488C6A}" type="slidenum">
              <a:rPr lang="en-US" altLang="en-US" smtClean="0">
                <a:solidFill>
                  <a:prstClr val="black"/>
                </a:solidFill>
              </a:rPr>
              <a:pPr eaLnBrk="1" hangingPunct="1"/>
              <a:t>41</a:t>
            </a:fld>
            <a:endParaRPr lang="en-US" altLang="en-US">
              <a:solidFill>
                <a:prstClr val="black"/>
              </a:solidFill>
            </a:endParaRPr>
          </a:p>
        </p:txBody>
      </p:sp>
      <p:sp>
        <p:nvSpPr>
          <p:cNvPr id="44035" name="Rectangle 2"/>
          <p:cNvSpPr>
            <a:spLocks noGrp="1" noRot="1" noChangeAspect="1" noChangeArrowheads="1" noTextEdit="1"/>
          </p:cNvSpPr>
          <p:nvPr>
            <p:ph type="sldImg"/>
          </p:nvPr>
        </p:nvSpPr>
        <p:spPr>
          <a:xfrm>
            <a:off x="1179513" y="695325"/>
            <a:ext cx="4651375" cy="3487738"/>
          </a:xfrm>
        </p:spPr>
      </p:sp>
      <p:sp>
        <p:nvSpPr>
          <p:cNvPr id="44036" name="Rectangle 3"/>
          <p:cNvSpPr>
            <a:spLocks noGrp="1" noChangeArrowheads="1"/>
          </p:cNvSpPr>
          <p:nvPr>
            <p:ph type="body" idx="1"/>
          </p:nvPr>
        </p:nvSpPr>
        <p:spPr>
          <a:xfrm>
            <a:off x="701040" y="4417531"/>
            <a:ext cx="5608320" cy="418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Por último, podemos tratar de prevenir la entrada y proteger a un huésped potencialmente susceptible.</a:t>
            </a:r>
          </a:p>
          <a:p>
            <a:r>
              <a:rPr lang="es-CO" sz="1200" kern="1200" dirty="0">
                <a:solidFill>
                  <a:schemeClr val="tx1"/>
                </a:solidFill>
                <a:effectLst/>
                <a:latin typeface="+mn-lt"/>
                <a:ea typeface="+mn-ea"/>
                <a:cs typeface="+mn-cs"/>
              </a:rPr>
              <a:t>Los mensajes para que se adopten conductas saludables no solo están dirigidos a las personas que tienen infecciones, sino también a aquellas que pudieran estar en riesgo.  ¡Para que el sexo sea seguro, hace falta que los dos se protejan!</a:t>
            </a:r>
          </a:p>
          <a:p>
            <a:r>
              <a:rPr lang="es-CO" sz="1200" kern="1200" dirty="0">
                <a:solidFill>
                  <a:schemeClr val="tx1"/>
                </a:solidFill>
                <a:effectLst/>
                <a:latin typeface="+mn-lt"/>
                <a:ea typeface="+mn-ea"/>
                <a:cs typeface="+mn-cs"/>
              </a:rPr>
              <a:t>Las personas en riesgo se pueden sacar o excluir para evitar la exposición.  Por ejemplo, los niños cuyos padres se niegan a vacunarlos pueden excluirse de la escuela durante un brote de sarampión.  O se podrían cancelar las reuniones masivas para evitar que se produzcan contactos cercanos y reducir así las posibilidades de propagación de la enfermedad. </a:t>
            </a:r>
          </a:p>
          <a:p>
            <a:r>
              <a:rPr lang="es-CO" sz="1200" kern="1200" dirty="0">
                <a:solidFill>
                  <a:schemeClr val="tx1"/>
                </a:solidFill>
                <a:effectLst/>
                <a:latin typeface="+mn-lt"/>
                <a:ea typeface="+mn-ea"/>
                <a:cs typeface="+mn-cs"/>
              </a:rPr>
              <a:t>Se recomienda usar prendas de manga larga y pantalones largos para reducir el riesgo de ser picado por mosquitos que pueden transmitir la malaria, el dengue, la fiebre del Nilo Occidental, otras. El equipo de protección personal (PPE, por sus siglas en inglés) lleva este paso aún más allá para ofrecer protección contra el </a:t>
            </a:r>
            <a:r>
              <a:rPr lang="es-CO" sz="1200" kern="1200" dirty="0" err="1">
                <a:solidFill>
                  <a:schemeClr val="tx1"/>
                </a:solidFill>
                <a:effectLst/>
                <a:latin typeface="+mn-lt"/>
                <a:ea typeface="+mn-ea"/>
                <a:cs typeface="+mn-cs"/>
              </a:rPr>
              <a:t>ébola</a:t>
            </a:r>
            <a:r>
              <a:rPr lang="es-CO" sz="1200" kern="1200" dirty="0">
                <a:solidFill>
                  <a:schemeClr val="tx1"/>
                </a:solidFill>
                <a:effectLst/>
                <a:latin typeface="+mn-lt"/>
                <a:ea typeface="+mn-ea"/>
                <a:cs typeface="+mn-cs"/>
              </a:rPr>
              <a:t> y otros patógenos.  El personal y los visitantes deben usar mascarilla para reducir el riesgo de infecciones transmitidas por gotas en el aire.</a:t>
            </a:r>
          </a:p>
          <a:p>
            <a:r>
              <a:rPr lang="es-CO" sz="1200" kern="1200" dirty="0">
                <a:solidFill>
                  <a:schemeClr val="tx1"/>
                </a:solidFill>
                <a:effectLst/>
                <a:latin typeface="+mn-lt"/>
                <a:ea typeface="+mn-ea"/>
                <a:cs typeface="+mn-cs"/>
              </a:rPr>
              <a:t>Por supuesto, las vacunas se usan para reforzar la respuesta del sistema inmunitario, para que, si el cuerpo encuentra al patógeno, el sistema inmunitario actúe rápidamente para prevenir la infección.</a:t>
            </a:r>
          </a:p>
          <a:p>
            <a:r>
              <a:rPr lang="es-CO" sz="1200" kern="1200" dirty="0">
                <a:solidFill>
                  <a:schemeClr val="tx1"/>
                </a:solidFill>
                <a:effectLst/>
                <a:latin typeface="+mn-lt"/>
                <a:ea typeface="+mn-ea"/>
                <a:cs typeface="+mn-cs"/>
              </a:rPr>
              <a:t>Otra posibilidad, en el caso de algunos organismos como el virus de la hepatitis A, se puede administrar a las personas expuestas inmunoglobulina con anticuerpos para combatir la infección.</a:t>
            </a:r>
          </a:p>
          <a:p>
            <a:r>
              <a:rPr lang="es-CO" sz="1200" kern="1200" dirty="0">
                <a:solidFill>
                  <a:schemeClr val="tx1"/>
                </a:solidFill>
                <a:effectLst/>
                <a:latin typeface="+mn-lt"/>
                <a:ea typeface="+mn-ea"/>
                <a:cs typeface="+mn-cs"/>
              </a:rPr>
              <a:t>La profilaxis pre-exposición, es decir, tomar medicamentos preventivos como, por ejemplo, </a:t>
            </a:r>
            <a:r>
              <a:rPr lang="es-CO" sz="1200" kern="1200" dirty="0" err="1">
                <a:solidFill>
                  <a:schemeClr val="tx1"/>
                </a:solidFill>
                <a:effectLst/>
                <a:latin typeface="+mn-lt"/>
                <a:ea typeface="+mn-ea"/>
                <a:cs typeface="+mn-cs"/>
              </a:rPr>
              <a:t>antimaláricos</a:t>
            </a:r>
            <a:r>
              <a:rPr lang="es-CO" sz="1200" kern="1200" dirty="0">
                <a:solidFill>
                  <a:schemeClr val="tx1"/>
                </a:solidFill>
                <a:effectLst/>
                <a:latin typeface="+mn-lt"/>
                <a:ea typeface="+mn-ea"/>
                <a:cs typeface="+mn-cs"/>
              </a:rPr>
              <a:t>, tiene por objetivo prevenir que ocurra la infección, aun cuando uno se exponga al patógeno.</a:t>
            </a:r>
          </a:p>
          <a:p>
            <a:r>
              <a:rPr lang="es-CO" sz="1200" kern="1200" dirty="0">
                <a:solidFill>
                  <a:schemeClr val="tx1"/>
                </a:solidFill>
                <a:effectLst/>
                <a:latin typeface="+mn-lt"/>
                <a:ea typeface="+mn-ea"/>
                <a:cs typeface="+mn-cs"/>
              </a:rPr>
              <a:t>La profilaxis post-exposición que se usa, por ejemplo, para la rabia, implica la administración de suero antirrábico y vacunas con prontitud después de la exposición, en un intento de controlar el organismo antes de que se multiplique y llegue al Sistema nervioso.</a:t>
            </a:r>
          </a:p>
          <a:p>
            <a:r>
              <a:rPr lang="es-CO" sz="1200" kern="1200" dirty="0">
                <a:solidFill>
                  <a:schemeClr val="tx1"/>
                </a:solidFill>
                <a:effectLst/>
                <a:latin typeface="+mn-lt"/>
                <a:ea typeface="+mn-ea"/>
                <a:cs typeface="+mn-cs"/>
              </a:rPr>
              <a:t>El sistema inmunitario en sí es afectado por la nutrición, la integridad de la piel y otras enfermedades. La resistencia del huésped puede aumentarse mejorando la nutrición, reduciendo el estrés, otras. </a:t>
            </a:r>
          </a:p>
          <a:p>
            <a:r>
              <a:rPr lang="es-CO" sz="1200" kern="1200" dirty="0">
                <a:solidFill>
                  <a:schemeClr val="tx1"/>
                </a:solidFill>
                <a:effectLst/>
                <a:latin typeface="+mn-lt"/>
                <a:ea typeface="+mn-ea"/>
                <a:cs typeface="+mn-cs"/>
              </a:rPr>
              <a:t>Por último, el seguimiento de los contactos (como en el </a:t>
            </a:r>
            <a:r>
              <a:rPr lang="es-CO" sz="1200" kern="1200" dirty="0" err="1">
                <a:solidFill>
                  <a:schemeClr val="tx1"/>
                </a:solidFill>
                <a:effectLst/>
                <a:latin typeface="+mn-lt"/>
                <a:ea typeface="+mn-ea"/>
                <a:cs typeface="+mn-cs"/>
              </a:rPr>
              <a:t>ébola</a:t>
            </a:r>
            <a:r>
              <a:rPr lang="es-CO" sz="1200" kern="1200" dirty="0">
                <a:solidFill>
                  <a:schemeClr val="tx1"/>
                </a:solidFill>
                <a:effectLst/>
                <a:latin typeface="+mn-lt"/>
                <a:ea typeface="+mn-ea"/>
                <a:cs typeface="+mn-cs"/>
              </a:rPr>
              <a:t> y la polio) y la notificación a las parejas sexuales (como en el VIH y otras enfermedades de transmisión sexual) consiste en elaborar una lista de todos los contactos de un caso y buscarlos.  En el caso de la polio, los contactos pueden ser vacunados.  En el caso del </a:t>
            </a:r>
            <a:r>
              <a:rPr lang="es-CO" sz="1200" kern="1200" dirty="0" err="1">
                <a:solidFill>
                  <a:schemeClr val="tx1"/>
                </a:solidFill>
                <a:effectLst/>
                <a:latin typeface="+mn-lt"/>
                <a:ea typeface="+mn-ea"/>
                <a:cs typeface="+mn-cs"/>
              </a:rPr>
              <a:t>ébola</a:t>
            </a:r>
            <a:r>
              <a:rPr lang="es-CO" sz="1200" kern="1200" dirty="0">
                <a:solidFill>
                  <a:schemeClr val="tx1"/>
                </a:solidFill>
                <a:effectLst/>
                <a:latin typeface="+mn-lt"/>
                <a:ea typeface="+mn-ea"/>
                <a:cs typeface="+mn-cs"/>
              </a:rPr>
              <a:t>, los contactos se visitan diariamente durante el período de incubación para identificar las primeras señales del inicio de la enfermedad.  Si los encargados del seguimiento detectan cualquier signo temprano, los contactos pueden ser aislados inmediatamente y tratados en un centro de tratamiento.  Esto podría no ser culturalmente tan familiar en África. Creo que el rechazo a la vacuna probablemente sea muy poco frecuente en la mayor parte del continente. Ellos podrían entender mejor que las personas que tienen el sistema inmunitario comprometido sean asilados durante un brote para protegerlos o tal vez alguna otra cosa, no se sabe en este momento.</a:t>
            </a:r>
            <a:endParaRPr lang="en-GB" altLang="en-US" baseline="0" dirty="0">
              <a:latin typeface="Arial" charset="0"/>
            </a:endParaRPr>
          </a:p>
        </p:txBody>
      </p:sp>
    </p:spTree>
    <p:extLst>
      <p:ext uri="{BB962C8B-B14F-4D97-AF65-F5344CB8AC3E}">
        <p14:creationId xmlns:p14="http://schemas.microsoft.com/office/powerpoint/2010/main" val="4052372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xfrm>
            <a:off x="1371600" y="1143000"/>
            <a:ext cx="4114800" cy="3086100"/>
          </a:xfrm>
        </p:spPr>
      </p:sp>
      <p:sp>
        <p:nvSpPr>
          <p:cNvPr id="222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Las medidas de control de brotes pueden dividirse en medidas de control inmediatas y a largo plazo.  Por ejemplo, ¿cuál sería una medida de control inmediata y una medida de control a largo plazo para un brote que se propaga por el agua?</a:t>
            </a:r>
          </a:p>
          <a:p>
            <a:r>
              <a:rPr lang="es-CO" sz="1200" i="1" kern="1200" dirty="0">
                <a:solidFill>
                  <a:schemeClr val="tx1"/>
                </a:solidFill>
                <a:effectLst/>
                <a:latin typeface="+mn-lt"/>
                <a:ea typeface="+mn-ea"/>
                <a:cs typeface="+mn-cs"/>
              </a:rPr>
              <a:t>[RESPUESTA: Medida de control inmediata: hervir el agua. Medida de control a largo plazo: clorar el suministro de agua pública.]</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Las medidas de control inmediatas implican principalmente tratar de reducir el riesgo individual inmediato. Algunos ejemplos de medidas de control inmediatas son: recomendar que se esterilice el agua potable, destruir los criaderos de mosquitos locales o retirar un producto de alimentación. En esta etapa también es importante tener una buena comunicación con el público para que las personas sepan que tienen que hervir el agua, por ejemplo.  Esto puede hacerse incluso antes de que se identifique el patógeno específico.</a:t>
            </a:r>
          </a:p>
          <a:p>
            <a:endParaRPr lang="en-US" altLang="en-US" dirty="0"/>
          </a:p>
        </p:txBody>
      </p:sp>
      <p:sp>
        <p:nvSpPr>
          <p:cNvPr id="222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49AD24EF-EF0E-47EE-865D-5D5B29AF7D48}" type="slidenum">
              <a:rPr lang="en-US" altLang="en-US" b="0" smtClean="0">
                <a:solidFill>
                  <a:prstClr val="black"/>
                </a:solidFill>
              </a:rPr>
              <a:pPr eaLnBrk="1" hangingPunct="1"/>
              <a:t>42</a:t>
            </a:fld>
            <a:endParaRPr lang="en-US" altLang="en-US" b="0">
              <a:solidFill>
                <a:prstClr val="black"/>
              </a:solidFill>
            </a:endParaRPr>
          </a:p>
        </p:txBody>
      </p:sp>
    </p:spTree>
    <p:extLst>
      <p:ext uri="{BB962C8B-B14F-4D97-AF65-F5344CB8AC3E}">
        <p14:creationId xmlns:p14="http://schemas.microsoft.com/office/powerpoint/2010/main" val="3817646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Cada brote es el resultado de un cambio en el ambiente, en el reservorio, en la población huésped o en algo más. La pregunta que debemos responder al final de nuestra investigación es: ¿siguen presentes estas condiciones? ¿Podría repetirse otro brote? ¿Qué tengo que hacer para prevenir que ocurra un brote en el futuro? </a:t>
            </a:r>
          </a:p>
          <a:p>
            <a:r>
              <a:rPr lang="es-CO" sz="1200" kern="1200" dirty="0">
                <a:solidFill>
                  <a:schemeClr val="tx1"/>
                </a:solidFill>
                <a:effectLst/>
                <a:latin typeface="+mn-lt"/>
                <a:ea typeface="+mn-ea"/>
                <a:cs typeface="+mn-cs"/>
              </a:rPr>
              <a:t>Las medidas de control a largo plazo son más amplias que las medidas de control inmediatas y pueden centrarse en cambios de diseño y de políticas. Estos son algunos ejemplos: Recomendar el uso de distintos procedimientos de seguridad alimentaria en un restaurante, instruir al personal en relación con las normas de sanidad, mejorar los sistemas de ventilación, e implementar mejores protocolos de desinfección en una piscina de natación local. Esta etapa a menudo implica trabajar con reguladores gubernamentales, industrias y educadores del área de la salud.</a:t>
            </a:r>
            <a:endParaRPr lang="en-US" dirty="0"/>
          </a:p>
        </p:txBody>
      </p:sp>
      <p:sp>
        <p:nvSpPr>
          <p:cNvPr id="4" name="Slide Number Placeholder 3"/>
          <p:cNvSpPr>
            <a:spLocks noGrp="1"/>
          </p:cNvSpPr>
          <p:nvPr>
            <p:ph type="sldNum" sz="quarter" idx="10"/>
          </p:nvPr>
        </p:nvSpPr>
        <p:spPr/>
        <p:txBody>
          <a:bodyPr/>
          <a:lstStyle/>
          <a:p>
            <a:fld id="{CC8CF3B0-F537-4C6F-999B-90BC56F1C6DE}"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23400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xfrm>
            <a:off x="1371600" y="1143000"/>
            <a:ext cx="4114800" cy="3086100"/>
          </a:xfrm>
        </p:spPr>
      </p:sp>
      <p:sp>
        <p:nvSpPr>
          <p:cNvPr id="224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Díganme si cada una de estas es una medida de control de corto plazo o de largo plazo y explíquenme la razón por la que escogieron esta respuesta.</a:t>
            </a:r>
          </a:p>
          <a:p>
            <a:r>
              <a:rPr lang="es-CO" sz="1200" kern="1200" dirty="0">
                <a:solidFill>
                  <a:schemeClr val="tx1"/>
                </a:solidFill>
                <a:effectLst/>
                <a:latin typeface="+mn-lt"/>
                <a:ea typeface="+mn-ea"/>
                <a:cs typeface="+mn-cs"/>
              </a:rPr>
              <a:t>Recuerden que las medidas de corto plazo implican aislar a las personas del peligro inmediato de contraer la enfermedad.  En cambio, las medidas de largo plazo pueden prevenir futuras exposiciones y brotes.  Además, requieren que se hagan cambios en los sistemas o que se modifiquen los programas actuales para fomentar mejores a largo plazo.</a:t>
            </a:r>
            <a:endParaRPr lang="en-US" altLang="en-US" dirty="0"/>
          </a:p>
        </p:txBody>
      </p:sp>
      <p:sp>
        <p:nvSpPr>
          <p:cNvPr id="224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F9B973E1-1CCC-4DD5-B5D9-9C3072BABF58}" type="slidenum">
              <a:rPr lang="en-US" altLang="en-US" b="0" smtClean="0">
                <a:solidFill>
                  <a:prstClr val="black"/>
                </a:solidFill>
              </a:rPr>
              <a:pPr eaLnBrk="1" hangingPunct="1"/>
              <a:t>44</a:t>
            </a:fld>
            <a:endParaRPr lang="en-US" altLang="en-US" b="0">
              <a:solidFill>
                <a:prstClr val="black"/>
              </a:solidFill>
            </a:endParaRPr>
          </a:p>
        </p:txBody>
      </p:sp>
    </p:spTree>
    <p:extLst>
      <p:ext uri="{BB962C8B-B14F-4D97-AF65-F5344CB8AC3E}">
        <p14:creationId xmlns:p14="http://schemas.microsoft.com/office/powerpoint/2010/main" val="2592242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371600" y="1143000"/>
            <a:ext cx="4114800" cy="3086100"/>
          </a:xfrm>
        </p:spPr>
      </p:sp>
      <p:sp>
        <p:nvSpPr>
          <p:cNvPr id="203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El paso 12 consiste en continuar vigilando si existe un sistema de vigilancia, o poner en marcha uno si la enfermedad actualmente no está siendo vigilada. </a:t>
            </a:r>
          </a:p>
          <a:p>
            <a:r>
              <a:rPr lang="es-CO" sz="1200" kern="1200" dirty="0">
                <a:solidFill>
                  <a:schemeClr val="tx1"/>
                </a:solidFill>
                <a:effectLst/>
                <a:latin typeface="+mn-lt"/>
                <a:ea typeface="+mn-ea"/>
                <a:cs typeface="+mn-cs"/>
              </a:rPr>
              <a:t>¿Por qué en este punto es tan importante la vigilancia?</a:t>
            </a:r>
          </a:p>
          <a:p>
            <a:r>
              <a:rPr lang="es-CO" sz="1200" i="1" kern="1200" dirty="0">
                <a:solidFill>
                  <a:schemeClr val="tx1"/>
                </a:solidFill>
                <a:effectLst/>
                <a:latin typeface="+mn-lt"/>
                <a:ea typeface="+mn-ea"/>
                <a:cs typeface="+mn-cs"/>
              </a:rPr>
              <a:t>[Respuesta: Para saber si nuestras medidas de control están funcionando para reducir el número de casos.]</a:t>
            </a:r>
            <a:endParaRPr lang="en-US" sz="1200" i="1" kern="1200" baseline="0" dirty="0">
              <a:solidFill>
                <a:schemeClr val="tx1"/>
              </a:solidFill>
              <a:latin typeface="+mn-lt"/>
              <a:ea typeface="+mn-ea"/>
              <a:cs typeface="+mn-cs"/>
            </a:endParaRPr>
          </a:p>
        </p:txBody>
      </p:sp>
      <p:sp>
        <p:nvSpPr>
          <p:cNvPr id="203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5D58ACE6-FD90-4FE4-A083-48F36B3BFEFE}" type="slidenum">
              <a:rPr lang="en-US" altLang="en-US" b="0" smtClean="0">
                <a:solidFill>
                  <a:prstClr val="black"/>
                </a:solidFill>
              </a:rPr>
              <a:pPr eaLnBrk="1" hangingPunct="1"/>
              <a:t>45</a:t>
            </a:fld>
            <a:endParaRPr lang="en-US" altLang="en-US" b="0">
              <a:solidFill>
                <a:prstClr val="black"/>
              </a:solidFill>
            </a:endParaRPr>
          </a:p>
        </p:txBody>
      </p:sp>
    </p:spTree>
    <p:extLst>
      <p:ext uri="{BB962C8B-B14F-4D97-AF65-F5344CB8AC3E}">
        <p14:creationId xmlns:p14="http://schemas.microsoft.com/office/powerpoint/2010/main" val="352878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La vigilancia y el seguimiento continuos son esenciales para determinar si sus medidas de control funcionan.</a:t>
            </a:r>
          </a:p>
          <a:p>
            <a:r>
              <a:rPr lang="es-CO" sz="1200" kern="1200" dirty="0">
                <a:solidFill>
                  <a:schemeClr val="tx1"/>
                </a:solidFill>
                <a:effectLst/>
                <a:latin typeface="+mn-lt"/>
                <a:ea typeface="+mn-ea"/>
                <a:cs typeface="+mn-cs"/>
              </a:rPr>
              <a:t>Consideren su respuesta a un aumento inicial de los casos.  Ustedes implementan medidas de control, y entonces,</a:t>
            </a:r>
          </a:p>
          <a:p>
            <a:r>
              <a:rPr lang="es-CO" sz="1200" b="1" kern="1200" dirty="0">
                <a:solidFill>
                  <a:schemeClr val="tx1"/>
                </a:solidFill>
                <a:effectLst/>
                <a:latin typeface="+mn-lt"/>
                <a:ea typeface="+mn-ea"/>
                <a:cs typeface="+mn-cs"/>
              </a:rPr>
              <a:t>&lt;HAGA CLIC&gt;</a:t>
            </a:r>
            <a:r>
              <a:rPr lang="es-CO" sz="1200" kern="1200" dirty="0">
                <a:solidFill>
                  <a:schemeClr val="tx1"/>
                </a:solidFill>
                <a:effectLst/>
                <a:latin typeface="+mn-lt"/>
                <a:ea typeface="+mn-ea"/>
                <a:cs typeface="+mn-cs"/>
              </a:rPr>
              <a:t> ¿Qué creen?  </a:t>
            </a:r>
          </a:p>
          <a:p>
            <a:r>
              <a:rPr lang="es-CO" sz="1200" i="1" kern="1200" dirty="0">
                <a:solidFill>
                  <a:schemeClr val="tx1"/>
                </a:solidFill>
                <a:effectLst/>
                <a:latin typeface="+mn-lt"/>
                <a:ea typeface="+mn-ea"/>
                <a:cs typeface="+mn-cs"/>
              </a:rPr>
              <a:t>Las medidas de control funcionaron, el número de casos descendió.</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Pero, ¿qué pasa si, en lugar de descender el número de casos, hubiera ocurrido esto?</a:t>
            </a:r>
          </a:p>
          <a:p>
            <a:r>
              <a:rPr lang="es-CO" sz="1200" b="1" kern="1200" dirty="0">
                <a:solidFill>
                  <a:schemeClr val="tx1"/>
                </a:solidFill>
                <a:effectLst/>
                <a:latin typeface="+mn-lt"/>
                <a:ea typeface="+mn-ea"/>
                <a:cs typeface="+mn-cs"/>
              </a:rPr>
              <a:t>&lt;HAGA CLIC&gt;</a:t>
            </a:r>
            <a:r>
              <a:rPr lang="es-CO" sz="1200" kern="1200" dirty="0">
                <a:solidFill>
                  <a:schemeClr val="tx1"/>
                </a:solidFill>
                <a:effectLst/>
                <a:latin typeface="+mn-lt"/>
                <a:ea typeface="+mn-ea"/>
                <a:cs typeface="+mn-cs"/>
              </a:rPr>
              <a:t>Evidentemente, las medidas de control no tuvieron ningún efecto, hay que hacer algo distinto.</a:t>
            </a:r>
          </a:p>
          <a:p>
            <a:r>
              <a:rPr lang="es-CO" sz="1200" kern="1200" dirty="0">
                <a:solidFill>
                  <a:schemeClr val="tx1"/>
                </a:solidFill>
                <a:effectLst/>
                <a:latin typeface="+mn-lt"/>
                <a:ea typeface="+mn-ea"/>
                <a:cs typeface="+mn-cs"/>
              </a:rPr>
              <a:t>¿Cómo lo sabrían si hubieran seguido supervisando la situación?</a:t>
            </a:r>
            <a:endParaRPr lang="en-US" dirty="0"/>
          </a:p>
        </p:txBody>
      </p:sp>
      <p:sp>
        <p:nvSpPr>
          <p:cNvPr id="4" name="Slide Number Placeholder 3"/>
          <p:cNvSpPr>
            <a:spLocks noGrp="1"/>
          </p:cNvSpPr>
          <p:nvPr>
            <p:ph type="sldNum" sz="quarter" idx="10"/>
          </p:nvPr>
        </p:nvSpPr>
        <p:spPr/>
        <p:txBody>
          <a:bodyPr/>
          <a:lstStyle/>
          <a:p>
            <a:fld id="{CC8CF3B0-F537-4C6F-999B-90BC56F1C6D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695259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1371600" y="1143000"/>
            <a:ext cx="4114800" cy="3086100"/>
          </a:xfrm>
        </p:spPr>
      </p:sp>
      <p:sp>
        <p:nvSpPr>
          <p:cNvPr id="225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El último paso que veremos es la comunicación de las conclusiones.</a:t>
            </a:r>
            <a:endParaRPr lang="en-US" altLang="en-US" dirty="0"/>
          </a:p>
        </p:txBody>
      </p:sp>
      <p:sp>
        <p:nvSpPr>
          <p:cNvPr id="2252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CB8EF293-EB72-4972-B7F8-3CBC89913BD8}" type="slidenum">
              <a:rPr lang="en-US" altLang="en-US" b="0" smtClean="0">
                <a:solidFill>
                  <a:prstClr val="black"/>
                </a:solidFill>
              </a:rPr>
              <a:pPr eaLnBrk="1" hangingPunct="1"/>
              <a:t>47</a:t>
            </a:fld>
            <a:endParaRPr lang="en-US" altLang="en-US" b="0">
              <a:solidFill>
                <a:prstClr val="black"/>
              </a:solidFill>
            </a:endParaRPr>
          </a:p>
        </p:txBody>
      </p:sp>
    </p:spTree>
    <p:extLst>
      <p:ext uri="{BB962C8B-B14F-4D97-AF65-F5344CB8AC3E}">
        <p14:creationId xmlns:p14="http://schemas.microsoft.com/office/powerpoint/2010/main" val="34341009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DB3CDD5C-433E-4584-A07E-AF039F48E8D0}" type="slidenum">
              <a:rPr lang="en-US" altLang="en-US" b="0" smtClean="0">
                <a:solidFill>
                  <a:prstClr val="black"/>
                </a:solidFill>
              </a:rPr>
              <a:pPr eaLnBrk="1" hangingPunct="1"/>
              <a:t>48</a:t>
            </a:fld>
            <a:endParaRPr lang="en-US" altLang="en-US" b="0">
              <a:solidFill>
                <a:prstClr val="black"/>
              </a:solidFill>
            </a:endParaRPr>
          </a:p>
        </p:txBody>
      </p:sp>
      <p:sp>
        <p:nvSpPr>
          <p:cNvPr id="226307" name="Rectangle 2"/>
          <p:cNvSpPr>
            <a:spLocks noGrp="1" noRot="1" noChangeAspect="1" noChangeArrowheads="1" noTextEdit="1"/>
          </p:cNvSpPr>
          <p:nvPr>
            <p:ph type="sldImg"/>
          </p:nvPr>
        </p:nvSpPr>
        <p:spPr>
          <a:xfrm>
            <a:off x="1371600" y="1143000"/>
            <a:ext cx="4114800" cy="3086100"/>
          </a:xfrm>
        </p:spPr>
      </p:sp>
      <p:sp>
        <p:nvSpPr>
          <p:cNvPr id="226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Aunque es el último paso de nuestro análisis, eso no significa que deben esperar hasta que acabe la investigación del brote para comunicar sus hallazgos.  Al igual que la comunicación de las medidas de prevención y control, esta debe ser permanente y debería hacerse cada vez que tengamos información importante que difundir.  </a:t>
            </a:r>
          </a:p>
          <a:p>
            <a:r>
              <a:rPr lang="es-CO" sz="1200" kern="1200" dirty="0">
                <a:solidFill>
                  <a:schemeClr val="tx1"/>
                </a:solidFill>
                <a:effectLst/>
                <a:latin typeface="+mn-lt"/>
                <a:ea typeface="+mn-ea"/>
                <a:cs typeface="+mn-cs"/>
              </a:rPr>
              <a:t>Durante la investigación, la comunicación regular entre los miembros del equipo es esencial.</a:t>
            </a:r>
          </a:p>
          <a:p>
            <a:r>
              <a:rPr lang="es-CO" sz="1200" kern="1200" dirty="0">
                <a:solidFill>
                  <a:schemeClr val="tx1"/>
                </a:solidFill>
                <a:effectLst/>
                <a:latin typeface="+mn-lt"/>
                <a:ea typeface="+mn-ea"/>
                <a:cs typeface="+mn-cs"/>
              </a:rPr>
              <a:t>También es importante mantener informado al público.  Se deberá designar a un portavoz y crear mensajes claros y concisos.  Los medios de comunicación se pueden usar para transmitir los mensajes, que pueden consistir en datos para mantener informadas a las personas, información para disipar temores o para indicar medidas concretas que pueden tomar las personas con el fin de protegerse y prevenir la propagación de la enfermedad.</a:t>
            </a:r>
          </a:p>
          <a:p>
            <a:r>
              <a:rPr lang="es-CO" sz="1200" kern="1200" dirty="0">
                <a:solidFill>
                  <a:schemeClr val="tx1"/>
                </a:solidFill>
                <a:effectLst/>
                <a:latin typeface="+mn-lt"/>
                <a:ea typeface="+mn-ea"/>
                <a:cs typeface="+mn-cs"/>
              </a:rPr>
              <a:t>También es necesario comunicar información a los profesionales de salud. Esto incluye las definiciones de caso, solicitudes de informes o información sobre los protocolos de vacunación o tratamiento. Asimismo es importante mantener informados sobre la situación a los funcionarios de salud pública y a los responsables de definir las políticas para que puedan tomarse decisiones sobre los recursos y la planificación.</a:t>
            </a:r>
          </a:p>
          <a:p>
            <a:r>
              <a:rPr lang="es-CO" sz="1200" kern="1200" dirty="0">
                <a:solidFill>
                  <a:schemeClr val="tx1"/>
                </a:solidFill>
                <a:effectLst/>
                <a:latin typeface="+mn-lt"/>
                <a:ea typeface="+mn-ea"/>
                <a:cs typeface="+mn-cs"/>
              </a:rPr>
              <a:t>Al final de la investigación, las conclusiones se comunican mediante una presentación oral y un informe escrito. En la presentación oral generalmente se proporciona información a las autoridades de salud locales y las personas responsables de las medidas de prevención y control.</a:t>
            </a:r>
          </a:p>
          <a:p>
            <a:r>
              <a:rPr lang="es-CO" sz="1200" kern="1200" dirty="0">
                <a:solidFill>
                  <a:schemeClr val="tx1"/>
                </a:solidFill>
                <a:effectLst/>
                <a:latin typeface="+mn-lt"/>
                <a:ea typeface="+mn-ea"/>
                <a:cs typeface="+mn-cs"/>
              </a:rPr>
              <a:t>El informe escrito habitualmente es un documento formal que se redacta al final de una investigación. </a:t>
            </a:r>
          </a:p>
          <a:p>
            <a:endParaRPr lang="en-US" altLang="en-US" sz="1000" dirty="0"/>
          </a:p>
        </p:txBody>
      </p:sp>
    </p:spTree>
    <p:extLst>
      <p:ext uri="{BB962C8B-B14F-4D97-AF65-F5344CB8AC3E}">
        <p14:creationId xmlns:p14="http://schemas.microsoft.com/office/powerpoint/2010/main" val="32919326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32299FEE-5EC7-4292-B5D0-104D3A7F7E73}" type="slidenum">
              <a:rPr lang="en-US" altLang="en-US" b="0" smtClean="0">
                <a:solidFill>
                  <a:prstClr val="black"/>
                </a:solidFill>
              </a:rPr>
              <a:pPr eaLnBrk="1" hangingPunct="1"/>
              <a:t>49</a:t>
            </a:fld>
            <a:endParaRPr lang="en-US" altLang="en-US" b="0">
              <a:solidFill>
                <a:prstClr val="black"/>
              </a:solidFill>
            </a:endParaRPr>
          </a:p>
        </p:txBody>
      </p:sp>
      <p:sp>
        <p:nvSpPr>
          <p:cNvPr id="229379" name="Rectangle 2"/>
          <p:cNvSpPr>
            <a:spLocks noGrp="1" noRot="1" noChangeAspect="1" noChangeArrowheads="1" noTextEdit="1"/>
          </p:cNvSpPr>
          <p:nvPr>
            <p:ph type="sldImg"/>
          </p:nvPr>
        </p:nvSpPr>
        <p:spPr>
          <a:xfrm>
            <a:off x="1371600" y="1143000"/>
            <a:ext cx="4114800" cy="3086100"/>
          </a:xfrm>
        </p:spPr>
      </p:sp>
      <p:sp>
        <p:nvSpPr>
          <p:cNvPr id="229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Un informe escrito puede servir para muchos propósitos y es un aspecto esencial de cualquier investigación.   Estas son las razones más comunes para escribir informes.</a:t>
            </a:r>
          </a:p>
          <a:p>
            <a:r>
              <a:rPr lang="es-CO" sz="1200" kern="1200" dirty="0">
                <a:solidFill>
                  <a:schemeClr val="tx1"/>
                </a:solidFill>
                <a:effectLst/>
                <a:latin typeface="+mn-lt"/>
                <a:ea typeface="+mn-ea"/>
                <a:cs typeface="+mn-cs"/>
              </a:rPr>
              <a:t>En el informe escrito se recomiendan medidas que se pueden tomar para prevenir y controlar el brote actual y los futuros brotes.</a:t>
            </a:r>
          </a:p>
          <a:p>
            <a:r>
              <a:rPr lang="es-CO" sz="1200" kern="1200" dirty="0">
                <a:solidFill>
                  <a:schemeClr val="tx1"/>
                </a:solidFill>
                <a:effectLst/>
                <a:latin typeface="+mn-lt"/>
                <a:ea typeface="+mn-ea"/>
                <a:cs typeface="+mn-cs"/>
              </a:rPr>
              <a:t>Los informen comunican información o conocimientos nuevos sobre el brote, por ejemplo un mecanismo de transmisión nuevo descubierto. </a:t>
            </a:r>
          </a:p>
          <a:p>
            <a:r>
              <a:rPr lang="es-CO" sz="1200" kern="1200" dirty="0">
                <a:solidFill>
                  <a:schemeClr val="tx1"/>
                </a:solidFill>
                <a:effectLst/>
                <a:latin typeface="+mn-lt"/>
                <a:ea typeface="+mn-ea"/>
                <a:cs typeface="+mn-cs"/>
              </a:rPr>
              <a:t>Los informes también dejan constancia de su desempeño y documentan la magnitud de los problemas de salud. Los funcionarios de salud pública pueden consultar los informes de brotes pasados para revisar el tipo de investigación realizada, los hallazgos relevantes y las lecciones importantes aprendidas. También son útiles para analizar los datos de varios brotes con el fin de presentar un resumen de los brotes en el tiempo. Algunos departamentos de salud usan los informes para hacer seguimiento a la cantidad de brotes que investigan en un año dado y qué tipos de patógenos estaban relacionados con ellos.</a:t>
            </a:r>
          </a:p>
          <a:p>
            <a:r>
              <a:rPr lang="es-CO" sz="1200" kern="1200" dirty="0">
                <a:solidFill>
                  <a:schemeClr val="tx1"/>
                </a:solidFill>
                <a:effectLst/>
                <a:latin typeface="+mn-lt"/>
                <a:ea typeface="+mn-ea"/>
                <a:cs typeface="+mn-cs"/>
              </a:rPr>
              <a:t>Los informes también pueden ayudar a dar apoyo a las actividades de investigación y evaluación así como a la elaboración de recomendaciones. Por ejemplo, si su departamento ha estado realizado varias investigaciones de brotes de enfermedad diarreica en preescolares, ustedes podrían decidir que es necesario reeducar al personal de la escuela acerca de la importancia de que ellos y sus estudiantes se laven las manos.</a:t>
            </a:r>
            <a:endParaRPr lang="en-US" altLang="en-US" sz="1000" dirty="0"/>
          </a:p>
        </p:txBody>
      </p:sp>
    </p:spTree>
    <p:extLst>
      <p:ext uri="{BB962C8B-B14F-4D97-AF65-F5344CB8AC3E}">
        <p14:creationId xmlns:p14="http://schemas.microsoft.com/office/powerpoint/2010/main" val="236162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371600" y="1143000"/>
            <a:ext cx="4114800" cy="3086100"/>
          </a:xfrm>
        </p:spPr>
      </p:sp>
      <p:sp>
        <p:nvSpPr>
          <p:cNvPr id="139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Estos son los pasos restantes.</a:t>
            </a:r>
          </a:p>
          <a:p>
            <a:r>
              <a:rPr lang="es-CO" sz="1200" i="1" kern="1200" dirty="0">
                <a:solidFill>
                  <a:schemeClr val="tx1"/>
                </a:solidFill>
                <a:effectLst/>
                <a:latin typeface="+mn-lt"/>
                <a:ea typeface="+mn-ea"/>
                <a:cs typeface="+mn-cs"/>
              </a:rPr>
              <a:t>Pida a otro participante (o a una serie de ellos en secuencia) que lea los pasos que se cubrirán en esta lección.</a:t>
            </a:r>
            <a:endParaRPr lang="en-US" altLang="en-US" i="1" dirty="0"/>
          </a:p>
        </p:txBody>
      </p:sp>
      <p:sp>
        <p:nvSpPr>
          <p:cNvPr id="139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22864D92-0049-4DAD-8F31-910D4725BF5D}" type="slidenum">
              <a:rPr lang="en-US" altLang="en-US" b="0" smtClean="0">
                <a:solidFill>
                  <a:prstClr val="black"/>
                </a:solidFill>
              </a:rPr>
              <a:pPr eaLnBrk="1" hangingPunct="1"/>
              <a:t>5</a:t>
            </a:fld>
            <a:endParaRPr lang="en-US" altLang="en-US" b="0">
              <a:solidFill>
                <a:prstClr val="black"/>
              </a:solidFill>
            </a:endParaRPr>
          </a:p>
        </p:txBody>
      </p:sp>
    </p:spTree>
    <p:extLst>
      <p:ext uri="{BB962C8B-B14F-4D97-AF65-F5344CB8AC3E}">
        <p14:creationId xmlns:p14="http://schemas.microsoft.com/office/powerpoint/2010/main" val="21205105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6502653A-0DA0-496E-A759-2200AEF46E81}" type="slidenum">
              <a:rPr lang="en-US" altLang="en-US" b="0" smtClean="0">
                <a:solidFill>
                  <a:prstClr val="black"/>
                </a:solidFill>
              </a:rPr>
              <a:pPr eaLnBrk="1" hangingPunct="1"/>
              <a:t>50</a:t>
            </a:fld>
            <a:endParaRPr lang="en-US" altLang="en-US" b="0">
              <a:solidFill>
                <a:prstClr val="black"/>
              </a:solidFill>
            </a:endParaRPr>
          </a:p>
        </p:txBody>
      </p:sp>
      <p:sp>
        <p:nvSpPr>
          <p:cNvPr id="122883" name="Rectangle 2"/>
          <p:cNvSpPr>
            <a:spLocks noGrp="1" noRot="1" noChangeAspect="1" noChangeArrowheads="1" noTextEdit="1"/>
          </p:cNvSpPr>
          <p:nvPr>
            <p:ph type="sldImg"/>
          </p:nvPr>
        </p:nvSpPr>
        <p:spPr>
          <a:xfrm>
            <a:off x="1371600" y="1143000"/>
            <a:ext cx="4114800" cy="3086100"/>
          </a:xfrm>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Revisemos los objetivos de la Parte 2.</a:t>
            </a:r>
          </a:p>
          <a:p>
            <a:r>
              <a:rPr lang="es-CO" sz="1200" i="1" kern="1200" dirty="0">
                <a:solidFill>
                  <a:schemeClr val="tx1"/>
                </a:solidFill>
                <a:effectLst/>
                <a:latin typeface="+mn-lt"/>
                <a:ea typeface="+mn-ea"/>
                <a:cs typeface="+mn-cs"/>
              </a:rPr>
              <a:t>Pida a algún participante que lea los objetivos de aprendizaje. Después de cada objetivo, pregunte: </a:t>
            </a:r>
            <a:r>
              <a:rPr lang="es-CO" sz="1200" kern="1200" dirty="0">
                <a:solidFill>
                  <a:schemeClr val="tx1"/>
                </a:solidFill>
                <a:effectLst/>
                <a:latin typeface="+mn-lt"/>
                <a:ea typeface="+mn-ea"/>
                <a:cs typeface="+mn-cs"/>
              </a:rPr>
              <a:t>“¿Hemos cubierto este punto?”</a:t>
            </a:r>
            <a:endParaRPr lang="en-US" altLang="en-US" i="0" dirty="0"/>
          </a:p>
        </p:txBody>
      </p:sp>
    </p:spTree>
    <p:extLst>
      <p:ext uri="{BB962C8B-B14F-4D97-AF65-F5344CB8AC3E}">
        <p14:creationId xmlns:p14="http://schemas.microsoft.com/office/powerpoint/2010/main" val="505039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371600" y="1143000"/>
            <a:ext cx="4114800" cy="3086100"/>
          </a:xfrm>
        </p:spPr>
      </p:sp>
      <p:sp>
        <p:nvSpPr>
          <p:cNvPr id="203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El paso 7 consiste en formular hipótesis sobre por qué y cómo ocurrió el brote. </a:t>
            </a:r>
          </a:p>
          <a:p>
            <a:r>
              <a:rPr lang="es-CO" sz="1200" kern="1200" dirty="0">
                <a:solidFill>
                  <a:schemeClr val="tx1"/>
                </a:solidFill>
                <a:effectLst/>
                <a:latin typeface="+mn-lt"/>
                <a:ea typeface="+mn-ea"/>
                <a:cs typeface="+mn-cs"/>
              </a:rPr>
              <a:t>¿Alguien puede decirnos qué es una hipótesis, particularmente en el contexto de la investigación de un brote?</a:t>
            </a:r>
            <a:endParaRPr lang="en-US" altLang="en-US" dirty="0"/>
          </a:p>
          <a:p>
            <a:endParaRPr lang="en-US" altLang="en-US" dirty="0"/>
          </a:p>
        </p:txBody>
      </p:sp>
      <p:sp>
        <p:nvSpPr>
          <p:cNvPr id="203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5D58ACE6-FD90-4FE4-A083-48F36B3BFEFE}" type="slidenum">
              <a:rPr lang="en-US" altLang="en-US" b="0" smtClean="0">
                <a:solidFill>
                  <a:prstClr val="black"/>
                </a:solidFill>
              </a:rPr>
              <a:pPr eaLnBrk="1" hangingPunct="1"/>
              <a:t>6</a:t>
            </a:fld>
            <a:endParaRPr lang="en-US" altLang="en-US" b="0">
              <a:solidFill>
                <a:prstClr val="black"/>
              </a:solidFill>
            </a:endParaRPr>
          </a:p>
        </p:txBody>
      </p:sp>
    </p:spTree>
    <p:extLst>
      <p:ext uri="{BB962C8B-B14F-4D97-AF65-F5344CB8AC3E}">
        <p14:creationId xmlns:p14="http://schemas.microsoft.com/office/powerpoint/2010/main" val="166552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C9F21345-7996-4AD4-B0B4-2B8CB4308D9B}" type="slidenum">
              <a:rPr lang="en-US" altLang="en-US" b="0" smtClean="0">
                <a:solidFill>
                  <a:prstClr val="black"/>
                </a:solidFill>
              </a:rPr>
              <a:pPr eaLnBrk="1" hangingPunct="1"/>
              <a:t>7</a:t>
            </a:fld>
            <a:endParaRPr lang="en-US" altLang="en-US" b="0">
              <a:solidFill>
                <a:prstClr val="black"/>
              </a:solidFill>
            </a:endParaRPr>
          </a:p>
        </p:txBody>
      </p:sp>
      <p:sp>
        <p:nvSpPr>
          <p:cNvPr id="204803" name="Rectangle 2"/>
          <p:cNvSpPr>
            <a:spLocks noGrp="1" noRot="1" noChangeAspect="1" noChangeArrowheads="1" noTextEdit="1"/>
          </p:cNvSpPr>
          <p:nvPr>
            <p:ph type="sldImg"/>
          </p:nvPr>
        </p:nvSpPr>
        <p:spPr>
          <a:xfrm>
            <a:off x="1371600" y="1143000"/>
            <a:ext cx="4114800" cy="3086100"/>
          </a:xfrm>
        </p:spPr>
      </p:sp>
      <p:sp>
        <p:nvSpPr>
          <p:cNvPr id="204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En el contexto de un brote, una hipótesis es una conjetura bien fundamentada sobre la relación entre una </a:t>
            </a:r>
            <a:r>
              <a:rPr lang="es-CO" sz="1200" b="1" kern="1200" dirty="0">
                <a:solidFill>
                  <a:schemeClr val="tx1"/>
                </a:solidFill>
                <a:effectLst/>
                <a:latin typeface="+mn-lt"/>
                <a:ea typeface="+mn-ea"/>
                <a:cs typeface="+mn-cs"/>
              </a:rPr>
              <a:t>exposición</a:t>
            </a:r>
            <a:r>
              <a:rPr lang="es-CO" sz="1200" kern="1200" dirty="0">
                <a:solidFill>
                  <a:schemeClr val="tx1"/>
                </a:solidFill>
                <a:effectLst/>
                <a:latin typeface="+mn-lt"/>
                <a:ea typeface="+mn-ea"/>
                <a:cs typeface="+mn-cs"/>
              </a:rPr>
              <a:t> y un </a:t>
            </a:r>
            <a:r>
              <a:rPr lang="es-CO" sz="1200" b="1" kern="1200" dirty="0">
                <a:solidFill>
                  <a:schemeClr val="tx1"/>
                </a:solidFill>
                <a:effectLst/>
                <a:latin typeface="+mn-lt"/>
                <a:ea typeface="+mn-ea"/>
                <a:cs typeface="+mn-cs"/>
              </a:rPr>
              <a:t>resultado</a:t>
            </a:r>
            <a:r>
              <a:rPr lang="es-CO" sz="1200" kern="1200" dirty="0">
                <a:solidFill>
                  <a:schemeClr val="tx1"/>
                </a:solidFill>
                <a:effectLst/>
                <a:latin typeface="+mn-lt"/>
                <a:ea typeface="+mn-ea"/>
                <a:cs typeface="+mn-cs"/>
              </a:rPr>
              <a:t> o sobre el modo de propagación.  En otras palabras, es una suposición sobre la causa o las causas del brote.</a:t>
            </a:r>
          </a:p>
          <a:p>
            <a:r>
              <a:rPr lang="es-CO" sz="1200" kern="1200" dirty="0">
                <a:solidFill>
                  <a:schemeClr val="tx1"/>
                </a:solidFill>
                <a:effectLst/>
                <a:latin typeface="+mn-lt"/>
                <a:ea typeface="+mn-ea"/>
                <a:cs typeface="+mn-cs"/>
              </a:rPr>
              <a:t>En realidad, los investigadores de un brote no esperan hasta el paso 7 para elaborar hipótesis. Por lo general, los investigadores comienzan a hacer hipótesis sobre las posibles causas desde el comienzo mismo de la investigación o incluso en la primera llamada telefónica.</a:t>
            </a:r>
          </a:p>
          <a:p>
            <a:r>
              <a:rPr lang="es-CO" sz="1200" kern="1200" dirty="0">
                <a:solidFill>
                  <a:schemeClr val="tx1"/>
                </a:solidFill>
                <a:effectLst/>
                <a:latin typeface="+mn-lt"/>
                <a:ea typeface="+mn-ea"/>
                <a:cs typeface="+mn-cs"/>
              </a:rPr>
              <a:t>Las hipótesis deben plantearse de forma tal que puedan ser puestas a prueba.  </a:t>
            </a:r>
            <a:r>
              <a:rPr lang="en-US" sz="1200" kern="1200" dirty="0" err="1">
                <a:solidFill>
                  <a:schemeClr val="tx1"/>
                </a:solidFill>
                <a:effectLst/>
                <a:latin typeface="+mn-lt"/>
                <a:ea typeface="+mn-ea"/>
                <a:cs typeface="+mn-cs"/>
              </a:rPr>
              <a:t>Hablaremos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siguiente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paso</a:t>
            </a:r>
            <a:r>
              <a:rPr lang="en-US" sz="1200" kern="1200" dirty="0">
                <a:solidFill>
                  <a:schemeClr val="tx1"/>
                </a:solidFill>
                <a:effectLst/>
                <a:latin typeface="+mn-lt"/>
                <a:ea typeface="+mn-ea"/>
                <a:cs typeface="+mn-cs"/>
              </a:rPr>
              <a:t>.</a:t>
            </a:r>
            <a:endParaRPr lang="en-US" altLang="en-US" dirty="0"/>
          </a:p>
        </p:txBody>
      </p:sp>
    </p:spTree>
    <p:extLst>
      <p:ext uri="{BB962C8B-B14F-4D97-AF65-F5344CB8AC3E}">
        <p14:creationId xmlns:p14="http://schemas.microsoft.com/office/powerpoint/2010/main" val="626682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Para entender las hipótesis, debemos analizar las exposiciones y los resultados, porque cada hipótesis es una conjetura sobre la relación entre una exposición y un resultado.</a:t>
            </a:r>
          </a:p>
          <a:p>
            <a:r>
              <a:rPr lang="es-CO" sz="1200" kern="1200" dirty="0">
                <a:solidFill>
                  <a:schemeClr val="tx1"/>
                </a:solidFill>
                <a:effectLst/>
                <a:latin typeface="+mn-lt"/>
                <a:ea typeface="+mn-ea"/>
                <a:cs typeface="+mn-cs"/>
              </a:rPr>
              <a:t>Por “exposición” entendemos cualquier factor que puede causar o influir en la probabilidad de contraer la enfermedad.  El factor puede ser algo que una persona decide hacer (como fumar cigarrillos) o algo que le sucede a la persona (como ser picado por un mosquito).</a:t>
            </a:r>
          </a:p>
          <a:p>
            <a:r>
              <a:rPr lang="es-CO" sz="1200" kern="1200" dirty="0">
                <a:solidFill>
                  <a:schemeClr val="tx1"/>
                </a:solidFill>
                <a:effectLst/>
                <a:latin typeface="+mn-lt"/>
                <a:ea typeface="+mn-ea"/>
                <a:cs typeface="+mn-cs"/>
              </a:rPr>
              <a:t>Con “resultado” nos referimos al efecto sobre la salud, que puede ser una afección médica, una enfermedad, una lesión, otros.</a:t>
            </a:r>
          </a:p>
          <a:p>
            <a:r>
              <a:rPr lang="es-CO" sz="1200" i="1" kern="1200" dirty="0">
                <a:solidFill>
                  <a:schemeClr val="tx1"/>
                </a:solidFill>
                <a:effectLst/>
                <a:latin typeface="+mn-lt"/>
                <a:ea typeface="+mn-ea"/>
                <a:cs typeface="+mn-cs"/>
              </a:rPr>
              <a:t>Revisen las exposiciones y los resultados enumerados en la diapositiva.  </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Observen que, dependiendo de la situación, la embriaguez puede ser un resultado (el resultado de beber demasiado) o una exposición (un factor que puede provocar un resultado agudo como una lesión o a largo plazo como un daño hepático). </a:t>
            </a:r>
          </a:p>
          <a:p>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Algunapregunta</a:t>
            </a:r>
            <a:r>
              <a:rPr lang="en-US" sz="1200" i="1"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C8CF3B0-F537-4C6F-999B-90BC56F1C6D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8714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Revisemos las exposiciones y los resultados.  Para cada combinación, díganme cuál es la exposición y cuál es el resultado.</a:t>
            </a:r>
          </a:p>
          <a:p>
            <a:pPr lvl="0"/>
            <a:r>
              <a:rPr lang="es-CO" sz="1200" kern="1200" dirty="0">
                <a:solidFill>
                  <a:schemeClr val="tx1"/>
                </a:solidFill>
                <a:effectLst/>
                <a:latin typeface="+mn-lt"/>
                <a:ea typeface="+mn-ea"/>
                <a:cs typeface="+mn-cs"/>
              </a:rPr>
              <a:t>¿Hepatitis C y reutilización de agujas?  </a:t>
            </a:r>
            <a:r>
              <a:rPr lang="es-CO" sz="1200" b="1" i="1" kern="1200" dirty="0">
                <a:solidFill>
                  <a:schemeClr val="tx1"/>
                </a:solidFill>
                <a:effectLst/>
                <a:latin typeface="+mn-lt"/>
                <a:ea typeface="+mn-ea"/>
                <a:cs typeface="+mn-cs"/>
              </a:rPr>
              <a:t>&lt;HAGA CLIC&gt;&lt;HAGA CLIC&gt;</a:t>
            </a:r>
            <a:r>
              <a:rPr lang="es-CO" sz="1200" i="1" kern="1200" dirty="0">
                <a:solidFill>
                  <a:schemeClr val="tx1"/>
                </a:solidFill>
                <a:effectLst/>
                <a:latin typeface="+mn-lt"/>
                <a:ea typeface="+mn-ea"/>
                <a:cs typeface="+mn-cs"/>
              </a:rPr>
              <a:t> para desplegar las respuestas correctas.</a:t>
            </a:r>
            <a:endParaRPr lang="es-CO"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¿Obesidad y consumo excesivo de calorías? </a:t>
            </a:r>
            <a:r>
              <a:rPr lang="en-US" sz="1200" b="1" i="1" kern="1200" dirty="0">
                <a:solidFill>
                  <a:schemeClr val="tx1"/>
                </a:solidFill>
                <a:effectLst/>
                <a:latin typeface="+mn-lt"/>
                <a:ea typeface="+mn-ea"/>
                <a:cs typeface="+mn-cs"/>
              </a:rPr>
              <a:t>&lt;HAGA CLIC&gt;&lt;HAGA CLIC&gt;</a:t>
            </a:r>
            <a:endParaRPr lang="es-CO"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¿Obesidad y cardiopatía? </a:t>
            </a:r>
            <a:r>
              <a:rPr lang="es-CO" sz="1200" b="1" i="1" kern="1200" dirty="0">
                <a:solidFill>
                  <a:schemeClr val="tx1"/>
                </a:solidFill>
                <a:effectLst/>
                <a:latin typeface="+mn-lt"/>
                <a:ea typeface="+mn-ea"/>
                <a:cs typeface="+mn-cs"/>
              </a:rPr>
              <a:t>&lt;HAGA CLIC&gt;&lt;HAGA CLIC&gt;</a:t>
            </a:r>
            <a:r>
              <a:rPr lang="es-CO" sz="1200" kern="1200" dirty="0">
                <a:solidFill>
                  <a:schemeClr val="tx1"/>
                </a:solidFill>
                <a:effectLst/>
                <a:latin typeface="+mn-lt"/>
                <a:ea typeface="+mn-ea"/>
                <a:cs typeface="+mn-cs"/>
              </a:rPr>
              <a:t>Observen que la obesidad, como la embriaguez, puede ser una exposición o un resultado.</a:t>
            </a:r>
          </a:p>
          <a:p>
            <a:pPr lvl="0"/>
            <a:r>
              <a:rPr lang="es-CO" sz="1200" kern="1200" dirty="0">
                <a:solidFill>
                  <a:schemeClr val="tx1"/>
                </a:solidFill>
                <a:effectLst/>
                <a:latin typeface="+mn-lt"/>
                <a:ea typeface="+mn-ea"/>
                <a:cs typeface="+mn-cs"/>
              </a:rPr>
              <a:t>¿Daño pulmonar e inhalación de humo? </a:t>
            </a:r>
            <a:r>
              <a:rPr lang="es-CO" sz="1200" b="1" i="1" kern="1200" dirty="0">
                <a:solidFill>
                  <a:schemeClr val="tx1"/>
                </a:solidFill>
                <a:effectLst/>
                <a:latin typeface="+mn-lt"/>
                <a:ea typeface="+mn-ea"/>
                <a:cs typeface="+mn-cs"/>
              </a:rPr>
              <a:t>&lt;HAGA CLIC&gt;&lt;HAGA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¿Accidente cerebrovascular y muerte? </a:t>
            </a:r>
            <a:r>
              <a:rPr lang="es-CO" sz="1200" b="1" i="1" kern="1200" dirty="0">
                <a:solidFill>
                  <a:schemeClr val="tx1"/>
                </a:solidFill>
                <a:effectLst/>
                <a:latin typeface="+mn-lt"/>
                <a:ea typeface="+mn-ea"/>
                <a:cs typeface="+mn-cs"/>
              </a:rPr>
              <a:t>&lt;HAGA CLIC&gt;&lt;HAGA CLIC&gt;</a:t>
            </a:r>
            <a:r>
              <a:rPr lang="es-CO" sz="1200" kern="1200" dirty="0">
                <a:solidFill>
                  <a:schemeClr val="tx1"/>
                </a:solidFill>
                <a:effectLst/>
                <a:latin typeface="+mn-lt"/>
                <a:ea typeface="+mn-ea"/>
                <a:cs typeface="+mn-cs"/>
              </a:rPr>
              <a:t>.</a:t>
            </a:r>
            <a:endParaRPr lang="en-US" sz="1200" u="none" dirty="0"/>
          </a:p>
        </p:txBody>
      </p:sp>
      <p:sp>
        <p:nvSpPr>
          <p:cNvPr id="4" name="Slide Number Placeholder 3"/>
          <p:cNvSpPr>
            <a:spLocks noGrp="1"/>
          </p:cNvSpPr>
          <p:nvPr>
            <p:ph type="sldNum" sz="quarter" idx="10"/>
          </p:nvPr>
        </p:nvSpPr>
        <p:spPr/>
        <p:txBody>
          <a:bodyPr/>
          <a:lstStyle/>
          <a:p>
            <a:fld id="{CC8CF3B0-F537-4C6F-999B-90BC56F1C6D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49179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81883-5DDA-49E9-B134-65028120BC4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9D58D770-31A0-413E-A4C3-64FE2C47A9DE}"/>
              </a:ext>
            </a:extLst>
          </p:cNvPr>
          <p:cNvSpPr>
            <a:spLocks noGrp="1"/>
          </p:cNvSpPr>
          <p:nvPr>
            <p:ph type="dt" sz="half" idx="10"/>
          </p:nvPr>
        </p:nvSpPr>
        <p:spPr/>
        <p:txBody>
          <a:bodyPr/>
          <a:lstStyle/>
          <a:p>
            <a:fld id="{D7808B23-EF80-4007-A818-2F09FE68FD29}" type="datetimeFigureOut">
              <a:rPr lang="es-CO" smtClean="0"/>
              <a:t>29/11/2020</a:t>
            </a:fld>
            <a:endParaRPr lang="es-CO"/>
          </a:p>
        </p:txBody>
      </p:sp>
      <p:sp>
        <p:nvSpPr>
          <p:cNvPr id="4" name="Marcador de pie de página 3">
            <a:extLst>
              <a:ext uri="{FF2B5EF4-FFF2-40B4-BE49-F238E27FC236}">
                <a16:creationId xmlns:a16="http://schemas.microsoft.com/office/drawing/2014/main" id="{1F17B7DC-B03A-4C3F-831A-D0CF6169624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80EB8A8-B11A-4B1C-A4AE-804F9C23AAE0}"/>
              </a:ext>
            </a:extLst>
          </p:cNvPr>
          <p:cNvSpPr>
            <a:spLocks noGrp="1"/>
          </p:cNvSpPr>
          <p:nvPr>
            <p:ph type="sldNum" sz="quarter" idx="12"/>
          </p:nvPr>
        </p:nvSpPr>
        <p:spPr/>
        <p:txBody>
          <a:bodyPr/>
          <a:lstStyle/>
          <a:p>
            <a:fld id="{C625D789-E0ED-4F12-9D94-6F1A4A5AFE22}" type="slidenum">
              <a:rPr lang="es-CO" smtClean="0"/>
              <a:t>‹Nº›</a:t>
            </a:fld>
            <a:endParaRPr lang="es-CO"/>
          </a:p>
        </p:txBody>
      </p:sp>
      <p:pic>
        <p:nvPicPr>
          <p:cNvPr id="7" name="Imagen 6" descr="Imagen que contiene captura de pantalla&#10;&#10;Descripción generada con confianza muy alta">
            <a:extLst>
              <a:ext uri="{FF2B5EF4-FFF2-40B4-BE49-F238E27FC236}">
                <a16:creationId xmlns:a16="http://schemas.microsoft.com/office/drawing/2014/main" id="{F376CEEA-EF76-4175-88B0-51676DA1A7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341060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pic>
        <p:nvPicPr>
          <p:cNvPr id="8" name="Imagen 7" descr="Imagen que contiene captura de pantalla&#10;&#10;Descripción generada con confianza muy alta">
            <a:extLst>
              <a:ext uri="{FF2B5EF4-FFF2-40B4-BE49-F238E27FC236}">
                <a16:creationId xmlns:a16="http://schemas.microsoft.com/office/drawing/2014/main" id="{76CB1ACF-822D-46B6-B622-550547C56A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pic>
        <p:nvPicPr>
          <p:cNvPr id="10" name="Imagen 9">
            <a:extLst>
              <a:ext uri="{FF2B5EF4-FFF2-40B4-BE49-F238E27FC236}">
                <a16:creationId xmlns:a16="http://schemas.microsoft.com/office/drawing/2014/main" id="{24236452-1173-46D1-9600-7D801F26ABFF}"/>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12" name="Imagen 11" descr="Imagen que contiene firmar, reloj&#10;&#10;Descripción generada automáticamente">
            <a:extLst>
              <a:ext uri="{FF2B5EF4-FFF2-40B4-BE49-F238E27FC236}">
                <a16:creationId xmlns:a16="http://schemas.microsoft.com/office/drawing/2014/main" id="{4BEF63AB-8137-4BC5-8041-9176F9BC2F0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pic>
        <p:nvPicPr>
          <p:cNvPr id="13" name="Imagen 12" descr="Imagen que contiene captura de pantalla&#10;&#10;Descripción generada con confianza muy alta">
            <a:extLst>
              <a:ext uri="{FF2B5EF4-FFF2-40B4-BE49-F238E27FC236}">
                <a16:creationId xmlns:a16="http://schemas.microsoft.com/office/drawing/2014/main" id="{3809A9F1-6EDE-496D-ACCB-A7CCD60056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14" name="Marcador de contenido 20">
            <a:extLst>
              <a:ext uri="{FF2B5EF4-FFF2-40B4-BE49-F238E27FC236}">
                <a16:creationId xmlns:a16="http://schemas.microsoft.com/office/drawing/2014/main" id="{DC56C808-E86E-481A-8AA5-61AE9F925E65}"/>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15" name="Marcador de contenido 20">
            <a:extLst>
              <a:ext uri="{FF2B5EF4-FFF2-40B4-BE49-F238E27FC236}">
                <a16:creationId xmlns:a16="http://schemas.microsoft.com/office/drawing/2014/main" id="{80CCC1E8-E63F-4DE2-BA60-E2E9C10AD3F4}"/>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16" name="Marcador de contenido 20">
            <a:extLst>
              <a:ext uri="{FF2B5EF4-FFF2-40B4-BE49-F238E27FC236}">
                <a16:creationId xmlns:a16="http://schemas.microsoft.com/office/drawing/2014/main" id="{A7C16686-7001-4882-A62A-64BE6FEEA95F}"/>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spTree>
    <p:extLst>
      <p:ext uri="{BB962C8B-B14F-4D97-AF65-F5344CB8AC3E}">
        <p14:creationId xmlns:p14="http://schemas.microsoft.com/office/powerpoint/2010/main" val="317447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8" name="Imagen 7" descr="Imagen que contiene captura de pantalla&#10;&#10;Descripción generada con confianza muy alta">
            <a:extLst>
              <a:ext uri="{FF2B5EF4-FFF2-40B4-BE49-F238E27FC236}">
                <a16:creationId xmlns:a16="http://schemas.microsoft.com/office/drawing/2014/main" id="{2658257A-E369-4401-8B21-7C86D1C8AF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pic>
        <p:nvPicPr>
          <p:cNvPr id="10" name="Imagen 9">
            <a:extLst>
              <a:ext uri="{FF2B5EF4-FFF2-40B4-BE49-F238E27FC236}">
                <a16:creationId xmlns:a16="http://schemas.microsoft.com/office/drawing/2014/main" id="{3E3FDDC4-3F21-4514-979F-DE0FB26EE1FD}"/>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2" name="Imagen 11" descr="Imagen que contiene firmar, reloj&#10;&#10;Descripción generada automáticamente">
            <a:extLst>
              <a:ext uri="{FF2B5EF4-FFF2-40B4-BE49-F238E27FC236}">
                <a16:creationId xmlns:a16="http://schemas.microsoft.com/office/drawing/2014/main" id="{D52B487F-1CDF-450F-8DDA-F0D3B1D871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
        <p:nvSpPr>
          <p:cNvPr id="13" name="Título 8">
            <a:extLst>
              <a:ext uri="{FF2B5EF4-FFF2-40B4-BE49-F238E27FC236}">
                <a16:creationId xmlns:a16="http://schemas.microsoft.com/office/drawing/2014/main" id="{FCAA70A3-455E-479A-A878-CD2BBCC81A43}"/>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4" name="Marcador de contenido 10">
            <a:extLst>
              <a:ext uri="{FF2B5EF4-FFF2-40B4-BE49-F238E27FC236}">
                <a16:creationId xmlns:a16="http://schemas.microsoft.com/office/drawing/2014/main" id="{64B8FB27-67F2-4FE0-B89A-46676F48E747}"/>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21771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1C0FA71-D0F2-491E-B7B0-EDDFF81FCB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pic>
        <p:nvPicPr>
          <p:cNvPr id="9" name="Imagen 8">
            <a:extLst>
              <a:ext uri="{FF2B5EF4-FFF2-40B4-BE49-F238E27FC236}">
                <a16:creationId xmlns:a16="http://schemas.microsoft.com/office/drawing/2014/main" id="{70EC23A6-5723-4610-95A5-101A8A6EC71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1" name="Imagen 10" descr="Imagen que contiene firmar, reloj&#10;&#10;Descripción generada automáticamente">
            <a:extLst>
              <a:ext uri="{FF2B5EF4-FFF2-40B4-BE49-F238E27FC236}">
                <a16:creationId xmlns:a16="http://schemas.microsoft.com/office/drawing/2014/main" id="{5ADA7E86-0B33-4B39-9292-6A6A47B668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
        <p:nvSpPr>
          <p:cNvPr id="12" name="Título 8">
            <a:extLst>
              <a:ext uri="{FF2B5EF4-FFF2-40B4-BE49-F238E27FC236}">
                <a16:creationId xmlns:a16="http://schemas.microsoft.com/office/drawing/2014/main" id="{11A71EEB-BAB1-4B3B-9F84-9FFA4E803A50}"/>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6DC65A17-C139-464C-A184-86D9ACE572FF}"/>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54851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Imagen 14" descr="Imagen que contiene captura de pantalla&#10;&#10;Descripción generada con confianza muy alta">
            <a:extLst>
              <a:ext uri="{FF2B5EF4-FFF2-40B4-BE49-F238E27FC236}">
                <a16:creationId xmlns:a16="http://schemas.microsoft.com/office/drawing/2014/main" id="{50641D13-4090-4B70-B75A-63DFBA968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16" name="Marcador de contenido 20">
            <a:extLst>
              <a:ext uri="{FF2B5EF4-FFF2-40B4-BE49-F238E27FC236}">
                <a16:creationId xmlns:a16="http://schemas.microsoft.com/office/drawing/2014/main" id="{2D79EC89-5FAA-426B-B582-448FEFF0EE8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17" name="Marcador de contenido 20">
            <a:extLst>
              <a:ext uri="{FF2B5EF4-FFF2-40B4-BE49-F238E27FC236}">
                <a16:creationId xmlns:a16="http://schemas.microsoft.com/office/drawing/2014/main" id="{F7396BE7-4582-4BF6-8319-96DEB08E751D}"/>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18" name="Imagen 17" descr="Imagen que contiene firmar, reloj&#10;&#10;Descripción generada automáticamente">
            <a:extLst>
              <a:ext uri="{FF2B5EF4-FFF2-40B4-BE49-F238E27FC236}">
                <a16:creationId xmlns:a16="http://schemas.microsoft.com/office/drawing/2014/main" id="{8C19B998-E856-4B48-B511-9CBF7C6417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9" name="Imagen 18">
            <a:extLst>
              <a:ext uri="{FF2B5EF4-FFF2-40B4-BE49-F238E27FC236}">
                <a16:creationId xmlns:a16="http://schemas.microsoft.com/office/drawing/2014/main" id="{45A510DD-F599-4A91-8CDF-894E3202750C}"/>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spTree>
    <p:extLst>
      <p:ext uri="{BB962C8B-B14F-4D97-AF65-F5344CB8AC3E}">
        <p14:creationId xmlns:p14="http://schemas.microsoft.com/office/powerpoint/2010/main" val="30938164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6497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08B23-EF80-4007-A818-2F09FE68FD29}" type="datetimeFigureOut">
              <a:rPr lang="es-CO" smtClean="0"/>
              <a:t>29/11/2020</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5D789-E0ED-4F12-9D94-6F1A4A5AFE22}" type="slidenum">
              <a:rPr lang="es-CO" smtClean="0"/>
              <a:t>‹Nº›</a:t>
            </a:fld>
            <a:endParaRPr lang="es-CO"/>
          </a:p>
        </p:txBody>
      </p:sp>
    </p:spTree>
    <p:extLst>
      <p:ext uri="{BB962C8B-B14F-4D97-AF65-F5344CB8AC3E}">
        <p14:creationId xmlns:p14="http://schemas.microsoft.com/office/powerpoint/2010/main" val="2899068027"/>
      </p:ext>
    </p:extLst>
  </p:cSld>
  <p:clrMap bg1="lt1" tx1="dk1" bg2="lt2" tx2="dk2" accent1="accent1" accent2="accent2" accent3="accent3" accent4="accent4" accent5="accent5" accent6="accent6" hlink="hlink" folHlink="folHlink"/>
  <p:sldLayoutIdLst>
    <p:sldLayoutId id="2147483676" r:id="rId1"/>
    <p:sldLayoutId id="2147483663" r:id="rId2"/>
    <p:sldLayoutId id="2147483664" r:id="rId3"/>
    <p:sldLayoutId id="2147483668" r:id="rId4"/>
    <p:sldLayoutId id="2147483674"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3.xml"/><Relationship Id="rId7" Type="http://schemas.openxmlformats.org/officeDocument/2006/relationships/image" Target="../media/image11.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196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Autofit/>
          </a:bodyPr>
          <a:lstStyle/>
          <a:p>
            <a:pPr>
              <a:defRPr b="0" i="0"/>
            </a:pPr>
            <a:r>
              <a:rPr lang="x-none" altLang="en-US" sz="2800" dirty="0">
                <a:solidFill>
                  <a:srgbClr val="C00000"/>
                </a:solidFill>
                <a:latin typeface="Gotham Black" pitchFamily="50" charset="0"/>
              </a:rPr>
              <a:t>¿Cómo elaborar una hipótesis?</a:t>
            </a:r>
          </a:p>
        </p:txBody>
      </p:sp>
      <p:sp>
        <p:nvSpPr>
          <p:cNvPr id="86019" name="Rectangle 3"/>
          <p:cNvSpPr>
            <a:spLocks noGrp="1" noChangeArrowheads="1"/>
          </p:cNvSpPr>
          <p:nvPr>
            <p:ph sz="quarter" idx="10"/>
          </p:nvPr>
        </p:nvSpPr>
        <p:spPr>
          <a:xfrm>
            <a:off x="492918" y="1495425"/>
            <a:ext cx="8086725" cy="4538385"/>
          </a:xfrm>
        </p:spPr>
        <p:txBody>
          <a:bodyPr>
            <a:normAutofit/>
          </a:bodyPr>
          <a:lstStyle/>
          <a:p>
            <a:pPr>
              <a:spcBef>
                <a:spcPts val="900"/>
              </a:spcBef>
              <a:defRPr b="0" i="0"/>
            </a:pPr>
            <a:r>
              <a:rPr lang="x-none" altLang="en-US" sz="2400" dirty="0">
                <a:latin typeface="Gotham Light" pitchFamily="50" charset="0"/>
              </a:rPr>
              <a:t>Conocimiento en la materia: fuentes conocidas, vehículos, modos de transmisión</a:t>
            </a:r>
          </a:p>
          <a:p>
            <a:pPr>
              <a:spcBef>
                <a:spcPts val="900"/>
              </a:spcBef>
              <a:defRPr b="0" i="0"/>
            </a:pPr>
            <a:r>
              <a:rPr lang="x-none" altLang="en-US" sz="2400" dirty="0">
                <a:latin typeface="Gotham Light" pitchFamily="50" charset="0"/>
              </a:rPr>
              <a:t>Repasar la epidemiología descriptiva: ¿qué daría cuenta de la mayoría de los casos?</a:t>
            </a:r>
          </a:p>
          <a:p>
            <a:pPr>
              <a:spcBef>
                <a:spcPts val="900"/>
              </a:spcBef>
              <a:defRPr b="0" i="0"/>
            </a:pPr>
            <a:r>
              <a:rPr lang="x-none" altLang="en-US" sz="2400" dirty="0">
                <a:latin typeface="Gotham Light" pitchFamily="50" charset="0"/>
              </a:rPr>
              <a:t>Anomalías o valores atípicos (oportunidades de exposición excepcionales)</a:t>
            </a:r>
          </a:p>
          <a:p>
            <a:pPr>
              <a:spcBef>
                <a:spcPts val="900"/>
              </a:spcBef>
              <a:defRPr b="0" i="0"/>
            </a:pPr>
            <a:r>
              <a:rPr lang="x-none" altLang="en-US" sz="2400" dirty="0">
                <a:latin typeface="Gotham Light" pitchFamily="50" charset="0"/>
              </a:rPr>
              <a:t>Conversar con los pacientes identificados como casos – ¿qué piensan ellos?</a:t>
            </a:r>
          </a:p>
          <a:p>
            <a:pPr>
              <a:spcBef>
                <a:spcPts val="900"/>
              </a:spcBef>
              <a:defRPr b="0" i="0"/>
            </a:pPr>
            <a:r>
              <a:rPr lang="x-none" altLang="en-US" sz="2400" dirty="0">
                <a:latin typeface="Gotham Light" pitchFamily="50" charset="0"/>
              </a:rPr>
              <a:t>¿Qué piensan los funcionarios de salud locales?</a:t>
            </a:r>
          </a:p>
          <a:p>
            <a:pPr>
              <a:spcBef>
                <a:spcPts val="900"/>
              </a:spcBef>
              <a:defRPr b="0" i="0"/>
            </a:pPr>
            <a:endParaRPr lang="en-US" altLang="en-US" sz="3600" dirty="0"/>
          </a:p>
        </p:txBody>
      </p:sp>
    </p:spTree>
    <p:extLst>
      <p:ext uri="{BB962C8B-B14F-4D97-AF65-F5344CB8AC3E}">
        <p14:creationId xmlns:p14="http://schemas.microsoft.com/office/powerpoint/2010/main" val="221383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algn="ctr">
              <a:defRPr b="0" i="0"/>
            </a:pPr>
            <a:r>
              <a:rPr lang="x-none" altLang="en-US" sz="2400" dirty="0">
                <a:solidFill>
                  <a:srgbClr val="C00000"/>
                </a:solidFill>
                <a:latin typeface="Gotham Black" pitchFamily="50" charset="0"/>
              </a:rPr>
              <a:t>Conocimiento en la materia</a:t>
            </a:r>
            <a:r>
              <a:rPr lang="es-CO" altLang="en-US" sz="2400" dirty="0">
                <a:solidFill>
                  <a:srgbClr val="C00000"/>
                </a:solidFill>
                <a:latin typeface="Gotham Black" pitchFamily="50" charset="0"/>
              </a:rPr>
              <a:t> </a:t>
            </a:r>
            <a:r>
              <a:rPr lang="x-none" altLang="en-US" sz="2400" dirty="0">
                <a:solidFill>
                  <a:srgbClr val="C00000"/>
                </a:solidFill>
                <a:latin typeface="Gotham Black" pitchFamily="50" charset="0"/>
              </a:rPr>
              <a:t>para la elaboración de la hipótesis</a:t>
            </a:r>
          </a:p>
        </p:txBody>
      </p:sp>
      <p:sp>
        <p:nvSpPr>
          <p:cNvPr id="232451" name="Rectangle 3"/>
          <p:cNvSpPr>
            <a:spLocks noGrp="1" noChangeArrowheads="1"/>
          </p:cNvSpPr>
          <p:nvPr>
            <p:ph sz="quarter" idx="10"/>
          </p:nvPr>
        </p:nvSpPr>
        <p:spPr>
          <a:xfrm>
            <a:off x="492919" y="1552575"/>
            <a:ext cx="8086725" cy="4538385"/>
          </a:xfrm>
        </p:spPr>
        <p:txBody>
          <a:bodyPr/>
          <a:lstStyle/>
          <a:p>
            <a:pPr>
              <a:defRPr b="0" i="0"/>
            </a:pPr>
            <a:r>
              <a:rPr lang="x-none" altLang="en-US" sz="2600" dirty="0">
                <a:latin typeface="Gotham Light" pitchFamily="50" charset="0"/>
              </a:rPr>
              <a:t>¿Qué tipos de agentes causan esta presentación clínica?</a:t>
            </a:r>
          </a:p>
          <a:p>
            <a:pPr>
              <a:defRPr b="0" i="0"/>
            </a:pPr>
            <a:r>
              <a:rPr lang="x-none" altLang="en-US" sz="2600" dirty="0">
                <a:latin typeface="Gotham Light" pitchFamily="50" charset="0"/>
              </a:rPr>
              <a:t>¿Cuáles son los reservorios habituales del agente?</a:t>
            </a:r>
          </a:p>
          <a:p>
            <a:pPr>
              <a:defRPr b="0" i="0"/>
            </a:pPr>
            <a:r>
              <a:rPr lang="x-none" altLang="en-US" sz="2600" dirty="0">
                <a:latin typeface="Gotham Light" pitchFamily="50" charset="0"/>
              </a:rPr>
              <a:t>¿Cómo se transmite normalmente el agente?</a:t>
            </a:r>
          </a:p>
          <a:p>
            <a:pPr>
              <a:defRPr b="0" i="0"/>
            </a:pPr>
            <a:r>
              <a:rPr lang="x-none" altLang="en-US" sz="2600" dirty="0">
                <a:latin typeface="Gotham Light" pitchFamily="50" charset="0"/>
              </a:rPr>
              <a:t>¿Qué vehículos se identifican comúnmente?</a:t>
            </a:r>
          </a:p>
          <a:p>
            <a:pPr>
              <a:defRPr b="0" i="0"/>
            </a:pPr>
            <a:r>
              <a:rPr lang="x-none" altLang="en-US" sz="2600" dirty="0">
                <a:latin typeface="Gotham Light" pitchFamily="50" charset="0"/>
              </a:rPr>
              <a:t>¿Cuáles son los factores de riesgo conocidos?</a:t>
            </a:r>
          </a:p>
          <a:p>
            <a:pPr>
              <a:defRPr b="0" i="0"/>
            </a:pPr>
            <a:endParaRPr lang="en-US" altLang="en-US" dirty="0"/>
          </a:p>
        </p:txBody>
      </p:sp>
    </p:spTree>
    <p:extLst>
      <p:ext uri="{BB962C8B-B14F-4D97-AF65-F5344CB8AC3E}">
        <p14:creationId xmlns:p14="http://schemas.microsoft.com/office/powerpoint/2010/main" val="276276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indefinite"/>
                            </p:stCondLst>
                          </p:cTn>
                        </p:par>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indefinite"/>
                            </p:stCondLst>
                          </p:cTn>
                        </p:par>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245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indefinite"/>
                            </p:stCondLst>
                          </p:cTn>
                        </p:par>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32451">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indefinite"/>
                            </p:stCondLst>
                          </p:cTn>
                        </p:par>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2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pPr algn="ctr">
              <a:defRPr b="0" i="0"/>
            </a:pPr>
            <a:r>
              <a:rPr lang="x-none" altLang="en-US" sz="2400" dirty="0">
                <a:solidFill>
                  <a:srgbClr val="C00000"/>
                </a:solidFill>
                <a:latin typeface="Gotham Black" pitchFamily="50" charset="0"/>
              </a:rPr>
              <a:t>Epidemiología descriptiva</a:t>
            </a:r>
            <a:r>
              <a:rPr lang="es-CO" altLang="en-US" sz="2400" dirty="0">
                <a:solidFill>
                  <a:srgbClr val="C00000"/>
                </a:solidFill>
                <a:latin typeface="Gotham Black" pitchFamily="50" charset="0"/>
              </a:rPr>
              <a:t> </a:t>
            </a:r>
            <a:r>
              <a:rPr lang="x-none" altLang="en-US" sz="2400" dirty="0">
                <a:solidFill>
                  <a:srgbClr val="C00000"/>
                </a:solidFill>
                <a:latin typeface="Gotham Black" pitchFamily="50" charset="0"/>
              </a:rPr>
              <a:t>para la elaboración de la hipótesis</a:t>
            </a:r>
          </a:p>
        </p:txBody>
      </p:sp>
      <p:sp>
        <p:nvSpPr>
          <p:cNvPr id="11267" name="Rectangle 3"/>
          <p:cNvSpPr>
            <a:spLocks noGrp="1" noChangeArrowheads="1"/>
          </p:cNvSpPr>
          <p:nvPr>
            <p:ph sz="quarter" idx="10"/>
          </p:nvPr>
        </p:nvSpPr>
        <p:spPr>
          <a:xfrm>
            <a:off x="528637" y="1400175"/>
            <a:ext cx="8086725" cy="4538385"/>
          </a:xfrm>
        </p:spPr>
        <p:txBody>
          <a:bodyPr>
            <a:normAutofit/>
          </a:bodyPr>
          <a:lstStyle/>
          <a:p>
            <a:pPr>
              <a:defRPr b="0" i="0"/>
            </a:pPr>
            <a:r>
              <a:rPr lang="x-none" altLang="en-US" dirty="0">
                <a:latin typeface="Gotham Light" pitchFamily="50" charset="0"/>
              </a:rPr>
              <a:t>Tiempo (curva epidémica)</a:t>
            </a:r>
          </a:p>
          <a:p>
            <a:pPr lvl="1">
              <a:defRPr b="0" i="0"/>
            </a:pPr>
            <a:r>
              <a:rPr lang="x-none" altLang="en-US" dirty="0">
                <a:latin typeface="Gotham Light" pitchFamily="50" charset="0"/>
              </a:rPr>
              <a:t>¿La forma indica un modo de transmisión?</a:t>
            </a:r>
          </a:p>
          <a:p>
            <a:pPr lvl="1">
              <a:defRPr b="0" i="0"/>
            </a:pPr>
            <a:r>
              <a:rPr lang="x-none" altLang="en-US" dirty="0">
                <a:latin typeface="Gotham Light" pitchFamily="50" charset="0"/>
              </a:rPr>
              <a:t>¿El pico estrecho señala un tiempo de exposición específico?</a:t>
            </a:r>
          </a:p>
          <a:p>
            <a:pPr>
              <a:defRPr b="0" i="0"/>
            </a:pPr>
            <a:r>
              <a:rPr lang="x-none" altLang="en-US" dirty="0">
                <a:latin typeface="Gotham Light" pitchFamily="50" charset="0"/>
              </a:rPr>
              <a:t>El lugar</a:t>
            </a:r>
          </a:p>
          <a:p>
            <a:pPr lvl="1">
              <a:defRPr b="0" i="0"/>
            </a:pPr>
            <a:r>
              <a:rPr lang="x-none" altLang="en-US" dirty="0">
                <a:latin typeface="Gotham Light" pitchFamily="50" charset="0"/>
              </a:rPr>
              <a:t>¿Hay tasas de ataque elevadas en un lugar?  ¿Qué tiene de especial ese lugar (vecindario, ala de un hospital, </a:t>
            </a:r>
            <a:r>
              <a:rPr lang="es-CO" altLang="en-US" dirty="0">
                <a:latin typeface="Gotham Light" pitchFamily="50" charset="0"/>
              </a:rPr>
              <a:t>o</a:t>
            </a:r>
            <a:r>
              <a:rPr lang="x-none" altLang="en-US" dirty="0">
                <a:latin typeface="Gotham Light" pitchFamily="50" charset="0"/>
              </a:rPr>
              <a:t>t</a:t>
            </a:r>
            <a:r>
              <a:rPr lang="es-CO" altLang="en-US" dirty="0">
                <a:latin typeface="Gotham Light" pitchFamily="50" charset="0"/>
              </a:rPr>
              <a:t>ros</a:t>
            </a:r>
            <a:r>
              <a:rPr lang="x-none" altLang="en-US" dirty="0">
                <a:latin typeface="Gotham Light" pitchFamily="50" charset="0"/>
              </a:rPr>
              <a:t>)?</a:t>
            </a:r>
          </a:p>
          <a:p>
            <a:pPr>
              <a:defRPr b="0" i="0"/>
            </a:pPr>
            <a:r>
              <a:rPr lang="x-none" altLang="en-US" dirty="0">
                <a:latin typeface="Gotham Light" pitchFamily="50" charset="0"/>
              </a:rPr>
              <a:t>La persona</a:t>
            </a:r>
          </a:p>
          <a:p>
            <a:pPr lvl="1">
              <a:defRPr b="0" i="0"/>
            </a:pPr>
            <a:r>
              <a:rPr lang="x-none" altLang="en-US" dirty="0">
                <a:latin typeface="Gotham Light" pitchFamily="50" charset="0"/>
              </a:rPr>
              <a:t>¿Qué grupo(s) —por edad, sexo, ocupación, </a:t>
            </a:r>
            <a:r>
              <a:rPr lang="es-CO" altLang="en-US" dirty="0">
                <a:latin typeface="Gotham Light" pitchFamily="50" charset="0"/>
              </a:rPr>
              <a:t>o</a:t>
            </a:r>
            <a:r>
              <a:rPr lang="x-none" altLang="en-US" dirty="0">
                <a:latin typeface="Gotham Light" pitchFamily="50" charset="0"/>
              </a:rPr>
              <a:t>t</a:t>
            </a:r>
            <a:r>
              <a:rPr lang="es-CO" altLang="en-US" dirty="0">
                <a:latin typeface="Gotham Light" pitchFamily="50" charset="0"/>
              </a:rPr>
              <a:t>ros</a:t>
            </a:r>
            <a:r>
              <a:rPr lang="x-none" altLang="en-US" dirty="0">
                <a:latin typeface="Gotham Light" pitchFamily="50" charset="0"/>
              </a:rPr>
              <a:t> — tienen tasas más elevadas? </a:t>
            </a:r>
          </a:p>
          <a:p>
            <a:pPr>
              <a:defRPr b="0" i="0"/>
            </a:pPr>
            <a:endParaRPr lang="en-US" altLang="en-US" dirty="0"/>
          </a:p>
        </p:txBody>
      </p:sp>
    </p:spTree>
    <p:extLst>
      <p:ext uri="{BB962C8B-B14F-4D97-AF65-F5344CB8AC3E}">
        <p14:creationId xmlns:p14="http://schemas.microsoft.com/office/powerpoint/2010/main" val="420268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algn="r">
              <a:defRPr b="0" i="0"/>
            </a:pPr>
            <a:r>
              <a:rPr lang="x-none" altLang="en-US" sz="2600" dirty="0">
                <a:solidFill>
                  <a:srgbClr val="C00000"/>
                </a:solidFill>
                <a:latin typeface="Gotham Black" pitchFamily="50" charset="0"/>
              </a:rPr>
              <a:t>Curvas epidémicas y lugar </a:t>
            </a:r>
          </a:p>
        </p:txBody>
      </p:sp>
      <p:graphicFrame>
        <p:nvGraphicFramePr>
          <p:cNvPr id="27" name="Object 6"/>
          <p:cNvGraphicFramePr>
            <a:graphicFrameLocks noGrp="1" noChangeAspect="1"/>
          </p:cNvGraphicFramePr>
          <p:nvPr>
            <p:ph sz="quarter" idx="10"/>
            <p:extLst>
              <p:ext uri="{D42A27DB-BD31-4B8C-83A1-F6EECF244321}">
                <p14:modId xmlns:p14="http://schemas.microsoft.com/office/powerpoint/2010/main" val="3517413061"/>
              </p:ext>
            </p:extLst>
          </p:nvPr>
        </p:nvGraphicFramePr>
        <p:xfrm>
          <a:off x="4594476" y="3661401"/>
          <a:ext cx="3912350" cy="2119503"/>
        </p:xfrm>
        <a:graphic>
          <a:graphicData uri="http://schemas.openxmlformats.org/presentationml/2006/ole">
            <mc:AlternateContent xmlns:mc="http://schemas.openxmlformats.org/markup-compatibility/2006">
              <mc:Choice xmlns:v="urn:schemas-microsoft-com:vml" Requires="v">
                <p:oleObj spid="_x0000_s1134" name="Graphique" r:id="rId4" imgW="0" imgH="0" progId="Excel.Chart.8">
                  <p:embed/>
                </p:oleObj>
              </mc:Choice>
              <mc:Fallback>
                <p:oleObj name="Graphique" r:id="rId4" imgW="0" imgH="0" progId="Excel.Chart.8">
                  <p:embed/>
                  <p:pic>
                    <p:nvPicPr>
                      <p:cNvPr id="27"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4476" y="3661401"/>
                        <a:ext cx="3912350" cy="2119503"/>
                      </a:xfrm>
                      <a:prstGeom prst="rect">
                        <a:avLst/>
                      </a:prstGeom>
                      <a:noFill/>
                      <a:ln>
                        <a:noFill/>
                      </a:ln>
                    </p:spPr>
                  </p:pic>
                </p:oleObj>
              </mc:Fallback>
            </mc:AlternateContent>
          </a:graphicData>
        </a:graphic>
      </p:graphicFrame>
      <p:graphicFrame>
        <p:nvGraphicFramePr>
          <p:cNvPr id="24" name="Object 3"/>
          <p:cNvGraphicFramePr>
            <a:graphicFrameLocks noGrp="1" noChangeAspect="1"/>
          </p:cNvGraphicFramePr>
          <p:nvPr>
            <p:ph sz="quarter" idx="4294967295"/>
            <p:extLst>
              <p:ext uri="{D42A27DB-BD31-4B8C-83A1-F6EECF244321}">
                <p14:modId xmlns:p14="http://schemas.microsoft.com/office/powerpoint/2010/main" val="3421785639"/>
              </p:ext>
            </p:extLst>
          </p:nvPr>
        </p:nvGraphicFramePr>
        <p:xfrm>
          <a:off x="848289" y="1723139"/>
          <a:ext cx="3269289" cy="1770319"/>
        </p:xfrm>
        <a:graphic>
          <a:graphicData uri="http://schemas.openxmlformats.org/presentationml/2006/ole">
            <mc:AlternateContent xmlns:mc="http://schemas.openxmlformats.org/markup-compatibility/2006">
              <mc:Choice xmlns:v="urn:schemas-microsoft-com:vml" Requires="v">
                <p:oleObj spid="_x0000_s1135" name="Graphique" r:id="rId6" imgW="0" imgH="0" progId="Excel.Chart.8">
                  <p:embed/>
                </p:oleObj>
              </mc:Choice>
              <mc:Fallback>
                <p:oleObj name="Graphique" r:id="rId6" imgW="0" imgH="0" progId="Excel.Chart.8">
                  <p:embed/>
                  <p:pic>
                    <p:nvPicPr>
                      <p:cNvPr id="24"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289" y="1723139"/>
                        <a:ext cx="3269289" cy="1770319"/>
                      </a:xfrm>
                      <a:prstGeom prst="rect">
                        <a:avLst/>
                      </a:prstGeom>
                      <a:noFill/>
                      <a:ln>
                        <a:noFill/>
                      </a:ln>
                    </p:spPr>
                  </p:pic>
                </p:oleObj>
              </mc:Fallback>
            </mc:AlternateContent>
          </a:graphicData>
        </a:graphic>
      </p:graphicFrame>
      <p:graphicFrame>
        <p:nvGraphicFramePr>
          <p:cNvPr id="26" name="Object 5"/>
          <p:cNvGraphicFramePr>
            <a:graphicFrameLocks noGrp="1" noChangeAspect="1"/>
          </p:cNvGraphicFramePr>
          <p:nvPr>
            <p:ph sz="quarter" idx="4294967295"/>
            <p:extLst>
              <p:ext uri="{D42A27DB-BD31-4B8C-83A1-F6EECF244321}">
                <p14:modId xmlns:p14="http://schemas.microsoft.com/office/powerpoint/2010/main" val="561704337"/>
              </p:ext>
            </p:extLst>
          </p:nvPr>
        </p:nvGraphicFramePr>
        <p:xfrm>
          <a:off x="5026423" y="1579113"/>
          <a:ext cx="3269287" cy="1770640"/>
        </p:xfrm>
        <a:graphic>
          <a:graphicData uri="http://schemas.openxmlformats.org/presentationml/2006/ole">
            <mc:AlternateContent xmlns:mc="http://schemas.openxmlformats.org/markup-compatibility/2006">
              <mc:Choice xmlns:v="urn:schemas-microsoft-com:vml" Requires="v">
                <p:oleObj spid="_x0000_s1136" name="Graphique" r:id="rId8" imgW="0" imgH="0" progId="Excel.Chart.8">
                  <p:embed/>
                </p:oleObj>
              </mc:Choice>
              <mc:Fallback>
                <p:oleObj name="Graphique" r:id="rId8" imgW="0" imgH="0" progId="Excel.Chart.8">
                  <p:embed/>
                  <p:pic>
                    <p:nvPicPr>
                      <p:cNvPr id="26" name="Object 5"/>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6423" y="1579113"/>
                        <a:ext cx="3269287" cy="1770640"/>
                      </a:xfrm>
                      <a:prstGeom prst="rect">
                        <a:avLst/>
                      </a:prstGeom>
                      <a:noFill/>
                      <a:ln>
                        <a:noFill/>
                      </a:ln>
                    </p:spPr>
                  </p:pic>
                </p:oleObj>
              </mc:Fallback>
            </mc:AlternateContent>
          </a:graphicData>
        </a:graphic>
      </p:graphicFrame>
      <p:graphicFrame>
        <p:nvGraphicFramePr>
          <p:cNvPr id="25" name="Object 4"/>
          <p:cNvGraphicFramePr>
            <a:graphicFrameLocks noGrp="1" noChangeAspect="1"/>
          </p:cNvGraphicFramePr>
          <p:nvPr>
            <p:ph sz="quarter" idx="4294967295"/>
            <p:extLst>
              <p:ext uri="{D42A27DB-BD31-4B8C-83A1-F6EECF244321}">
                <p14:modId xmlns:p14="http://schemas.microsoft.com/office/powerpoint/2010/main" val="3614324265"/>
              </p:ext>
            </p:extLst>
          </p:nvPr>
        </p:nvGraphicFramePr>
        <p:xfrm>
          <a:off x="637175" y="3837981"/>
          <a:ext cx="3565397" cy="1931662"/>
        </p:xfrm>
        <a:graphic>
          <a:graphicData uri="http://schemas.openxmlformats.org/presentationml/2006/ole">
            <mc:AlternateContent xmlns:mc="http://schemas.openxmlformats.org/markup-compatibility/2006">
              <mc:Choice xmlns:v="urn:schemas-microsoft-com:vml" Requires="v">
                <p:oleObj spid="_x0000_s1137" name="Graphique" r:id="rId10" imgW="0" imgH="0" progId="Excel.Chart.8">
                  <p:embed/>
                </p:oleObj>
              </mc:Choice>
              <mc:Fallback>
                <p:oleObj name="Graphique" r:id="rId10" imgW="0" imgH="0" progId="Excel.Chart.8">
                  <p:embed/>
                  <p:pic>
                    <p:nvPicPr>
                      <p:cNvPr id="25" name="Object 4"/>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175" y="3837981"/>
                        <a:ext cx="3565397" cy="1931662"/>
                      </a:xfrm>
                      <a:prstGeom prst="rect">
                        <a:avLst/>
                      </a:prstGeom>
                      <a:noFill/>
                      <a:ln>
                        <a:noFill/>
                      </a:ln>
                    </p:spPr>
                  </p:pic>
                </p:oleObj>
              </mc:Fallback>
            </mc:AlternateContent>
          </a:graphicData>
        </a:graphic>
      </p:graphicFrame>
      <p:sp>
        <p:nvSpPr>
          <p:cNvPr id="28" name="Text Box 7"/>
          <p:cNvSpPr txBox="1">
            <a:spLocks noChangeArrowheads="1"/>
          </p:cNvSpPr>
          <p:nvPr/>
        </p:nvSpPr>
        <p:spPr>
          <a:xfrm>
            <a:off x="2065800" y="3157538"/>
            <a:ext cx="129918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50000"/>
              </a:spcBef>
              <a:buClrTx/>
              <a:buFontTx/>
              <a:buNone/>
              <a:defRPr b="0" i="0"/>
            </a:pPr>
            <a:r>
              <a:rPr lang="x-none" altLang="en-US" sz="1050">
                <a:solidFill>
                  <a:srgbClr val="000000"/>
                </a:solidFill>
                <a:latin typeface="Gotham Light" pitchFamily="50" charset="0"/>
                <a:cs typeface="Arial" panose="020B0604020202020204" pitchFamily="34" charset="0"/>
              </a:rPr>
              <a:t>Día</a:t>
            </a:r>
          </a:p>
        </p:txBody>
      </p:sp>
      <p:sp>
        <p:nvSpPr>
          <p:cNvPr id="29" name="Text Box 8"/>
          <p:cNvSpPr txBox="1">
            <a:spLocks noChangeArrowheads="1"/>
          </p:cNvSpPr>
          <p:nvPr/>
        </p:nvSpPr>
        <p:spPr>
          <a:xfrm rot="16200000">
            <a:off x="342930" y="2227560"/>
            <a:ext cx="75680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FontTx/>
              <a:buNone/>
              <a:defRPr b="0" i="0"/>
            </a:pPr>
            <a:r>
              <a:rPr lang="x-none" altLang="en-US" sz="1050" dirty="0">
                <a:solidFill>
                  <a:srgbClr val="000000"/>
                </a:solidFill>
                <a:latin typeface="Gotham Light" pitchFamily="50" charset="0"/>
                <a:cs typeface="Arial" panose="020B0604020202020204" pitchFamily="34" charset="0"/>
              </a:rPr>
              <a:t>casos</a:t>
            </a:r>
          </a:p>
        </p:txBody>
      </p:sp>
      <p:sp>
        <p:nvSpPr>
          <p:cNvPr id="30" name="Text Box 9"/>
          <p:cNvSpPr txBox="1">
            <a:spLocks noChangeArrowheads="1"/>
          </p:cNvSpPr>
          <p:nvPr/>
        </p:nvSpPr>
        <p:spPr>
          <a:xfrm rot="16200000">
            <a:off x="28788" y="4676854"/>
            <a:ext cx="11346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FontTx/>
              <a:buNone/>
              <a:defRPr b="0" i="0"/>
            </a:pPr>
            <a:r>
              <a:rPr lang="x-none" altLang="en-US" sz="1050" dirty="0">
                <a:solidFill>
                  <a:srgbClr val="000000"/>
                </a:solidFill>
                <a:latin typeface="Gotham Light" pitchFamily="50" charset="0"/>
                <a:cs typeface="Arial" panose="020B0604020202020204" pitchFamily="34" charset="0"/>
              </a:rPr>
              <a:t>casos</a:t>
            </a:r>
          </a:p>
        </p:txBody>
      </p:sp>
      <p:sp>
        <p:nvSpPr>
          <p:cNvPr id="31" name="Text Box 10"/>
          <p:cNvSpPr txBox="1">
            <a:spLocks noChangeArrowheads="1"/>
          </p:cNvSpPr>
          <p:nvPr/>
        </p:nvSpPr>
        <p:spPr>
          <a:xfrm rot="16200000">
            <a:off x="4249620" y="4402181"/>
            <a:ext cx="86406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FontTx/>
              <a:buNone/>
              <a:defRPr b="0" i="0"/>
            </a:pPr>
            <a:r>
              <a:rPr lang="x-none" altLang="en-US" sz="1050">
                <a:solidFill>
                  <a:srgbClr val="000000"/>
                </a:solidFill>
                <a:latin typeface="Gotham Light" pitchFamily="50" charset="0"/>
                <a:cs typeface="Arial" panose="020B0604020202020204" pitchFamily="34" charset="0"/>
              </a:rPr>
              <a:t>casos</a:t>
            </a:r>
          </a:p>
        </p:txBody>
      </p:sp>
      <p:sp>
        <p:nvSpPr>
          <p:cNvPr id="32" name="Text Box 11"/>
          <p:cNvSpPr txBox="1">
            <a:spLocks noChangeArrowheads="1"/>
          </p:cNvSpPr>
          <p:nvPr/>
        </p:nvSpPr>
        <p:spPr>
          <a:xfrm rot="16200000">
            <a:off x="4434274" y="2173332"/>
            <a:ext cx="86525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FontTx/>
              <a:buNone/>
              <a:defRPr b="0" i="0"/>
            </a:pPr>
            <a:r>
              <a:rPr lang="x-none" altLang="en-US" sz="1050" dirty="0">
                <a:solidFill>
                  <a:srgbClr val="000000"/>
                </a:solidFill>
                <a:latin typeface="Gotham Light" pitchFamily="50" charset="0"/>
                <a:cs typeface="Arial" panose="020B0604020202020204" pitchFamily="34" charset="0"/>
              </a:rPr>
              <a:t>casos</a:t>
            </a:r>
          </a:p>
        </p:txBody>
      </p:sp>
      <p:sp>
        <p:nvSpPr>
          <p:cNvPr id="33" name="Text Box 12"/>
          <p:cNvSpPr txBox="1">
            <a:spLocks noChangeArrowheads="1"/>
          </p:cNvSpPr>
          <p:nvPr/>
        </p:nvSpPr>
        <p:spPr>
          <a:xfrm>
            <a:off x="6651301" y="3251661"/>
            <a:ext cx="119062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50000"/>
              </a:spcBef>
              <a:buClrTx/>
              <a:buFontTx/>
              <a:buNone/>
              <a:defRPr b="0" i="0"/>
            </a:pPr>
            <a:r>
              <a:rPr lang="x-none" altLang="en-US" sz="1050">
                <a:solidFill>
                  <a:srgbClr val="000000"/>
                </a:solidFill>
                <a:latin typeface="Gotham Light" pitchFamily="50" charset="0"/>
                <a:cs typeface="Arial" panose="020B0604020202020204" pitchFamily="34" charset="0"/>
              </a:rPr>
              <a:t>Día</a:t>
            </a:r>
          </a:p>
        </p:txBody>
      </p:sp>
      <p:sp>
        <p:nvSpPr>
          <p:cNvPr id="34" name="Text Box 13"/>
          <p:cNvSpPr txBox="1">
            <a:spLocks noChangeArrowheads="1"/>
          </p:cNvSpPr>
          <p:nvPr/>
        </p:nvSpPr>
        <p:spPr>
          <a:xfrm>
            <a:off x="6522686" y="5749855"/>
            <a:ext cx="75636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FontTx/>
              <a:buNone/>
              <a:defRPr b="0" i="0"/>
            </a:pPr>
            <a:r>
              <a:rPr lang="x-none" altLang="en-US" sz="1050" b="1" dirty="0">
                <a:solidFill>
                  <a:srgbClr val="000000"/>
                </a:solidFill>
                <a:latin typeface="Gotham Light" pitchFamily="50" charset="0"/>
                <a:cs typeface="Arial" panose="020B0604020202020204" pitchFamily="34" charset="0"/>
              </a:rPr>
              <a:t>Semana</a:t>
            </a:r>
          </a:p>
        </p:txBody>
      </p:sp>
      <p:sp>
        <p:nvSpPr>
          <p:cNvPr id="35" name="Text Box 14"/>
          <p:cNvSpPr txBox="1">
            <a:spLocks noChangeArrowheads="1"/>
          </p:cNvSpPr>
          <p:nvPr/>
        </p:nvSpPr>
        <p:spPr>
          <a:xfrm>
            <a:off x="2065800" y="5769643"/>
            <a:ext cx="146024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50000"/>
              </a:spcBef>
              <a:buClrTx/>
              <a:buFontTx/>
              <a:buNone/>
              <a:defRPr b="0" i="0"/>
            </a:pPr>
            <a:r>
              <a:rPr lang="x-none" altLang="en-US" sz="1050">
                <a:solidFill>
                  <a:srgbClr val="000000"/>
                </a:solidFill>
                <a:latin typeface="Gotham Light" pitchFamily="50" charset="0"/>
                <a:cs typeface="Arial" panose="020B0604020202020204" pitchFamily="34" charset="0"/>
              </a:rPr>
              <a:t>Día</a:t>
            </a:r>
          </a:p>
        </p:txBody>
      </p:sp>
      <p:sp>
        <p:nvSpPr>
          <p:cNvPr id="36" name="Text Box 15"/>
          <p:cNvSpPr txBox="1">
            <a:spLocks noChangeArrowheads="1"/>
          </p:cNvSpPr>
          <p:nvPr/>
        </p:nvSpPr>
        <p:spPr>
          <a:xfrm>
            <a:off x="637176" y="1150128"/>
            <a:ext cx="35974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50000"/>
              </a:spcBef>
              <a:buClrTx/>
              <a:buFontTx/>
              <a:buNone/>
              <a:defRPr b="0" i="0"/>
            </a:pPr>
            <a:r>
              <a:rPr lang="x-none" altLang="en-US" sz="1400" b="1" dirty="0">
                <a:solidFill>
                  <a:prstClr val="black"/>
                </a:solidFill>
                <a:latin typeface="Gotham Light" pitchFamily="50" charset="0"/>
                <a:cs typeface="Arial" panose="020B0604020202020204" pitchFamily="34" charset="0"/>
              </a:rPr>
              <a:t>Fuente puntual (única exposición)</a:t>
            </a:r>
          </a:p>
        </p:txBody>
      </p:sp>
      <p:sp>
        <p:nvSpPr>
          <p:cNvPr id="37" name="Text Box 16"/>
          <p:cNvSpPr txBox="1">
            <a:spLocks noChangeArrowheads="1"/>
          </p:cNvSpPr>
          <p:nvPr/>
        </p:nvSpPr>
        <p:spPr>
          <a:xfrm>
            <a:off x="4993861" y="1152586"/>
            <a:ext cx="2946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50000"/>
              </a:spcBef>
              <a:buClrTx/>
              <a:buFontTx/>
              <a:buNone/>
              <a:defRPr b="0" i="0"/>
            </a:pPr>
            <a:r>
              <a:rPr lang="x-none" altLang="en-US" sz="1400" b="1" dirty="0">
                <a:solidFill>
                  <a:prstClr val="black"/>
                </a:solidFill>
                <a:latin typeface="Gotham Light" pitchFamily="50" charset="0"/>
                <a:cs typeface="Arial" panose="020B0604020202020204" pitchFamily="34" charset="0"/>
              </a:rPr>
              <a:t>Fuente común continua</a:t>
            </a:r>
          </a:p>
        </p:txBody>
      </p:sp>
      <p:sp>
        <p:nvSpPr>
          <p:cNvPr id="38" name="Text Box 17"/>
          <p:cNvSpPr txBox="1">
            <a:spLocks noChangeArrowheads="1"/>
          </p:cNvSpPr>
          <p:nvPr/>
        </p:nvSpPr>
        <p:spPr>
          <a:xfrm>
            <a:off x="423612" y="3626644"/>
            <a:ext cx="30085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FontTx/>
              <a:buNone/>
              <a:defRPr b="0" i="0"/>
            </a:pPr>
            <a:r>
              <a:rPr lang="x-none" altLang="en-US" sz="1400" b="1" dirty="0">
                <a:solidFill>
                  <a:prstClr val="black"/>
                </a:solidFill>
                <a:latin typeface="Gotham Light" pitchFamily="50" charset="0"/>
                <a:cs typeface="Arial" panose="020B0604020202020204" pitchFamily="34" charset="0"/>
              </a:rPr>
              <a:t>Fuente intermitente</a:t>
            </a:r>
          </a:p>
        </p:txBody>
      </p:sp>
      <p:sp>
        <p:nvSpPr>
          <p:cNvPr id="39" name="Text Box 18"/>
          <p:cNvSpPr txBox="1">
            <a:spLocks noChangeArrowheads="1"/>
          </p:cNvSpPr>
          <p:nvPr/>
        </p:nvSpPr>
        <p:spPr>
          <a:xfrm>
            <a:off x="5508588" y="3632264"/>
            <a:ext cx="27543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50000"/>
              </a:spcBef>
              <a:buClrTx/>
              <a:buFontTx/>
              <a:buNone/>
              <a:defRPr b="0" i="0"/>
            </a:pPr>
            <a:r>
              <a:rPr lang="x-none" altLang="en-US" sz="1400" b="1">
                <a:solidFill>
                  <a:prstClr val="black"/>
                </a:solidFill>
                <a:latin typeface="Gotham Light" pitchFamily="50" charset="0"/>
              </a:rPr>
              <a:t>Transmisión</a:t>
            </a:r>
            <a:r>
              <a:rPr lang="x-none" altLang="en-US" sz="1400" b="1">
                <a:solidFill>
                  <a:prstClr val="black"/>
                </a:solidFill>
                <a:latin typeface="Gotham Light" pitchFamily="50" charset="0"/>
                <a:cs typeface="Arial" panose="020B0604020202020204" pitchFamily="34" charset="0"/>
              </a:rPr>
              <a:t> propagada</a:t>
            </a:r>
          </a:p>
        </p:txBody>
      </p:sp>
    </p:spTree>
    <p:extLst>
      <p:ext uri="{BB962C8B-B14F-4D97-AF65-F5344CB8AC3E}">
        <p14:creationId xmlns:p14="http://schemas.microsoft.com/office/powerpoint/2010/main" val="39968955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26269" y="314325"/>
            <a:ext cx="8086725" cy="400050"/>
          </a:xfrm>
        </p:spPr>
        <p:txBody>
          <a:bodyPr>
            <a:noAutofit/>
          </a:bodyPr>
          <a:lstStyle/>
          <a:p>
            <a:pPr>
              <a:defRPr b="0" i="0"/>
            </a:pPr>
            <a:r>
              <a:rPr lang="es-CO" altLang="en-US" sz="2600" dirty="0">
                <a:solidFill>
                  <a:srgbClr val="C00000"/>
                </a:solidFill>
                <a:latin typeface="Gotham Black" pitchFamily="50" charset="0"/>
              </a:rPr>
              <a:t>Lugar</a:t>
            </a:r>
            <a:r>
              <a:rPr lang="x-none" altLang="en-US" sz="2600" dirty="0">
                <a:solidFill>
                  <a:srgbClr val="C00000"/>
                </a:solidFill>
                <a:latin typeface="Gotham Black" pitchFamily="50" charset="0"/>
              </a:rPr>
              <a:t>: </a:t>
            </a:r>
            <a:r>
              <a:rPr lang="es-CO" altLang="en-US" sz="2600" dirty="0">
                <a:solidFill>
                  <a:srgbClr val="C00000"/>
                </a:solidFill>
                <a:latin typeface="Gotham Black" pitchFamily="50" charset="0"/>
              </a:rPr>
              <a:t>Hospital (brote 1)</a:t>
            </a:r>
            <a:endParaRPr lang="x-none" altLang="en-US" sz="2600" dirty="0">
              <a:solidFill>
                <a:srgbClr val="C00000"/>
              </a:solidFill>
              <a:latin typeface="Gotham Black" pitchFamily="50" charset="0"/>
            </a:endParaRPr>
          </a:p>
        </p:txBody>
      </p:sp>
      <p:sp>
        <p:nvSpPr>
          <p:cNvPr id="4" name="Rectangle 3">
            <a:extLst>
              <a:ext uri="{FF2B5EF4-FFF2-40B4-BE49-F238E27FC236}">
                <a16:creationId xmlns:a16="http://schemas.microsoft.com/office/drawing/2014/main" id="{D288E011-7DE2-4B2F-917B-7DA29665B306}"/>
              </a:ext>
            </a:extLst>
          </p:cNvPr>
          <p:cNvSpPr>
            <a:spLocks noChangeArrowheads="1"/>
          </p:cNvSpPr>
          <p:nvPr/>
        </p:nvSpPr>
        <p:spPr bwMode="auto">
          <a:xfrm>
            <a:off x="1828800" y="1447800"/>
            <a:ext cx="1359026"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en-US" altLang="en-US" sz="2100" b="1" dirty="0">
                <a:solidFill>
                  <a:srgbClr val="000000"/>
                </a:solidFill>
                <a:effectLst/>
                <a:latin typeface="Gotham Light" pitchFamily="50" charset="0"/>
                <a:cs typeface="Arial" panose="020B0604020202020204" pitchFamily="34" charset="0"/>
              </a:rPr>
              <a:t>Ala Oeste</a:t>
            </a:r>
            <a:endParaRPr lang="en-US" altLang="en-US" dirty="0">
              <a:effectLst/>
              <a:latin typeface="Gotham Light" pitchFamily="50" charset="0"/>
              <a:cs typeface="Arial" panose="020B0604020202020204" pitchFamily="34" charset="0"/>
            </a:endParaRPr>
          </a:p>
        </p:txBody>
      </p:sp>
      <p:sp>
        <p:nvSpPr>
          <p:cNvPr id="6" name="Rectangle 7">
            <a:extLst>
              <a:ext uri="{FF2B5EF4-FFF2-40B4-BE49-F238E27FC236}">
                <a16:creationId xmlns:a16="http://schemas.microsoft.com/office/drawing/2014/main" id="{DA682748-D52E-4271-A742-580948D5A0AE}"/>
              </a:ext>
            </a:extLst>
          </p:cNvPr>
          <p:cNvSpPr>
            <a:spLocks noChangeArrowheads="1"/>
          </p:cNvSpPr>
          <p:nvPr/>
        </p:nvSpPr>
        <p:spPr bwMode="auto">
          <a:xfrm>
            <a:off x="3509963" y="1516063"/>
            <a:ext cx="39687" cy="198437"/>
          </a:xfrm>
          <a:prstGeom prst="rect">
            <a:avLst/>
          </a:prstGeom>
          <a:noFill/>
          <a:ln>
            <a:noFill/>
          </a:ln>
        </p:spPr>
        <p:txBody>
          <a:bodyPr wrap="none" lIns="0" tIns="0" rIns="0" bIns="0">
            <a:spAutoFit/>
          </a:bodyPr>
          <a:lstStyle/>
          <a:p>
            <a:pPr>
              <a:defRPr/>
            </a:pPr>
            <a:r>
              <a:rPr lang="en-US" sz="1300" dirty="0">
                <a:solidFill>
                  <a:srgbClr val="000000"/>
                </a:solidFill>
                <a:cs typeface="Arial" charset="0"/>
              </a:rPr>
              <a:t> </a:t>
            </a:r>
            <a:endParaRPr lang="en-US" dirty="0">
              <a:latin typeface="Arial Unicode MS" pitchFamily="34" charset="-128"/>
              <a:cs typeface="Arial" charset="0"/>
            </a:endParaRPr>
          </a:p>
        </p:txBody>
      </p:sp>
      <p:sp>
        <p:nvSpPr>
          <p:cNvPr id="18432" name="Rectangle 5">
            <a:extLst>
              <a:ext uri="{FF2B5EF4-FFF2-40B4-BE49-F238E27FC236}">
                <a16:creationId xmlns:a16="http://schemas.microsoft.com/office/drawing/2014/main" id="{815ED13C-E56B-43B6-BFFE-77F6AD8D1B1C}"/>
              </a:ext>
            </a:extLst>
          </p:cNvPr>
          <p:cNvSpPr>
            <a:spLocks noChangeArrowheads="1"/>
          </p:cNvSpPr>
          <p:nvPr/>
        </p:nvSpPr>
        <p:spPr bwMode="auto">
          <a:xfrm>
            <a:off x="5943600" y="1447800"/>
            <a:ext cx="1145826"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en-US" altLang="en-US" sz="2100" b="1" dirty="0">
                <a:solidFill>
                  <a:srgbClr val="000000"/>
                </a:solidFill>
                <a:effectLst/>
                <a:latin typeface="Gotham Light" pitchFamily="50" charset="0"/>
                <a:cs typeface="Arial" panose="020B0604020202020204" pitchFamily="34" charset="0"/>
              </a:rPr>
              <a:t>Ala Este</a:t>
            </a:r>
            <a:endParaRPr lang="en-US" altLang="en-US" dirty="0">
              <a:effectLst/>
              <a:latin typeface="Gotham Light" pitchFamily="50" charset="0"/>
              <a:cs typeface="Arial" panose="020B0604020202020204" pitchFamily="34" charset="0"/>
            </a:endParaRPr>
          </a:p>
        </p:txBody>
      </p:sp>
      <p:sp>
        <p:nvSpPr>
          <p:cNvPr id="18433" name="Rectangle 9">
            <a:extLst>
              <a:ext uri="{FF2B5EF4-FFF2-40B4-BE49-F238E27FC236}">
                <a16:creationId xmlns:a16="http://schemas.microsoft.com/office/drawing/2014/main" id="{4E554CD7-19EC-4BED-8C4B-5213BAD7207A}"/>
              </a:ext>
            </a:extLst>
          </p:cNvPr>
          <p:cNvSpPr>
            <a:spLocks noChangeArrowheads="1"/>
          </p:cNvSpPr>
          <p:nvPr/>
        </p:nvSpPr>
        <p:spPr bwMode="auto">
          <a:xfrm>
            <a:off x="5859463" y="1516063"/>
            <a:ext cx="41275" cy="198437"/>
          </a:xfrm>
          <a:prstGeom prst="rect">
            <a:avLst/>
          </a:prstGeom>
          <a:noFill/>
          <a:ln>
            <a:noFill/>
          </a:ln>
        </p:spPr>
        <p:txBody>
          <a:bodyPr wrap="none" lIns="0" tIns="0" rIns="0" bIns="0">
            <a:spAutoFit/>
          </a:bodyPr>
          <a:lstStyle/>
          <a:p>
            <a:pPr>
              <a:defRPr/>
            </a:pPr>
            <a:r>
              <a:rPr lang="en-US" sz="1300" dirty="0">
                <a:solidFill>
                  <a:srgbClr val="000000"/>
                </a:solidFill>
                <a:cs typeface="Arial" charset="0"/>
              </a:rPr>
              <a:t> </a:t>
            </a:r>
            <a:endParaRPr lang="en-US" dirty="0">
              <a:latin typeface="Arial Unicode MS" pitchFamily="34" charset="-128"/>
              <a:cs typeface="Arial" charset="0"/>
            </a:endParaRPr>
          </a:p>
        </p:txBody>
      </p:sp>
      <p:sp>
        <p:nvSpPr>
          <p:cNvPr id="18436" name="Rectangle 10">
            <a:extLst>
              <a:ext uri="{FF2B5EF4-FFF2-40B4-BE49-F238E27FC236}">
                <a16:creationId xmlns:a16="http://schemas.microsoft.com/office/drawing/2014/main" id="{486C5AE7-9354-4E21-877B-576687E67290}"/>
              </a:ext>
            </a:extLst>
          </p:cNvPr>
          <p:cNvSpPr>
            <a:spLocks noChangeArrowheads="1"/>
          </p:cNvSpPr>
          <p:nvPr/>
        </p:nvSpPr>
        <p:spPr bwMode="auto">
          <a:xfrm>
            <a:off x="2128838" y="1811338"/>
            <a:ext cx="227012"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38" name="Rectangle 11">
            <a:extLst>
              <a:ext uri="{FF2B5EF4-FFF2-40B4-BE49-F238E27FC236}">
                <a16:creationId xmlns:a16="http://schemas.microsoft.com/office/drawing/2014/main" id="{8E749264-7C08-4556-AEE0-8EC3D6279549}"/>
              </a:ext>
            </a:extLst>
          </p:cNvPr>
          <p:cNvSpPr>
            <a:spLocks noChangeArrowheads="1"/>
          </p:cNvSpPr>
          <p:nvPr/>
        </p:nvSpPr>
        <p:spPr bwMode="auto">
          <a:xfrm>
            <a:off x="2128838" y="2051050"/>
            <a:ext cx="227012"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39" name="Rectangle 12">
            <a:extLst>
              <a:ext uri="{FF2B5EF4-FFF2-40B4-BE49-F238E27FC236}">
                <a16:creationId xmlns:a16="http://schemas.microsoft.com/office/drawing/2014/main" id="{74658A36-5B4F-4A7B-A0EE-4D53D5DF029D}"/>
              </a:ext>
            </a:extLst>
          </p:cNvPr>
          <p:cNvSpPr>
            <a:spLocks noChangeArrowheads="1"/>
          </p:cNvSpPr>
          <p:nvPr/>
        </p:nvSpPr>
        <p:spPr bwMode="auto">
          <a:xfrm>
            <a:off x="2128838" y="2290763"/>
            <a:ext cx="227012"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40" name="Rectangle 13">
            <a:extLst>
              <a:ext uri="{FF2B5EF4-FFF2-40B4-BE49-F238E27FC236}">
                <a16:creationId xmlns:a16="http://schemas.microsoft.com/office/drawing/2014/main" id="{2ACF66B3-685A-4F6D-A203-4C94D958343E}"/>
              </a:ext>
            </a:extLst>
          </p:cNvPr>
          <p:cNvSpPr>
            <a:spLocks noChangeArrowheads="1"/>
          </p:cNvSpPr>
          <p:nvPr/>
        </p:nvSpPr>
        <p:spPr bwMode="auto">
          <a:xfrm>
            <a:off x="2579688" y="3251200"/>
            <a:ext cx="225425" cy="2397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41" name="Rectangle 14">
            <a:extLst>
              <a:ext uri="{FF2B5EF4-FFF2-40B4-BE49-F238E27FC236}">
                <a16:creationId xmlns:a16="http://schemas.microsoft.com/office/drawing/2014/main" id="{C47A9764-B108-4205-A0A4-50AEB919FB06}"/>
              </a:ext>
            </a:extLst>
          </p:cNvPr>
          <p:cNvSpPr>
            <a:spLocks noChangeArrowheads="1"/>
          </p:cNvSpPr>
          <p:nvPr/>
        </p:nvSpPr>
        <p:spPr bwMode="auto">
          <a:xfrm>
            <a:off x="2579688" y="3489325"/>
            <a:ext cx="225425"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42" name="Rectangle 15">
            <a:extLst>
              <a:ext uri="{FF2B5EF4-FFF2-40B4-BE49-F238E27FC236}">
                <a16:creationId xmlns:a16="http://schemas.microsoft.com/office/drawing/2014/main" id="{39B37FC3-2FFF-4DBA-9D22-348FDDB91331}"/>
              </a:ext>
            </a:extLst>
          </p:cNvPr>
          <p:cNvSpPr>
            <a:spLocks noChangeArrowheads="1"/>
          </p:cNvSpPr>
          <p:nvPr/>
        </p:nvSpPr>
        <p:spPr bwMode="auto">
          <a:xfrm>
            <a:off x="2128838" y="3489325"/>
            <a:ext cx="227012"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43" name="Rectangle 16">
            <a:extLst>
              <a:ext uri="{FF2B5EF4-FFF2-40B4-BE49-F238E27FC236}">
                <a16:creationId xmlns:a16="http://schemas.microsoft.com/office/drawing/2014/main" id="{33A48FF9-790F-4D1D-B79E-F158D53FF7CD}"/>
              </a:ext>
            </a:extLst>
          </p:cNvPr>
          <p:cNvSpPr>
            <a:spLocks noChangeArrowheads="1"/>
          </p:cNvSpPr>
          <p:nvPr/>
        </p:nvSpPr>
        <p:spPr bwMode="auto">
          <a:xfrm>
            <a:off x="2128838" y="3251200"/>
            <a:ext cx="227012" cy="2397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44" name="Rectangle 17">
            <a:extLst>
              <a:ext uri="{FF2B5EF4-FFF2-40B4-BE49-F238E27FC236}">
                <a16:creationId xmlns:a16="http://schemas.microsoft.com/office/drawing/2014/main" id="{E1DEFEE7-58BD-4ABB-8F10-0C8258C5D152}"/>
              </a:ext>
            </a:extLst>
          </p:cNvPr>
          <p:cNvSpPr>
            <a:spLocks noChangeArrowheads="1"/>
          </p:cNvSpPr>
          <p:nvPr/>
        </p:nvSpPr>
        <p:spPr bwMode="auto">
          <a:xfrm>
            <a:off x="2128838" y="3011488"/>
            <a:ext cx="227012" cy="239712"/>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45" name="Rectangle 18">
            <a:extLst>
              <a:ext uri="{FF2B5EF4-FFF2-40B4-BE49-F238E27FC236}">
                <a16:creationId xmlns:a16="http://schemas.microsoft.com/office/drawing/2014/main" id="{B7F6146D-4AD5-4049-8A01-67EA4C13C577}"/>
              </a:ext>
            </a:extLst>
          </p:cNvPr>
          <p:cNvSpPr>
            <a:spLocks noChangeArrowheads="1"/>
          </p:cNvSpPr>
          <p:nvPr/>
        </p:nvSpPr>
        <p:spPr bwMode="auto">
          <a:xfrm>
            <a:off x="2128838" y="2771775"/>
            <a:ext cx="227012" cy="2397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46" name="Rectangle 19">
            <a:extLst>
              <a:ext uri="{FF2B5EF4-FFF2-40B4-BE49-F238E27FC236}">
                <a16:creationId xmlns:a16="http://schemas.microsoft.com/office/drawing/2014/main" id="{28BEC1B2-C74B-4D42-AAF7-EAA2565DD3D1}"/>
              </a:ext>
            </a:extLst>
          </p:cNvPr>
          <p:cNvSpPr>
            <a:spLocks noChangeArrowheads="1"/>
          </p:cNvSpPr>
          <p:nvPr/>
        </p:nvSpPr>
        <p:spPr bwMode="auto">
          <a:xfrm>
            <a:off x="2128838" y="2530475"/>
            <a:ext cx="227012"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47" name="Rectangle 20">
            <a:extLst>
              <a:ext uri="{FF2B5EF4-FFF2-40B4-BE49-F238E27FC236}">
                <a16:creationId xmlns:a16="http://schemas.microsoft.com/office/drawing/2014/main" id="{01230CC0-44BC-4365-B955-21B19470DB49}"/>
              </a:ext>
            </a:extLst>
          </p:cNvPr>
          <p:cNvSpPr>
            <a:spLocks noChangeArrowheads="1"/>
          </p:cNvSpPr>
          <p:nvPr/>
        </p:nvSpPr>
        <p:spPr bwMode="auto">
          <a:xfrm>
            <a:off x="2579688" y="229076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48" name="Rectangle 21">
            <a:extLst>
              <a:ext uri="{FF2B5EF4-FFF2-40B4-BE49-F238E27FC236}">
                <a16:creationId xmlns:a16="http://schemas.microsoft.com/office/drawing/2014/main" id="{A6EB8E22-67D7-4609-884A-6892ECB1DE0E}"/>
              </a:ext>
            </a:extLst>
          </p:cNvPr>
          <p:cNvSpPr>
            <a:spLocks noChangeArrowheads="1"/>
          </p:cNvSpPr>
          <p:nvPr/>
        </p:nvSpPr>
        <p:spPr bwMode="auto">
          <a:xfrm>
            <a:off x="2579688" y="2530475"/>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49" name="Rectangle 22">
            <a:extLst>
              <a:ext uri="{FF2B5EF4-FFF2-40B4-BE49-F238E27FC236}">
                <a16:creationId xmlns:a16="http://schemas.microsoft.com/office/drawing/2014/main" id="{56A75B99-54D1-4057-84B0-1923226687FB}"/>
              </a:ext>
            </a:extLst>
          </p:cNvPr>
          <p:cNvSpPr>
            <a:spLocks noChangeArrowheads="1"/>
          </p:cNvSpPr>
          <p:nvPr/>
        </p:nvSpPr>
        <p:spPr bwMode="auto">
          <a:xfrm>
            <a:off x="2579688" y="2771775"/>
            <a:ext cx="225425" cy="2397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50" name="Rectangle 23">
            <a:extLst>
              <a:ext uri="{FF2B5EF4-FFF2-40B4-BE49-F238E27FC236}">
                <a16:creationId xmlns:a16="http://schemas.microsoft.com/office/drawing/2014/main" id="{A3426476-58E0-4205-AEC4-C7235211FAB2}"/>
              </a:ext>
            </a:extLst>
          </p:cNvPr>
          <p:cNvSpPr>
            <a:spLocks noChangeArrowheads="1"/>
          </p:cNvSpPr>
          <p:nvPr/>
        </p:nvSpPr>
        <p:spPr bwMode="auto">
          <a:xfrm>
            <a:off x="3030538" y="3489325"/>
            <a:ext cx="225425" cy="242888"/>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8451" name="Rectangle 24">
            <a:extLst>
              <a:ext uri="{FF2B5EF4-FFF2-40B4-BE49-F238E27FC236}">
                <a16:creationId xmlns:a16="http://schemas.microsoft.com/office/drawing/2014/main" id="{43AD8267-955E-4564-B09E-CF4B8984D31C}"/>
              </a:ext>
            </a:extLst>
          </p:cNvPr>
          <p:cNvSpPr>
            <a:spLocks noChangeArrowheads="1"/>
          </p:cNvSpPr>
          <p:nvPr/>
        </p:nvSpPr>
        <p:spPr bwMode="auto">
          <a:xfrm>
            <a:off x="2803525" y="3489325"/>
            <a:ext cx="227013" cy="242888"/>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8452" name="Rectangle 25">
            <a:extLst>
              <a:ext uri="{FF2B5EF4-FFF2-40B4-BE49-F238E27FC236}">
                <a16:creationId xmlns:a16="http://schemas.microsoft.com/office/drawing/2014/main" id="{69592278-B593-48B9-B2B0-7120CC1B749F}"/>
              </a:ext>
            </a:extLst>
          </p:cNvPr>
          <p:cNvSpPr>
            <a:spLocks noChangeArrowheads="1"/>
          </p:cNvSpPr>
          <p:nvPr/>
        </p:nvSpPr>
        <p:spPr bwMode="auto">
          <a:xfrm>
            <a:off x="2579688" y="3011488"/>
            <a:ext cx="225425" cy="239712"/>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53" name="Rectangle 26">
            <a:extLst>
              <a:ext uri="{FF2B5EF4-FFF2-40B4-BE49-F238E27FC236}">
                <a16:creationId xmlns:a16="http://schemas.microsoft.com/office/drawing/2014/main" id="{74485D61-AF1A-4C54-A178-3C5F69C99054}"/>
              </a:ext>
            </a:extLst>
          </p:cNvPr>
          <p:cNvSpPr>
            <a:spLocks noChangeArrowheads="1"/>
          </p:cNvSpPr>
          <p:nvPr/>
        </p:nvSpPr>
        <p:spPr bwMode="auto">
          <a:xfrm>
            <a:off x="5356225" y="3489325"/>
            <a:ext cx="225425" cy="242888"/>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8454" name="Rectangle 27">
            <a:extLst>
              <a:ext uri="{FF2B5EF4-FFF2-40B4-BE49-F238E27FC236}">
                <a16:creationId xmlns:a16="http://schemas.microsoft.com/office/drawing/2014/main" id="{A84B6A02-372A-4A71-BED4-BD90DAF5D914}"/>
              </a:ext>
            </a:extLst>
          </p:cNvPr>
          <p:cNvSpPr>
            <a:spLocks noChangeArrowheads="1"/>
          </p:cNvSpPr>
          <p:nvPr/>
        </p:nvSpPr>
        <p:spPr bwMode="auto">
          <a:xfrm>
            <a:off x="5130800" y="3489325"/>
            <a:ext cx="227013" cy="242888"/>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8455" name="Rectangle 28">
            <a:extLst>
              <a:ext uri="{FF2B5EF4-FFF2-40B4-BE49-F238E27FC236}">
                <a16:creationId xmlns:a16="http://schemas.microsoft.com/office/drawing/2014/main" id="{BBBBA0C8-1F92-41C9-8CB2-0D4B99748AA4}"/>
              </a:ext>
            </a:extLst>
          </p:cNvPr>
          <p:cNvSpPr>
            <a:spLocks noChangeArrowheads="1"/>
          </p:cNvSpPr>
          <p:nvPr/>
        </p:nvSpPr>
        <p:spPr bwMode="auto">
          <a:xfrm>
            <a:off x="3930650" y="2609850"/>
            <a:ext cx="482600" cy="112236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56" name="Rectangle 29">
            <a:extLst>
              <a:ext uri="{FF2B5EF4-FFF2-40B4-BE49-F238E27FC236}">
                <a16:creationId xmlns:a16="http://schemas.microsoft.com/office/drawing/2014/main" id="{92C60D91-AAFF-4AE4-8224-2B8323B20BA4}"/>
              </a:ext>
            </a:extLst>
          </p:cNvPr>
          <p:cNvSpPr>
            <a:spLocks noChangeArrowheads="1"/>
          </p:cNvSpPr>
          <p:nvPr/>
        </p:nvSpPr>
        <p:spPr bwMode="auto">
          <a:xfrm>
            <a:off x="3967513" y="2782062"/>
            <a:ext cx="443968" cy="200055"/>
          </a:xfrm>
          <a:prstGeom prst="rect">
            <a:avLst/>
          </a:prstGeom>
          <a:noFill/>
          <a:ln>
            <a:noFill/>
          </a:ln>
        </p:spPr>
        <p:txBody>
          <a:bodyPr wrap="none" lIns="0" tIns="0" rIns="0" bIns="0">
            <a:spAutoFit/>
          </a:bodyPr>
          <a:lstStyle/>
          <a:p>
            <a:pPr>
              <a:defRPr/>
            </a:pPr>
            <a:r>
              <a:rPr lang="en-US" sz="1300" b="1" dirty="0">
                <a:solidFill>
                  <a:srgbClr val="000000"/>
                </a:solidFill>
                <a:latin typeface="Gotham Light" pitchFamily="50" charset="0"/>
                <a:cs typeface="Arial" charset="0"/>
              </a:rPr>
              <a:t>Com.</a:t>
            </a:r>
            <a:endParaRPr lang="en-US" dirty="0">
              <a:latin typeface="Gotham Light" pitchFamily="50" charset="0"/>
              <a:cs typeface="Arial" charset="0"/>
            </a:endParaRPr>
          </a:p>
        </p:txBody>
      </p:sp>
      <p:sp>
        <p:nvSpPr>
          <p:cNvPr id="18457" name="Rectangle 30">
            <a:extLst>
              <a:ext uri="{FF2B5EF4-FFF2-40B4-BE49-F238E27FC236}">
                <a16:creationId xmlns:a16="http://schemas.microsoft.com/office/drawing/2014/main" id="{D54E8817-709F-4F58-B34E-420D032E617B}"/>
              </a:ext>
            </a:extLst>
          </p:cNvPr>
          <p:cNvSpPr>
            <a:spLocks noChangeArrowheads="1"/>
          </p:cNvSpPr>
          <p:nvPr/>
        </p:nvSpPr>
        <p:spPr bwMode="auto">
          <a:xfrm>
            <a:off x="3703638" y="3489325"/>
            <a:ext cx="227012"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58" name="Rectangle 31">
            <a:extLst>
              <a:ext uri="{FF2B5EF4-FFF2-40B4-BE49-F238E27FC236}">
                <a16:creationId xmlns:a16="http://schemas.microsoft.com/office/drawing/2014/main" id="{C8ADD7A4-1F61-46FC-922A-B84EEFD6D978}"/>
              </a:ext>
            </a:extLst>
          </p:cNvPr>
          <p:cNvSpPr>
            <a:spLocks noChangeArrowheads="1"/>
          </p:cNvSpPr>
          <p:nvPr/>
        </p:nvSpPr>
        <p:spPr bwMode="auto">
          <a:xfrm>
            <a:off x="3479800" y="3489325"/>
            <a:ext cx="225425"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59" name="Rectangle 32">
            <a:extLst>
              <a:ext uri="{FF2B5EF4-FFF2-40B4-BE49-F238E27FC236}">
                <a16:creationId xmlns:a16="http://schemas.microsoft.com/office/drawing/2014/main" id="{FCA8CBB6-B887-415E-A6B8-859808C96A54}"/>
              </a:ext>
            </a:extLst>
          </p:cNvPr>
          <p:cNvSpPr>
            <a:spLocks noChangeArrowheads="1"/>
          </p:cNvSpPr>
          <p:nvPr/>
        </p:nvSpPr>
        <p:spPr bwMode="auto">
          <a:xfrm>
            <a:off x="3254375" y="3489325"/>
            <a:ext cx="225425"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60" name="Rectangle 33">
            <a:extLst>
              <a:ext uri="{FF2B5EF4-FFF2-40B4-BE49-F238E27FC236}">
                <a16:creationId xmlns:a16="http://schemas.microsoft.com/office/drawing/2014/main" id="{C12DE390-00F5-47D8-92A3-052626715993}"/>
              </a:ext>
            </a:extLst>
          </p:cNvPr>
          <p:cNvSpPr>
            <a:spLocks noChangeArrowheads="1"/>
          </p:cNvSpPr>
          <p:nvPr/>
        </p:nvSpPr>
        <p:spPr bwMode="auto">
          <a:xfrm>
            <a:off x="4679950" y="2609850"/>
            <a:ext cx="450850" cy="1122363"/>
          </a:xfrm>
          <a:prstGeom prst="rect">
            <a:avLst/>
          </a:prstGeom>
          <a:solidFill>
            <a:srgbClr val="FFFFFF"/>
          </a:solidFill>
          <a:ln w="39688">
            <a:solidFill>
              <a:srgbClr val="000000"/>
            </a:solidFill>
            <a:miter lim="800000"/>
            <a:headEnd/>
            <a:tailEnd/>
          </a:ln>
        </p:spPr>
        <p:txBody>
          <a:bodyPr/>
          <a:lstStyle/>
          <a:p>
            <a:pPr>
              <a:defRPr/>
            </a:pPr>
            <a:endParaRPr lang="en-US" dirty="0">
              <a:latin typeface="Gotham Light" pitchFamily="50" charset="0"/>
            </a:endParaRPr>
          </a:p>
        </p:txBody>
      </p:sp>
      <p:sp>
        <p:nvSpPr>
          <p:cNvPr id="18461" name="Rectangle 34">
            <a:extLst>
              <a:ext uri="{FF2B5EF4-FFF2-40B4-BE49-F238E27FC236}">
                <a16:creationId xmlns:a16="http://schemas.microsoft.com/office/drawing/2014/main" id="{93A9D5E7-F9AD-45F8-8DD1-1A0072224DE1}"/>
              </a:ext>
            </a:extLst>
          </p:cNvPr>
          <p:cNvSpPr>
            <a:spLocks noChangeArrowheads="1"/>
          </p:cNvSpPr>
          <p:nvPr/>
        </p:nvSpPr>
        <p:spPr bwMode="auto">
          <a:xfrm>
            <a:off x="4752975" y="2778125"/>
            <a:ext cx="211138" cy="198438"/>
          </a:xfrm>
          <a:prstGeom prst="rect">
            <a:avLst/>
          </a:prstGeom>
          <a:noFill/>
          <a:ln>
            <a:noFill/>
          </a:ln>
        </p:spPr>
        <p:txBody>
          <a:bodyPr wrap="none" lIns="0" tIns="0" rIns="0" bIns="0">
            <a:spAutoFit/>
          </a:bodyPr>
          <a:lstStyle/>
          <a:p>
            <a:pPr>
              <a:defRPr/>
            </a:pPr>
            <a:r>
              <a:rPr lang="en-US" sz="1300" b="1" dirty="0">
                <a:solidFill>
                  <a:srgbClr val="000000"/>
                </a:solidFill>
                <a:latin typeface="Arial" charset="0"/>
                <a:cs typeface="Arial" charset="0"/>
              </a:rPr>
              <a:t>PT</a:t>
            </a:r>
            <a:endParaRPr lang="en-US" dirty="0">
              <a:latin typeface="Arial Unicode MS" pitchFamily="34" charset="-128"/>
              <a:cs typeface="Arial" charset="0"/>
            </a:endParaRPr>
          </a:p>
        </p:txBody>
      </p:sp>
      <p:sp>
        <p:nvSpPr>
          <p:cNvPr id="18462" name="Rectangle 35">
            <a:extLst>
              <a:ext uri="{FF2B5EF4-FFF2-40B4-BE49-F238E27FC236}">
                <a16:creationId xmlns:a16="http://schemas.microsoft.com/office/drawing/2014/main" id="{FB65C043-BEEE-4CC4-B679-F24D6512EF66}"/>
              </a:ext>
            </a:extLst>
          </p:cNvPr>
          <p:cNvSpPr>
            <a:spLocks noChangeArrowheads="1"/>
          </p:cNvSpPr>
          <p:nvPr/>
        </p:nvSpPr>
        <p:spPr bwMode="auto">
          <a:xfrm>
            <a:off x="4752975" y="3022600"/>
            <a:ext cx="41275" cy="198438"/>
          </a:xfrm>
          <a:prstGeom prst="rect">
            <a:avLst/>
          </a:prstGeom>
          <a:noFill/>
          <a:ln>
            <a:noFill/>
          </a:ln>
        </p:spPr>
        <p:txBody>
          <a:bodyPr wrap="none" lIns="0" tIns="0" rIns="0" bIns="0">
            <a:spAutoFit/>
          </a:bodyPr>
          <a:lstStyle/>
          <a:p>
            <a:pPr>
              <a:defRPr/>
            </a:pPr>
            <a:r>
              <a:rPr lang="en-US" sz="1300" dirty="0">
                <a:solidFill>
                  <a:srgbClr val="000000"/>
                </a:solidFill>
                <a:cs typeface="Arial" charset="0"/>
              </a:rPr>
              <a:t> </a:t>
            </a:r>
            <a:endParaRPr lang="en-US" dirty="0">
              <a:latin typeface="Arial Unicode MS" pitchFamily="34" charset="-128"/>
              <a:cs typeface="Arial" charset="0"/>
            </a:endParaRPr>
          </a:p>
        </p:txBody>
      </p:sp>
      <p:sp>
        <p:nvSpPr>
          <p:cNvPr id="18463" name="Rectangle 36">
            <a:extLst>
              <a:ext uri="{FF2B5EF4-FFF2-40B4-BE49-F238E27FC236}">
                <a16:creationId xmlns:a16="http://schemas.microsoft.com/office/drawing/2014/main" id="{CDEA14E1-5352-4CC6-9529-6E70A323DDF0}"/>
              </a:ext>
            </a:extLst>
          </p:cNvPr>
          <p:cNvSpPr>
            <a:spLocks noChangeArrowheads="1"/>
          </p:cNvSpPr>
          <p:nvPr/>
        </p:nvSpPr>
        <p:spPr bwMode="auto">
          <a:xfrm>
            <a:off x="4752975" y="3144838"/>
            <a:ext cx="283732" cy="200055"/>
          </a:xfrm>
          <a:prstGeom prst="rect">
            <a:avLst/>
          </a:prstGeom>
          <a:noFill/>
          <a:ln>
            <a:noFill/>
          </a:ln>
        </p:spPr>
        <p:txBody>
          <a:bodyPr wrap="none" lIns="0" tIns="0" rIns="0" bIns="0">
            <a:spAutoFit/>
          </a:bodyPr>
          <a:lstStyle/>
          <a:p>
            <a:pPr>
              <a:defRPr/>
            </a:pPr>
            <a:r>
              <a:rPr lang="en-US" sz="1300" b="1" dirty="0">
                <a:solidFill>
                  <a:srgbClr val="000000"/>
                </a:solidFill>
                <a:latin typeface="Gotham Light" pitchFamily="50" charset="0"/>
                <a:cs typeface="Arial" charset="0"/>
              </a:rPr>
              <a:t>Kit.</a:t>
            </a:r>
            <a:endParaRPr lang="en-US" dirty="0">
              <a:latin typeface="Gotham Light" pitchFamily="50" charset="0"/>
              <a:cs typeface="Arial" charset="0"/>
            </a:endParaRPr>
          </a:p>
        </p:txBody>
      </p:sp>
      <p:sp>
        <p:nvSpPr>
          <p:cNvPr id="18464" name="Rectangle 37">
            <a:extLst>
              <a:ext uri="{FF2B5EF4-FFF2-40B4-BE49-F238E27FC236}">
                <a16:creationId xmlns:a16="http://schemas.microsoft.com/office/drawing/2014/main" id="{379A77EA-FC45-4F99-AB96-45E412A73D37}"/>
              </a:ext>
            </a:extLst>
          </p:cNvPr>
          <p:cNvSpPr>
            <a:spLocks noChangeArrowheads="1"/>
          </p:cNvSpPr>
          <p:nvPr/>
        </p:nvSpPr>
        <p:spPr bwMode="auto">
          <a:xfrm>
            <a:off x="6256338" y="3251200"/>
            <a:ext cx="225425" cy="239713"/>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8465" name="Rectangle 38">
            <a:extLst>
              <a:ext uri="{FF2B5EF4-FFF2-40B4-BE49-F238E27FC236}">
                <a16:creationId xmlns:a16="http://schemas.microsoft.com/office/drawing/2014/main" id="{7541DAD2-BF4F-4406-BC5A-AB38BBEC0E47}"/>
              </a:ext>
            </a:extLst>
          </p:cNvPr>
          <p:cNvSpPr>
            <a:spLocks noChangeArrowheads="1"/>
          </p:cNvSpPr>
          <p:nvPr/>
        </p:nvSpPr>
        <p:spPr bwMode="auto">
          <a:xfrm>
            <a:off x="6256338" y="3011488"/>
            <a:ext cx="225425" cy="239712"/>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66" name="Rectangle 39">
            <a:extLst>
              <a:ext uri="{FF2B5EF4-FFF2-40B4-BE49-F238E27FC236}">
                <a16:creationId xmlns:a16="http://schemas.microsoft.com/office/drawing/2014/main" id="{61F2480D-82F6-4CB5-95DD-6CD9375BD892}"/>
              </a:ext>
            </a:extLst>
          </p:cNvPr>
          <p:cNvSpPr>
            <a:spLocks noChangeArrowheads="1"/>
          </p:cNvSpPr>
          <p:nvPr/>
        </p:nvSpPr>
        <p:spPr bwMode="auto">
          <a:xfrm>
            <a:off x="6256338" y="3489325"/>
            <a:ext cx="225425"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67" name="Rectangle 40">
            <a:extLst>
              <a:ext uri="{FF2B5EF4-FFF2-40B4-BE49-F238E27FC236}">
                <a16:creationId xmlns:a16="http://schemas.microsoft.com/office/drawing/2014/main" id="{7AD7497B-DA82-43DA-AAD5-208B0C279F83}"/>
              </a:ext>
            </a:extLst>
          </p:cNvPr>
          <p:cNvSpPr>
            <a:spLocks noChangeArrowheads="1"/>
          </p:cNvSpPr>
          <p:nvPr/>
        </p:nvSpPr>
        <p:spPr bwMode="auto">
          <a:xfrm>
            <a:off x="6030913" y="3489325"/>
            <a:ext cx="227012" cy="242888"/>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8468" name="Rectangle 41">
            <a:extLst>
              <a:ext uri="{FF2B5EF4-FFF2-40B4-BE49-F238E27FC236}">
                <a16:creationId xmlns:a16="http://schemas.microsoft.com/office/drawing/2014/main" id="{838388D2-DAF2-4C71-8753-D52D557C0D0E}"/>
              </a:ext>
            </a:extLst>
          </p:cNvPr>
          <p:cNvSpPr>
            <a:spLocks noChangeArrowheads="1"/>
          </p:cNvSpPr>
          <p:nvPr/>
        </p:nvSpPr>
        <p:spPr bwMode="auto">
          <a:xfrm>
            <a:off x="5805488" y="3489325"/>
            <a:ext cx="225425"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69" name="Rectangle 42">
            <a:extLst>
              <a:ext uri="{FF2B5EF4-FFF2-40B4-BE49-F238E27FC236}">
                <a16:creationId xmlns:a16="http://schemas.microsoft.com/office/drawing/2014/main" id="{DC828929-66A6-4504-B93D-7A00A17A82AA}"/>
              </a:ext>
            </a:extLst>
          </p:cNvPr>
          <p:cNvSpPr>
            <a:spLocks noChangeArrowheads="1"/>
          </p:cNvSpPr>
          <p:nvPr/>
        </p:nvSpPr>
        <p:spPr bwMode="auto">
          <a:xfrm>
            <a:off x="5581650" y="3489325"/>
            <a:ext cx="225425"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70" name="Rectangle 43">
            <a:extLst>
              <a:ext uri="{FF2B5EF4-FFF2-40B4-BE49-F238E27FC236}">
                <a16:creationId xmlns:a16="http://schemas.microsoft.com/office/drawing/2014/main" id="{87F9C9D0-FCE0-4469-9EF6-79944C5A06AB}"/>
              </a:ext>
            </a:extLst>
          </p:cNvPr>
          <p:cNvSpPr>
            <a:spLocks noChangeArrowheads="1"/>
          </p:cNvSpPr>
          <p:nvPr/>
        </p:nvSpPr>
        <p:spPr bwMode="auto">
          <a:xfrm>
            <a:off x="6705600" y="2530475"/>
            <a:ext cx="227013"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71" name="Rectangle 44">
            <a:extLst>
              <a:ext uri="{FF2B5EF4-FFF2-40B4-BE49-F238E27FC236}">
                <a16:creationId xmlns:a16="http://schemas.microsoft.com/office/drawing/2014/main" id="{8946E3E7-9C84-4D11-B455-D45EFCB9ACF4}"/>
              </a:ext>
            </a:extLst>
          </p:cNvPr>
          <p:cNvSpPr>
            <a:spLocks noChangeArrowheads="1"/>
          </p:cNvSpPr>
          <p:nvPr/>
        </p:nvSpPr>
        <p:spPr bwMode="auto">
          <a:xfrm>
            <a:off x="6705600" y="2290763"/>
            <a:ext cx="227013" cy="241300"/>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8472" name="Rectangle 45">
            <a:extLst>
              <a:ext uri="{FF2B5EF4-FFF2-40B4-BE49-F238E27FC236}">
                <a16:creationId xmlns:a16="http://schemas.microsoft.com/office/drawing/2014/main" id="{38808D38-2036-4C98-A2A8-6886AE7FDE33}"/>
              </a:ext>
            </a:extLst>
          </p:cNvPr>
          <p:cNvSpPr>
            <a:spLocks noChangeArrowheads="1"/>
          </p:cNvSpPr>
          <p:nvPr/>
        </p:nvSpPr>
        <p:spPr bwMode="auto">
          <a:xfrm>
            <a:off x="6256338" y="229076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73" name="Rectangle 46">
            <a:extLst>
              <a:ext uri="{FF2B5EF4-FFF2-40B4-BE49-F238E27FC236}">
                <a16:creationId xmlns:a16="http://schemas.microsoft.com/office/drawing/2014/main" id="{492DEC2E-0241-483E-AA1D-C72F1742986E}"/>
              </a:ext>
            </a:extLst>
          </p:cNvPr>
          <p:cNvSpPr>
            <a:spLocks noChangeArrowheads="1"/>
          </p:cNvSpPr>
          <p:nvPr/>
        </p:nvSpPr>
        <p:spPr bwMode="auto">
          <a:xfrm>
            <a:off x="6256338" y="2530475"/>
            <a:ext cx="225425" cy="241300"/>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8474" name="Rectangle 47">
            <a:extLst>
              <a:ext uri="{FF2B5EF4-FFF2-40B4-BE49-F238E27FC236}">
                <a16:creationId xmlns:a16="http://schemas.microsoft.com/office/drawing/2014/main" id="{7CFEFC31-4EE5-46B4-ADD3-E67EF0CE7DA2}"/>
              </a:ext>
            </a:extLst>
          </p:cNvPr>
          <p:cNvSpPr>
            <a:spLocks noChangeArrowheads="1"/>
          </p:cNvSpPr>
          <p:nvPr/>
        </p:nvSpPr>
        <p:spPr bwMode="auto">
          <a:xfrm>
            <a:off x="6256338" y="2771775"/>
            <a:ext cx="225425" cy="239713"/>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8475" name="Rectangle 48">
            <a:extLst>
              <a:ext uri="{FF2B5EF4-FFF2-40B4-BE49-F238E27FC236}">
                <a16:creationId xmlns:a16="http://schemas.microsoft.com/office/drawing/2014/main" id="{1253E932-04A3-4238-AE9C-853F8CC8F33D}"/>
              </a:ext>
            </a:extLst>
          </p:cNvPr>
          <p:cNvSpPr>
            <a:spLocks noChangeArrowheads="1"/>
          </p:cNvSpPr>
          <p:nvPr/>
        </p:nvSpPr>
        <p:spPr bwMode="auto">
          <a:xfrm>
            <a:off x="2579688" y="1811338"/>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76" name="Rectangle 49">
            <a:extLst>
              <a:ext uri="{FF2B5EF4-FFF2-40B4-BE49-F238E27FC236}">
                <a16:creationId xmlns:a16="http://schemas.microsoft.com/office/drawing/2014/main" id="{1F35054F-0F6F-4946-B171-BDD471010911}"/>
              </a:ext>
            </a:extLst>
          </p:cNvPr>
          <p:cNvSpPr>
            <a:spLocks noChangeArrowheads="1"/>
          </p:cNvSpPr>
          <p:nvPr/>
        </p:nvSpPr>
        <p:spPr bwMode="auto">
          <a:xfrm>
            <a:off x="2579688" y="2051050"/>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77" name="Rectangle 50">
            <a:extLst>
              <a:ext uri="{FF2B5EF4-FFF2-40B4-BE49-F238E27FC236}">
                <a16:creationId xmlns:a16="http://schemas.microsoft.com/office/drawing/2014/main" id="{DA14E295-1F6C-4BD7-9A76-7E2CCE666D2A}"/>
              </a:ext>
            </a:extLst>
          </p:cNvPr>
          <p:cNvSpPr>
            <a:spLocks noChangeArrowheads="1"/>
          </p:cNvSpPr>
          <p:nvPr/>
        </p:nvSpPr>
        <p:spPr bwMode="auto">
          <a:xfrm>
            <a:off x="6705600" y="3489325"/>
            <a:ext cx="227013" cy="242888"/>
          </a:xfrm>
          <a:prstGeom prst="rect">
            <a:avLst/>
          </a:prstGeom>
          <a:noFill/>
          <a:ln w="39751">
            <a:solidFill>
              <a:srgbClr val="000000"/>
            </a:solidFill>
            <a:miter lim="800000"/>
            <a:headEnd/>
            <a:tailEnd/>
          </a:ln>
        </p:spPr>
        <p:txBody>
          <a:bodyPr/>
          <a:lstStyle/>
          <a:p>
            <a:pPr>
              <a:defRPr/>
            </a:pPr>
            <a:endParaRPr lang="en-US" dirty="0"/>
          </a:p>
        </p:txBody>
      </p:sp>
      <p:sp>
        <p:nvSpPr>
          <p:cNvPr id="18478" name="Rectangle 51">
            <a:extLst>
              <a:ext uri="{FF2B5EF4-FFF2-40B4-BE49-F238E27FC236}">
                <a16:creationId xmlns:a16="http://schemas.microsoft.com/office/drawing/2014/main" id="{D9389A06-10E8-4FF6-B844-E6F8A153D8BA}"/>
              </a:ext>
            </a:extLst>
          </p:cNvPr>
          <p:cNvSpPr>
            <a:spLocks noChangeArrowheads="1"/>
          </p:cNvSpPr>
          <p:nvPr/>
        </p:nvSpPr>
        <p:spPr bwMode="auto">
          <a:xfrm>
            <a:off x="6705600" y="3251200"/>
            <a:ext cx="227013" cy="2397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79" name="Rectangle 52">
            <a:extLst>
              <a:ext uri="{FF2B5EF4-FFF2-40B4-BE49-F238E27FC236}">
                <a16:creationId xmlns:a16="http://schemas.microsoft.com/office/drawing/2014/main" id="{E5BC1EF1-0AF2-431E-96C7-7FBB9C992D2C}"/>
              </a:ext>
            </a:extLst>
          </p:cNvPr>
          <p:cNvSpPr>
            <a:spLocks noChangeArrowheads="1"/>
          </p:cNvSpPr>
          <p:nvPr/>
        </p:nvSpPr>
        <p:spPr bwMode="auto">
          <a:xfrm>
            <a:off x="6705600" y="3011488"/>
            <a:ext cx="227013" cy="239712"/>
          </a:xfrm>
          <a:prstGeom prst="rect">
            <a:avLst/>
          </a:prstGeom>
          <a:noFill/>
          <a:ln w="39751">
            <a:solidFill>
              <a:srgbClr val="000000"/>
            </a:solidFill>
            <a:miter lim="800000"/>
            <a:headEnd/>
            <a:tailEnd/>
          </a:ln>
        </p:spPr>
        <p:txBody>
          <a:bodyPr/>
          <a:lstStyle/>
          <a:p>
            <a:pPr>
              <a:defRPr/>
            </a:pPr>
            <a:endParaRPr lang="en-US" dirty="0"/>
          </a:p>
        </p:txBody>
      </p:sp>
      <p:sp>
        <p:nvSpPr>
          <p:cNvPr id="18480" name="Rectangle 53">
            <a:extLst>
              <a:ext uri="{FF2B5EF4-FFF2-40B4-BE49-F238E27FC236}">
                <a16:creationId xmlns:a16="http://schemas.microsoft.com/office/drawing/2014/main" id="{1086A5AF-CB9B-4DEA-998B-DAA577A0D2E8}"/>
              </a:ext>
            </a:extLst>
          </p:cNvPr>
          <p:cNvSpPr>
            <a:spLocks noChangeArrowheads="1"/>
          </p:cNvSpPr>
          <p:nvPr/>
        </p:nvSpPr>
        <p:spPr bwMode="auto">
          <a:xfrm>
            <a:off x="6705600" y="2771775"/>
            <a:ext cx="227013" cy="2397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81" name="Rectangle 54">
            <a:extLst>
              <a:ext uri="{FF2B5EF4-FFF2-40B4-BE49-F238E27FC236}">
                <a16:creationId xmlns:a16="http://schemas.microsoft.com/office/drawing/2014/main" id="{FCE6B473-15D8-4A0C-8376-3E9364B19003}"/>
              </a:ext>
            </a:extLst>
          </p:cNvPr>
          <p:cNvSpPr>
            <a:spLocks noChangeArrowheads="1"/>
          </p:cNvSpPr>
          <p:nvPr/>
        </p:nvSpPr>
        <p:spPr bwMode="auto">
          <a:xfrm>
            <a:off x="3030538"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82" name="Rectangle 55">
            <a:extLst>
              <a:ext uri="{FF2B5EF4-FFF2-40B4-BE49-F238E27FC236}">
                <a16:creationId xmlns:a16="http://schemas.microsoft.com/office/drawing/2014/main" id="{1D6CA4FD-D4DB-42D3-860D-24522EEA4CBC}"/>
              </a:ext>
            </a:extLst>
          </p:cNvPr>
          <p:cNvSpPr>
            <a:spLocks noChangeArrowheads="1"/>
          </p:cNvSpPr>
          <p:nvPr/>
        </p:nvSpPr>
        <p:spPr bwMode="auto">
          <a:xfrm>
            <a:off x="2803525" y="4049713"/>
            <a:ext cx="227013"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83" name="Rectangle 56">
            <a:extLst>
              <a:ext uri="{FF2B5EF4-FFF2-40B4-BE49-F238E27FC236}">
                <a16:creationId xmlns:a16="http://schemas.microsoft.com/office/drawing/2014/main" id="{3D7AF4CF-5BC7-4419-A27D-3B99D999B0E1}"/>
              </a:ext>
            </a:extLst>
          </p:cNvPr>
          <p:cNvSpPr>
            <a:spLocks noChangeArrowheads="1"/>
          </p:cNvSpPr>
          <p:nvPr/>
        </p:nvSpPr>
        <p:spPr bwMode="auto">
          <a:xfrm>
            <a:off x="5130800" y="4049713"/>
            <a:ext cx="227013"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84" name="Rectangle 57">
            <a:extLst>
              <a:ext uri="{FF2B5EF4-FFF2-40B4-BE49-F238E27FC236}">
                <a16:creationId xmlns:a16="http://schemas.microsoft.com/office/drawing/2014/main" id="{1220F6BF-7E43-4EF2-82A9-C492995BF006}"/>
              </a:ext>
            </a:extLst>
          </p:cNvPr>
          <p:cNvSpPr>
            <a:spLocks noChangeArrowheads="1"/>
          </p:cNvSpPr>
          <p:nvPr/>
        </p:nvSpPr>
        <p:spPr bwMode="auto">
          <a:xfrm>
            <a:off x="3930650"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85" name="Rectangle 58">
            <a:extLst>
              <a:ext uri="{FF2B5EF4-FFF2-40B4-BE49-F238E27FC236}">
                <a16:creationId xmlns:a16="http://schemas.microsoft.com/office/drawing/2014/main" id="{BC471377-458C-489D-AE6C-8726800DD1D1}"/>
              </a:ext>
            </a:extLst>
          </p:cNvPr>
          <p:cNvSpPr>
            <a:spLocks noChangeArrowheads="1"/>
          </p:cNvSpPr>
          <p:nvPr/>
        </p:nvSpPr>
        <p:spPr bwMode="auto">
          <a:xfrm>
            <a:off x="3703638" y="4049713"/>
            <a:ext cx="227012"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86" name="Rectangle 59">
            <a:extLst>
              <a:ext uri="{FF2B5EF4-FFF2-40B4-BE49-F238E27FC236}">
                <a16:creationId xmlns:a16="http://schemas.microsoft.com/office/drawing/2014/main" id="{B296C8A4-BED9-4DB5-828E-0378529F1AA3}"/>
              </a:ext>
            </a:extLst>
          </p:cNvPr>
          <p:cNvSpPr>
            <a:spLocks noChangeArrowheads="1"/>
          </p:cNvSpPr>
          <p:nvPr/>
        </p:nvSpPr>
        <p:spPr bwMode="auto">
          <a:xfrm>
            <a:off x="3479800"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87" name="Rectangle 60">
            <a:extLst>
              <a:ext uri="{FF2B5EF4-FFF2-40B4-BE49-F238E27FC236}">
                <a16:creationId xmlns:a16="http://schemas.microsoft.com/office/drawing/2014/main" id="{D9D7B4E0-8486-4F82-B595-55E66735141A}"/>
              </a:ext>
            </a:extLst>
          </p:cNvPr>
          <p:cNvSpPr>
            <a:spLocks noChangeArrowheads="1"/>
          </p:cNvSpPr>
          <p:nvPr/>
        </p:nvSpPr>
        <p:spPr bwMode="auto">
          <a:xfrm>
            <a:off x="3254375"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88" name="Rectangle 61">
            <a:extLst>
              <a:ext uri="{FF2B5EF4-FFF2-40B4-BE49-F238E27FC236}">
                <a16:creationId xmlns:a16="http://schemas.microsoft.com/office/drawing/2014/main" id="{93BB115E-B0FB-4573-908C-B0F420FAD917}"/>
              </a:ext>
            </a:extLst>
          </p:cNvPr>
          <p:cNvSpPr>
            <a:spLocks noChangeArrowheads="1"/>
          </p:cNvSpPr>
          <p:nvPr/>
        </p:nvSpPr>
        <p:spPr bwMode="auto">
          <a:xfrm>
            <a:off x="5356225"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89" name="Rectangle 62">
            <a:extLst>
              <a:ext uri="{FF2B5EF4-FFF2-40B4-BE49-F238E27FC236}">
                <a16:creationId xmlns:a16="http://schemas.microsoft.com/office/drawing/2014/main" id="{FA3592AF-4CF0-43B2-8C25-946F823794A4}"/>
              </a:ext>
            </a:extLst>
          </p:cNvPr>
          <p:cNvSpPr>
            <a:spLocks noChangeArrowheads="1"/>
          </p:cNvSpPr>
          <p:nvPr/>
        </p:nvSpPr>
        <p:spPr bwMode="auto">
          <a:xfrm>
            <a:off x="4454525" y="4051300"/>
            <a:ext cx="457200" cy="4810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90" name="Rectangle 63">
            <a:extLst>
              <a:ext uri="{FF2B5EF4-FFF2-40B4-BE49-F238E27FC236}">
                <a16:creationId xmlns:a16="http://schemas.microsoft.com/office/drawing/2014/main" id="{C8A23057-D1FE-41BF-BC73-ADBF66A4AB51}"/>
              </a:ext>
            </a:extLst>
          </p:cNvPr>
          <p:cNvSpPr>
            <a:spLocks noChangeArrowheads="1"/>
          </p:cNvSpPr>
          <p:nvPr/>
        </p:nvSpPr>
        <p:spPr bwMode="auto">
          <a:xfrm>
            <a:off x="6932613" y="3489325"/>
            <a:ext cx="1699323" cy="1122363"/>
          </a:xfrm>
          <a:prstGeom prst="rect">
            <a:avLst/>
          </a:prstGeom>
          <a:solidFill>
            <a:srgbClr val="FFFFFF"/>
          </a:solidFill>
          <a:ln w="39688">
            <a:solidFill>
              <a:srgbClr val="000000"/>
            </a:solidFill>
            <a:miter lim="800000"/>
            <a:headEnd/>
            <a:tailEnd/>
          </a:ln>
        </p:spPr>
        <p:txBody>
          <a:bodyPr/>
          <a:lstStyle/>
          <a:p>
            <a:pPr>
              <a:defRPr/>
            </a:pPr>
            <a:endParaRPr lang="en-US" dirty="0">
              <a:latin typeface="Gotham Light" pitchFamily="50" charset="0"/>
            </a:endParaRPr>
          </a:p>
          <a:p>
            <a:pPr>
              <a:defRPr/>
            </a:pPr>
            <a:r>
              <a:rPr lang="en-US" dirty="0">
                <a:latin typeface="Gotham Light" pitchFamily="50" charset="0"/>
                <a:cs typeface="Arial" panose="020B0604020202020204" pitchFamily="34" charset="0"/>
              </a:rPr>
              <a:t>Área de cirugía</a:t>
            </a:r>
          </a:p>
        </p:txBody>
      </p:sp>
      <p:sp>
        <p:nvSpPr>
          <p:cNvPr id="18491" name="Rectangle 64">
            <a:extLst>
              <a:ext uri="{FF2B5EF4-FFF2-40B4-BE49-F238E27FC236}">
                <a16:creationId xmlns:a16="http://schemas.microsoft.com/office/drawing/2014/main" id="{87F40995-67B5-4BE4-8D0B-62610F4C76C0}"/>
              </a:ext>
            </a:extLst>
          </p:cNvPr>
          <p:cNvSpPr>
            <a:spLocks noChangeArrowheads="1"/>
          </p:cNvSpPr>
          <p:nvPr/>
        </p:nvSpPr>
        <p:spPr bwMode="auto">
          <a:xfrm>
            <a:off x="785201" y="3489325"/>
            <a:ext cx="1343637" cy="722313"/>
          </a:xfrm>
          <a:prstGeom prst="rect">
            <a:avLst/>
          </a:prstGeom>
          <a:solidFill>
            <a:srgbClr val="FFFFFF"/>
          </a:solidFill>
          <a:ln w="39688">
            <a:solidFill>
              <a:srgbClr val="000000"/>
            </a:solidFill>
            <a:miter lim="800000"/>
            <a:headEnd/>
            <a:tailEnd/>
          </a:ln>
        </p:spPr>
        <p:txBody>
          <a:bodyPr/>
          <a:lstStyle/>
          <a:p>
            <a:pPr>
              <a:defRPr/>
            </a:pPr>
            <a:r>
              <a:rPr lang="en-US" dirty="0">
                <a:latin typeface="Gotham Light" pitchFamily="50" charset="0"/>
                <a:cs typeface="Arial" panose="020B0604020202020204" pitchFamily="34" charset="0"/>
              </a:rPr>
              <a:t>Partos</a:t>
            </a:r>
          </a:p>
        </p:txBody>
      </p:sp>
      <p:sp>
        <p:nvSpPr>
          <p:cNvPr id="18492" name="Rectangle 65">
            <a:extLst>
              <a:ext uri="{FF2B5EF4-FFF2-40B4-BE49-F238E27FC236}">
                <a16:creationId xmlns:a16="http://schemas.microsoft.com/office/drawing/2014/main" id="{B7C3FECD-1B36-45DF-93D2-CB168A07A41D}"/>
              </a:ext>
            </a:extLst>
          </p:cNvPr>
          <p:cNvSpPr>
            <a:spLocks noChangeArrowheads="1"/>
          </p:cNvSpPr>
          <p:nvPr/>
        </p:nvSpPr>
        <p:spPr bwMode="auto">
          <a:xfrm>
            <a:off x="785201" y="4210050"/>
            <a:ext cx="1343637" cy="401638"/>
          </a:xfrm>
          <a:prstGeom prst="rect">
            <a:avLst/>
          </a:prstGeom>
          <a:solidFill>
            <a:srgbClr val="FFFFFF"/>
          </a:solidFill>
          <a:ln w="39688">
            <a:solidFill>
              <a:srgbClr val="000000"/>
            </a:solidFill>
            <a:miter lim="800000"/>
            <a:headEnd/>
            <a:tailEnd/>
          </a:ln>
        </p:spPr>
        <p:txBody>
          <a:bodyPr/>
          <a:lstStyle/>
          <a:p>
            <a:pPr>
              <a:defRPr/>
            </a:pPr>
            <a:r>
              <a:rPr lang="en-US" sz="1200" dirty="0">
                <a:latin typeface="Gotham Light" pitchFamily="50" charset="0"/>
                <a:cs typeface="Arial" panose="020B0604020202020204" pitchFamily="34" charset="0"/>
              </a:rPr>
              <a:t>Recien nacidos</a:t>
            </a:r>
          </a:p>
        </p:txBody>
      </p:sp>
      <p:sp>
        <p:nvSpPr>
          <p:cNvPr id="18493" name="Rectangle 66">
            <a:extLst>
              <a:ext uri="{FF2B5EF4-FFF2-40B4-BE49-F238E27FC236}">
                <a16:creationId xmlns:a16="http://schemas.microsoft.com/office/drawing/2014/main" id="{9AFFA921-2E41-4F18-966E-686541351EEE}"/>
              </a:ext>
            </a:extLst>
          </p:cNvPr>
          <p:cNvSpPr>
            <a:spLocks noChangeArrowheads="1"/>
          </p:cNvSpPr>
          <p:nvPr/>
        </p:nvSpPr>
        <p:spPr bwMode="auto">
          <a:xfrm>
            <a:off x="2128838" y="4610100"/>
            <a:ext cx="227012" cy="40005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94" name="Rectangle 67">
            <a:extLst>
              <a:ext uri="{FF2B5EF4-FFF2-40B4-BE49-F238E27FC236}">
                <a16:creationId xmlns:a16="http://schemas.microsoft.com/office/drawing/2014/main" id="{2E6A66DD-7558-47F8-991F-5DF81B7B0378}"/>
              </a:ext>
            </a:extLst>
          </p:cNvPr>
          <p:cNvSpPr>
            <a:spLocks noChangeArrowheads="1"/>
          </p:cNvSpPr>
          <p:nvPr/>
        </p:nvSpPr>
        <p:spPr bwMode="auto">
          <a:xfrm>
            <a:off x="6030913" y="4049713"/>
            <a:ext cx="227012"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495" name="Rectangle 68">
            <a:extLst>
              <a:ext uri="{FF2B5EF4-FFF2-40B4-BE49-F238E27FC236}">
                <a16:creationId xmlns:a16="http://schemas.microsoft.com/office/drawing/2014/main" id="{B2CCEBF0-94FA-4A55-B97C-3B1DC0586EE5}"/>
              </a:ext>
            </a:extLst>
          </p:cNvPr>
          <p:cNvSpPr>
            <a:spLocks noChangeArrowheads="1"/>
          </p:cNvSpPr>
          <p:nvPr/>
        </p:nvSpPr>
        <p:spPr bwMode="auto">
          <a:xfrm>
            <a:off x="5805488"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90" name="Rectangle 69">
            <a:extLst>
              <a:ext uri="{FF2B5EF4-FFF2-40B4-BE49-F238E27FC236}">
                <a16:creationId xmlns:a16="http://schemas.microsoft.com/office/drawing/2014/main" id="{0021E92F-B62B-487B-A255-9A0E91254C37}"/>
              </a:ext>
            </a:extLst>
          </p:cNvPr>
          <p:cNvSpPr>
            <a:spLocks noChangeArrowheads="1"/>
          </p:cNvSpPr>
          <p:nvPr/>
        </p:nvSpPr>
        <p:spPr bwMode="auto">
          <a:xfrm>
            <a:off x="5581650"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94" name="Rectangle 70">
            <a:extLst>
              <a:ext uri="{FF2B5EF4-FFF2-40B4-BE49-F238E27FC236}">
                <a16:creationId xmlns:a16="http://schemas.microsoft.com/office/drawing/2014/main" id="{7AFCAC8B-F44D-446C-826D-82691FBF09BB}"/>
              </a:ext>
            </a:extLst>
          </p:cNvPr>
          <p:cNvSpPr>
            <a:spLocks noChangeArrowheads="1"/>
          </p:cNvSpPr>
          <p:nvPr/>
        </p:nvSpPr>
        <p:spPr bwMode="auto">
          <a:xfrm>
            <a:off x="2579688" y="5010150"/>
            <a:ext cx="225425" cy="40163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06" name="Rectangle 71">
            <a:extLst>
              <a:ext uri="{FF2B5EF4-FFF2-40B4-BE49-F238E27FC236}">
                <a16:creationId xmlns:a16="http://schemas.microsoft.com/office/drawing/2014/main" id="{25665059-DC0F-4716-BC18-748F5B2E1BD2}"/>
              </a:ext>
            </a:extLst>
          </p:cNvPr>
          <p:cNvSpPr>
            <a:spLocks noChangeArrowheads="1"/>
          </p:cNvSpPr>
          <p:nvPr/>
        </p:nvSpPr>
        <p:spPr bwMode="auto">
          <a:xfrm>
            <a:off x="2579688" y="4610100"/>
            <a:ext cx="225425" cy="40005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08" name="Rectangle 72">
            <a:extLst>
              <a:ext uri="{FF2B5EF4-FFF2-40B4-BE49-F238E27FC236}">
                <a16:creationId xmlns:a16="http://schemas.microsoft.com/office/drawing/2014/main" id="{A1A9642D-DC26-41F6-9362-CA6405899250}"/>
              </a:ext>
            </a:extLst>
          </p:cNvPr>
          <p:cNvSpPr>
            <a:spLocks noChangeArrowheads="1"/>
          </p:cNvSpPr>
          <p:nvPr/>
        </p:nvSpPr>
        <p:spPr bwMode="auto">
          <a:xfrm>
            <a:off x="2128838" y="5010150"/>
            <a:ext cx="227012" cy="40163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10" name="Rectangle 73">
            <a:extLst>
              <a:ext uri="{FF2B5EF4-FFF2-40B4-BE49-F238E27FC236}">
                <a16:creationId xmlns:a16="http://schemas.microsoft.com/office/drawing/2014/main" id="{EFEC8006-B34F-4E11-9A3F-2F63F361D2F0}"/>
              </a:ext>
            </a:extLst>
          </p:cNvPr>
          <p:cNvSpPr>
            <a:spLocks noChangeArrowheads="1"/>
          </p:cNvSpPr>
          <p:nvPr/>
        </p:nvSpPr>
        <p:spPr bwMode="auto">
          <a:xfrm>
            <a:off x="6256338" y="5010150"/>
            <a:ext cx="225425" cy="401638"/>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12" name="Rectangle 74">
            <a:extLst>
              <a:ext uri="{FF2B5EF4-FFF2-40B4-BE49-F238E27FC236}">
                <a16:creationId xmlns:a16="http://schemas.microsoft.com/office/drawing/2014/main" id="{F4A3E215-681E-4E57-B970-46103EDDB616}"/>
              </a:ext>
            </a:extLst>
          </p:cNvPr>
          <p:cNvSpPr>
            <a:spLocks noChangeArrowheads="1"/>
          </p:cNvSpPr>
          <p:nvPr/>
        </p:nvSpPr>
        <p:spPr bwMode="auto">
          <a:xfrm>
            <a:off x="6256338" y="4610100"/>
            <a:ext cx="225425" cy="40005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14" name="Rectangle 75">
            <a:extLst>
              <a:ext uri="{FF2B5EF4-FFF2-40B4-BE49-F238E27FC236}">
                <a16:creationId xmlns:a16="http://schemas.microsoft.com/office/drawing/2014/main" id="{086FAD0A-1081-42DE-83BC-6B003FDE2004}"/>
              </a:ext>
            </a:extLst>
          </p:cNvPr>
          <p:cNvSpPr>
            <a:spLocks noChangeArrowheads="1"/>
          </p:cNvSpPr>
          <p:nvPr/>
        </p:nvSpPr>
        <p:spPr bwMode="auto">
          <a:xfrm>
            <a:off x="6705600" y="5010150"/>
            <a:ext cx="227013" cy="40163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16" name="Rectangle 76">
            <a:extLst>
              <a:ext uri="{FF2B5EF4-FFF2-40B4-BE49-F238E27FC236}">
                <a16:creationId xmlns:a16="http://schemas.microsoft.com/office/drawing/2014/main" id="{D9E1232C-DCFE-4AD5-A1FD-1B469E7BE51C}"/>
              </a:ext>
            </a:extLst>
          </p:cNvPr>
          <p:cNvSpPr>
            <a:spLocks noChangeArrowheads="1"/>
          </p:cNvSpPr>
          <p:nvPr/>
        </p:nvSpPr>
        <p:spPr bwMode="auto">
          <a:xfrm>
            <a:off x="6705600" y="4610100"/>
            <a:ext cx="227013" cy="40005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18" name="Line 76">
            <a:extLst>
              <a:ext uri="{FF2B5EF4-FFF2-40B4-BE49-F238E27FC236}">
                <a16:creationId xmlns:a16="http://schemas.microsoft.com/office/drawing/2014/main" id="{923A1C8F-0F66-4CEC-8ACA-5577EF4B76CA}"/>
              </a:ext>
            </a:extLst>
          </p:cNvPr>
          <p:cNvSpPr>
            <a:spLocks noChangeShapeType="1"/>
          </p:cNvSpPr>
          <p:nvPr/>
        </p:nvSpPr>
        <p:spPr bwMode="auto">
          <a:xfrm>
            <a:off x="4379913" y="2646363"/>
            <a:ext cx="1587" cy="0"/>
          </a:xfrm>
          <a:prstGeom prst="line">
            <a:avLst/>
          </a:prstGeom>
          <a:noFill/>
          <a:ln w="9525">
            <a:solidFill>
              <a:srgbClr val="000000"/>
            </a:solidFill>
            <a:round/>
            <a:headEnd/>
            <a:tailEnd/>
          </a:ln>
        </p:spPr>
        <p:txBody>
          <a:bodyPr/>
          <a:lstStyle/>
          <a:p>
            <a:pPr>
              <a:defRPr/>
            </a:pPr>
            <a:endParaRPr lang="en-US" dirty="0"/>
          </a:p>
        </p:txBody>
      </p:sp>
      <p:sp>
        <p:nvSpPr>
          <p:cNvPr id="120" name="Rectangle 78">
            <a:extLst>
              <a:ext uri="{FF2B5EF4-FFF2-40B4-BE49-F238E27FC236}">
                <a16:creationId xmlns:a16="http://schemas.microsoft.com/office/drawing/2014/main" id="{9FD297DE-FF51-4627-B02E-1FF4F8E9EDED}"/>
              </a:ext>
            </a:extLst>
          </p:cNvPr>
          <p:cNvSpPr>
            <a:spLocks noChangeArrowheads="1"/>
          </p:cNvSpPr>
          <p:nvPr/>
        </p:nvSpPr>
        <p:spPr bwMode="auto">
          <a:xfrm>
            <a:off x="4402138" y="2600325"/>
            <a:ext cx="300037" cy="26988"/>
          </a:xfrm>
          <a:prstGeom prst="rect">
            <a:avLst/>
          </a:prstGeom>
          <a:solidFill>
            <a:srgbClr val="000000"/>
          </a:solidFill>
          <a:ln>
            <a:noFill/>
          </a:ln>
        </p:spPr>
        <p:txBody>
          <a:bodyPr/>
          <a:lstStyle/>
          <a:p>
            <a:pPr>
              <a:defRPr/>
            </a:pPr>
            <a:endParaRPr lang="en-US" dirty="0"/>
          </a:p>
        </p:txBody>
      </p:sp>
      <p:sp>
        <p:nvSpPr>
          <p:cNvPr id="122" name="Rectangle 79">
            <a:extLst>
              <a:ext uri="{FF2B5EF4-FFF2-40B4-BE49-F238E27FC236}">
                <a16:creationId xmlns:a16="http://schemas.microsoft.com/office/drawing/2014/main" id="{E01EEBB1-8EE2-4F09-9F30-20A8D191F49A}"/>
              </a:ext>
            </a:extLst>
          </p:cNvPr>
          <p:cNvSpPr>
            <a:spLocks noChangeArrowheads="1"/>
          </p:cNvSpPr>
          <p:nvPr/>
        </p:nvSpPr>
        <p:spPr bwMode="auto">
          <a:xfrm>
            <a:off x="2360613" y="5400675"/>
            <a:ext cx="225425" cy="26988"/>
          </a:xfrm>
          <a:prstGeom prst="rect">
            <a:avLst/>
          </a:prstGeom>
          <a:solidFill>
            <a:srgbClr val="000000"/>
          </a:solidFill>
          <a:ln>
            <a:noFill/>
          </a:ln>
        </p:spPr>
        <p:txBody>
          <a:bodyPr/>
          <a:lstStyle/>
          <a:p>
            <a:pPr>
              <a:defRPr/>
            </a:pPr>
            <a:endParaRPr lang="en-US" dirty="0"/>
          </a:p>
        </p:txBody>
      </p:sp>
      <p:sp>
        <p:nvSpPr>
          <p:cNvPr id="124" name="Rectangle 80">
            <a:extLst>
              <a:ext uri="{FF2B5EF4-FFF2-40B4-BE49-F238E27FC236}">
                <a16:creationId xmlns:a16="http://schemas.microsoft.com/office/drawing/2014/main" id="{CC20F993-2BAE-4935-A396-BE112F3678B8}"/>
              </a:ext>
            </a:extLst>
          </p:cNvPr>
          <p:cNvSpPr>
            <a:spLocks noChangeArrowheads="1"/>
          </p:cNvSpPr>
          <p:nvPr/>
        </p:nvSpPr>
        <p:spPr bwMode="auto">
          <a:xfrm>
            <a:off x="6491288" y="5400675"/>
            <a:ext cx="225425" cy="26988"/>
          </a:xfrm>
          <a:prstGeom prst="rect">
            <a:avLst/>
          </a:prstGeom>
          <a:solidFill>
            <a:srgbClr val="000000"/>
          </a:solidFill>
          <a:ln>
            <a:noFill/>
          </a:ln>
        </p:spPr>
        <p:txBody>
          <a:bodyPr/>
          <a:lstStyle/>
          <a:p>
            <a:pPr>
              <a:defRPr/>
            </a:pPr>
            <a:endParaRPr lang="en-US" dirty="0"/>
          </a:p>
        </p:txBody>
      </p:sp>
      <p:sp>
        <p:nvSpPr>
          <p:cNvPr id="126" name="Rectangle 81">
            <a:extLst>
              <a:ext uri="{FF2B5EF4-FFF2-40B4-BE49-F238E27FC236}">
                <a16:creationId xmlns:a16="http://schemas.microsoft.com/office/drawing/2014/main" id="{88842E4D-0731-439D-8995-EC8EAB60F5BC}"/>
              </a:ext>
            </a:extLst>
          </p:cNvPr>
          <p:cNvSpPr>
            <a:spLocks noChangeArrowheads="1"/>
          </p:cNvSpPr>
          <p:nvPr/>
        </p:nvSpPr>
        <p:spPr bwMode="auto">
          <a:xfrm>
            <a:off x="2366963" y="1801813"/>
            <a:ext cx="223837" cy="26987"/>
          </a:xfrm>
          <a:prstGeom prst="rect">
            <a:avLst/>
          </a:prstGeom>
          <a:solidFill>
            <a:srgbClr val="000000"/>
          </a:solidFill>
          <a:ln>
            <a:noFill/>
          </a:ln>
        </p:spPr>
        <p:txBody>
          <a:bodyPr/>
          <a:lstStyle/>
          <a:p>
            <a:pPr>
              <a:defRPr/>
            </a:pPr>
            <a:endParaRPr lang="en-US" dirty="0"/>
          </a:p>
        </p:txBody>
      </p:sp>
      <p:sp>
        <p:nvSpPr>
          <p:cNvPr id="18496" name="Rectangle 82">
            <a:extLst>
              <a:ext uri="{FF2B5EF4-FFF2-40B4-BE49-F238E27FC236}">
                <a16:creationId xmlns:a16="http://schemas.microsoft.com/office/drawing/2014/main" id="{186E5975-FCB0-4FA2-AE49-15DA7821055D}"/>
              </a:ext>
            </a:extLst>
          </p:cNvPr>
          <p:cNvSpPr>
            <a:spLocks noChangeArrowheads="1"/>
          </p:cNvSpPr>
          <p:nvPr/>
        </p:nvSpPr>
        <p:spPr bwMode="auto">
          <a:xfrm>
            <a:off x="6497638" y="2276475"/>
            <a:ext cx="225425" cy="26988"/>
          </a:xfrm>
          <a:prstGeom prst="rect">
            <a:avLst/>
          </a:prstGeom>
          <a:solidFill>
            <a:srgbClr val="000000"/>
          </a:solidFill>
          <a:ln>
            <a:noFill/>
          </a:ln>
        </p:spPr>
        <p:txBody>
          <a:bodyPr/>
          <a:lstStyle/>
          <a:p>
            <a:pPr>
              <a:defRPr/>
            </a:pPr>
            <a:endParaRPr lang="en-US" dirty="0"/>
          </a:p>
        </p:txBody>
      </p:sp>
      <p:sp>
        <p:nvSpPr>
          <p:cNvPr id="18497" name="Rectangle 83">
            <a:extLst>
              <a:ext uri="{FF2B5EF4-FFF2-40B4-BE49-F238E27FC236}">
                <a16:creationId xmlns:a16="http://schemas.microsoft.com/office/drawing/2014/main" id="{52CC61F3-4FB7-4CB9-9115-14C75A245386}"/>
              </a:ext>
            </a:extLst>
          </p:cNvPr>
          <p:cNvSpPr>
            <a:spLocks noChangeArrowheads="1"/>
          </p:cNvSpPr>
          <p:nvPr/>
        </p:nvSpPr>
        <p:spPr bwMode="auto">
          <a:xfrm>
            <a:off x="2790825" y="4287838"/>
            <a:ext cx="23813" cy="320675"/>
          </a:xfrm>
          <a:prstGeom prst="rect">
            <a:avLst/>
          </a:prstGeom>
          <a:solidFill>
            <a:srgbClr val="000000"/>
          </a:solidFill>
          <a:ln>
            <a:noFill/>
          </a:ln>
        </p:spPr>
        <p:txBody>
          <a:bodyPr/>
          <a:lstStyle/>
          <a:p>
            <a:pPr>
              <a:defRPr/>
            </a:pPr>
            <a:endParaRPr lang="en-US" dirty="0"/>
          </a:p>
        </p:txBody>
      </p:sp>
      <p:sp>
        <p:nvSpPr>
          <p:cNvPr id="18498" name="Freeform 84">
            <a:extLst>
              <a:ext uri="{FF2B5EF4-FFF2-40B4-BE49-F238E27FC236}">
                <a16:creationId xmlns:a16="http://schemas.microsoft.com/office/drawing/2014/main" id="{16DE856A-7C57-4B2C-90B1-B1D122931230}"/>
              </a:ext>
            </a:extLst>
          </p:cNvPr>
          <p:cNvSpPr>
            <a:spLocks/>
          </p:cNvSpPr>
          <p:nvPr/>
        </p:nvSpPr>
        <p:spPr bwMode="auto">
          <a:xfrm>
            <a:off x="4146550" y="5381625"/>
            <a:ext cx="757238" cy="28575"/>
          </a:xfrm>
          <a:custGeom>
            <a:avLst/>
            <a:gdLst>
              <a:gd name="T0" fmla="*/ 0 w 759"/>
              <a:gd name="T1" fmla="*/ 0 h 27"/>
              <a:gd name="T2" fmla="*/ 0 w 759"/>
              <a:gd name="T3" fmla="*/ 25 h 27"/>
              <a:gd name="T4" fmla="*/ 759 w 759"/>
              <a:gd name="T5" fmla="*/ 27 h 27"/>
              <a:gd name="T6" fmla="*/ 759 w 759"/>
              <a:gd name="T7" fmla="*/ 2 h 27"/>
              <a:gd name="T8" fmla="*/ 0 w 759"/>
              <a:gd name="T9" fmla="*/ 0 h 27"/>
            </a:gdLst>
            <a:ahLst/>
            <a:cxnLst>
              <a:cxn ang="0">
                <a:pos x="T0" y="T1"/>
              </a:cxn>
              <a:cxn ang="0">
                <a:pos x="T2" y="T3"/>
              </a:cxn>
              <a:cxn ang="0">
                <a:pos x="T4" y="T5"/>
              </a:cxn>
              <a:cxn ang="0">
                <a:pos x="T6" y="T7"/>
              </a:cxn>
              <a:cxn ang="0">
                <a:pos x="T8" y="T9"/>
              </a:cxn>
            </a:cxnLst>
            <a:rect l="0" t="0" r="r" b="b"/>
            <a:pathLst>
              <a:path w="759" h="27">
                <a:moveTo>
                  <a:pt x="0" y="0"/>
                </a:moveTo>
                <a:lnTo>
                  <a:pt x="0" y="25"/>
                </a:lnTo>
                <a:lnTo>
                  <a:pt x="759" y="27"/>
                </a:lnTo>
                <a:lnTo>
                  <a:pt x="759" y="2"/>
                </a:lnTo>
                <a:lnTo>
                  <a:pt x="0" y="0"/>
                </a:lnTo>
                <a:close/>
              </a:path>
            </a:pathLst>
          </a:custGeom>
          <a:solidFill>
            <a:srgbClr val="000000"/>
          </a:solidFill>
          <a:ln>
            <a:noFill/>
          </a:ln>
        </p:spPr>
        <p:txBody>
          <a:bodyPr/>
          <a:lstStyle/>
          <a:p>
            <a:pPr>
              <a:defRPr/>
            </a:pPr>
            <a:endParaRPr lang="en-US" dirty="0"/>
          </a:p>
        </p:txBody>
      </p:sp>
      <p:sp>
        <p:nvSpPr>
          <p:cNvPr id="18499" name="Rectangle 85">
            <a:extLst>
              <a:ext uri="{FF2B5EF4-FFF2-40B4-BE49-F238E27FC236}">
                <a16:creationId xmlns:a16="http://schemas.microsoft.com/office/drawing/2014/main" id="{A364DB26-4952-4CF4-98D8-E1C53DDCED8C}"/>
              </a:ext>
            </a:extLst>
          </p:cNvPr>
          <p:cNvSpPr>
            <a:spLocks noChangeArrowheads="1"/>
          </p:cNvSpPr>
          <p:nvPr/>
        </p:nvSpPr>
        <p:spPr bwMode="auto">
          <a:xfrm>
            <a:off x="6243638" y="4244975"/>
            <a:ext cx="25400" cy="400050"/>
          </a:xfrm>
          <a:prstGeom prst="rect">
            <a:avLst/>
          </a:prstGeom>
          <a:solidFill>
            <a:srgbClr val="000000"/>
          </a:solidFill>
          <a:ln>
            <a:noFill/>
          </a:ln>
        </p:spPr>
        <p:txBody>
          <a:bodyPr/>
          <a:lstStyle/>
          <a:p>
            <a:pPr>
              <a:defRPr/>
            </a:pPr>
            <a:endParaRPr lang="en-US" dirty="0"/>
          </a:p>
        </p:txBody>
      </p:sp>
      <p:sp>
        <p:nvSpPr>
          <p:cNvPr id="18500" name="Rectangle 86">
            <a:extLst>
              <a:ext uri="{FF2B5EF4-FFF2-40B4-BE49-F238E27FC236}">
                <a16:creationId xmlns:a16="http://schemas.microsoft.com/office/drawing/2014/main" id="{F9BDBE8D-7AA8-4022-951F-BFCC840B1BD1}"/>
              </a:ext>
            </a:extLst>
          </p:cNvPr>
          <p:cNvSpPr>
            <a:spLocks noChangeArrowheads="1"/>
          </p:cNvSpPr>
          <p:nvPr/>
        </p:nvSpPr>
        <p:spPr bwMode="auto">
          <a:xfrm>
            <a:off x="4911725"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501" name="Rectangle 87">
            <a:extLst>
              <a:ext uri="{FF2B5EF4-FFF2-40B4-BE49-F238E27FC236}">
                <a16:creationId xmlns:a16="http://schemas.microsoft.com/office/drawing/2014/main" id="{0591F92A-5091-41C5-9149-B0D8F747F457}"/>
              </a:ext>
            </a:extLst>
          </p:cNvPr>
          <p:cNvSpPr>
            <a:spLocks noChangeArrowheads="1"/>
          </p:cNvSpPr>
          <p:nvPr/>
        </p:nvSpPr>
        <p:spPr bwMode="auto">
          <a:xfrm>
            <a:off x="4454525" y="4537075"/>
            <a:ext cx="460375" cy="479425"/>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502" name="Freeform 88">
            <a:extLst>
              <a:ext uri="{FF2B5EF4-FFF2-40B4-BE49-F238E27FC236}">
                <a16:creationId xmlns:a16="http://schemas.microsoft.com/office/drawing/2014/main" id="{832E9A11-DB52-45EB-B495-F6049F90B38D}"/>
              </a:ext>
            </a:extLst>
          </p:cNvPr>
          <p:cNvSpPr>
            <a:spLocks/>
          </p:cNvSpPr>
          <p:nvPr/>
        </p:nvSpPr>
        <p:spPr bwMode="auto">
          <a:xfrm>
            <a:off x="4140200" y="4311650"/>
            <a:ext cx="28575" cy="1089025"/>
          </a:xfrm>
          <a:custGeom>
            <a:avLst/>
            <a:gdLst>
              <a:gd name="T0" fmla="*/ 27 w 29"/>
              <a:gd name="T1" fmla="*/ 0 h 1023"/>
              <a:gd name="T2" fmla="*/ 0 w 29"/>
              <a:gd name="T3" fmla="*/ 0 h 1023"/>
              <a:gd name="T4" fmla="*/ 2 w 29"/>
              <a:gd name="T5" fmla="*/ 1023 h 1023"/>
              <a:gd name="T6" fmla="*/ 29 w 29"/>
              <a:gd name="T7" fmla="*/ 1023 h 1023"/>
              <a:gd name="T8" fmla="*/ 27 w 29"/>
              <a:gd name="T9" fmla="*/ 0 h 1023"/>
            </a:gdLst>
            <a:ahLst/>
            <a:cxnLst>
              <a:cxn ang="0">
                <a:pos x="T0" y="T1"/>
              </a:cxn>
              <a:cxn ang="0">
                <a:pos x="T2" y="T3"/>
              </a:cxn>
              <a:cxn ang="0">
                <a:pos x="T4" y="T5"/>
              </a:cxn>
              <a:cxn ang="0">
                <a:pos x="T6" y="T7"/>
              </a:cxn>
              <a:cxn ang="0">
                <a:pos x="T8" y="T9"/>
              </a:cxn>
            </a:cxnLst>
            <a:rect l="0" t="0" r="r" b="b"/>
            <a:pathLst>
              <a:path w="29" h="1023">
                <a:moveTo>
                  <a:pt x="27" y="0"/>
                </a:moveTo>
                <a:lnTo>
                  <a:pt x="0" y="0"/>
                </a:lnTo>
                <a:lnTo>
                  <a:pt x="2" y="1023"/>
                </a:lnTo>
                <a:lnTo>
                  <a:pt x="29" y="1023"/>
                </a:lnTo>
                <a:lnTo>
                  <a:pt x="27" y="0"/>
                </a:lnTo>
                <a:close/>
              </a:path>
            </a:pathLst>
          </a:custGeom>
          <a:solidFill>
            <a:srgbClr val="000000"/>
          </a:solidFill>
          <a:ln>
            <a:noFill/>
          </a:ln>
        </p:spPr>
        <p:txBody>
          <a:bodyPr/>
          <a:lstStyle/>
          <a:p>
            <a:pPr>
              <a:defRPr/>
            </a:pPr>
            <a:endParaRPr lang="en-US" dirty="0"/>
          </a:p>
        </p:txBody>
      </p:sp>
      <p:sp>
        <p:nvSpPr>
          <p:cNvPr id="18503" name="Rectangle 89">
            <a:extLst>
              <a:ext uri="{FF2B5EF4-FFF2-40B4-BE49-F238E27FC236}">
                <a16:creationId xmlns:a16="http://schemas.microsoft.com/office/drawing/2014/main" id="{AFF2872C-152E-4E31-851A-80E38619D780}"/>
              </a:ext>
            </a:extLst>
          </p:cNvPr>
          <p:cNvSpPr>
            <a:spLocks noChangeArrowheads="1"/>
          </p:cNvSpPr>
          <p:nvPr/>
        </p:nvSpPr>
        <p:spPr bwMode="auto">
          <a:xfrm>
            <a:off x="3779838" y="5445125"/>
            <a:ext cx="2027237" cy="320675"/>
          </a:xfrm>
          <a:prstGeom prst="rect">
            <a:avLst/>
          </a:prstGeom>
          <a:solidFill>
            <a:srgbClr val="FFFFFF"/>
          </a:solidFill>
          <a:ln w="1588">
            <a:solidFill>
              <a:srgbClr val="FFFFFF"/>
            </a:solidFill>
            <a:miter lim="800000"/>
            <a:headEnd/>
            <a:tailEnd/>
          </a:ln>
        </p:spPr>
        <p:txBody>
          <a:bodyPr/>
          <a:lstStyle/>
          <a:p>
            <a:pPr>
              <a:defRPr/>
            </a:pPr>
            <a:endParaRPr lang="en-US" dirty="0"/>
          </a:p>
        </p:txBody>
      </p:sp>
      <p:sp>
        <p:nvSpPr>
          <p:cNvPr id="18504" name="Rectangle 89">
            <a:extLst>
              <a:ext uri="{FF2B5EF4-FFF2-40B4-BE49-F238E27FC236}">
                <a16:creationId xmlns:a16="http://schemas.microsoft.com/office/drawing/2014/main" id="{0A0E03AB-58C4-4B4D-9D1C-DBD96D6C2C3C}"/>
              </a:ext>
            </a:extLst>
          </p:cNvPr>
          <p:cNvSpPr>
            <a:spLocks noChangeArrowheads="1"/>
          </p:cNvSpPr>
          <p:nvPr/>
        </p:nvSpPr>
        <p:spPr bwMode="auto">
          <a:xfrm>
            <a:off x="3624778" y="5480050"/>
            <a:ext cx="2384948"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en-US" altLang="en-US" sz="2100" b="1" dirty="0">
                <a:solidFill>
                  <a:srgbClr val="000000"/>
                </a:solidFill>
                <a:effectLst/>
                <a:latin typeface="Gotham Light" pitchFamily="50" charset="0"/>
                <a:cs typeface="Arial" panose="020B0604020202020204" pitchFamily="34" charset="0"/>
              </a:rPr>
              <a:t>Entrada Principal</a:t>
            </a:r>
            <a:endParaRPr lang="en-US" altLang="en-US" dirty="0">
              <a:effectLst/>
              <a:latin typeface="Gotham Light" pitchFamily="50" charset="0"/>
              <a:cs typeface="Arial" panose="020B0604020202020204" pitchFamily="34" charset="0"/>
            </a:endParaRPr>
          </a:p>
        </p:txBody>
      </p:sp>
      <p:sp>
        <p:nvSpPr>
          <p:cNvPr id="18505" name="Rectangle 91">
            <a:extLst>
              <a:ext uri="{FF2B5EF4-FFF2-40B4-BE49-F238E27FC236}">
                <a16:creationId xmlns:a16="http://schemas.microsoft.com/office/drawing/2014/main" id="{720527A8-B778-4CAF-88E0-B30E1CD17C99}"/>
              </a:ext>
            </a:extLst>
          </p:cNvPr>
          <p:cNvSpPr>
            <a:spLocks noChangeArrowheads="1"/>
          </p:cNvSpPr>
          <p:nvPr/>
        </p:nvSpPr>
        <p:spPr bwMode="auto">
          <a:xfrm>
            <a:off x="5102225" y="5480050"/>
            <a:ext cx="74613" cy="320675"/>
          </a:xfrm>
          <a:prstGeom prst="rect">
            <a:avLst/>
          </a:prstGeom>
          <a:noFill/>
          <a:ln>
            <a:noFill/>
          </a:ln>
        </p:spPr>
        <p:txBody>
          <a:bodyPr wrap="none" lIns="0" tIns="0" rIns="0" bIns="0">
            <a:spAutoFit/>
          </a:bodyPr>
          <a:lstStyle/>
          <a:p>
            <a:pPr>
              <a:defRPr/>
            </a:pPr>
            <a:r>
              <a:rPr lang="en-US" sz="2100" b="1" dirty="0">
                <a:solidFill>
                  <a:srgbClr val="000000"/>
                </a:solidFill>
                <a:latin typeface="Arial" charset="0"/>
                <a:cs typeface="Arial" charset="0"/>
              </a:rPr>
              <a:t> </a:t>
            </a:r>
            <a:endParaRPr lang="en-US" dirty="0">
              <a:latin typeface="Arial Unicode MS" pitchFamily="34" charset="-128"/>
              <a:cs typeface="Arial" charset="0"/>
            </a:endParaRPr>
          </a:p>
        </p:txBody>
      </p:sp>
      <p:sp>
        <p:nvSpPr>
          <p:cNvPr id="18506" name="Rectangle 92">
            <a:extLst>
              <a:ext uri="{FF2B5EF4-FFF2-40B4-BE49-F238E27FC236}">
                <a16:creationId xmlns:a16="http://schemas.microsoft.com/office/drawing/2014/main" id="{17AD9F9E-3F64-4BEC-B381-109518B81854}"/>
              </a:ext>
            </a:extLst>
          </p:cNvPr>
          <p:cNvSpPr>
            <a:spLocks noChangeArrowheads="1"/>
          </p:cNvSpPr>
          <p:nvPr/>
        </p:nvSpPr>
        <p:spPr bwMode="auto">
          <a:xfrm>
            <a:off x="4679950" y="3033713"/>
            <a:ext cx="450850" cy="26987"/>
          </a:xfrm>
          <a:prstGeom prst="rect">
            <a:avLst/>
          </a:prstGeom>
          <a:solidFill>
            <a:srgbClr val="000000"/>
          </a:solidFill>
          <a:ln>
            <a:noFill/>
          </a:ln>
        </p:spPr>
        <p:txBody>
          <a:bodyPr/>
          <a:lstStyle/>
          <a:p>
            <a:pPr>
              <a:defRPr/>
            </a:pPr>
            <a:endParaRPr lang="en-US" dirty="0"/>
          </a:p>
        </p:txBody>
      </p:sp>
      <p:sp>
        <p:nvSpPr>
          <p:cNvPr id="18507" name="Rectangle 93">
            <a:extLst>
              <a:ext uri="{FF2B5EF4-FFF2-40B4-BE49-F238E27FC236}">
                <a16:creationId xmlns:a16="http://schemas.microsoft.com/office/drawing/2014/main" id="{5442053F-1387-415D-8959-D86ACF2EF122}"/>
              </a:ext>
            </a:extLst>
          </p:cNvPr>
          <p:cNvSpPr>
            <a:spLocks noChangeArrowheads="1"/>
          </p:cNvSpPr>
          <p:nvPr/>
        </p:nvSpPr>
        <p:spPr bwMode="auto">
          <a:xfrm>
            <a:off x="4305300" y="1766888"/>
            <a:ext cx="1501775" cy="400050"/>
          </a:xfrm>
          <a:prstGeom prst="rect">
            <a:avLst/>
          </a:prstGeom>
          <a:solidFill>
            <a:srgbClr val="FFFFFF"/>
          </a:solidFill>
          <a:ln>
            <a:noFill/>
          </a:ln>
        </p:spPr>
        <p:txBody>
          <a:bodyPr/>
          <a:lstStyle/>
          <a:p>
            <a:pPr>
              <a:defRPr/>
            </a:pPr>
            <a:endParaRPr lang="en-US" dirty="0"/>
          </a:p>
        </p:txBody>
      </p:sp>
      <p:sp>
        <p:nvSpPr>
          <p:cNvPr id="18508" name="Rectangle 93">
            <a:extLst>
              <a:ext uri="{FF2B5EF4-FFF2-40B4-BE49-F238E27FC236}">
                <a16:creationId xmlns:a16="http://schemas.microsoft.com/office/drawing/2014/main" id="{A6DF66F1-0B21-416B-AB5D-AB476386DC0E}"/>
              </a:ext>
            </a:extLst>
          </p:cNvPr>
          <p:cNvSpPr>
            <a:spLocks noChangeArrowheads="1"/>
          </p:cNvSpPr>
          <p:nvPr/>
        </p:nvSpPr>
        <p:spPr bwMode="auto">
          <a:xfrm>
            <a:off x="4267200" y="1811338"/>
            <a:ext cx="72231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en-US" altLang="en-US" sz="1700" b="1" dirty="0">
                <a:solidFill>
                  <a:srgbClr val="000000"/>
                </a:solidFill>
                <a:effectLst/>
                <a:latin typeface="Gotham Light" pitchFamily="50" charset="0"/>
                <a:cs typeface="Arial" panose="020B0604020202020204" pitchFamily="34" charset="0"/>
              </a:rPr>
              <a:t>Caso</a:t>
            </a:r>
            <a:endParaRPr lang="en-US" altLang="en-US" dirty="0">
              <a:effectLst/>
              <a:latin typeface="Gotham Light" pitchFamily="50" charset="0"/>
              <a:cs typeface="Arial" panose="020B0604020202020204" pitchFamily="34" charset="0"/>
            </a:endParaRPr>
          </a:p>
        </p:txBody>
      </p:sp>
      <p:sp>
        <p:nvSpPr>
          <p:cNvPr id="18509" name="Rectangle 95">
            <a:extLst>
              <a:ext uri="{FF2B5EF4-FFF2-40B4-BE49-F238E27FC236}">
                <a16:creationId xmlns:a16="http://schemas.microsoft.com/office/drawing/2014/main" id="{F43AF81D-BDC6-45E4-8F8D-656F6820DF03}"/>
              </a:ext>
            </a:extLst>
          </p:cNvPr>
          <p:cNvSpPr>
            <a:spLocks noChangeArrowheads="1"/>
          </p:cNvSpPr>
          <p:nvPr/>
        </p:nvSpPr>
        <p:spPr bwMode="auto">
          <a:xfrm>
            <a:off x="5624513" y="1944688"/>
            <a:ext cx="52387" cy="228600"/>
          </a:xfrm>
          <a:prstGeom prst="rect">
            <a:avLst/>
          </a:prstGeom>
          <a:noFill/>
          <a:ln>
            <a:noFill/>
          </a:ln>
        </p:spPr>
        <p:txBody>
          <a:bodyPr wrap="none" lIns="0" tIns="0" rIns="0" bIns="0">
            <a:spAutoFit/>
          </a:bodyPr>
          <a:lstStyle/>
          <a:p>
            <a:pPr>
              <a:defRPr/>
            </a:pPr>
            <a:r>
              <a:rPr lang="en-US" sz="1500" b="1" dirty="0">
                <a:solidFill>
                  <a:srgbClr val="000000"/>
                </a:solidFill>
                <a:latin typeface="Arial" charset="0"/>
                <a:cs typeface="Arial" charset="0"/>
              </a:rPr>
              <a:t> </a:t>
            </a:r>
            <a:endParaRPr lang="en-US" dirty="0">
              <a:latin typeface="Arial Unicode MS" pitchFamily="34" charset="-128"/>
              <a:cs typeface="Arial" charset="0"/>
            </a:endParaRPr>
          </a:p>
        </p:txBody>
      </p:sp>
      <p:sp>
        <p:nvSpPr>
          <p:cNvPr id="18510" name="Rectangle 96">
            <a:extLst>
              <a:ext uri="{FF2B5EF4-FFF2-40B4-BE49-F238E27FC236}">
                <a16:creationId xmlns:a16="http://schemas.microsoft.com/office/drawing/2014/main" id="{6C6B87CC-205E-434F-BEC5-46B25FCFF1B9}"/>
              </a:ext>
            </a:extLst>
          </p:cNvPr>
          <p:cNvSpPr>
            <a:spLocks noChangeArrowheads="1"/>
          </p:cNvSpPr>
          <p:nvPr/>
        </p:nvSpPr>
        <p:spPr bwMode="auto">
          <a:xfrm>
            <a:off x="4668838" y="4040188"/>
            <a:ext cx="25400" cy="979487"/>
          </a:xfrm>
          <a:prstGeom prst="rect">
            <a:avLst/>
          </a:prstGeom>
          <a:solidFill>
            <a:srgbClr val="000000"/>
          </a:solidFill>
          <a:ln>
            <a:noFill/>
          </a:ln>
        </p:spPr>
        <p:txBody>
          <a:bodyPr/>
          <a:lstStyle/>
          <a:p>
            <a:pPr>
              <a:defRPr/>
            </a:pPr>
            <a:endParaRPr lang="en-US" dirty="0"/>
          </a:p>
        </p:txBody>
      </p:sp>
      <p:sp>
        <p:nvSpPr>
          <p:cNvPr id="18511" name="Rectangle 97">
            <a:extLst>
              <a:ext uri="{FF2B5EF4-FFF2-40B4-BE49-F238E27FC236}">
                <a16:creationId xmlns:a16="http://schemas.microsoft.com/office/drawing/2014/main" id="{D0AE8AD4-64EC-4698-A0C4-C859665A6ABD}"/>
              </a:ext>
            </a:extLst>
          </p:cNvPr>
          <p:cNvSpPr>
            <a:spLocks noChangeArrowheads="1"/>
          </p:cNvSpPr>
          <p:nvPr/>
        </p:nvSpPr>
        <p:spPr bwMode="auto">
          <a:xfrm>
            <a:off x="4903788" y="5003800"/>
            <a:ext cx="25400" cy="400050"/>
          </a:xfrm>
          <a:prstGeom prst="rect">
            <a:avLst/>
          </a:prstGeom>
          <a:solidFill>
            <a:srgbClr val="000000"/>
          </a:solidFill>
          <a:ln>
            <a:noFill/>
          </a:ln>
        </p:spPr>
        <p:txBody>
          <a:bodyPr/>
          <a:lstStyle/>
          <a:p>
            <a:pPr>
              <a:defRPr/>
            </a:pPr>
            <a:endParaRPr lang="en-US" dirty="0"/>
          </a:p>
        </p:txBody>
      </p:sp>
      <p:sp>
        <p:nvSpPr>
          <p:cNvPr id="18513" name="Oval 105">
            <a:extLst>
              <a:ext uri="{FF2B5EF4-FFF2-40B4-BE49-F238E27FC236}">
                <a16:creationId xmlns:a16="http://schemas.microsoft.com/office/drawing/2014/main" id="{EB74B4F2-743A-4E10-98B2-EA9FEB44384A}"/>
              </a:ext>
            </a:extLst>
          </p:cNvPr>
          <p:cNvSpPr>
            <a:spLocks noChangeArrowheads="1"/>
          </p:cNvSpPr>
          <p:nvPr/>
        </p:nvSpPr>
        <p:spPr bwMode="auto">
          <a:xfrm>
            <a:off x="6248400" y="3505200"/>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18514" name="Oval 106">
            <a:extLst>
              <a:ext uri="{FF2B5EF4-FFF2-40B4-BE49-F238E27FC236}">
                <a16:creationId xmlns:a16="http://schemas.microsoft.com/office/drawing/2014/main" id="{C727F5C5-4C90-46C3-A225-F6DE33D0C2EA}"/>
              </a:ext>
            </a:extLst>
          </p:cNvPr>
          <p:cNvSpPr>
            <a:spLocks noChangeArrowheads="1"/>
          </p:cNvSpPr>
          <p:nvPr/>
        </p:nvSpPr>
        <p:spPr bwMode="auto">
          <a:xfrm>
            <a:off x="6705600" y="3276600"/>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18515" name="Oval 107">
            <a:extLst>
              <a:ext uri="{FF2B5EF4-FFF2-40B4-BE49-F238E27FC236}">
                <a16:creationId xmlns:a16="http://schemas.microsoft.com/office/drawing/2014/main" id="{25EEBBEB-7BFA-45E9-A44F-860BEE00BF08}"/>
              </a:ext>
            </a:extLst>
          </p:cNvPr>
          <p:cNvSpPr>
            <a:spLocks noChangeArrowheads="1"/>
          </p:cNvSpPr>
          <p:nvPr/>
        </p:nvSpPr>
        <p:spPr bwMode="auto">
          <a:xfrm>
            <a:off x="6248400" y="2971800"/>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18516" name="Oval 108">
            <a:extLst>
              <a:ext uri="{FF2B5EF4-FFF2-40B4-BE49-F238E27FC236}">
                <a16:creationId xmlns:a16="http://schemas.microsoft.com/office/drawing/2014/main" id="{A0E1A593-3AB1-4EC2-9427-CE76255DE565}"/>
              </a:ext>
            </a:extLst>
          </p:cNvPr>
          <p:cNvSpPr>
            <a:spLocks noChangeArrowheads="1"/>
          </p:cNvSpPr>
          <p:nvPr/>
        </p:nvSpPr>
        <p:spPr bwMode="auto">
          <a:xfrm>
            <a:off x="6705600" y="2743200"/>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18517" name="Oval 109">
            <a:extLst>
              <a:ext uri="{FF2B5EF4-FFF2-40B4-BE49-F238E27FC236}">
                <a16:creationId xmlns:a16="http://schemas.microsoft.com/office/drawing/2014/main" id="{D603A547-8717-4D90-9259-888EEDFF722D}"/>
              </a:ext>
            </a:extLst>
          </p:cNvPr>
          <p:cNvSpPr>
            <a:spLocks noChangeArrowheads="1"/>
          </p:cNvSpPr>
          <p:nvPr/>
        </p:nvSpPr>
        <p:spPr bwMode="auto">
          <a:xfrm>
            <a:off x="6705600" y="2514600"/>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18518" name="Oval 110">
            <a:extLst>
              <a:ext uri="{FF2B5EF4-FFF2-40B4-BE49-F238E27FC236}">
                <a16:creationId xmlns:a16="http://schemas.microsoft.com/office/drawing/2014/main" id="{9E811373-31BF-40FA-A593-E086BEDDFB02}"/>
              </a:ext>
            </a:extLst>
          </p:cNvPr>
          <p:cNvSpPr>
            <a:spLocks noChangeArrowheads="1"/>
          </p:cNvSpPr>
          <p:nvPr/>
        </p:nvSpPr>
        <p:spPr bwMode="auto">
          <a:xfrm>
            <a:off x="6248400" y="2514600"/>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18519" name="Oval 111">
            <a:extLst>
              <a:ext uri="{FF2B5EF4-FFF2-40B4-BE49-F238E27FC236}">
                <a16:creationId xmlns:a16="http://schemas.microsoft.com/office/drawing/2014/main" id="{9C6B10F8-6D27-42E4-A527-6A91E7424B4B}"/>
              </a:ext>
            </a:extLst>
          </p:cNvPr>
          <p:cNvSpPr>
            <a:spLocks noChangeArrowheads="1"/>
          </p:cNvSpPr>
          <p:nvPr/>
        </p:nvSpPr>
        <p:spPr bwMode="auto">
          <a:xfrm>
            <a:off x="6705600" y="2286000"/>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103" name="Oval 105">
            <a:extLst>
              <a:ext uri="{FF2B5EF4-FFF2-40B4-BE49-F238E27FC236}">
                <a16:creationId xmlns:a16="http://schemas.microsoft.com/office/drawing/2014/main" id="{56962835-E967-4827-ABD4-1CA264ADF286}"/>
              </a:ext>
            </a:extLst>
          </p:cNvPr>
          <p:cNvSpPr>
            <a:spLocks noChangeArrowheads="1"/>
          </p:cNvSpPr>
          <p:nvPr/>
        </p:nvSpPr>
        <p:spPr bwMode="auto">
          <a:xfrm>
            <a:off x="3913759" y="1865313"/>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Tree>
    <p:extLst>
      <p:ext uri="{BB962C8B-B14F-4D97-AF65-F5344CB8AC3E}">
        <p14:creationId xmlns:p14="http://schemas.microsoft.com/office/powerpoint/2010/main" val="115790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89">
            <a:extLst>
              <a:ext uri="{FF2B5EF4-FFF2-40B4-BE49-F238E27FC236}">
                <a16:creationId xmlns:a16="http://schemas.microsoft.com/office/drawing/2014/main" id="{9C6C1E29-F2C9-475E-9F2A-1FD43828D0F5}"/>
              </a:ext>
            </a:extLst>
          </p:cNvPr>
          <p:cNvSpPr txBox="1">
            <a:spLocks/>
          </p:cNvSpPr>
          <p:nvPr/>
        </p:nvSpPr>
        <p:spPr>
          <a:xfrm>
            <a:off x="411480" y="76200"/>
            <a:ext cx="8321040" cy="1005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kern="1200">
                <a:solidFill>
                  <a:schemeClr val="tx1"/>
                </a:solidFill>
                <a:latin typeface="Helvetica" pitchFamily="2" charset="0"/>
                <a:ea typeface="+mj-ea"/>
                <a:cs typeface="+mj-cs"/>
              </a:defRPr>
            </a:lvl1pPr>
          </a:lstStyle>
          <a:p>
            <a:r>
              <a:rPr lang="en-US" sz="2600" dirty="0">
                <a:solidFill>
                  <a:srgbClr val="C00000"/>
                </a:solidFill>
                <a:latin typeface="Gotham Black" pitchFamily="50" charset="0"/>
              </a:rPr>
              <a:t>Lugar: Hospital (brote 2)</a:t>
            </a:r>
          </a:p>
        </p:txBody>
      </p:sp>
      <p:sp>
        <p:nvSpPr>
          <p:cNvPr id="110" name="Rectangle 3">
            <a:extLst>
              <a:ext uri="{FF2B5EF4-FFF2-40B4-BE49-F238E27FC236}">
                <a16:creationId xmlns:a16="http://schemas.microsoft.com/office/drawing/2014/main" id="{D0BBD60A-FF24-44FE-81A5-CA11C436AB60}"/>
              </a:ext>
            </a:extLst>
          </p:cNvPr>
          <p:cNvSpPr>
            <a:spLocks noChangeArrowheads="1"/>
          </p:cNvSpPr>
          <p:nvPr/>
        </p:nvSpPr>
        <p:spPr bwMode="auto">
          <a:xfrm>
            <a:off x="1828800" y="1447800"/>
            <a:ext cx="135902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en-US" altLang="en-US" sz="2100" b="1" dirty="0">
                <a:solidFill>
                  <a:srgbClr val="000000"/>
                </a:solidFill>
                <a:effectLst/>
                <a:latin typeface="Gotham Light" pitchFamily="50" charset="0"/>
                <a:cs typeface="Arial" panose="020B0604020202020204" pitchFamily="34" charset="0"/>
              </a:rPr>
              <a:t>Ala Oeste</a:t>
            </a:r>
            <a:endParaRPr lang="en-US" altLang="en-US" dirty="0">
              <a:effectLst/>
              <a:latin typeface="Gotham Light" pitchFamily="50" charset="0"/>
              <a:cs typeface="Arial" panose="020B0604020202020204" pitchFamily="34" charset="0"/>
            </a:endParaRPr>
          </a:p>
        </p:txBody>
      </p:sp>
      <p:sp>
        <p:nvSpPr>
          <p:cNvPr id="111" name="Rectangle 6">
            <a:extLst>
              <a:ext uri="{FF2B5EF4-FFF2-40B4-BE49-F238E27FC236}">
                <a16:creationId xmlns:a16="http://schemas.microsoft.com/office/drawing/2014/main" id="{4EF165B0-9BBD-48BC-9C35-C0AA2743552C}"/>
              </a:ext>
            </a:extLst>
          </p:cNvPr>
          <p:cNvSpPr>
            <a:spLocks noChangeArrowheads="1"/>
          </p:cNvSpPr>
          <p:nvPr/>
        </p:nvSpPr>
        <p:spPr bwMode="auto">
          <a:xfrm>
            <a:off x="3509963" y="1516063"/>
            <a:ext cx="39687" cy="198437"/>
          </a:xfrm>
          <a:prstGeom prst="rect">
            <a:avLst/>
          </a:prstGeom>
          <a:noFill/>
          <a:ln>
            <a:noFill/>
          </a:ln>
        </p:spPr>
        <p:txBody>
          <a:bodyPr wrap="none" lIns="0" tIns="0" rIns="0" bIns="0">
            <a:spAutoFit/>
          </a:bodyPr>
          <a:lstStyle/>
          <a:p>
            <a:pPr>
              <a:defRPr/>
            </a:pPr>
            <a:r>
              <a:rPr lang="en-US" sz="1300" dirty="0">
                <a:solidFill>
                  <a:srgbClr val="000000"/>
                </a:solidFill>
                <a:cs typeface="Arial" charset="0"/>
              </a:rPr>
              <a:t> </a:t>
            </a:r>
            <a:endParaRPr lang="en-US" dirty="0">
              <a:latin typeface="Arial Unicode MS" pitchFamily="34" charset="-128"/>
              <a:cs typeface="Arial" charset="0"/>
            </a:endParaRPr>
          </a:p>
        </p:txBody>
      </p:sp>
      <p:sp>
        <p:nvSpPr>
          <p:cNvPr id="112" name="Rectangle 5">
            <a:extLst>
              <a:ext uri="{FF2B5EF4-FFF2-40B4-BE49-F238E27FC236}">
                <a16:creationId xmlns:a16="http://schemas.microsoft.com/office/drawing/2014/main" id="{007E50CF-3C50-402A-AF6F-AE1E220D5ACA}"/>
              </a:ext>
            </a:extLst>
          </p:cNvPr>
          <p:cNvSpPr>
            <a:spLocks noChangeArrowheads="1"/>
          </p:cNvSpPr>
          <p:nvPr/>
        </p:nvSpPr>
        <p:spPr bwMode="auto">
          <a:xfrm>
            <a:off x="6071818" y="1505635"/>
            <a:ext cx="114582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en-US" altLang="en-US" sz="2100" b="1" dirty="0">
                <a:solidFill>
                  <a:srgbClr val="000000"/>
                </a:solidFill>
                <a:effectLst/>
                <a:latin typeface="Gotham Light" pitchFamily="50" charset="0"/>
                <a:cs typeface="Arial" panose="020B0604020202020204" pitchFamily="34" charset="0"/>
              </a:rPr>
              <a:t>Ala Este</a:t>
            </a:r>
            <a:endParaRPr lang="en-US" altLang="en-US" dirty="0">
              <a:effectLst/>
              <a:latin typeface="Gotham Light" pitchFamily="50" charset="0"/>
              <a:cs typeface="Arial" panose="020B0604020202020204" pitchFamily="34" charset="0"/>
            </a:endParaRPr>
          </a:p>
        </p:txBody>
      </p:sp>
      <p:sp>
        <p:nvSpPr>
          <p:cNvPr id="113" name="Rectangle 8">
            <a:extLst>
              <a:ext uri="{FF2B5EF4-FFF2-40B4-BE49-F238E27FC236}">
                <a16:creationId xmlns:a16="http://schemas.microsoft.com/office/drawing/2014/main" id="{AF2714CF-8027-4A67-A64F-4CC0CAE91984}"/>
              </a:ext>
            </a:extLst>
          </p:cNvPr>
          <p:cNvSpPr>
            <a:spLocks noChangeArrowheads="1"/>
          </p:cNvSpPr>
          <p:nvPr/>
        </p:nvSpPr>
        <p:spPr bwMode="auto">
          <a:xfrm>
            <a:off x="5859463" y="1516063"/>
            <a:ext cx="41275" cy="198437"/>
          </a:xfrm>
          <a:prstGeom prst="rect">
            <a:avLst/>
          </a:prstGeom>
          <a:noFill/>
          <a:ln>
            <a:noFill/>
          </a:ln>
        </p:spPr>
        <p:txBody>
          <a:bodyPr wrap="none" lIns="0" tIns="0" rIns="0" bIns="0">
            <a:spAutoFit/>
          </a:bodyPr>
          <a:lstStyle/>
          <a:p>
            <a:pPr>
              <a:defRPr/>
            </a:pPr>
            <a:r>
              <a:rPr lang="en-US" sz="1300" dirty="0">
                <a:solidFill>
                  <a:srgbClr val="000000"/>
                </a:solidFill>
                <a:cs typeface="Arial" charset="0"/>
              </a:rPr>
              <a:t> </a:t>
            </a:r>
            <a:endParaRPr lang="en-US" dirty="0">
              <a:latin typeface="Arial Unicode MS" pitchFamily="34" charset="-128"/>
              <a:cs typeface="Arial" charset="0"/>
            </a:endParaRPr>
          </a:p>
        </p:txBody>
      </p:sp>
      <p:sp>
        <p:nvSpPr>
          <p:cNvPr id="114" name="Rectangle 9">
            <a:extLst>
              <a:ext uri="{FF2B5EF4-FFF2-40B4-BE49-F238E27FC236}">
                <a16:creationId xmlns:a16="http://schemas.microsoft.com/office/drawing/2014/main" id="{F234C826-177C-4FB5-B419-896B75077D21}"/>
              </a:ext>
            </a:extLst>
          </p:cNvPr>
          <p:cNvSpPr>
            <a:spLocks noChangeArrowheads="1"/>
          </p:cNvSpPr>
          <p:nvPr/>
        </p:nvSpPr>
        <p:spPr bwMode="auto">
          <a:xfrm>
            <a:off x="2128838" y="1811338"/>
            <a:ext cx="227012"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15" name="Rectangle 10">
            <a:extLst>
              <a:ext uri="{FF2B5EF4-FFF2-40B4-BE49-F238E27FC236}">
                <a16:creationId xmlns:a16="http://schemas.microsoft.com/office/drawing/2014/main" id="{C3AB5A1C-953A-47B0-91B1-6DA7EEBD3CE6}"/>
              </a:ext>
            </a:extLst>
          </p:cNvPr>
          <p:cNvSpPr>
            <a:spLocks noChangeArrowheads="1"/>
          </p:cNvSpPr>
          <p:nvPr/>
        </p:nvSpPr>
        <p:spPr bwMode="auto">
          <a:xfrm>
            <a:off x="2128838" y="2051050"/>
            <a:ext cx="227012"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16" name="Rectangle 11">
            <a:extLst>
              <a:ext uri="{FF2B5EF4-FFF2-40B4-BE49-F238E27FC236}">
                <a16:creationId xmlns:a16="http://schemas.microsoft.com/office/drawing/2014/main" id="{7EC5BA89-528F-4A44-9C03-FF2F3164C424}"/>
              </a:ext>
            </a:extLst>
          </p:cNvPr>
          <p:cNvSpPr>
            <a:spLocks noChangeArrowheads="1"/>
          </p:cNvSpPr>
          <p:nvPr/>
        </p:nvSpPr>
        <p:spPr bwMode="auto">
          <a:xfrm>
            <a:off x="2128838" y="2290763"/>
            <a:ext cx="227012"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17" name="Rectangle 12">
            <a:extLst>
              <a:ext uri="{FF2B5EF4-FFF2-40B4-BE49-F238E27FC236}">
                <a16:creationId xmlns:a16="http://schemas.microsoft.com/office/drawing/2014/main" id="{95C86D6F-5B71-4954-8390-7B62A87A9422}"/>
              </a:ext>
            </a:extLst>
          </p:cNvPr>
          <p:cNvSpPr>
            <a:spLocks noChangeArrowheads="1"/>
          </p:cNvSpPr>
          <p:nvPr/>
        </p:nvSpPr>
        <p:spPr bwMode="auto">
          <a:xfrm>
            <a:off x="2579688" y="3251200"/>
            <a:ext cx="225425" cy="2397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18" name="Rectangle 13">
            <a:extLst>
              <a:ext uri="{FF2B5EF4-FFF2-40B4-BE49-F238E27FC236}">
                <a16:creationId xmlns:a16="http://schemas.microsoft.com/office/drawing/2014/main" id="{61456C2E-F4E8-47FC-B43B-57D2A2A99BDA}"/>
              </a:ext>
            </a:extLst>
          </p:cNvPr>
          <p:cNvSpPr>
            <a:spLocks noChangeArrowheads="1"/>
          </p:cNvSpPr>
          <p:nvPr/>
        </p:nvSpPr>
        <p:spPr bwMode="auto">
          <a:xfrm>
            <a:off x="2579688" y="3489325"/>
            <a:ext cx="225425"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19" name="Rectangle 14">
            <a:extLst>
              <a:ext uri="{FF2B5EF4-FFF2-40B4-BE49-F238E27FC236}">
                <a16:creationId xmlns:a16="http://schemas.microsoft.com/office/drawing/2014/main" id="{9F5976E6-ACD9-457E-9A92-C484DD5545A0}"/>
              </a:ext>
            </a:extLst>
          </p:cNvPr>
          <p:cNvSpPr>
            <a:spLocks noChangeArrowheads="1"/>
          </p:cNvSpPr>
          <p:nvPr/>
        </p:nvSpPr>
        <p:spPr bwMode="auto">
          <a:xfrm>
            <a:off x="2128838" y="3489325"/>
            <a:ext cx="227012"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20" name="Rectangle 15">
            <a:extLst>
              <a:ext uri="{FF2B5EF4-FFF2-40B4-BE49-F238E27FC236}">
                <a16:creationId xmlns:a16="http://schemas.microsoft.com/office/drawing/2014/main" id="{697329AE-7C26-4B4E-B02E-C0D8E72CB51E}"/>
              </a:ext>
            </a:extLst>
          </p:cNvPr>
          <p:cNvSpPr>
            <a:spLocks noChangeArrowheads="1"/>
          </p:cNvSpPr>
          <p:nvPr/>
        </p:nvSpPr>
        <p:spPr bwMode="auto">
          <a:xfrm>
            <a:off x="2128838" y="3251200"/>
            <a:ext cx="227012" cy="2397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21" name="Rectangle 16">
            <a:extLst>
              <a:ext uri="{FF2B5EF4-FFF2-40B4-BE49-F238E27FC236}">
                <a16:creationId xmlns:a16="http://schemas.microsoft.com/office/drawing/2014/main" id="{1A60206B-B2FE-4AF1-8389-DF8F33A57338}"/>
              </a:ext>
            </a:extLst>
          </p:cNvPr>
          <p:cNvSpPr>
            <a:spLocks noChangeArrowheads="1"/>
          </p:cNvSpPr>
          <p:nvPr/>
        </p:nvSpPr>
        <p:spPr bwMode="auto">
          <a:xfrm>
            <a:off x="2128838" y="3011488"/>
            <a:ext cx="227012" cy="239712"/>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22" name="Rectangle 17">
            <a:extLst>
              <a:ext uri="{FF2B5EF4-FFF2-40B4-BE49-F238E27FC236}">
                <a16:creationId xmlns:a16="http://schemas.microsoft.com/office/drawing/2014/main" id="{1D5BF9BC-0A23-4091-9374-A0C90C558532}"/>
              </a:ext>
            </a:extLst>
          </p:cNvPr>
          <p:cNvSpPr>
            <a:spLocks noChangeArrowheads="1"/>
          </p:cNvSpPr>
          <p:nvPr/>
        </p:nvSpPr>
        <p:spPr bwMode="auto">
          <a:xfrm>
            <a:off x="2128838" y="2771775"/>
            <a:ext cx="227012" cy="2397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23" name="Rectangle 18">
            <a:extLst>
              <a:ext uri="{FF2B5EF4-FFF2-40B4-BE49-F238E27FC236}">
                <a16:creationId xmlns:a16="http://schemas.microsoft.com/office/drawing/2014/main" id="{74EF2C02-8C76-4248-AAFD-98DF356A7B58}"/>
              </a:ext>
            </a:extLst>
          </p:cNvPr>
          <p:cNvSpPr>
            <a:spLocks noChangeArrowheads="1"/>
          </p:cNvSpPr>
          <p:nvPr/>
        </p:nvSpPr>
        <p:spPr bwMode="auto">
          <a:xfrm>
            <a:off x="2128838" y="2530475"/>
            <a:ext cx="227012"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24" name="Rectangle 19">
            <a:extLst>
              <a:ext uri="{FF2B5EF4-FFF2-40B4-BE49-F238E27FC236}">
                <a16:creationId xmlns:a16="http://schemas.microsoft.com/office/drawing/2014/main" id="{9915520C-3826-407E-901A-B6F104373070}"/>
              </a:ext>
            </a:extLst>
          </p:cNvPr>
          <p:cNvSpPr>
            <a:spLocks noChangeArrowheads="1"/>
          </p:cNvSpPr>
          <p:nvPr/>
        </p:nvSpPr>
        <p:spPr bwMode="auto">
          <a:xfrm>
            <a:off x="2579688" y="229076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25" name="Rectangle 20">
            <a:extLst>
              <a:ext uri="{FF2B5EF4-FFF2-40B4-BE49-F238E27FC236}">
                <a16:creationId xmlns:a16="http://schemas.microsoft.com/office/drawing/2014/main" id="{F3C72854-71F1-47E8-B65E-D36A6DBBB908}"/>
              </a:ext>
            </a:extLst>
          </p:cNvPr>
          <p:cNvSpPr>
            <a:spLocks noChangeArrowheads="1"/>
          </p:cNvSpPr>
          <p:nvPr/>
        </p:nvSpPr>
        <p:spPr bwMode="auto">
          <a:xfrm>
            <a:off x="2579688" y="2530475"/>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26" name="Rectangle 21">
            <a:extLst>
              <a:ext uri="{FF2B5EF4-FFF2-40B4-BE49-F238E27FC236}">
                <a16:creationId xmlns:a16="http://schemas.microsoft.com/office/drawing/2014/main" id="{87D09AE3-6E42-4BBB-86CD-341366184865}"/>
              </a:ext>
            </a:extLst>
          </p:cNvPr>
          <p:cNvSpPr>
            <a:spLocks noChangeArrowheads="1"/>
          </p:cNvSpPr>
          <p:nvPr/>
        </p:nvSpPr>
        <p:spPr bwMode="auto">
          <a:xfrm>
            <a:off x="2579688" y="2771775"/>
            <a:ext cx="225425" cy="2397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27" name="Rectangle 22">
            <a:extLst>
              <a:ext uri="{FF2B5EF4-FFF2-40B4-BE49-F238E27FC236}">
                <a16:creationId xmlns:a16="http://schemas.microsoft.com/office/drawing/2014/main" id="{F3E456DD-4702-4D2F-9FAE-3F77BE732A2D}"/>
              </a:ext>
            </a:extLst>
          </p:cNvPr>
          <p:cNvSpPr>
            <a:spLocks noChangeArrowheads="1"/>
          </p:cNvSpPr>
          <p:nvPr/>
        </p:nvSpPr>
        <p:spPr bwMode="auto">
          <a:xfrm>
            <a:off x="3030538" y="3489325"/>
            <a:ext cx="225425" cy="242888"/>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28" name="Rectangle 23">
            <a:extLst>
              <a:ext uri="{FF2B5EF4-FFF2-40B4-BE49-F238E27FC236}">
                <a16:creationId xmlns:a16="http://schemas.microsoft.com/office/drawing/2014/main" id="{495F3A3E-2B24-4C1E-B065-07A3332A1ED0}"/>
              </a:ext>
            </a:extLst>
          </p:cNvPr>
          <p:cNvSpPr>
            <a:spLocks noChangeArrowheads="1"/>
          </p:cNvSpPr>
          <p:nvPr/>
        </p:nvSpPr>
        <p:spPr bwMode="auto">
          <a:xfrm>
            <a:off x="2803525" y="3489325"/>
            <a:ext cx="227013" cy="242888"/>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29" name="Rectangle 24">
            <a:extLst>
              <a:ext uri="{FF2B5EF4-FFF2-40B4-BE49-F238E27FC236}">
                <a16:creationId xmlns:a16="http://schemas.microsoft.com/office/drawing/2014/main" id="{B2BA85A8-406F-450F-828B-09F3EB693B8F}"/>
              </a:ext>
            </a:extLst>
          </p:cNvPr>
          <p:cNvSpPr>
            <a:spLocks noChangeArrowheads="1"/>
          </p:cNvSpPr>
          <p:nvPr/>
        </p:nvSpPr>
        <p:spPr bwMode="auto">
          <a:xfrm>
            <a:off x="2579688" y="3011488"/>
            <a:ext cx="225425" cy="239712"/>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30" name="Rectangle 25">
            <a:extLst>
              <a:ext uri="{FF2B5EF4-FFF2-40B4-BE49-F238E27FC236}">
                <a16:creationId xmlns:a16="http://schemas.microsoft.com/office/drawing/2014/main" id="{CCF106F1-D08C-4280-B10D-BA205C59ABF6}"/>
              </a:ext>
            </a:extLst>
          </p:cNvPr>
          <p:cNvSpPr>
            <a:spLocks noChangeArrowheads="1"/>
          </p:cNvSpPr>
          <p:nvPr/>
        </p:nvSpPr>
        <p:spPr bwMode="auto">
          <a:xfrm>
            <a:off x="5356225" y="3489325"/>
            <a:ext cx="225425" cy="242888"/>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31" name="Rectangle 26">
            <a:extLst>
              <a:ext uri="{FF2B5EF4-FFF2-40B4-BE49-F238E27FC236}">
                <a16:creationId xmlns:a16="http://schemas.microsoft.com/office/drawing/2014/main" id="{42306A7B-0538-464D-947A-D16D8660258F}"/>
              </a:ext>
            </a:extLst>
          </p:cNvPr>
          <p:cNvSpPr>
            <a:spLocks noChangeArrowheads="1"/>
          </p:cNvSpPr>
          <p:nvPr/>
        </p:nvSpPr>
        <p:spPr bwMode="auto">
          <a:xfrm>
            <a:off x="5130800" y="3489325"/>
            <a:ext cx="227013" cy="242888"/>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32" name="Rectangle 27">
            <a:extLst>
              <a:ext uri="{FF2B5EF4-FFF2-40B4-BE49-F238E27FC236}">
                <a16:creationId xmlns:a16="http://schemas.microsoft.com/office/drawing/2014/main" id="{65C8B390-D268-417C-B342-F2D559335B39}"/>
              </a:ext>
            </a:extLst>
          </p:cNvPr>
          <p:cNvSpPr>
            <a:spLocks noChangeArrowheads="1"/>
          </p:cNvSpPr>
          <p:nvPr/>
        </p:nvSpPr>
        <p:spPr bwMode="auto">
          <a:xfrm>
            <a:off x="3930650" y="2609850"/>
            <a:ext cx="482600" cy="112236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33" name="Rectangle 28">
            <a:extLst>
              <a:ext uri="{FF2B5EF4-FFF2-40B4-BE49-F238E27FC236}">
                <a16:creationId xmlns:a16="http://schemas.microsoft.com/office/drawing/2014/main" id="{2900C58E-9AEB-4CEC-9622-4B6FADEC45E3}"/>
              </a:ext>
            </a:extLst>
          </p:cNvPr>
          <p:cNvSpPr>
            <a:spLocks noChangeArrowheads="1"/>
          </p:cNvSpPr>
          <p:nvPr/>
        </p:nvSpPr>
        <p:spPr bwMode="auto">
          <a:xfrm>
            <a:off x="4038600" y="2819400"/>
            <a:ext cx="331822" cy="200055"/>
          </a:xfrm>
          <a:prstGeom prst="rect">
            <a:avLst/>
          </a:prstGeom>
          <a:noFill/>
          <a:ln>
            <a:noFill/>
          </a:ln>
        </p:spPr>
        <p:txBody>
          <a:bodyPr wrap="none" lIns="0" tIns="0" rIns="0" bIns="0">
            <a:spAutoFit/>
          </a:bodyPr>
          <a:lstStyle/>
          <a:p>
            <a:pPr>
              <a:defRPr/>
            </a:pPr>
            <a:r>
              <a:rPr lang="en-US" sz="1300" b="1" dirty="0">
                <a:solidFill>
                  <a:srgbClr val="000000"/>
                </a:solidFill>
                <a:latin typeface="Gotham Light" pitchFamily="50" charset="0"/>
                <a:cs typeface="Arial" charset="0"/>
              </a:rPr>
              <a:t>Din.</a:t>
            </a:r>
            <a:endParaRPr lang="en-US" dirty="0">
              <a:latin typeface="Gotham Light" pitchFamily="50" charset="0"/>
              <a:cs typeface="Arial" charset="0"/>
            </a:endParaRPr>
          </a:p>
        </p:txBody>
      </p:sp>
      <p:sp>
        <p:nvSpPr>
          <p:cNvPr id="134" name="Rectangle 29">
            <a:extLst>
              <a:ext uri="{FF2B5EF4-FFF2-40B4-BE49-F238E27FC236}">
                <a16:creationId xmlns:a16="http://schemas.microsoft.com/office/drawing/2014/main" id="{5D981654-04F7-4C5B-B94E-CBB33EB39505}"/>
              </a:ext>
            </a:extLst>
          </p:cNvPr>
          <p:cNvSpPr>
            <a:spLocks noChangeArrowheads="1"/>
          </p:cNvSpPr>
          <p:nvPr/>
        </p:nvSpPr>
        <p:spPr bwMode="auto">
          <a:xfrm>
            <a:off x="3703638" y="3489325"/>
            <a:ext cx="227012"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35" name="Rectangle 30">
            <a:extLst>
              <a:ext uri="{FF2B5EF4-FFF2-40B4-BE49-F238E27FC236}">
                <a16:creationId xmlns:a16="http://schemas.microsoft.com/office/drawing/2014/main" id="{711BE91C-EFA4-44BC-8F35-D0CB8FD650AD}"/>
              </a:ext>
            </a:extLst>
          </p:cNvPr>
          <p:cNvSpPr>
            <a:spLocks noChangeArrowheads="1"/>
          </p:cNvSpPr>
          <p:nvPr/>
        </p:nvSpPr>
        <p:spPr bwMode="auto">
          <a:xfrm>
            <a:off x="3479800" y="3489325"/>
            <a:ext cx="225425"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36" name="Rectangle 31">
            <a:extLst>
              <a:ext uri="{FF2B5EF4-FFF2-40B4-BE49-F238E27FC236}">
                <a16:creationId xmlns:a16="http://schemas.microsoft.com/office/drawing/2014/main" id="{E7E12640-7A8B-4E7E-A07E-75BCCF21540D}"/>
              </a:ext>
            </a:extLst>
          </p:cNvPr>
          <p:cNvSpPr>
            <a:spLocks noChangeArrowheads="1"/>
          </p:cNvSpPr>
          <p:nvPr/>
        </p:nvSpPr>
        <p:spPr bwMode="auto">
          <a:xfrm>
            <a:off x="3254375" y="3489325"/>
            <a:ext cx="225425"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37" name="Rectangle 32">
            <a:extLst>
              <a:ext uri="{FF2B5EF4-FFF2-40B4-BE49-F238E27FC236}">
                <a16:creationId xmlns:a16="http://schemas.microsoft.com/office/drawing/2014/main" id="{15959C20-1794-451B-8A76-6BF660AA5820}"/>
              </a:ext>
            </a:extLst>
          </p:cNvPr>
          <p:cNvSpPr>
            <a:spLocks noChangeArrowheads="1"/>
          </p:cNvSpPr>
          <p:nvPr/>
        </p:nvSpPr>
        <p:spPr bwMode="auto">
          <a:xfrm>
            <a:off x="4679950" y="2609850"/>
            <a:ext cx="450850" cy="1122363"/>
          </a:xfrm>
          <a:prstGeom prst="rect">
            <a:avLst/>
          </a:prstGeom>
          <a:solidFill>
            <a:srgbClr val="FFFFFF"/>
          </a:solidFill>
          <a:ln w="39688">
            <a:solidFill>
              <a:srgbClr val="000000"/>
            </a:solidFill>
            <a:miter lim="800000"/>
            <a:headEnd/>
            <a:tailEnd/>
          </a:ln>
        </p:spPr>
        <p:txBody>
          <a:bodyPr/>
          <a:lstStyle/>
          <a:p>
            <a:pPr>
              <a:defRPr/>
            </a:pPr>
            <a:endParaRPr lang="en-US" dirty="0">
              <a:latin typeface="Gotham Light" pitchFamily="50" charset="0"/>
            </a:endParaRPr>
          </a:p>
        </p:txBody>
      </p:sp>
      <p:sp>
        <p:nvSpPr>
          <p:cNvPr id="138" name="Rectangle 33">
            <a:extLst>
              <a:ext uri="{FF2B5EF4-FFF2-40B4-BE49-F238E27FC236}">
                <a16:creationId xmlns:a16="http://schemas.microsoft.com/office/drawing/2014/main" id="{0956A259-D0E1-4BF5-939B-C1A3FA627930}"/>
              </a:ext>
            </a:extLst>
          </p:cNvPr>
          <p:cNvSpPr>
            <a:spLocks noChangeArrowheads="1"/>
          </p:cNvSpPr>
          <p:nvPr/>
        </p:nvSpPr>
        <p:spPr bwMode="auto">
          <a:xfrm>
            <a:off x="4752975" y="2778125"/>
            <a:ext cx="227626" cy="200055"/>
          </a:xfrm>
          <a:prstGeom prst="rect">
            <a:avLst/>
          </a:prstGeom>
          <a:noFill/>
          <a:ln>
            <a:noFill/>
          </a:ln>
        </p:spPr>
        <p:txBody>
          <a:bodyPr wrap="none" lIns="0" tIns="0" rIns="0" bIns="0">
            <a:spAutoFit/>
          </a:bodyPr>
          <a:lstStyle/>
          <a:p>
            <a:pPr>
              <a:defRPr/>
            </a:pPr>
            <a:r>
              <a:rPr lang="en-US" sz="1300" b="1" dirty="0">
                <a:solidFill>
                  <a:srgbClr val="000000"/>
                </a:solidFill>
                <a:latin typeface="Gotham Light" pitchFamily="50" charset="0"/>
                <a:cs typeface="Arial" charset="0"/>
              </a:rPr>
              <a:t>PT</a:t>
            </a:r>
            <a:endParaRPr lang="en-US" dirty="0">
              <a:latin typeface="Gotham Light" pitchFamily="50" charset="0"/>
              <a:cs typeface="Arial" charset="0"/>
            </a:endParaRPr>
          </a:p>
        </p:txBody>
      </p:sp>
      <p:sp>
        <p:nvSpPr>
          <p:cNvPr id="139" name="Rectangle 34">
            <a:extLst>
              <a:ext uri="{FF2B5EF4-FFF2-40B4-BE49-F238E27FC236}">
                <a16:creationId xmlns:a16="http://schemas.microsoft.com/office/drawing/2014/main" id="{73675EBC-12E8-4037-9A24-1F2146F9C79B}"/>
              </a:ext>
            </a:extLst>
          </p:cNvPr>
          <p:cNvSpPr>
            <a:spLocks noChangeArrowheads="1"/>
          </p:cNvSpPr>
          <p:nvPr/>
        </p:nvSpPr>
        <p:spPr bwMode="auto">
          <a:xfrm>
            <a:off x="4752975" y="3022600"/>
            <a:ext cx="41275" cy="198438"/>
          </a:xfrm>
          <a:prstGeom prst="rect">
            <a:avLst/>
          </a:prstGeom>
          <a:noFill/>
          <a:ln>
            <a:noFill/>
          </a:ln>
        </p:spPr>
        <p:txBody>
          <a:bodyPr wrap="none" lIns="0" tIns="0" rIns="0" bIns="0">
            <a:spAutoFit/>
          </a:bodyPr>
          <a:lstStyle/>
          <a:p>
            <a:pPr>
              <a:defRPr/>
            </a:pPr>
            <a:r>
              <a:rPr lang="en-US" sz="1300" dirty="0">
                <a:solidFill>
                  <a:srgbClr val="000000"/>
                </a:solidFill>
                <a:cs typeface="Arial" charset="0"/>
              </a:rPr>
              <a:t> </a:t>
            </a:r>
            <a:endParaRPr lang="en-US" dirty="0">
              <a:latin typeface="Arial Unicode MS" pitchFamily="34" charset="-128"/>
              <a:cs typeface="Arial" charset="0"/>
            </a:endParaRPr>
          </a:p>
        </p:txBody>
      </p:sp>
      <p:sp>
        <p:nvSpPr>
          <p:cNvPr id="140" name="Rectangle 35">
            <a:extLst>
              <a:ext uri="{FF2B5EF4-FFF2-40B4-BE49-F238E27FC236}">
                <a16:creationId xmlns:a16="http://schemas.microsoft.com/office/drawing/2014/main" id="{2C3334C7-7482-4C68-9EAC-861FC0EF0936}"/>
              </a:ext>
            </a:extLst>
          </p:cNvPr>
          <p:cNvSpPr>
            <a:spLocks noChangeArrowheads="1"/>
          </p:cNvSpPr>
          <p:nvPr/>
        </p:nvSpPr>
        <p:spPr bwMode="auto">
          <a:xfrm>
            <a:off x="4752975" y="3144838"/>
            <a:ext cx="283732" cy="200055"/>
          </a:xfrm>
          <a:prstGeom prst="rect">
            <a:avLst/>
          </a:prstGeom>
          <a:noFill/>
          <a:ln>
            <a:noFill/>
          </a:ln>
        </p:spPr>
        <p:txBody>
          <a:bodyPr wrap="none" lIns="0" tIns="0" rIns="0" bIns="0">
            <a:spAutoFit/>
          </a:bodyPr>
          <a:lstStyle/>
          <a:p>
            <a:pPr>
              <a:defRPr/>
            </a:pPr>
            <a:r>
              <a:rPr lang="en-US" sz="1300" b="1" dirty="0">
                <a:solidFill>
                  <a:srgbClr val="000000"/>
                </a:solidFill>
                <a:latin typeface="Gotham Light" pitchFamily="50" charset="0"/>
                <a:cs typeface="Arial" charset="0"/>
              </a:rPr>
              <a:t>Kit.</a:t>
            </a:r>
            <a:endParaRPr lang="en-US" dirty="0">
              <a:latin typeface="Gotham Light" pitchFamily="50" charset="0"/>
              <a:cs typeface="Arial" charset="0"/>
            </a:endParaRPr>
          </a:p>
        </p:txBody>
      </p:sp>
      <p:sp>
        <p:nvSpPr>
          <p:cNvPr id="141" name="Rectangle 36">
            <a:extLst>
              <a:ext uri="{FF2B5EF4-FFF2-40B4-BE49-F238E27FC236}">
                <a16:creationId xmlns:a16="http://schemas.microsoft.com/office/drawing/2014/main" id="{8364C2D0-FCE2-4734-B9B5-B61CB80ED2FE}"/>
              </a:ext>
            </a:extLst>
          </p:cNvPr>
          <p:cNvSpPr>
            <a:spLocks noChangeArrowheads="1"/>
          </p:cNvSpPr>
          <p:nvPr/>
        </p:nvSpPr>
        <p:spPr bwMode="auto">
          <a:xfrm>
            <a:off x="6256338" y="3251200"/>
            <a:ext cx="225425" cy="239713"/>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42" name="Rectangle 37">
            <a:extLst>
              <a:ext uri="{FF2B5EF4-FFF2-40B4-BE49-F238E27FC236}">
                <a16:creationId xmlns:a16="http://schemas.microsoft.com/office/drawing/2014/main" id="{5EA966B3-6FE0-4886-B4E6-966B2FAB42EC}"/>
              </a:ext>
            </a:extLst>
          </p:cNvPr>
          <p:cNvSpPr>
            <a:spLocks noChangeArrowheads="1"/>
          </p:cNvSpPr>
          <p:nvPr/>
        </p:nvSpPr>
        <p:spPr bwMode="auto">
          <a:xfrm>
            <a:off x="6256338" y="3011488"/>
            <a:ext cx="225425" cy="239712"/>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43" name="Rectangle 38">
            <a:extLst>
              <a:ext uri="{FF2B5EF4-FFF2-40B4-BE49-F238E27FC236}">
                <a16:creationId xmlns:a16="http://schemas.microsoft.com/office/drawing/2014/main" id="{F779E1FB-ECFA-456A-A7D7-D96E389D9A5E}"/>
              </a:ext>
            </a:extLst>
          </p:cNvPr>
          <p:cNvSpPr>
            <a:spLocks noChangeArrowheads="1"/>
          </p:cNvSpPr>
          <p:nvPr/>
        </p:nvSpPr>
        <p:spPr bwMode="auto">
          <a:xfrm>
            <a:off x="6256338" y="3489325"/>
            <a:ext cx="225425"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44" name="Rectangle 39">
            <a:extLst>
              <a:ext uri="{FF2B5EF4-FFF2-40B4-BE49-F238E27FC236}">
                <a16:creationId xmlns:a16="http://schemas.microsoft.com/office/drawing/2014/main" id="{DB56A18F-E5A1-4E8A-A3E4-383BA69E01BA}"/>
              </a:ext>
            </a:extLst>
          </p:cNvPr>
          <p:cNvSpPr>
            <a:spLocks noChangeArrowheads="1"/>
          </p:cNvSpPr>
          <p:nvPr/>
        </p:nvSpPr>
        <p:spPr bwMode="auto">
          <a:xfrm>
            <a:off x="6030913" y="3489325"/>
            <a:ext cx="227012" cy="242888"/>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45" name="Rectangle 40">
            <a:extLst>
              <a:ext uri="{FF2B5EF4-FFF2-40B4-BE49-F238E27FC236}">
                <a16:creationId xmlns:a16="http://schemas.microsoft.com/office/drawing/2014/main" id="{E765B5D0-9E7A-4327-ABEB-E00A84F1249D}"/>
              </a:ext>
            </a:extLst>
          </p:cNvPr>
          <p:cNvSpPr>
            <a:spLocks noChangeArrowheads="1"/>
          </p:cNvSpPr>
          <p:nvPr/>
        </p:nvSpPr>
        <p:spPr bwMode="auto">
          <a:xfrm>
            <a:off x="5805488" y="3489325"/>
            <a:ext cx="225425"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46" name="Rectangle 41">
            <a:extLst>
              <a:ext uri="{FF2B5EF4-FFF2-40B4-BE49-F238E27FC236}">
                <a16:creationId xmlns:a16="http://schemas.microsoft.com/office/drawing/2014/main" id="{C39E3A1F-2BBD-40E1-9128-074BC7102A7A}"/>
              </a:ext>
            </a:extLst>
          </p:cNvPr>
          <p:cNvSpPr>
            <a:spLocks noChangeArrowheads="1"/>
          </p:cNvSpPr>
          <p:nvPr/>
        </p:nvSpPr>
        <p:spPr bwMode="auto">
          <a:xfrm>
            <a:off x="5581650" y="3489325"/>
            <a:ext cx="225425" cy="24288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47" name="Rectangle 42">
            <a:extLst>
              <a:ext uri="{FF2B5EF4-FFF2-40B4-BE49-F238E27FC236}">
                <a16:creationId xmlns:a16="http://schemas.microsoft.com/office/drawing/2014/main" id="{98F70BEC-9F61-4BFB-B4FA-7E83D9C1544D}"/>
              </a:ext>
            </a:extLst>
          </p:cNvPr>
          <p:cNvSpPr>
            <a:spLocks noChangeArrowheads="1"/>
          </p:cNvSpPr>
          <p:nvPr/>
        </p:nvSpPr>
        <p:spPr bwMode="auto">
          <a:xfrm>
            <a:off x="6705600" y="2530475"/>
            <a:ext cx="227013"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48" name="Rectangle 43">
            <a:extLst>
              <a:ext uri="{FF2B5EF4-FFF2-40B4-BE49-F238E27FC236}">
                <a16:creationId xmlns:a16="http://schemas.microsoft.com/office/drawing/2014/main" id="{B86A189E-07DA-44E6-B951-0C7B059E9624}"/>
              </a:ext>
            </a:extLst>
          </p:cNvPr>
          <p:cNvSpPr>
            <a:spLocks noChangeArrowheads="1"/>
          </p:cNvSpPr>
          <p:nvPr/>
        </p:nvSpPr>
        <p:spPr bwMode="auto">
          <a:xfrm>
            <a:off x="6705600" y="2290763"/>
            <a:ext cx="227013" cy="241300"/>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49" name="Rectangle 44">
            <a:extLst>
              <a:ext uri="{FF2B5EF4-FFF2-40B4-BE49-F238E27FC236}">
                <a16:creationId xmlns:a16="http://schemas.microsoft.com/office/drawing/2014/main" id="{0345DE98-CF1B-4339-BB02-604B7DBA8765}"/>
              </a:ext>
            </a:extLst>
          </p:cNvPr>
          <p:cNvSpPr>
            <a:spLocks noChangeArrowheads="1"/>
          </p:cNvSpPr>
          <p:nvPr/>
        </p:nvSpPr>
        <p:spPr bwMode="auto">
          <a:xfrm>
            <a:off x="6256338" y="229076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50" name="Rectangle 45">
            <a:extLst>
              <a:ext uri="{FF2B5EF4-FFF2-40B4-BE49-F238E27FC236}">
                <a16:creationId xmlns:a16="http://schemas.microsoft.com/office/drawing/2014/main" id="{0560A61A-466E-4B7A-AB12-10366B74F473}"/>
              </a:ext>
            </a:extLst>
          </p:cNvPr>
          <p:cNvSpPr>
            <a:spLocks noChangeArrowheads="1"/>
          </p:cNvSpPr>
          <p:nvPr/>
        </p:nvSpPr>
        <p:spPr bwMode="auto">
          <a:xfrm>
            <a:off x="6256338" y="2530475"/>
            <a:ext cx="225425" cy="241300"/>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51" name="Rectangle 46">
            <a:extLst>
              <a:ext uri="{FF2B5EF4-FFF2-40B4-BE49-F238E27FC236}">
                <a16:creationId xmlns:a16="http://schemas.microsoft.com/office/drawing/2014/main" id="{D35AC77F-AE18-4994-ACA7-5A68579E3780}"/>
              </a:ext>
            </a:extLst>
          </p:cNvPr>
          <p:cNvSpPr>
            <a:spLocks noChangeArrowheads="1"/>
          </p:cNvSpPr>
          <p:nvPr/>
        </p:nvSpPr>
        <p:spPr bwMode="auto">
          <a:xfrm>
            <a:off x="6256338" y="2771775"/>
            <a:ext cx="225425" cy="239713"/>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52" name="Rectangle 47">
            <a:extLst>
              <a:ext uri="{FF2B5EF4-FFF2-40B4-BE49-F238E27FC236}">
                <a16:creationId xmlns:a16="http://schemas.microsoft.com/office/drawing/2014/main" id="{CAE2B3EB-D923-4D76-9ED2-B8CB82BDEF67}"/>
              </a:ext>
            </a:extLst>
          </p:cNvPr>
          <p:cNvSpPr>
            <a:spLocks noChangeArrowheads="1"/>
          </p:cNvSpPr>
          <p:nvPr/>
        </p:nvSpPr>
        <p:spPr bwMode="auto">
          <a:xfrm>
            <a:off x="2579688" y="1811338"/>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53" name="Rectangle 48">
            <a:extLst>
              <a:ext uri="{FF2B5EF4-FFF2-40B4-BE49-F238E27FC236}">
                <a16:creationId xmlns:a16="http://schemas.microsoft.com/office/drawing/2014/main" id="{CA6D807D-1394-4699-AF5E-5BEE4E4D777D}"/>
              </a:ext>
            </a:extLst>
          </p:cNvPr>
          <p:cNvSpPr>
            <a:spLocks noChangeArrowheads="1"/>
          </p:cNvSpPr>
          <p:nvPr/>
        </p:nvSpPr>
        <p:spPr bwMode="auto">
          <a:xfrm>
            <a:off x="2579688" y="2051050"/>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54" name="Rectangle 49">
            <a:extLst>
              <a:ext uri="{FF2B5EF4-FFF2-40B4-BE49-F238E27FC236}">
                <a16:creationId xmlns:a16="http://schemas.microsoft.com/office/drawing/2014/main" id="{A3EE35FE-13C3-4A33-A9C8-6F5021507996}"/>
              </a:ext>
            </a:extLst>
          </p:cNvPr>
          <p:cNvSpPr>
            <a:spLocks noChangeArrowheads="1"/>
          </p:cNvSpPr>
          <p:nvPr/>
        </p:nvSpPr>
        <p:spPr bwMode="auto">
          <a:xfrm>
            <a:off x="6705600" y="3489325"/>
            <a:ext cx="227013" cy="242888"/>
          </a:xfrm>
          <a:prstGeom prst="rect">
            <a:avLst/>
          </a:prstGeom>
          <a:noFill/>
          <a:ln w="39751">
            <a:solidFill>
              <a:srgbClr val="000000"/>
            </a:solidFill>
            <a:miter lim="800000"/>
            <a:headEnd/>
            <a:tailEnd/>
          </a:ln>
        </p:spPr>
        <p:txBody>
          <a:bodyPr/>
          <a:lstStyle/>
          <a:p>
            <a:pPr>
              <a:defRPr/>
            </a:pPr>
            <a:endParaRPr lang="en-US" dirty="0"/>
          </a:p>
        </p:txBody>
      </p:sp>
      <p:sp>
        <p:nvSpPr>
          <p:cNvPr id="155" name="Rectangle 50">
            <a:extLst>
              <a:ext uri="{FF2B5EF4-FFF2-40B4-BE49-F238E27FC236}">
                <a16:creationId xmlns:a16="http://schemas.microsoft.com/office/drawing/2014/main" id="{89F438A7-077E-40A7-8EAF-ADCB6FFF41D0}"/>
              </a:ext>
            </a:extLst>
          </p:cNvPr>
          <p:cNvSpPr>
            <a:spLocks noChangeArrowheads="1"/>
          </p:cNvSpPr>
          <p:nvPr/>
        </p:nvSpPr>
        <p:spPr bwMode="auto">
          <a:xfrm>
            <a:off x="6705600" y="3251200"/>
            <a:ext cx="227013" cy="2397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56" name="Rectangle 51">
            <a:extLst>
              <a:ext uri="{FF2B5EF4-FFF2-40B4-BE49-F238E27FC236}">
                <a16:creationId xmlns:a16="http://schemas.microsoft.com/office/drawing/2014/main" id="{62711DAF-44E3-458D-A32B-0EEBD50B89AF}"/>
              </a:ext>
            </a:extLst>
          </p:cNvPr>
          <p:cNvSpPr>
            <a:spLocks noChangeArrowheads="1"/>
          </p:cNvSpPr>
          <p:nvPr/>
        </p:nvSpPr>
        <p:spPr bwMode="auto">
          <a:xfrm>
            <a:off x="6705600" y="3011488"/>
            <a:ext cx="227013" cy="239712"/>
          </a:xfrm>
          <a:prstGeom prst="rect">
            <a:avLst/>
          </a:prstGeom>
          <a:noFill/>
          <a:ln w="39751">
            <a:solidFill>
              <a:srgbClr val="000000"/>
            </a:solidFill>
            <a:miter lim="800000"/>
            <a:headEnd/>
            <a:tailEnd/>
          </a:ln>
        </p:spPr>
        <p:txBody>
          <a:bodyPr/>
          <a:lstStyle/>
          <a:p>
            <a:pPr>
              <a:defRPr/>
            </a:pPr>
            <a:endParaRPr lang="en-US" dirty="0"/>
          </a:p>
        </p:txBody>
      </p:sp>
      <p:sp>
        <p:nvSpPr>
          <p:cNvPr id="157" name="Rectangle 52">
            <a:extLst>
              <a:ext uri="{FF2B5EF4-FFF2-40B4-BE49-F238E27FC236}">
                <a16:creationId xmlns:a16="http://schemas.microsoft.com/office/drawing/2014/main" id="{FA2704DC-F482-4B04-9A88-D3A94033B57E}"/>
              </a:ext>
            </a:extLst>
          </p:cNvPr>
          <p:cNvSpPr>
            <a:spLocks noChangeArrowheads="1"/>
          </p:cNvSpPr>
          <p:nvPr/>
        </p:nvSpPr>
        <p:spPr bwMode="auto">
          <a:xfrm>
            <a:off x="6705600" y="2771775"/>
            <a:ext cx="227013" cy="2397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58" name="Rectangle 53">
            <a:extLst>
              <a:ext uri="{FF2B5EF4-FFF2-40B4-BE49-F238E27FC236}">
                <a16:creationId xmlns:a16="http://schemas.microsoft.com/office/drawing/2014/main" id="{1FCA76BD-50F8-43BE-A5F7-93FDB843DF21}"/>
              </a:ext>
            </a:extLst>
          </p:cNvPr>
          <p:cNvSpPr>
            <a:spLocks noChangeArrowheads="1"/>
          </p:cNvSpPr>
          <p:nvPr/>
        </p:nvSpPr>
        <p:spPr bwMode="auto">
          <a:xfrm>
            <a:off x="3030538"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59" name="Rectangle 54">
            <a:extLst>
              <a:ext uri="{FF2B5EF4-FFF2-40B4-BE49-F238E27FC236}">
                <a16:creationId xmlns:a16="http://schemas.microsoft.com/office/drawing/2014/main" id="{AE5C8847-B74E-4F5E-B7A8-C81BF875A9D1}"/>
              </a:ext>
            </a:extLst>
          </p:cNvPr>
          <p:cNvSpPr>
            <a:spLocks noChangeArrowheads="1"/>
          </p:cNvSpPr>
          <p:nvPr/>
        </p:nvSpPr>
        <p:spPr bwMode="auto">
          <a:xfrm>
            <a:off x="2803525" y="4049713"/>
            <a:ext cx="227013"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60" name="Rectangle 55">
            <a:extLst>
              <a:ext uri="{FF2B5EF4-FFF2-40B4-BE49-F238E27FC236}">
                <a16:creationId xmlns:a16="http://schemas.microsoft.com/office/drawing/2014/main" id="{5DE023BF-7137-40D7-81FF-81E67A653728}"/>
              </a:ext>
            </a:extLst>
          </p:cNvPr>
          <p:cNvSpPr>
            <a:spLocks noChangeArrowheads="1"/>
          </p:cNvSpPr>
          <p:nvPr/>
        </p:nvSpPr>
        <p:spPr bwMode="auto">
          <a:xfrm>
            <a:off x="5130800" y="4049713"/>
            <a:ext cx="227013"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61" name="Rectangle 56">
            <a:extLst>
              <a:ext uri="{FF2B5EF4-FFF2-40B4-BE49-F238E27FC236}">
                <a16:creationId xmlns:a16="http://schemas.microsoft.com/office/drawing/2014/main" id="{C69ED252-5BF6-4B83-B019-F8059FD21A17}"/>
              </a:ext>
            </a:extLst>
          </p:cNvPr>
          <p:cNvSpPr>
            <a:spLocks noChangeArrowheads="1"/>
          </p:cNvSpPr>
          <p:nvPr/>
        </p:nvSpPr>
        <p:spPr bwMode="auto">
          <a:xfrm>
            <a:off x="3930650"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62" name="Rectangle 57">
            <a:extLst>
              <a:ext uri="{FF2B5EF4-FFF2-40B4-BE49-F238E27FC236}">
                <a16:creationId xmlns:a16="http://schemas.microsoft.com/office/drawing/2014/main" id="{02108981-6162-408D-BB7C-C562F5A92173}"/>
              </a:ext>
            </a:extLst>
          </p:cNvPr>
          <p:cNvSpPr>
            <a:spLocks noChangeArrowheads="1"/>
          </p:cNvSpPr>
          <p:nvPr/>
        </p:nvSpPr>
        <p:spPr bwMode="auto">
          <a:xfrm>
            <a:off x="3703638" y="4049713"/>
            <a:ext cx="227012"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63" name="Rectangle 58">
            <a:extLst>
              <a:ext uri="{FF2B5EF4-FFF2-40B4-BE49-F238E27FC236}">
                <a16:creationId xmlns:a16="http://schemas.microsoft.com/office/drawing/2014/main" id="{0DBB2C31-6C8F-4956-AC7A-E78E2584D3E7}"/>
              </a:ext>
            </a:extLst>
          </p:cNvPr>
          <p:cNvSpPr>
            <a:spLocks noChangeArrowheads="1"/>
          </p:cNvSpPr>
          <p:nvPr/>
        </p:nvSpPr>
        <p:spPr bwMode="auto">
          <a:xfrm>
            <a:off x="3479800"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64" name="Rectangle 59">
            <a:extLst>
              <a:ext uri="{FF2B5EF4-FFF2-40B4-BE49-F238E27FC236}">
                <a16:creationId xmlns:a16="http://schemas.microsoft.com/office/drawing/2014/main" id="{D66DA20D-F0A2-48FD-9404-8C844B2B9FBD}"/>
              </a:ext>
            </a:extLst>
          </p:cNvPr>
          <p:cNvSpPr>
            <a:spLocks noChangeArrowheads="1"/>
          </p:cNvSpPr>
          <p:nvPr/>
        </p:nvSpPr>
        <p:spPr bwMode="auto">
          <a:xfrm>
            <a:off x="3254375"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65" name="Rectangle 60">
            <a:extLst>
              <a:ext uri="{FF2B5EF4-FFF2-40B4-BE49-F238E27FC236}">
                <a16:creationId xmlns:a16="http://schemas.microsoft.com/office/drawing/2014/main" id="{40FCC083-8AB1-4E13-8FDD-8B7D77125654}"/>
              </a:ext>
            </a:extLst>
          </p:cNvPr>
          <p:cNvSpPr>
            <a:spLocks noChangeArrowheads="1"/>
          </p:cNvSpPr>
          <p:nvPr/>
        </p:nvSpPr>
        <p:spPr bwMode="auto">
          <a:xfrm>
            <a:off x="5356225"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66" name="Rectangle 61">
            <a:extLst>
              <a:ext uri="{FF2B5EF4-FFF2-40B4-BE49-F238E27FC236}">
                <a16:creationId xmlns:a16="http://schemas.microsoft.com/office/drawing/2014/main" id="{5D82A27B-C160-4024-8389-1408707CC848}"/>
              </a:ext>
            </a:extLst>
          </p:cNvPr>
          <p:cNvSpPr>
            <a:spLocks noChangeArrowheads="1"/>
          </p:cNvSpPr>
          <p:nvPr/>
        </p:nvSpPr>
        <p:spPr bwMode="auto">
          <a:xfrm>
            <a:off x="4454525" y="4051300"/>
            <a:ext cx="457200" cy="481013"/>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67" name="Rectangle 62">
            <a:extLst>
              <a:ext uri="{FF2B5EF4-FFF2-40B4-BE49-F238E27FC236}">
                <a16:creationId xmlns:a16="http://schemas.microsoft.com/office/drawing/2014/main" id="{E8CC34F4-B86A-41A5-A8E0-1D0171444FA0}"/>
              </a:ext>
            </a:extLst>
          </p:cNvPr>
          <p:cNvSpPr>
            <a:spLocks noChangeArrowheads="1"/>
          </p:cNvSpPr>
          <p:nvPr/>
        </p:nvSpPr>
        <p:spPr bwMode="auto">
          <a:xfrm>
            <a:off x="6932612" y="3489325"/>
            <a:ext cx="1700784" cy="1122363"/>
          </a:xfrm>
          <a:prstGeom prst="rect">
            <a:avLst/>
          </a:prstGeom>
          <a:solidFill>
            <a:srgbClr val="FFFFFF"/>
          </a:solidFill>
          <a:ln w="39688">
            <a:solidFill>
              <a:srgbClr val="000000"/>
            </a:solidFill>
            <a:miter lim="800000"/>
            <a:headEnd/>
            <a:tailEnd/>
          </a:ln>
        </p:spPr>
        <p:txBody>
          <a:bodyPr/>
          <a:lstStyle/>
          <a:p>
            <a:pPr>
              <a:defRPr/>
            </a:pPr>
            <a:r>
              <a:rPr lang="en-US" dirty="0">
                <a:latin typeface="Gotham Light" pitchFamily="50" charset="0"/>
              </a:rPr>
              <a:t>Área de cirugía</a:t>
            </a:r>
          </a:p>
        </p:txBody>
      </p:sp>
      <p:sp>
        <p:nvSpPr>
          <p:cNvPr id="168" name="Rectangle 63">
            <a:extLst>
              <a:ext uri="{FF2B5EF4-FFF2-40B4-BE49-F238E27FC236}">
                <a16:creationId xmlns:a16="http://schemas.microsoft.com/office/drawing/2014/main" id="{59DBF6E9-C929-4A87-836F-6C3B5408E2BE}"/>
              </a:ext>
            </a:extLst>
          </p:cNvPr>
          <p:cNvSpPr>
            <a:spLocks noChangeArrowheads="1"/>
          </p:cNvSpPr>
          <p:nvPr/>
        </p:nvSpPr>
        <p:spPr bwMode="auto">
          <a:xfrm>
            <a:off x="785201" y="3489325"/>
            <a:ext cx="1343637" cy="722313"/>
          </a:xfrm>
          <a:prstGeom prst="rect">
            <a:avLst/>
          </a:prstGeom>
          <a:solidFill>
            <a:srgbClr val="FFFFFF"/>
          </a:solidFill>
          <a:ln w="39688">
            <a:solidFill>
              <a:srgbClr val="000000"/>
            </a:solidFill>
            <a:miter lim="800000"/>
            <a:headEnd/>
            <a:tailEnd/>
          </a:ln>
        </p:spPr>
        <p:txBody>
          <a:bodyPr/>
          <a:lstStyle/>
          <a:p>
            <a:pPr>
              <a:defRPr/>
            </a:pPr>
            <a:r>
              <a:rPr lang="en-US" dirty="0">
                <a:latin typeface="Gotham Light" pitchFamily="50" charset="0"/>
                <a:cs typeface="Arial" panose="020B0604020202020204" pitchFamily="34" charset="0"/>
              </a:rPr>
              <a:t>Sala de Partos</a:t>
            </a:r>
          </a:p>
        </p:txBody>
      </p:sp>
      <p:sp>
        <p:nvSpPr>
          <p:cNvPr id="169" name="Rectangle 64">
            <a:extLst>
              <a:ext uri="{FF2B5EF4-FFF2-40B4-BE49-F238E27FC236}">
                <a16:creationId xmlns:a16="http://schemas.microsoft.com/office/drawing/2014/main" id="{3A935DA4-235E-4034-9C83-0DBC1E081062}"/>
              </a:ext>
            </a:extLst>
          </p:cNvPr>
          <p:cNvSpPr>
            <a:spLocks noChangeArrowheads="1"/>
          </p:cNvSpPr>
          <p:nvPr/>
        </p:nvSpPr>
        <p:spPr bwMode="auto">
          <a:xfrm>
            <a:off x="785201" y="4210050"/>
            <a:ext cx="1343637" cy="401638"/>
          </a:xfrm>
          <a:prstGeom prst="rect">
            <a:avLst/>
          </a:prstGeom>
          <a:solidFill>
            <a:srgbClr val="FFFFFF"/>
          </a:solidFill>
          <a:ln w="39688">
            <a:solidFill>
              <a:srgbClr val="000000"/>
            </a:solidFill>
            <a:miter lim="800000"/>
            <a:headEnd/>
            <a:tailEnd/>
          </a:ln>
        </p:spPr>
        <p:txBody>
          <a:bodyPr/>
          <a:lstStyle/>
          <a:p>
            <a:pPr>
              <a:defRPr/>
            </a:pPr>
            <a:r>
              <a:rPr lang="en-US" sz="1200" dirty="0">
                <a:latin typeface="Gotham Light" pitchFamily="50" charset="0"/>
                <a:cs typeface="Arial" panose="020B0604020202020204" pitchFamily="34" charset="0"/>
              </a:rPr>
              <a:t>Recien nacidos</a:t>
            </a:r>
          </a:p>
        </p:txBody>
      </p:sp>
      <p:sp>
        <p:nvSpPr>
          <p:cNvPr id="170" name="Rectangle 65">
            <a:extLst>
              <a:ext uri="{FF2B5EF4-FFF2-40B4-BE49-F238E27FC236}">
                <a16:creationId xmlns:a16="http://schemas.microsoft.com/office/drawing/2014/main" id="{FB57828C-E2F5-4E4D-B1B5-D0207BAC52EC}"/>
              </a:ext>
            </a:extLst>
          </p:cNvPr>
          <p:cNvSpPr>
            <a:spLocks noChangeArrowheads="1"/>
          </p:cNvSpPr>
          <p:nvPr/>
        </p:nvSpPr>
        <p:spPr bwMode="auto">
          <a:xfrm>
            <a:off x="2128838" y="4610100"/>
            <a:ext cx="227012" cy="40005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71" name="Rectangle 66">
            <a:extLst>
              <a:ext uri="{FF2B5EF4-FFF2-40B4-BE49-F238E27FC236}">
                <a16:creationId xmlns:a16="http://schemas.microsoft.com/office/drawing/2014/main" id="{1113400B-AC88-493E-ACDC-53C64C5ED811}"/>
              </a:ext>
            </a:extLst>
          </p:cNvPr>
          <p:cNvSpPr>
            <a:spLocks noChangeArrowheads="1"/>
          </p:cNvSpPr>
          <p:nvPr/>
        </p:nvSpPr>
        <p:spPr bwMode="auto">
          <a:xfrm>
            <a:off x="6030913" y="4049713"/>
            <a:ext cx="227012"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72" name="Rectangle 67">
            <a:extLst>
              <a:ext uri="{FF2B5EF4-FFF2-40B4-BE49-F238E27FC236}">
                <a16:creationId xmlns:a16="http://schemas.microsoft.com/office/drawing/2014/main" id="{3C01ECEE-F243-4AD1-A70C-B244A14ABE77}"/>
              </a:ext>
            </a:extLst>
          </p:cNvPr>
          <p:cNvSpPr>
            <a:spLocks noChangeArrowheads="1"/>
          </p:cNvSpPr>
          <p:nvPr/>
        </p:nvSpPr>
        <p:spPr bwMode="auto">
          <a:xfrm>
            <a:off x="5805488"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73" name="Rectangle 68">
            <a:extLst>
              <a:ext uri="{FF2B5EF4-FFF2-40B4-BE49-F238E27FC236}">
                <a16:creationId xmlns:a16="http://schemas.microsoft.com/office/drawing/2014/main" id="{049C649A-4165-44E6-B699-45DF4FD97C5B}"/>
              </a:ext>
            </a:extLst>
          </p:cNvPr>
          <p:cNvSpPr>
            <a:spLocks noChangeArrowheads="1"/>
          </p:cNvSpPr>
          <p:nvPr/>
        </p:nvSpPr>
        <p:spPr bwMode="auto">
          <a:xfrm>
            <a:off x="5581650"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74" name="Rectangle 69">
            <a:extLst>
              <a:ext uri="{FF2B5EF4-FFF2-40B4-BE49-F238E27FC236}">
                <a16:creationId xmlns:a16="http://schemas.microsoft.com/office/drawing/2014/main" id="{990926E2-772B-45B9-A8A1-70F5FD11B9BC}"/>
              </a:ext>
            </a:extLst>
          </p:cNvPr>
          <p:cNvSpPr>
            <a:spLocks noChangeArrowheads="1"/>
          </p:cNvSpPr>
          <p:nvPr/>
        </p:nvSpPr>
        <p:spPr bwMode="auto">
          <a:xfrm>
            <a:off x="2579688" y="5010150"/>
            <a:ext cx="225425" cy="40163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75" name="Rectangle 70">
            <a:extLst>
              <a:ext uri="{FF2B5EF4-FFF2-40B4-BE49-F238E27FC236}">
                <a16:creationId xmlns:a16="http://schemas.microsoft.com/office/drawing/2014/main" id="{82DB0D9D-5B96-4376-A5F8-DD9AE3E83A83}"/>
              </a:ext>
            </a:extLst>
          </p:cNvPr>
          <p:cNvSpPr>
            <a:spLocks noChangeArrowheads="1"/>
          </p:cNvSpPr>
          <p:nvPr/>
        </p:nvSpPr>
        <p:spPr bwMode="auto">
          <a:xfrm>
            <a:off x="2579688" y="4610100"/>
            <a:ext cx="225425" cy="40005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76" name="Rectangle 71">
            <a:extLst>
              <a:ext uri="{FF2B5EF4-FFF2-40B4-BE49-F238E27FC236}">
                <a16:creationId xmlns:a16="http://schemas.microsoft.com/office/drawing/2014/main" id="{6F4D2AE6-CCB2-4D53-8EDB-BFD85BC0B5D3}"/>
              </a:ext>
            </a:extLst>
          </p:cNvPr>
          <p:cNvSpPr>
            <a:spLocks noChangeArrowheads="1"/>
          </p:cNvSpPr>
          <p:nvPr/>
        </p:nvSpPr>
        <p:spPr bwMode="auto">
          <a:xfrm>
            <a:off x="2128838" y="5010150"/>
            <a:ext cx="227012" cy="40163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77" name="Rectangle 72">
            <a:extLst>
              <a:ext uri="{FF2B5EF4-FFF2-40B4-BE49-F238E27FC236}">
                <a16:creationId xmlns:a16="http://schemas.microsoft.com/office/drawing/2014/main" id="{D4E5AAE4-0382-43AF-99A0-31E410170CB5}"/>
              </a:ext>
            </a:extLst>
          </p:cNvPr>
          <p:cNvSpPr>
            <a:spLocks noChangeArrowheads="1"/>
          </p:cNvSpPr>
          <p:nvPr/>
        </p:nvSpPr>
        <p:spPr bwMode="auto">
          <a:xfrm>
            <a:off x="6256338" y="5010150"/>
            <a:ext cx="225425" cy="401638"/>
          </a:xfrm>
          <a:prstGeom prst="rect">
            <a:avLst/>
          </a:prstGeom>
          <a:solidFill>
            <a:srgbClr val="FFFFFF"/>
          </a:solidFill>
          <a:ln w="39751">
            <a:solidFill>
              <a:srgbClr val="000000"/>
            </a:solidFill>
            <a:miter lim="800000"/>
            <a:headEnd/>
            <a:tailEnd/>
          </a:ln>
        </p:spPr>
        <p:txBody>
          <a:bodyPr/>
          <a:lstStyle/>
          <a:p>
            <a:pPr>
              <a:defRPr/>
            </a:pPr>
            <a:endParaRPr lang="en-US" dirty="0"/>
          </a:p>
        </p:txBody>
      </p:sp>
      <p:sp>
        <p:nvSpPr>
          <p:cNvPr id="178" name="Rectangle 73">
            <a:extLst>
              <a:ext uri="{FF2B5EF4-FFF2-40B4-BE49-F238E27FC236}">
                <a16:creationId xmlns:a16="http://schemas.microsoft.com/office/drawing/2014/main" id="{B60FC692-2906-4483-8285-84EC6A1F095F}"/>
              </a:ext>
            </a:extLst>
          </p:cNvPr>
          <p:cNvSpPr>
            <a:spLocks noChangeArrowheads="1"/>
          </p:cNvSpPr>
          <p:nvPr/>
        </p:nvSpPr>
        <p:spPr bwMode="auto">
          <a:xfrm>
            <a:off x="6256338" y="4610100"/>
            <a:ext cx="225425" cy="40005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79" name="Rectangle 74">
            <a:extLst>
              <a:ext uri="{FF2B5EF4-FFF2-40B4-BE49-F238E27FC236}">
                <a16:creationId xmlns:a16="http://schemas.microsoft.com/office/drawing/2014/main" id="{1DFAAC01-3DA4-43D9-88E3-1C2B96611369}"/>
              </a:ext>
            </a:extLst>
          </p:cNvPr>
          <p:cNvSpPr>
            <a:spLocks noChangeArrowheads="1"/>
          </p:cNvSpPr>
          <p:nvPr/>
        </p:nvSpPr>
        <p:spPr bwMode="auto">
          <a:xfrm>
            <a:off x="6705600" y="5010150"/>
            <a:ext cx="227013" cy="401638"/>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0" name="Rectangle 75">
            <a:extLst>
              <a:ext uri="{FF2B5EF4-FFF2-40B4-BE49-F238E27FC236}">
                <a16:creationId xmlns:a16="http://schemas.microsoft.com/office/drawing/2014/main" id="{714FDCF8-252C-43B7-AAED-8A7AA50EA3C9}"/>
              </a:ext>
            </a:extLst>
          </p:cNvPr>
          <p:cNvSpPr>
            <a:spLocks noChangeArrowheads="1"/>
          </p:cNvSpPr>
          <p:nvPr/>
        </p:nvSpPr>
        <p:spPr bwMode="auto">
          <a:xfrm>
            <a:off x="6705600" y="4610100"/>
            <a:ext cx="227013" cy="40005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81" name="Line 76">
            <a:extLst>
              <a:ext uri="{FF2B5EF4-FFF2-40B4-BE49-F238E27FC236}">
                <a16:creationId xmlns:a16="http://schemas.microsoft.com/office/drawing/2014/main" id="{AC6C0F92-1339-49C1-BE0D-BB36994D14B5}"/>
              </a:ext>
            </a:extLst>
          </p:cNvPr>
          <p:cNvSpPr>
            <a:spLocks noChangeShapeType="1"/>
          </p:cNvSpPr>
          <p:nvPr/>
        </p:nvSpPr>
        <p:spPr bwMode="auto">
          <a:xfrm>
            <a:off x="4379913" y="2646363"/>
            <a:ext cx="1587" cy="0"/>
          </a:xfrm>
          <a:prstGeom prst="line">
            <a:avLst/>
          </a:prstGeom>
          <a:noFill/>
          <a:ln w="9525">
            <a:solidFill>
              <a:srgbClr val="000000"/>
            </a:solidFill>
            <a:round/>
            <a:headEnd/>
            <a:tailEnd/>
          </a:ln>
        </p:spPr>
        <p:txBody>
          <a:bodyPr/>
          <a:lstStyle/>
          <a:p>
            <a:pPr>
              <a:defRPr/>
            </a:pPr>
            <a:endParaRPr lang="en-US" dirty="0"/>
          </a:p>
        </p:txBody>
      </p:sp>
      <p:sp>
        <p:nvSpPr>
          <p:cNvPr id="182" name="Rectangle 77">
            <a:extLst>
              <a:ext uri="{FF2B5EF4-FFF2-40B4-BE49-F238E27FC236}">
                <a16:creationId xmlns:a16="http://schemas.microsoft.com/office/drawing/2014/main" id="{8A380922-D576-4684-AD7A-F502C1668969}"/>
              </a:ext>
            </a:extLst>
          </p:cNvPr>
          <p:cNvSpPr>
            <a:spLocks noChangeArrowheads="1"/>
          </p:cNvSpPr>
          <p:nvPr/>
        </p:nvSpPr>
        <p:spPr bwMode="auto">
          <a:xfrm>
            <a:off x="4402138" y="2600325"/>
            <a:ext cx="300037" cy="26988"/>
          </a:xfrm>
          <a:prstGeom prst="rect">
            <a:avLst/>
          </a:prstGeom>
          <a:solidFill>
            <a:srgbClr val="000000"/>
          </a:solidFill>
          <a:ln>
            <a:noFill/>
          </a:ln>
        </p:spPr>
        <p:txBody>
          <a:bodyPr/>
          <a:lstStyle/>
          <a:p>
            <a:pPr>
              <a:defRPr/>
            </a:pPr>
            <a:endParaRPr lang="en-US" dirty="0"/>
          </a:p>
        </p:txBody>
      </p:sp>
      <p:sp>
        <p:nvSpPr>
          <p:cNvPr id="183" name="Rectangle 78">
            <a:extLst>
              <a:ext uri="{FF2B5EF4-FFF2-40B4-BE49-F238E27FC236}">
                <a16:creationId xmlns:a16="http://schemas.microsoft.com/office/drawing/2014/main" id="{049DF853-D36C-4524-9119-66EDE5AD0ACA}"/>
              </a:ext>
            </a:extLst>
          </p:cNvPr>
          <p:cNvSpPr>
            <a:spLocks noChangeArrowheads="1"/>
          </p:cNvSpPr>
          <p:nvPr/>
        </p:nvSpPr>
        <p:spPr bwMode="auto">
          <a:xfrm>
            <a:off x="2360613" y="5400675"/>
            <a:ext cx="225425" cy="26988"/>
          </a:xfrm>
          <a:prstGeom prst="rect">
            <a:avLst/>
          </a:prstGeom>
          <a:solidFill>
            <a:srgbClr val="000000"/>
          </a:solidFill>
          <a:ln>
            <a:noFill/>
          </a:ln>
        </p:spPr>
        <p:txBody>
          <a:bodyPr/>
          <a:lstStyle/>
          <a:p>
            <a:pPr>
              <a:defRPr/>
            </a:pPr>
            <a:endParaRPr lang="en-US" dirty="0"/>
          </a:p>
        </p:txBody>
      </p:sp>
      <p:sp>
        <p:nvSpPr>
          <p:cNvPr id="184" name="Rectangle 79">
            <a:extLst>
              <a:ext uri="{FF2B5EF4-FFF2-40B4-BE49-F238E27FC236}">
                <a16:creationId xmlns:a16="http://schemas.microsoft.com/office/drawing/2014/main" id="{FC84EF50-62C5-4D9D-BA48-725CBAA848C5}"/>
              </a:ext>
            </a:extLst>
          </p:cNvPr>
          <p:cNvSpPr>
            <a:spLocks noChangeArrowheads="1"/>
          </p:cNvSpPr>
          <p:nvPr/>
        </p:nvSpPr>
        <p:spPr bwMode="auto">
          <a:xfrm>
            <a:off x="6491288" y="5400675"/>
            <a:ext cx="225425" cy="26988"/>
          </a:xfrm>
          <a:prstGeom prst="rect">
            <a:avLst/>
          </a:prstGeom>
          <a:solidFill>
            <a:srgbClr val="000000"/>
          </a:solidFill>
          <a:ln>
            <a:noFill/>
          </a:ln>
        </p:spPr>
        <p:txBody>
          <a:bodyPr/>
          <a:lstStyle/>
          <a:p>
            <a:pPr>
              <a:defRPr/>
            </a:pPr>
            <a:endParaRPr lang="en-US" dirty="0"/>
          </a:p>
        </p:txBody>
      </p:sp>
      <p:sp>
        <p:nvSpPr>
          <p:cNvPr id="185" name="Rectangle 80">
            <a:extLst>
              <a:ext uri="{FF2B5EF4-FFF2-40B4-BE49-F238E27FC236}">
                <a16:creationId xmlns:a16="http://schemas.microsoft.com/office/drawing/2014/main" id="{B3567893-6FF4-4E20-B3CC-4159BB5D2647}"/>
              </a:ext>
            </a:extLst>
          </p:cNvPr>
          <p:cNvSpPr>
            <a:spLocks noChangeArrowheads="1"/>
          </p:cNvSpPr>
          <p:nvPr/>
        </p:nvSpPr>
        <p:spPr bwMode="auto">
          <a:xfrm>
            <a:off x="2366963" y="1801813"/>
            <a:ext cx="223837" cy="26987"/>
          </a:xfrm>
          <a:prstGeom prst="rect">
            <a:avLst/>
          </a:prstGeom>
          <a:solidFill>
            <a:srgbClr val="000000"/>
          </a:solidFill>
          <a:ln>
            <a:noFill/>
          </a:ln>
        </p:spPr>
        <p:txBody>
          <a:bodyPr/>
          <a:lstStyle/>
          <a:p>
            <a:pPr>
              <a:defRPr/>
            </a:pPr>
            <a:endParaRPr lang="en-US" dirty="0"/>
          </a:p>
        </p:txBody>
      </p:sp>
      <p:sp>
        <p:nvSpPr>
          <p:cNvPr id="186" name="Rectangle 81">
            <a:extLst>
              <a:ext uri="{FF2B5EF4-FFF2-40B4-BE49-F238E27FC236}">
                <a16:creationId xmlns:a16="http://schemas.microsoft.com/office/drawing/2014/main" id="{EDB626CD-D138-4759-A2AF-1B5D458F4445}"/>
              </a:ext>
            </a:extLst>
          </p:cNvPr>
          <p:cNvSpPr>
            <a:spLocks noChangeArrowheads="1"/>
          </p:cNvSpPr>
          <p:nvPr/>
        </p:nvSpPr>
        <p:spPr bwMode="auto">
          <a:xfrm>
            <a:off x="6497638" y="2276475"/>
            <a:ext cx="225425" cy="26988"/>
          </a:xfrm>
          <a:prstGeom prst="rect">
            <a:avLst/>
          </a:prstGeom>
          <a:solidFill>
            <a:srgbClr val="000000"/>
          </a:solidFill>
          <a:ln>
            <a:noFill/>
          </a:ln>
        </p:spPr>
        <p:txBody>
          <a:bodyPr/>
          <a:lstStyle/>
          <a:p>
            <a:pPr>
              <a:defRPr/>
            </a:pPr>
            <a:endParaRPr lang="en-US" dirty="0"/>
          </a:p>
        </p:txBody>
      </p:sp>
      <p:sp>
        <p:nvSpPr>
          <p:cNvPr id="187" name="Rectangle 82">
            <a:extLst>
              <a:ext uri="{FF2B5EF4-FFF2-40B4-BE49-F238E27FC236}">
                <a16:creationId xmlns:a16="http://schemas.microsoft.com/office/drawing/2014/main" id="{B0E30F55-2F95-49C0-87D3-AF3E8FA8A0A3}"/>
              </a:ext>
            </a:extLst>
          </p:cNvPr>
          <p:cNvSpPr>
            <a:spLocks noChangeArrowheads="1"/>
          </p:cNvSpPr>
          <p:nvPr/>
        </p:nvSpPr>
        <p:spPr bwMode="auto">
          <a:xfrm>
            <a:off x="2790825" y="4287838"/>
            <a:ext cx="23813" cy="320675"/>
          </a:xfrm>
          <a:prstGeom prst="rect">
            <a:avLst/>
          </a:prstGeom>
          <a:solidFill>
            <a:srgbClr val="000000"/>
          </a:solidFill>
          <a:ln>
            <a:noFill/>
          </a:ln>
        </p:spPr>
        <p:txBody>
          <a:bodyPr/>
          <a:lstStyle/>
          <a:p>
            <a:pPr>
              <a:defRPr/>
            </a:pPr>
            <a:endParaRPr lang="en-US" dirty="0"/>
          </a:p>
        </p:txBody>
      </p:sp>
      <p:sp>
        <p:nvSpPr>
          <p:cNvPr id="188" name="Freeform 83">
            <a:extLst>
              <a:ext uri="{FF2B5EF4-FFF2-40B4-BE49-F238E27FC236}">
                <a16:creationId xmlns:a16="http://schemas.microsoft.com/office/drawing/2014/main" id="{E66C5948-458D-47D4-8429-E72D89566864}"/>
              </a:ext>
            </a:extLst>
          </p:cNvPr>
          <p:cNvSpPr>
            <a:spLocks/>
          </p:cNvSpPr>
          <p:nvPr/>
        </p:nvSpPr>
        <p:spPr bwMode="auto">
          <a:xfrm>
            <a:off x="4146550" y="5381625"/>
            <a:ext cx="757238" cy="28575"/>
          </a:xfrm>
          <a:custGeom>
            <a:avLst/>
            <a:gdLst>
              <a:gd name="T0" fmla="*/ 0 w 759"/>
              <a:gd name="T1" fmla="*/ 0 h 27"/>
              <a:gd name="T2" fmla="*/ 0 w 759"/>
              <a:gd name="T3" fmla="*/ 25 h 27"/>
              <a:gd name="T4" fmla="*/ 759 w 759"/>
              <a:gd name="T5" fmla="*/ 27 h 27"/>
              <a:gd name="T6" fmla="*/ 759 w 759"/>
              <a:gd name="T7" fmla="*/ 2 h 27"/>
              <a:gd name="T8" fmla="*/ 0 w 759"/>
              <a:gd name="T9" fmla="*/ 0 h 27"/>
            </a:gdLst>
            <a:ahLst/>
            <a:cxnLst>
              <a:cxn ang="0">
                <a:pos x="T0" y="T1"/>
              </a:cxn>
              <a:cxn ang="0">
                <a:pos x="T2" y="T3"/>
              </a:cxn>
              <a:cxn ang="0">
                <a:pos x="T4" y="T5"/>
              </a:cxn>
              <a:cxn ang="0">
                <a:pos x="T6" y="T7"/>
              </a:cxn>
              <a:cxn ang="0">
                <a:pos x="T8" y="T9"/>
              </a:cxn>
            </a:cxnLst>
            <a:rect l="0" t="0" r="r" b="b"/>
            <a:pathLst>
              <a:path w="759" h="27">
                <a:moveTo>
                  <a:pt x="0" y="0"/>
                </a:moveTo>
                <a:lnTo>
                  <a:pt x="0" y="25"/>
                </a:lnTo>
                <a:lnTo>
                  <a:pt x="759" y="27"/>
                </a:lnTo>
                <a:lnTo>
                  <a:pt x="759" y="2"/>
                </a:lnTo>
                <a:lnTo>
                  <a:pt x="0" y="0"/>
                </a:lnTo>
                <a:close/>
              </a:path>
            </a:pathLst>
          </a:custGeom>
          <a:solidFill>
            <a:srgbClr val="000000"/>
          </a:solidFill>
          <a:ln>
            <a:noFill/>
          </a:ln>
        </p:spPr>
        <p:txBody>
          <a:bodyPr/>
          <a:lstStyle/>
          <a:p>
            <a:pPr>
              <a:defRPr/>
            </a:pPr>
            <a:endParaRPr lang="en-US" dirty="0"/>
          </a:p>
        </p:txBody>
      </p:sp>
      <p:sp>
        <p:nvSpPr>
          <p:cNvPr id="189" name="Rectangle 84">
            <a:extLst>
              <a:ext uri="{FF2B5EF4-FFF2-40B4-BE49-F238E27FC236}">
                <a16:creationId xmlns:a16="http://schemas.microsoft.com/office/drawing/2014/main" id="{43BE4FD0-7EEC-4481-968F-8DA9A3AAFC7D}"/>
              </a:ext>
            </a:extLst>
          </p:cNvPr>
          <p:cNvSpPr>
            <a:spLocks noChangeArrowheads="1"/>
          </p:cNvSpPr>
          <p:nvPr/>
        </p:nvSpPr>
        <p:spPr bwMode="auto">
          <a:xfrm>
            <a:off x="6243638" y="4244975"/>
            <a:ext cx="25400" cy="400050"/>
          </a:xfrm>
          <a:prstGeom prst="rect">
            <a:avLst/>
          </a:prstGeom>
          <a:solidFill>
            <a:srgbClr val="000000"/>
          </a:solidFill>
          <a:ln>
            <a:noFill/>
          </a:ln>
        </p:spPr>
        <p:txBody>
          <a:bodyPr/>
          <a:lstStyle/>
          <a:p>
            <a:pPr>
              <a:defRPr/>
            </a:pPr>
            <a:endParaRPr lang="en-US" dirty="0"/>
          </a:p>
        </p:txBody>
      </p:sp>
      <p:sp>
        <p:nvSpPr>
          <p:cNvPr id="190" name="Rectangle 85">
            <a:extLst>
              <a:ext uri="{FF2B5EF4-FFF2-40B4-BE49-F238E27FC236}">
                <a16:creationId xmlns:a16="http://schemas.microsoft.com/office/drawing/2014/main" id="{568AC093-39E3-441A-BE50-499A48303019}"/>
              </a:ext>
            </a:extLst>
          </p:cNvPr>
          <p:cNvSpPr>
            <a:spLocks noChangeArrowheads="1"/>
          </p:cNvSpPr>
          <p:nvPr/>
        </p:nvSpPr>
        <p:spPr bwMode="auto">
          <a:xfrm>
            <a:off x="4911725" y="4049713"/>
            <a:ext cx="225425" cy="241300"/>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91" name="Rectangle 86">
            <a:extLst>
              <a:ext uri="{FF2B5EF4-FFF2-40B4-BE49-F238E27FC236}">
                <a16:creationId xmlns:a16="http://schemas.microsoft.com/office/drawing/2014/main" id="{EDA1CBDB-145B-42BB-ACF5-1E30ABBC9991}"/>
              </a:ext>
            </a:extLst>
          </p:cNvPr>
          <p:cNvSpPr>
            <a:spLocks noChangeArrowheads="1"/>
          </p:cNvSpPr>
          <p:nvPr/>
        </p:nvSpPr>
        <p:spPr bwMode="auto">
          <a:xfrm>
            <a:off x="4454525" y="4537075"/>
            <a:ext cx="460375" cy="479425"/>
          </a:xfrm>
          <a:prstGeom prst="rect">
            <a:avLst/>
          </a:prstGeom>
          <a:solidFill>
            <a:srgbClr val="FFFFFF"/>
          </a:solidFill>
          <a:ln w="39688">
            <a:solidFill>
              <a:srgbClr val="000000"/>
            </a:solidFill>
            <a:miter lim="800000"/>
            <a:headEnd/>
            <a:tailEnd/>
          </a:ln>
        </p:spPr>
        <p:txBody>
          <a:bodyPr/>
          <a:lstStyle/>
          <a:p>
            <a:pPr>
              <a:defRPr/>
            </a:pPr>
            <a:endParaRPr lang="en-US" dirty="0"/>
          </a:p>
        </p:txBody>
      </p:sp>
      <p:sp>
        <p:nvSpPr>
          <p:cNvPr id="192" name="Freeform 87">
            <a:extLst>
              <a:ext uri="{FF2B5EF4-FFF2-40B4-BE49-F238E27FC236}">
                <a16:creationId xmlns:a16="http://schemas.microsoft.com/office/drawing/2014/main" id="{F0D970FD-ECCB-4FC5-9FB1-149D7E6F5603}"/>
              </a:ext>
            </a:extLst>
          </p:cNvPr>
          <p:cNvSpPr>
            <a:spLocks/>
          </p:cNvSpPr>
          <p:nvPr/>
        </p:nvSpPr>
        <p:spPr bwMode="auto">
          <a:xfrm>
            <a:off x="4140200" y="4311650"/>
            <a:ext cx="28575" cy="1089025"/>
          </a:xfrm>
          <a:custGeom>
            <a:avLst/>
            <a:gdLst>
              <a:gd name="T0" fmla="*/ 27 w 29"/>
              <a:gd name="T1" fmla="*/ 0 h 1023"/>
              <a:gd name="T2" fmla="*/ 0 w 29"/>
              <a:gd name="T3" fmla="*/ 0 h 1023"/>
              <a:gd name="T4" fmla="*/ 2 w 29"/>
              <a:gd name="T5" fmla="*/ 1023 h 1023"/>
              <a:gd name="T6" fmla="*/ 29 w 29"/>
              <a:gd name="T7" fmla="*/ 1023 h 1023"/>
              <a:gd name="T8" fmla="*/ 27 w 29"/>
              <a:gd name="T9" fmla="*/ 0 h 1023"/>
            </a:gdLst>
            <a:ahLst/>
            <a:cxnLst>
              <a:cxn ang="0">
                <a:pos x="T0" y="T1"/>
              </a:cxn>
              <a:cxn ang="0">
                <a:pos x="T2" y="T3"/>
              </a:cxn>
              <a:cxn ang="0">
                <a:pos x="T4" y="T5"/>
              </a:cxn>
              <a:cxn ang="0">
                <a:pos x="T6" y="T7"/>
              </a:cxn>
              <a:cxn ang="0">
                <a:pos x="T8" y="T9"/>
              </a:cxn>
            </a:cxnLst>
            <a:rect l="0" t="0" r="r" b="b"/>
            <a:pathLst>
              <a:path w="29" h="1023">
                <a:moveTo>
                  <a:pt x="27" y="0"/>
                </a:moveTo>
                <a:lnTo>
                  <a:pt x="0" y="0"/>
                </a:lnTo>
                <a:lnTo>
                  <a:pt x="2" y="1023"/>
                </a:lnTo>
                <a:lnTo>
                  <a:pt x="29" y="1023"/>
                </a:lnTo>
                <a:lnTo>
                  <a:pt x="27" y="0"/>
                </a:lnTo>
                <a:close/>
              </a:path>
            </a:pathLst>
          </a:custGeom>
          <a:solidFill>
            <a:srgbClr val="000000"/>
          </a:solidFill>
          <a:ln>
            <a:noFill/>
          </a:ln>
        </p:spPr>
        <p:txBody>
          <a:bodyPr/>
          <a:lstStyle/>
          <a:p>
            <a:pPr>
              <a:defRPr/>
            </a:pPr>
            <a:endParaRPr lang="en-US" dirty="0"/>
          </a:p>
        </p:txBody>
      </p:sp>
      <p:sp>
        <p:nvSpPr>
          <p:cNvPr id="193" name="Rectangle 88">
            <a:extLst>
              <a:ext uri="{FF2B5EF4-FFF2-40B4-BE49-F238E27FC236}">
                <a16:creationId xmlns:a16="http://schemas.microsoft.com/office/drawing/2014/main" id="{53E754F3-8AC3-44D9-A24D-30132DFCD36A}"/>
              </a:ext>
            </a:extLst>
          </p:cNvPr>
          <p:cNvSpPr>
            <a:spLocks noChangeArrowheads="1"/>
          </p:cNvSpPr>
          <p:nvPr/>
        </p:nvSpPr>
        <p:spPr bwMode="auto">
          <a:xfrm>
            <a:off x="3779838" y="5445125"/>
            <a:ext cx="2027237" cy="320675"/>
          </a:xfrm>
          <a:prstGeom prst="rect">
            <a:avLst/>
          </a:prstGeom>
          <a:solidFill>
            <a:srgbClr val="FFFFFF"/>
          </a:solidFill>
          <a:ln w="1588">
            <a:solidFill>
              <a:srgbClr val="FFFFFF"/>
            </a:solidFill>
            <a:miter lim="800000"/>
            <a:headEnd/>
            <a:tailEnd/>
          </a:ln>
        </p:spPr>
        <p:txBody>
          <a:bodyPr/>
          <a:lstStyle/>
          <a:p>
            <a:pPr>
              <a:defRPr/>
            </a:pPr>
            <a:endParaRPr lang="en-US" dirty="0"/>
          </a:p>
        </p:txBody>
      </p:sp>
      <p:sp>
        <p:nvSpPr>
          <p:cNvPr id="194" name="Rectangle 90">
            <a:extLst>
              <a:ext uri="{FF2B5EF4-FFF2-40B4-BE49-F238E27FC236}">
                <a16:creationId xmlns:a16="http://schemas.microsoft.com/office/drawing/2014/main" id="{85224FA7-7850-4C0B-87B3-796602D5B898}"/>
              </a:ext>
            </a:extLst>
          </p:cNvPr>
          <p:cNvSpPr>
            <a:spLocks noChangeArrowheads="1"/>
          </p:cNvSpPr>
          <p:nvPr/>
        </p:nvSpPr>
        <p:spPr bwMode="auto">
          <a:xfrm>
            <a:off x="5102225" y="5480050"/>
            <a:ext cx="74613" cy="320675"/>
          </a:xfrm>
          <a:prstGeom prst="rect">
            <a:avLst/>
          </a:prstGeom>
          <a:noFill/>
          <a:ln>
            <a:noFill/>
          </a:ln>
        </p:spPr>
        <p:txBody>
          <a:bodyPr wrap="none" lIns="0" tIns="0" rIns="0" bIns="0">
            <a:spAutoFit/>
          </a:bodyPr>
          <a:lstStyle/>
          <a:p>
            <a:pPr>
              <a:defRPr/>
            </a:pPr>
            <a:r>
              <a:rPr lang="en-US" sz="2100" b="1" dirty="0">
                <a:solidFill>
                  <a:srgbClr val="000000"/>
                </a:solidFill>
                <a:latin typeface="Arial" charset="0"/>
                <a:cs typeface="Arial" charset="0"/>
              </a:rPr>
              <a:t> </a:t>
            </a:r>
            <a:endParaRPr lang="en-US" dirty="0">
              <a:latin typeface="Arial Unicode MS" pitchFamily="34" charset="-128"/>
              <a:cs typeface="Arial" charset="0"/>
            </a:endParaRPr>
          </a:p>
        </p:txBody>
      </p:sp>
      <p:sp>
        <p:nvSpPr>
          <p:cNvPr id="195" name="Rectangle 91">
            <a:extLst>
              <a:ext uri="{FF2B5EF4-FFF2-40B4-BE49-F238E27FC236}">
                <a16:creationId xmlns:a16="http://schemas.microsoft.com/office/drawing/2014/main" id="{BD2F76DA-78A6-4B8D-99B7-59BEEFADBB33}"/>
              </a:ext>
            </a:extLst>
          </p:cNvPr>
          <p:cNvSpPr>
            <a:spLocks noChangeArrowheads="1"/>
          </p:cNvSpPr>
          <p:nvPr/>
        </p:nvSpPr>
        <p:spPr bwMode="auto">
          <a:xfrm>
            <a:off x="4679950" y="3033713"/>
            <a:ext cx="450850" cy="26987"/>
          </a:xfrm>
          <a:prstGeom prst="rect">
            <a:avLst/>
          </a:prstGeom>
          <a:solidFill>
            <a:srgbClr val="000000"/>
          </a:solidFill>
          <a:ln>
            <a:noFill/>
          </a:ln>
        </p:spPr>
        <p:txBody>
          <a:bodyPr/>
          <a:lstStyle/>
          <a:p>
            <a:pPr>
              <a:defRPr/>
            </a:pPr>
            <a:endParaRPr lang="en-US" dirty="0"/>
          </a:p>
        </p:txBody>
      </p:sp>
      <p:sp>
        <p:nvSpPr>
          <p:cNvPr id="196" name="Rectangle 92">
            <a:extLst>
              <a:ext uri="{FF2B5EF4-FFF2-40B4-BE49-F238E27FC236}">
                <a16:creationId xmlns:a16="http://schemas.microsoft.com/office/drawing/2014/main" id="{0A0EEE4F-7571-48A5-95D3-207763CB707C}"/>
              </a:ext>
            </a:extLst>
          </p:cNvPr>
          <p:cNvSpPr>
            <a:spLocks noChangeArrowheads="1"/>
          </p:cNvSpPr>
          <p:nvPr/>
        </p:nvSpPr>
        <p:spPr bwMode="auto">
          <a:xfrm>
            <a:off x="4305300" y="1766888"/>
            <a:ext cx="1501775" cy="400050"/>
          </a:xfrm>
          <a:prstGeom prst="rect">
            <a:avLst/>
          </a:prstGeom>
          <a:solidFill>
            <a:srgbClr val="FFFFFF"/>
          </a:solidFill>
          <a:ln>
            <a:noFill/>
          </a:ln>
        </p:spPr>
        <p:txBody>
          <a:bodyPr/>
          <a:lstStyle/>
          <a:p>
            <a:pPr>
              <a:defRPr/>
            </a:pPr>
            <a:endParaRPr lang="en-US" dirty="0"/>
          </a:p>
        </p:txBody>
      </p:sp>
      <p:sp>
        <p:nvSpPr>
          <p:cNvPr id="197" name="Rectangle 93">
            <a:extLst>
              <a:ext uri="{FF2B5EF4-FFF2-40B4-BE49-F238E27FC236}">
                <a16:creationId xmlns:a16="http://schemas.microsoft.com/office/drawing/2014/main" id="{3882679C-BD73-44E7-BFAA-2AE82EF37BAD}"/>
              </a:ext>
            </a:extLst>
          </p:cNvPr>
          <p:cNvSpPr>
            <a:spLocks noChangeArrowheads="1"/>
          </p:cNvSpPr>
          <p:nvPr/>
        </p:nvSpPr>
        <p:spPr bwMode="auto">
          <a:xfrm>
            <a:off x="4267200" y="1811338"/>
            <a:ext cx="8350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en-US" altLang="en-US" sz="1700" b="1" dirty="0">
                <a:solidFill>
                  <a:srgbClr val="000000"/>
                </a:solidFill>
                <a:effectLst/>
                <a:latin typeface="Gotham Light" pitchFamily="50" charset="0"/>
                <a:cs typeface="Arial" panose="020B0604020202020204" pitchFamily="34" charset="0"/>
              </a:rPr>
              <a:t>Caso</a:t>
            </a:r>
            <a:endParaRPr lang="en-US" altLang="en-US" dirty="0">
              <a:effectLst/>
              <a:latin typeface="Gotham Light" pitchFamily="50" charset="0"/>
              <a:cs typeface="Arial" panose="020B0604020202020204" pitchFamily="34" charset="0"/>
            </a:endParaRPr>
          </a:p>
        </p:txBody>
      </p:sp>
      <p:sp>
        <p:nvSpPr>
          <p:cNvPr id="198" name="Rectangle 94">
            <a:extLst>
              <a:ext uri="{FF2B5EF4-FFF2-40B4-BE49-F238E27FC236}">
                <a16:creationId xmlns:a16="http://schemas.microsoft.com/office/drawing/2014/main" id="{9A26F236-35EE-4E1C-84E8-99B5A4FA37E6}"/>
              </a:ext>
            </a:extLst>
          </p:cNvPr>
          <p:cNvSpPr>
            <a:spLocks noChangeArrowheads="1"/>
          </p:cNvSpPr>
          <p:nvPr/>
        </p:nvSpPr>
        <p:spPr bwMode="auto">
          <a:xfrm>
            <a:off x="5624513" y="1944688"/>
            <a:ext cx="52387" cy="228600"/>
          </a:xfrm>
          <a:prstGeom prst="rect">
            <a:avLst/>
          </a:prstGeom>
          <a:noFill/>
          <a:ln>
            <a:noFill/>
          </a:ln>
        </p:spPr>
        <p:txBody>
          <a:bodyPr wrap="none" lIns="0" tIns="0" rIns="0" bIns="0">
            <a:spAutoFit/>
          </a:bodyPr>
          <a:lstStyle/>
          <a:p>
            <a:pPr>
              <a:defRPr/>
            </a:pPr>
            <a:r>
              <a:rPr lang="en-US" sz="1500" b="1" dirty="0">
                <a:solidFill>
                  <a:srgbClr val="000000"/>
                </a:solidFill>
                <a:latin typeface="Arial" charset="0"/>
                <a:cs typeface="Arial" charset="0"/>
              </a:rPr>
              <a:t> </a:t>
            </a:r>
            <a:endParaRPr lang="en-US" dirty="0">
              <a:latin typeface="Arial Unicode MS" pitchFamily="34" charset="-128"/>
              <a:cs typeface="Arial" charset="0"/>
            </a:endParaRPr>
          </a:p>
        </p:txBody>
      </p:sp>
      <p:sp>
        <p:nvSpPr>
          <p:cNvPr id="199" name="Rectangle 95">
            <a:extLst>
              <a:ext uri="{FF2B5EF4-FFF2-40B4-BE49-F238E27FC236}">
                <a16:creationId xmlns:a16="http://schemas.microsoft.com/office/drawing/2014/main" id="{B1CDFEBB-743A-48C5-981B-89F23D380A2C}"/>
              </a:ext>
            </a:extLst>
          </p:cNvPr>
          <p:cNvSpPr>
            <a:spLocks noChangeArrowheads="1"/>
          </p:cNvSpPr>
          <p:nvPr/>
        </p:nvSpPr>
        <p:spPr bwMode="auto">
          <a:xfrm>
            <a:off x="4668838" y="4040188"/>
            <a:ext cx="25400" cy="979487"/>
          </a:xfrm>
          <a:prstGeom prst="rect">
            <a:avLst/>
          </a:prstGeom>
          <a:solidFill>
            <a:srgbClr val="000000"/>
          </a:solidFill>
          <a:ln>
            <a:noFill/>
          </a:ln>
        </p:spPr>
        <p:txBody>
          <a:bodyPr/>
          <a:lstStyle/>
          <a:p>
            <a:pPr>
              <a:defRPr/>
            </a:pPr>
            <a:endParaRPr lang="en-US" dirty="0"/>
          </a:p>
        </p:txBody>
      </p:sp>
      <p:sp>
        <p:nvSpPr>
          <p:cNvPr id="200" name="Rectangle 96">
            <a:extLst>
              <a:ext uri="{FF2B5EF4-FFF2-40B4-BE49-F238E27FC236}">
                <a16:creationId xmlns:a16="http://schemas.microsoft.com/office/drawing/2014/main" id="{9E7DD9B6-7CEF-4CF8-BCDF-D8045F3A3653}"/>
              </a:ext>
            </a:extLst>
          </p:cNvPr>
          <p:cNvSpPr>
            <a:spLocks noChangeArrowheads="1"/>
          </p:cNvSpPr>
          <p:nvPr/>
        </p:nvSpPr>
        <p:spPr bwMode="auto">
          <a:xfrm>
            <a:off x="4903788" y="5003800"/>
            <a:ext cx="25400" cy="400050"/>
          </a:xfrm>
          <a:prstGeom prst="rect">
            <a:avLst/>
          </a:prstGeom>
          <a:solidFill>
            <a:srgbClr val="000000"/>
          </a:solidFill>
          <a:ln>
            <a:noFill/>
          </a:ln>
        </p:spPr>
        <p:txBody>
          <a:bodyPr/>
          <a:lstStyle/>
          <a:p>
            <a:pPr>
              <a:defRPr/>
            </a:pPr>
            <a:endParaRPr lang="en-US" dirty="0"/>
          </a:p>
        </p:txBody>
      </p:sp>
      <p:sp>
        <p:nvSpPr>
          <p:cNvPr id="201" name="Oval 97">
            <a:extLst>
              <a:ext uri="{FF2B5EF4-FFF2-40B4-BE49-F238E27FC236}">
                <a16:creationId xmlns:a16="http://schemas.microsoft.com/office/drawing/2014/main" id="{9229B812-E058-466B-AA86-6CDB65A8238C}"/>
              </a:ext>
            </a:extLst>
          </p:cNvPr>
          <p:cNvSpPr>
            <a:spLocks noChangeArrowheads="1"/>
          </p:cNvSpPr>
          <p:nvPr/>
        </p:nvSpPr>
        <p:spPr bwMode="auto">
          <a:xfrm>
            <a:off x="3962400" y="1828800"/>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202" name="Oval 105">
            <a:extLst>
              <a:ext uri="{FF2B5EF4-FFF2-40B4-BE49-F238E27FC236}">
                <a16:creationId xmlns:a16="http://schemas.microsoft.com/office/drawing/2014/main" id="{D861913E-9EB3-49CD-9EE0-F53FA19CC1F7}"/>
              </a:ext>
            </a:extLst>
          </p:cNvPr>
          <p:cNvSpPr>
            <a:spLocks noChangeArrowheads="1"/>
          </p:cNvSpPr>
          <p:nvPr/>
        </p:nvSpPr>
        <p:spPr bwMode="auto">
          <a:xfrm>
            <a:off x="5139531" y="4088606"/>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203" name="Oval 106">
            <a:extLst>
              <a:ext uri="{FF2B5EF4-FFF2-40B4-BE49-F238E27FC236}">
                <a16:creationId xmlns:a16="http://schemas.microsoft.com/office/drawing/2014/main" id="{22E3E3E8-C059-49D2-A0A7-D4B84EEBCEF5}"/>
              </a:ext>
            </a:extLst>
          </p:cNvPr>
          <p:cNvSpPr>
            <a:spLocks noChangeArrowheads="1"/>
          </p:cNvSpPr>
          <p:nvPr/>
        </p:nvSpPr>
        <p:spPr bwMode="auto">
          <a:xfrm>
            <a:off x="6705600" y="3276600"/>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204" name="Oval 107">
            <a:extLst>
              <a:ext uri="{FF2B5EF4-FFF2-40B4-BE49-F238E27FC236}">
                <a16:creationId xmlns:a16="http://schemas.microsoft.com/office/drawing/2014/main" id="{E8AFB8AE-8206-42E3-9682-ED8A55A70FE8}"/>
              </a:ext>
            </a:extLst>
          </p:cNvPr>
          <p:cNvSpPr>
            <a:spLocks noChangeArrowheads="1"/>
          </p:cNvSpPr>
          <p:nvPr/>
        </p:nvSpPr>
        <p:spPr bwMode="auto">
          <a:xfrm>
            <a:off x="2590800" y="5167249"/>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205" name="Oval 108">
            <a:extLst>
              <a:ext uri="{FF2B5EF4-FFF2-40B4-BE49-F238E27FC236}">
                <a16:creationId xmlns:a16="http://schemas.microsoft.com/office/drawing/2014/main" id="{E07F1B8E-BF20-4E13-962B-53AD6BE2B35A}"/>
              </a:ext>
            </a:extLst>
          </p:cNvPr>
          <p:cNvSpPr>
            <a:spLocks noChangeArrowheads="1"/>
          </p:cNvSpPr>
          <p:nvPr/>
        </p:nvSpPr>
        <p:spPr bwMode="auto">
          <a:xfrm>
            <a:off x="6278594" y="4776787"/>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206" name="Oval 109">
            <a:extLst>
              <a:ext uri="{FF2B5EF4-FFF2-40B4-BE49-F238E27FC236}">
                <a16:creationId xmlns:a16="http://schemas.microsoft.com/office/drawing/2014/main" id="{319E5214-1DCF-4BA6-8096-606537A7CB3A}"/>
              </a:ext>
            </a:extLst>
          </p:cNvPr>
          <p:cNvSpPr>
            <a:spLocks noChangeArrowheads="1"/>
          </p:cNvSpPr>
          <p:nvPr/>
        </p:nvSpPr>
        <p:spPr bwMode="auto">
          <a:xfrm>
            <a:off x="3047206" y="4079558"/>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207" name="Oval 110">
            <a:extLst>
              <a:ext uri="{FF2B5EF4-FFF2-40B4-BE49-F238E27FC236}">
                <a16:creationId xmlns:a16="http://schemas.microsoft.com/office/drawing/2014/main" id="{A02675BF-5654-406B-84FC-5B8C526DC011}"/>
              </a:ext>
            </a:extLst>
          </p:cNvPr>
          <p:cNvSpPr>
            <a:spLocks noChangeArrowheads="1"/>
          </p:cNvSpPr>
          <p:nvPr/>
        </p:nvSpPr>
        <p:spPr bwMode="auto">
          <a:xfrm>
            <a:off x="2136775" y="2292350"/>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208" name="Oval 111">
            <a:extLst>
              <a:ext uri="{FF2B5EF4-FFF2-40B4-BE49-F238E27FC236}">
                <a16:creationId xmlns:a16="http://schemas.microsoft.com/office/drawing/2014/main" id="{9A5D7011-A258-41F6-A238-61F7F622AD14}"/>
              </a:ext>
            </a:extLst>
          </p:cNvPr>
          <p:cNvSpPr>
            <a:spLocks noChangeArrowheads="1"/>
          </p:cNvSpPr>
          <p:nvPr/>
        </p:nvSpPr>
        <p:spPr bwMode="auto">
          <a:xfrm>
            <a:off x="6705600" y="2286000"/>
            <a:ext cx="192088" cy="203200"/>
          </a:xfrm>
          <a:prstGeom prst="ellipse">
            <a:avLst/>
          </a:prstGeom>
          <a:solidFill>
            <a:srgbClr val="FF0000"/>
          </a:solidFill>
          <a:ln w="9525" algn="ctr">
            <a:solidFill>
              <a:schemeClr val="bg2"/>
            </a:solidFill>
            <a:round/>
            <a:headEnd/>
            <a:tailEnd/>
          </a:ln>
          <a:effectLst/>
        </p:spPr>
        <p:txBody>
          <a:bodyPr wrap="none" lIns="0" tIns="0" rIns="0" bIns="0" anchor="ctr">
            <a:spAutoFit/>
          </a:bodyPr>
          <a:lstStyle/>
          <a:p>
            <a:pPr>
              <a:defRPr/>
            </a:pPr>
            <a:endParaRPr lang="en-US" dirty="0"/>
          </a:p>
        </p:txBody>
      </p:sp>
      <p:sp>
        <p:nvSpPr>
          <p:cNvPr id="209" name="Rectangle 89">
            <a:extLst>
              <a:ext uri="{FF2B5EF4-FFF2-40B4-BE49-F238E27FC236}">
                <a16:creationId xmlns:a16="http://schemas.microsoft.com/office/drawing/2014/main" id="{005F307A-4C68-4F8F-8A0A-F21A8964D7C4}"/>
              </a:ext>
            </a:extLst>
          </p:cNvPr>
          <p:cNvSpPr>
            <a:spLocks noChangeArrowheads="1"/>
          </p:cNvSpPr>
          <p:nvPr/>
        </p:nvSpPr>
        <p:spPr bwMode="auto">
          <a:xfrm>
            <a:off x="3624778" y="5480050"/>
            <a:ext cx="238494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en-US" altLang="en-US" sz="2100" b="1" dirty="0">
                <a:solidFill>
                  <a:srgbClr val="000000"/>
                </a:solidFill>
                <a:effectLst/>
                <a:latin typeface="Gotham Light" pitchFamily="50" charset="0"/>
                <a:cs typeface="Arial" panose="020B0604020202020204" pitchFamily="34" charset="0"/>
              </a:rPr>
              <a:t>Entrada Principal</a:t>
            </a:r>
            <a:endParaRPr lang="en-US" altLang="en-US" dirty="0">
              <a:effectLst/>
              <a:latin typeface="Gotham Light" pitchFamily="50" charset="0"/>
              <a:cs typeface="Arial" panose="020B0604020202020204" pitchFamily="34" charset="0"/>
            </a:endParaRPr>
          </a:p>
        </p:txBody>
      </p:sp>
    </p:spTree>
    <p:extLst>
      <p:ext uri="{BB962C8B-B14F-4D97-AF65-F5344CB8AC3E}">
        <p14:creationId xmlns:p14="http://schemas.microsoft.com/office/powerpoint/2010/main" val="413486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pPr>
              <a:defRPr b="0" i="0"/>
            </a:pPr>
            <a:r>
              <a:rPr lang="x-none" altLang="en-US" sz="2400" dirty="0">
                <a:solidFill>
                  <a:srgbClr val="C00000"/>
                </a:solidFill>
                <a:latin typeface="Gotham Black" pitchFamily="50" charset="0"/>
              </a:rPr>
              <a:t>Observen las anomalías (valores atípicos)</a:t>
            </a:r>
          </a:p>
        </p:txBody>
      </p:sp>
      <p:sp>
        <p:nvSpPr>
          <p:cNvPr id="20483" name="Content Placeholder 2"/>
          <p:cNvSpPr>
            <a:spLocks noGrp="1"/>
          </p:cNvSpPr>
          <p:nvPr>
            <p:ph sz="quarter" idx="10"/>
          </p:nvPr>
        </p:nvSpPr>
        <p:spPr>
          <a:xfrm>
            <a:off x="492919" y="1390197"/>
            <a:ext cx="8086725" cy="4538385"/>
          </a:xfrm>
        </p:spPr>
        <p:txBody>
          <a:bodyPr>
            <a:normAutofit fontScale="95000"/>
          </a:bodyPr>
          <a:lstStyle/>
          <a:p>
            <a:pPr>
              <a:defRPr b="0" i="0"/>
            </a:pPr>
            <a:r>
              <a:rPr lang="x-none" altLang="en-US" sz="2500" dirty="0">
                <a:latin typeface="Gotham Light" pitchFamily="50" charset="0"/>
              </a:rPr>
              <a:t>Según el momento</a:t>
            </a:r>
          </a:p>
          <a:p>
            <a:pPr lvl="1">
              <a:defRPr b="0" i="0"/>
            </a:pPr>
            <a:r>
              <a:rPr lang="x-none" altLang="en-US" sz="2100" dirty="0">
                <a:latin typeface="Gotham Light" pitchFamily="50" charset="0"/>
              </a:rPr>
              <a:t>¿Fecha / momento de inicio temprano? ¿Tardío? ¿Qué exposición tuvo el paciente en común con los demás, pero quizás en un momento diferente?</a:t>
            </a:r>
          </a:p>
          <a:p>
            <a:pPr>
              <a:defRPr b="0" i="0"/>
            </a:pPr>
            <a:r>
              <a:rPr lang="x-none" altLang="en-US" sz="2500" dirty="0">
                <a:latin typeface="Gotham Light" pitchFamily="50" charset="0"/>
              </a:rPr>
              <a:t>Según el lugar</a:t>
            </a:r>
          </a:p>
          <a:p>
            <a:pPr lvl="1">
              <a:defRPr b="0" i="0"/>
            </a:pPr>
            <a:r>
              <a:rPr lang="x-none" altLang="en-US" sz="2100" dirty="0">
                <a:latin typeface="Gotham Light" pitchFamily="50" charset="0"/>
              </a:rPr>
              <a:t>¿Visitante no residente? Generalmente tiene una cantidad limitada de exposiciones, puede reducir las posibilidades.</a:t>
            </a:r>
          </a:p>
          <a:p>
            <a:pPr>
              <a:defRPr b="0" i="0"/>
            </a:pPr>
            <a:r>
              <a:rPr lang="x-none" altLang="en-US" sz="2500" dirty="0">
                <a:latin typeface="Gotham Light" pitchFamily="50" charset="0"/>
              </a:rPr>
              <a:t>Según la persona</a:t>
            </a:r>
          </a:p>
          <a:p>
            <a:pPr lvl="1">
              <a:defRPr b="0" i="0"/>
            </a:pPr>
            <a:r>
              <a:rPr lang="x-none" altLang="en-US" sz="2100" dirty="0">
                <a:latin typeface="Gotham Light" pitchFamily="50" charset="0"/>
              </a:rPr>
              <a:t>Nuevamente, ¿qué exposición tuvo ese paciente (que es diferente de los demás según la edad, el sexo, </a:t>
            </a:r>
            <a:r>
              <a:rPr lang="es-CO" altLang="en-US" sz="2100" dirty="0">
                <a:latin typeface="Gotham Light" pitchFamily="50" charset="0"/>
              </a:rPr>
              <a:t>o</a:t>
            </a:r>
            <a:r>
              <a:rPr lang="x-none" altLang="en-US" sz="2100" dirty="0">
                <a:latin typeface="Gotham Light" pitchFamily="50" charset="0"/>
              </a:rPr>
              <a:t>t</a:t>
            </a:r>
            <a:r>
              <a:rPr lang="es-CO" altLang="en-US" sz="2100" dirty="0">
                <a:latin typeface="Gotham Light" pitchFamily="50" charset="0"/>
              </a:rPr>
              <a:t>ros</a:t>
            </a:r>
            <a:r>
              <a:rPr lang="x-none" altLang="en-US" sz="2100" dirty="0">
                <a:latin typeface="Gotham Light" pitchFamily="50" charset="0"/>
              </a:rPr>
              <a:t>) en común con los demás pacientes?</a:t>
            </a:r>
          </a:p>
          <a:p>
            <a:pPr>
              <a:defRPr b="0" i="0"/>
            </a:pPr>
            <a:endParaRPr lang="en-US" altLang="en-US" sz="1800" dirty="0"/>
          </a:p>
        </p:txBody>
      </p:sp>
    </p:spTree>
    <p:extLst>
      <p:ext uri="{BB962C8B-B14F-4D97-AF65-F5344CB8AC3E}">
        <p14:creationId xmlns:p14="http://schemas.microsoft.com/office/powerpoint/2010/main" val="189427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a:xfrm>
            <a:off x="3882499" y="5726969"/>
            <a:ext cx="207172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0"/>
              </a:spcBef>
              <a:buClrTx/>
              <a:buFontTx/>
              <a:buNone/>
              <a:defRPr b="0" i="0"/>
            </a:pPr>
            <a:r>
              <a:rPr lang="x-none" altLang="en-US" sz="1500" b="1" dirty="0">
                <a:solidFill>
                  <a:prstClr val="black"/>
                </a:solidFill>
                <a:latin typeface="Gotham Light" pitchFamily="50" charset="0"/>
                <a:cs typeface="Arial" panose="020B0604020202020204" pitchFamily="34" charset="0"/>
              </a:rPr>
              <a:t>Momento del inicio</a:t>
            </a:r>
          </a:p>
        </p:txBody>
      </p:sp>
      <p:sp>
        <p:nvSpPr>
          <p:cNvPr id="564228" name="Text Box 4"/>
          <p:cNvSpPr txBox="1">
            <a:spLocks noChangeArrowheads="1"/>
          </p:cNvSpPr>
          <p:nvPr/>
        </p:nvSpPr>
        <p:spPr>
          <a:xfrm rot="16229456">
            <a:off x="402036" y="3489500"/>
            <a:ext cx="1909497" cy="323165"/>
          </a:xfrm>
          <a:prstGeom prst="rect">
            <a:avLst/>
          </a:prstGeom>
          <a:noFill/>
          <a:ln>
            <a:noFill/>
          </a:ln>
        </p:spPr>
        <p:txBody>
          <a:bodyPr wrap="none">
            <a:spAutoFit/>
          </a:bodyPr>
          <a:lstStyle/>
          <a:p>
            <a:pPr eaLnBrk="0" hangingPunct="0">
              <a:defRPr b="0" i="0"/>
            </a:pPr>
            <a:r>
              <a:rPr lang="x-none" sz="1500" b="1" dirty="0">
                <a:solidFill>
                  <a:prstClr val="black"/>
                </a:solidFill>
                <a:latin typeface="Gotham Light" pitchFamily="50" charset="0"/>
                <a:cs typeface="Arial" charset="0"/>
              </a:rPr>
              <a:t>Número de casos</a:t>
            </a:r>
          </a:p>
        </p:txBody>
      </p:sp>
      <p:sp>
        <p:nvSpPr>
          <p:cNvPr id="21508" name="Rectangle 7"/>
          <p:cNvSpPr>
            <a:spLocks noGrp="1" noChangeArrowheads="1"/>
          </p:cNvSpPr>
          <p:nvPr>
            <p:ph type="title"/>
          </p:nvPr>
        </p:nvSpPr>
        <p:spPr/>
        <p:txBody>
          <a:bodyPr>
            <a:noAutofit/>
          </a:bodyPr>
          <a:lstStyle/>
          <a:p>
            <a:pPr algn="ctr">
              <a:defRPr b="0" i="0"/>
            </a:pPr>
            <a:r>
              <a:rPr lang="x-none" altLang="en-US" sz="2400" dirty="0">
                <a:solidFill>
                  <a:srgbClr val="C00000"/>
                </a:solidFill>
                <a:latin typeface="Gotham Black" pitchFamily="50" charset="0"/>
              </a:rPr>
              <a:t>Tiempo: </a:t>
            </a:r>
            <a:r>
              <a:rPr lang="es-CO" altLang="en-US" sz="2400" dirty="0">
                <a:solidFill>
                  <a:srgbClr val="C00000"/>
                </a:solidFill>
                <a:latin typeface="Gotham Black" pitchFamily="50" charset="0"/>
              </a:rPr>
              <a:t>b</a:t>
            </a:r>
            <a:r>
              <a:rPr lang="x-none" altLang="en-US" sz="2400" dirty="0">
                <a:solidFill>
                  <a:srgbClr val="C00000"/>
                </a:solidFill>
                <a:latin typeface="Gotham Black" pitchFamily="50" charset="0"/>
              </a:rPr>
              <a:t>rote de </a:t>
            </a:r>
            <a:r>
              <a:rPr lang="x-none" altLang="en-US" sz="2400" i="1" dirty="0">
                <a:solidFill>
                  <a:srgbClr val="C00000"/>
                </a:solidFill>
                <a:latin typeface="Gotham Black" pitchFamily="50" charset="0"/>
              </a:rPr>
              <a:t>gastroenteritis</a:t>
            </a:r>
            <a:r>
              <a:rPr lang="x-none" altLang="en-US" sz="2400" dirty="0">
                <a:solidFill>
                  <a:srgbClr val="C00000"/>
                </a:solidFill>
                <a:latin typeface="Gotham Black" pitchFamily="50" charset="0"/>
              </a:rPr>
              <a:t> por estafilococo,</a:t>
            </a:r>
            <a:br>
              <a:rPr lang="x-none" altLang="en-US" sz="2400" dirty="0">
                <a:solidFill>
                  <a:srgbClr val="C00000"/>
                </a:solidFill>
                <a:latin typeface="Gotham Black" pitchFamily="50" charset="0"/>
              </a:rPr>
            </a:br>
            <a:r>
              <a:rPr lang="x-none" altLang="en-US" sz="2400" dirty="0">
                <a:solidFill>
                  <a:srgbClr val="C00000"/>
                </a:solidFill>
                <a:latin typeface="Gotham Black" pitchFamily="50" charset="0"/>
              </a:rPr>
              <a:t>Oswego, Nueva York, Estados Unidos</a:t>
            </a:r>
          </a:p>
        </p:txBody>
      </p:sp>
      <p:sp>
        <p:nvSpPr>
          <p:cNvPr id="21509" name="Text Box 8"/>
          <p:cNvSpPr txBox="1">
            <a:spLocks noChangeArrowheads="1"/>
          </p:cNvSpPr>
          <p:nvPr/>
        </p:nvSpPr>
        <p:spPr>
          <a:xfrm>
            <a:off x="2686050" y="5200651"/>
            <a:ext cx="1716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FontTx/>
              <a:buNone/>
              <a:defRPr b="0" i="0"/>
            </a:pPr>
            <a:r>
              <a:rPr lang="x-none" altLang="en-US" sz="1200">
                <a:solidFill>
                  <a:prstClr val="black"/>
                </a:solidFill>
                <a:latin typeface="Gotham Light" pitchFamily="50" charset="0"/>
              </a:rPr>
              <a:t>18 de abril</a:t>
            </a:r>
          </a:p>
        </p:txBody>
      </p:sp>
      <p:sp>
        <p:nvSpPr>
          <p:cNvPr id="21510" name="Text Box 9"/>
          <p:cNvSpPr txBox="1">
            <a:spLocks noChangeArrowheads="1"/>
          </p:cNvSpPr>
          <p:nvPr/>
        </p:nvSpPr>
        <p:spPr>
          <a:xfrm>
            <a:off x="5886450" y="5200651"/>
            <a:ext cx="1716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FontTx/>
              <a:buNone/>
              <a:defRPr b="0" i="0"/>
            </a:pPr>
            <a:r>
              <a:rPr lang="x-none" altLang="en-US" sz="1200">
                <a:solidFill>
                  <a:prstClr val="black"/>
                </a:solidFill>
                <a:latin typeface="Gotham Light" pitchFamily="50" charset="0"/>
              </a:rPr>
              <a:t>19 de abril</a:t>
            </a:r>
          </a:p>
        </p:txBody>
      </p:sp>
      <p:pic>
        <p:nvPicPr>
          <p:cNvPr id="21511" name="Picture 13" descr="curve"/>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1778795" y="2114550"/>
            <a:ext cx="5879306"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580081" y="3166334"/>
            <a:ext cx="1374345" cy="969496"/>
          </a:xfrm>
          <a:prstGeom prst="rect">
            <a:avLst/>
          </a:prstGeom>
          <a:noFill/>
        </p:spPr>
        <p:txBody>
          <a:bodyPr>
            <a:spAutoFit/>
          </a:bodyPr>
          <a:lstStyle/>
          <a:p>
            <a:pPr>
              <a:defRPr b="0" i="0"/>
            </a:pPr>
            <a:r>
              <a:rPr lang="es-CO" sz="1400" b="1" dirty="0">
                <a:solidFill>
                  <a:srgbClr val="FF0000"/>
                </a:solidFill>
                <a:latin typeface="Gotham Light" pitchFamily="50" charset="0"/>
              </a:rPr>
              <a:t>N</a:t>
            </a:r>
            <a:r>
              <a:rPr lang="x-none" sz="1400" b="1" dirty="0">
                <a:solidFill>
                  <a:srgbClr val="FF0000"/>
                </a:solidFill>
                <a:latin typeface="Gotham Light" pitchFamily="50" charset="0"/>
              </a:rPr>
              <a:t>iño varón de 12 años, solo comió</a:t>
            </a:r>
          </a:p>
          <a:p>
            <a:pPr>
              <a:defRPr b="0" i="0"/>
            </a:pPr>
            <a:endParaRPr lang="x-none" sz="1500" b="1" dirty="0">
              <a:solidFill>
                <a:srgbClr val="FF0000"/>
              </a:solidFill>
            </a:endParaRPr>
          </a:p>
        </p:txBody>
      </p:sp>
      <p:sp>
        <p:nvSpPr>
          <p:cNvPr id="21513" name="Text Box 10"/>
          <p:cNvSpPr txBox="1">
            <a:spLocks noChangeArrowheads="1"/>
          </p:cNvSpPr>
          <p:nvPr/>
        </p:nvSpPr>
        <p:spPr>
          <a:xfrm>
            <a:off x="3370994" y="2641997"/>
            <a:ext cx="85896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eaLnBrk="1" hangingPunct="1">
              <a:lnSpc>
                <a:spcPct val="80000"/>
              </a:lnSpc>
              <a:spcBef>
                <a:spcPct val="0"/>
              </a:spcBef>
              <a:buClrTx/>
              <a:buFontTx/>
              <a:buNone/>
              <a:defRPr b="0" i="0"/>
            </a:pPr>
            <a:r>
              <a:rPr lang="x-none" altLang="en-US" sz="1650" b="1" dirty="0">
                <a:solidFill>
                  <a:prstClr val="black"/>
                </a:solidFill>
                <a:latin typeface="Gotham Black" pitchFamily="50" charset="0"/>
                <a:cs typeface="Arial" panose="020B0604020202020204" pitchFamily="34" charset="0"/>
              </a:rPr>
              <a:t>Picnic</a:t>
            </a:r>
          </a:p>
        </p:txBody>
      </p:sp>
      <p:cxnSp>
        <p:nvCxnSpPr>
          <p:cNvPr id="21514" name="Straight Arrow Connector 23"/>
          <p:cNvCxnSpPr>
            <a:cxnSpLocks noChangeShapeType="1"/>
          </p:cNvCxnSpPr>
          <p:nvPr/>
        </p:nvCxnSpPr>
        <p:spPr>
          <a:xfrm>
            <a:off x="3771900" y="2914650"/>
            <a:ext cx="0" cy="228600"/>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a:xfrm>
            <a:off x="2971800" y="4057650"/>
            <a:ext cx="0" cy="400050"/>
          </a:xfrm>
          <a:prstGeom prst="straightConnector1">
            <a:avLst/>
          </a:prstGeom>
          <a:noFill/>
          <a:ln w="38100" algn="ctr">
            <a:solidFill>
              <a:srgbClr val="C00000"/>
            </a:solidFill>
            <a:round/>
            <a:tailEnd type="arrow" w="med" len="med"/>
          </a:ln>
          <a:extLst>
            <a:ext uri="{909E8E84-426E-40DD-AFC4-6F175D3DCCD1}">
              <a14:hiddenFill xmlns:a14="http://schemas.microsoft.com/office/drawing/2010/main">
                <a:noFill/>
              </a14:hiddenFill>
            </a:ext>
          </a:extLst>
        </p:spPr>
      </p:cxnSp>
      <p:sp>
        <p:nvSpPr>
          <p:cNvPr id="27" name="TextBox 26"/>
          <p:cNvSpPr txBox="1"/>
          <p:nvPr/>
        </p:nvSpPr>
        <p:spPr>
          <a:xfrm>
            <a:off x="2228851" y="3755232"/>
            <a:ext cx="2001105" cy="553998"/>
          </a:xfrm>
          <a:prstGeom prst="rect">
            <a:avLst/>
          </a:prstGeom>
          <a:noFill/>
        </p:spPr>
        <p:txBody>
          <a:bodyPr wrap="square">
            <a:spAutoFit/>
          </a:bodyPr>
          <a:lstStyle/>
          <a:p>
            <a:pPr>
              <a:defRPr b="0" i="0"/>
            </a:pPr>
            <a:r>
              <a:rPr lang="x-none" sz="1500" b="1" dirty="0">
                <a:solidFill>
                  <a:srgbClr val="FF0000"/>
                </a:solidFill>
                <a:latin typeface="Gotham Light" pitchFamily="50" charset="0"/>
              </a:rPr>
              <a:t>helado de vainilla</a:t>
            </a:r>
          </a:p>
          <a:p>
            <a:pPr>
              <a:defRPr b="0" i="0"/>
            </a:pPr>
            <a:endParaRPr lang="x-none" sz="1500" b="1" dirty="0">
              <a:solidFill>
                <a:srgbClr val="FF0000"/>
              </a:solidFill>
            </a:endParaRPr>
          </a:p>
        </p:txBody>
      </p:sp>
      <p:sp>
        <p:nvSpPr>
          <p:cNvPr id="2" name="Rectángulo 1"/>
          <p:cNvSpPr/>
          <p:nvPr/>
        </p:nvSpPr>
        <p:spPr>
          <a:xfrm>
            <a:off x="6401658" y="2434106"/>
            <a:ext cx="742093" cy="370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350" dirty="0">
                <a:solidFill>
                  <a:prstClr val="black"/>
                </a:solidFill>
              </a:rPr>
              <a:t>1 caso</a:t>
            </a:r>
          </a:p>
        </p:txBody>
      </p:sp>
    </p:spTree>
    <p:extLst>
      <p:ext uri="{BB962C8B-B14F-4D97-AF65-F5344CB8AC3E}">
        <p14:creationId xmlns:p14="http://schemas.microsoft.com/office/powerpoint/2010/main" val="35619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indefinite"/>
                            </p:stCondLst>
                          </p:cTn>
                        </p:par>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pPr>
              <a:defRPr b="0" i="0"/>
            </a:pPr>
            <a:r>
              <a:rPr lang="es-CO" altLang="en-US" sz="2800" dirty="0">
                <a:solidFill>
                  <a:srgbClr val="C00000"/>
                </a:solidFill>
                <a:latin typeface="Gotham Black" pitchFamily="50" charset="0"/>
              </a:rPr>
              <a:t>E</a:t>
            </a:r>
            <a:r>
              <a:rPr lang="x-none" altLang="en-US" sz="2800" dirty="0">
                <a:solidFill>
                  <a:srgbClr val="C00000"/>
                </a:solidFill>
                <a:latin typeface="Gotham Black" pitchFamily="50" charset="0"/>
              </a:rPr>
              <a:t>laboración de la hipótesis</a:t>
            </a:r>
          </a:p>
        </p:txBody>
      </p:sp>
      <p:sp>
        <p:nvSpPr>
          <p:cNvPr id="22531" name="Rectangle 3"/>
          <p:cNvSpPr>
            <a:spLocks noGrp="1" noChangeArrowheads="1"/>
          </p:cNvSpPr>
          <p:nvPr>
            <p:ph sz="quarter" idx="10"/>
          </p:nvPr>
        </p:nvSpPr>
        <p:spPr>
          <a:xfrm>
            <a:off x="492919" y="1438275"/>
            <a:ext cx="8384381" cy="4695825"/>
          </a:xfrm>
        </p:spPr>
        <p:txBody>
          <a:bodyPr>
            <a:normAutofit lnSpcReduction="10000"/>
          </a:bodyPr>
          <a:lstStyle/>
          <a:p>
            <a:pPr marL="0" indent="0">
              <a:buNone/>
              <a:defRPr b="0" i="0"/>
            </a:pPr>
            <a:r>
              <a:rPr lang="es-CO" altLang="en-US" sz="2600" b="1" dirty="0">
                <a:latin typeface="Gotham Light" pitchFamily="50" charset="0"/>
              </a:rPr>
              <a:t>Entrevistas de casos y pacientes</a:t>
            </a:r>
          </a:p>
          <a:p>
            <a:pPr>
              <a:defRPr b="0" i="0"/>
            </a:pPr>
            <a:r>
              <a:rPr lang="es-CO" altLang="en-US" sz="2400" dirty="0">
                <a:latin typeface="Gotham Light" pitchFamily="50" charset="0"/>
              </a:rPr>
              <a:t>Lleve a cabo conversaciones abiertas</a:t>
            </a:r>
          </a:p>
          <a:p>
            <a:pPr>
              <a:defRPr b="0" i="0"/>
            </a:pPr>
            <a:r>
              <a:rPr lang="es-CO" altLang="en-US" sz="2400" dirty="0">
                <a:latin typeface="Gotham Light" pitchFamily="50" charset="0"/>
              </a:rPr>
              <a:t>Pregúnteles cuál creen que es la fuente.</a:t>
            </a:r>
          </a:p>
          <a:p>
            <a:pPr>
              <a:defRPr b="0" i="0"/>
            </a:pPr>
            <a:r>
              <a:rPr lang="es-CO" altLang="en-US" sz="2400" dirty="0">
                <a:latin typeface="Gotham Light" pitchFamily="50" charset="0"/>
              </a:rPr>
              <a:t>Lleve a cabo conversaciones grupales con los pacientes para determinar las exposiciones comunes</a:t>
            </a:r>
            <a:r>
              <a:rPr lang="es-CO" altLang="en-US" sz="2600" dirty="0">
                <a:latin typeface="Gotham Light" pitchFamily="50" charset="0"/>
              </a:rPr>
              <a:t>.</a:t>
            </a:r>
          </a:p>
          <a:p>
            <a:pPr>
              <a:defRPr b="0" i="0"/>
            </a:pPr>
            <a:endParaRPr lang="es-CO" altLang="en-US" sz="2600" b="1" dirty="0">
              <a:latin typeface="Gotham Light" pitchFamily="50" charset="0"/>
            </a:endParaRPr>
          </a:p>
          <a:p>
            <a:pPr marL="0" indent="0">
              <a:buNone/>
              <a:defRPr b="0" i="0"/>
            </a:pPr>
            <a:r>
              <a:rPr lang="es-CO" altLang="en-US" sz="2600" b="1" dirty="0">
                <a:latin typeface="Gotham Light" pitchFamily="50" charset="0"/>
              </a:rPr>
              <a:t>Para brotes transmitidos por alimentos:</a:t>
            </a:r>
          </a:p>
          <a:p>
            <a:pPr>
              <a:defRPr b="0" i="0"/>
            </a:pPr>
            <a:r>
              <a:rPr lang="es-CO" altLang="en-US" sz="2400" dirty="0">
                <a:latin typeface="Gotham Light" pitchFamily="50" charset="0"/>
              </a:rPr>
              <a:t>Pregunte sobre los alimentos que consume</a:t>
            </a:r>
          </a:p>
          <a:p>
            <a:pPr>
              <a:defRPr b="0" i="0"/>
            </a:pPr>
            <a:r>
              <a:rPr lang="es-CO" altLang="en-US" sz="2400" dirty="0">
                <a:latin typeface="Gotham Light" pitchFamily="50" charset="0"/>
              </a:rPr>
              <a:t>Inspeccione el área de la cocina</a:t>
            </a:r>
          </a:p>
          <a:p>
            <a:pPr>
              <a:defRPr b="0" i="0"/>
            </a:pPr>
            <a:r>
              <a:rPr lang="es-CO" altLang="en-US" sz="2400" dirty="0">
                <a:latin typeface="Gotham Light" pitchFamily="50" charset="0"/>
              </a:rPr>
              <a:t>Entrevista a manipuladores de alimentos</a:t>
            </a:r>
          </a:p>
          <a:p>
            <a:pPr>
              <a:defRPr b="0" i="0"/>
            </a:pPr>
            <a:endParaRPr lang="es-MX" altLang="en-US" sz="2600" dirty="0">
              <a:solidFill>
                <a:srgbClr val="0000CC"/>
              </a:solidFill>
              <a:latin typeface="Gotham Light" pitchFamily="50" charset="0"/>
            </a:endParaRPr>
          </a:p>
        </p:txBody>
      </p:sp>
    </p:spTree>
    <p:extLst>
      <p:ext uri="{BB962C8B-B14F-4D97-AF65-F5344CB8AC3E}">
        <p14:creationId xmlns:p14="http://schemas.microsoft.com/office/powerpoint/2010/main" val="3569299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pPr>
              <a:defRPr b="0" i="0"/>
            </a:pPr>
            <a:r>
              <a:rPr lang="es-CO" altLang="en-US" sz="2800" dirty="0">
                <a:solidFill>
                  <a:srgbClr val="C00000"/>
                </a:solidFill>
                <a:latin typeface="Gotham Black" pitchFamily="50" charset="0"/>
              </a:rPr>
              <a:t>E</a:t>
            </a:r>
            <a:r>
              <a:rPr lang="x-none" altLang="en-US" sz="2800" dirty="0">
                <a:solidFill>
                  <a:srgbClr val="C00000"/>
                </a:solidFill>
                <a:latin typeface="Gotham Black" pitchFamily="50" charset="0"/>
              </a:rPr>
              <a:t>laboración de la hipótesis</a:t>
            </a:r>
          </a:p>
        </p:txBody>
      </p:sp>
      <p:sp>
        <p:nvSpPr>
          <p:cNvPr id="22531" name="Rectangle 3"/>
          <p:cNvSpPr>
            <a:spLocks noGrp="1" noChangeArrowheads="1"/>
          </p:cNvSpPr>
          <p:nvPr>
            <p:ph sz="quarter" idx="10"/>
          </p:nvPr>
        </p:nvSpPr>
        <p:spPr>
          <a:xfrm>
            <a:off x="492919" y="1438275"/>
            <a:ext cx="8384381" cy="4695825"/>
          </a:xfrm>
        </p:spPr>
        <p:txBody>
          <a:bodyPr>
            <a:normAutofit/>
          </a:bodyPr>
          <a:lstStyle/>
          <a:p>
            <a:pPr marL="0" indent="0">
              <a:buNone/>
              <a:defRPr b="0" i="0"/>
            </a:pPr>
            <a:r>
              <a:rPr lang="es-MX" altLang="en-US" sz="2600" b="1" dirty="0">
                <a:latin typeface="Gotham Light" pitchFamily="50" charset="0"/>
              </a:rPr>
              <a:t>Autoridades locales</a:t>
            </a:r>
          </a:p>
          <a:p>
            <a:pPr marL="0" indent="0">
              <a:buNone/>
              <a:defRPr b="0" i="0"/>
            </a:pPr>
            <a:endParaRPr lang="es-MX" altLang="en-US" sz="2600" b="1" dirty="0">
              <a:latin typeface="Gotham Light" pitchFamily="50" charset="0"/>
            </a:endParaRPr>
          </a:p>
          <a:p>
            <a:pPr lvl="1">
              <a:defRPr b="0" i="0"/>
            </a:pPr>
            <a:r>
              <a:rPr lang="es-MX" altLang="en-US" sz="2600" dirty="0">
                <a:latin typeface="Gotham Light" pitchFamily="50" charset="0"/>
              </a:rPr>
              <a:t>Que piensan</a:t>
            </a:r>
          </a:p>
          <a:p>
            <a:pPr lvl="1">
              <a:defRPr b="0" i="0"/>
            </a:pPr>
            <a:r>
              <a:rPr lang="es-MX" altLang="en-US" sz="2600" dirty="0">
                <a:latin typeface="Gotham Light" pitchFamily="50" charset="0"/>
              </a:rPr>
              <a:t>¿Algún evento, vacaciones, festivales, eventos deportivos, reuniones?</a:t>
            </a:r>
          </a:p>
          <a:p>
            <a:pPr lvl="1">
              <a:defRPr b="0" i="0"/>
            </a:pPr>
            <a:r>
              <a:rPr lang="es-MX" altLang="en-US" sz="2600" dirty="0">
                <a:latin typeface="Gotham Light" pitchFamily="50" charset="0"/>
              </a:rPr>
              <a:t>¿Algún nuevo producto, producción, proveedores?</a:t>
            </a:r>
            <a:endParaRPr lang="es-MX" altLang="en-US" sz="2600" dirty="0">
              <a:solidFill>
                <a:srgbClr val="0000CC"/>
              </a:solidFill>
              <a:latin typeface="Gotham Light" pitchFamily="50" charset="0"/>
            </a:endParaRPr>
          </a:p>
        </p:txBody>
      </p:sp>
    </p:spTree>
    <p:extLst>
      <p:ext uri="{BB962C8B-B14F-4D97-AF65-F5344CB8AC3E}">
        <p14:creationId xmlns:p14="http://schemas.microsoft.com/office/powerpoint/2010/main" val="330127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b="0" i="0"/>
            </a:pPr>
            <a:r>
              <a:rPr lang="x-none" altLang="en-US" dirty="0">
                <a:solidFill>
                  <a:srgbClr val="C00000"/>
                </a:solidFill>
                <a:latin typeface="Gotham Black" pitchFamily="50" charset="0"/>
              </a:rPr>
              <a:t>Objetivos</a:t>
            </a:r>
          </a:p>
        </p:txBody>
      </p:sp>
      <p:sp>
        <p:nvSpPr>
          <p:cNvPr id="5123" name="Rectangle 3"/>
          <p:cNvSpPr>
            <a:spLocks noGrp="1" noChangeArrowheads="1"/>
          </p:cNvSpPr>
          <p:nvPr>
            <p:ph sz="quarter" idx="10"/>
          </p:nvPr>
        </p:nvSpPr>
        <p:spPr/>
        <p:txBody>
          <a:bodyPr>
            <a:normAutofit fontScale="92500"/>
          </a:bodyPr>
          <a:lstStyle/>
          <a:p>
            <a:pPr marL="0" indent="0">
              <a:spcBef>
                <a:spcPts val="900"/>
              </a:spcBef>
              <a:buNone/>
              <a:defRPr b="0" i="0"/>
            </a:pPr>
            <a:r>
              <a:rPr lang="x-none" dirty="0">
                <a:latin typeface="Gotham Light" pitchFamily="50" charset="0"/>
              </a:rPr>
              <a:t>Cuando finalice esta sesión, usted estará en capacidad de:</a:t>
            </a:r>
          </a:p>
          <a:p>
            <a:pPr lvl="0">
              <a:defRPr b="0" i="0"/>
            </a:pPr>
            <a:r>
              <a:rPr lang="x-none" dirty="0">
                <a:latin typeface="Gotham Light" pitchFamily="50" charset="0"/>
              </a:rPr>
              <a:t>Elaborar una hipótesis acerca de la posible causa de un brote.</a:t>
            </a:r>
          </a:p>
          <a:p>
            <a:pPr lvl="0">
              <a:defRPr b="0" i="0"/>
            </a:pPr>
            <a:r>
              <a:rPr lang="x-none" dirty="0">
                <a:latin typeface="Gotham Light" pitchFamily="50" charset="0"/>
              </a:rPr>
              <a:t>Debatir las maneras de evaluar esa hipótesis.</a:t>
            </a:r>
          </a:p>
          <a:p>
            <a:pPr lvl="0">
              <a:defRPr b="0" i="0"/>
            </a:pPr>
            <a:r>
              <a:rPr lang="x-none" dirty="0">
                <a:latin typeface="Gotham Light" pitchFamily="50" charset="0"/>
              </a:rPr>
              <a:t>Debatir las estrategias para el control del brote.</a:t>
            </a:r>
          </a:p>
        </p:txBody>
      </p:sp>
    </p:spTree>
    <p:extLst>
      <p:ext uri="{BB962C8B-B14F-4D97-AF65-F5344CB8AC3E}">
        <p14:creationId xmlns:p14="http://schemas.microsoft.com/office/powerpoint/2010/main" val="2204561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Autofit/>
          </a:bodyPr>
          <a:lstStyle/>
          <a:p>
            <a:pPr>
              <a:defRPr b="0" i="0"/>
            </a:pPr>
            <a:r>
              <a:rPr lang="x-none" altLang="en-US" sz="2400" dirty="0">
                <a:solidFill>
                  <a:srgbClr val="C00000"/>
                </a:solidFill>
                <a:latin typeface="Gotham Black" pitchFamily="50" charset="0"/>
              </a:rPr>
              <a:t>Ejemplo: </a:t>
            </a:r>
            <a:r>
              <a:rPr lang="es-CO" altLang="en-US" sz="2400" dirty="0">
                <a:solidFill>
                  <a:srgbClr val="C00000"/>
                </a:solidFill>
                <a:latin typeface="Gotham Black" pitchFamily="50" charset="0"/>
              </a:rPr>
              <a:t>d</a:t>
            </a:r>
            <a:r>
              <a:rPr lang="x-none" altLang="en-US" sz="2400" dirty="0">
                <a:solidFill>
                  <a:srgbClr val="C00000"/>
                </a:solidFill>
                <a:latin typeface="Gotham Black" pitchFamily="50" charset="0"/>
              </a:rPr>
              <a:t>esarrollar una hipótesis</a:t>
            </a:r>
          </a:p>
        </p:txBody>
      </p:sp>
      <p:sp>
        <p:nvSpPr>
          <p:cNvPr id="91139" name="Rectangle 3"/>
          <p:cNvSpPr>
            <a:spLocks noGrp="1" noChangeArrowheads="1"/>
          </p:cNvSpPr>
          <p:nvPr>
            <p:ph sz="quarter" idx="10"/>
          </p:nvPr>
        </p:nvSpPr>
        <p:spPr/>
        <p:txBody>
          <a:bodyPr>
            <a:normAutofit fontScale="95000"/>
          </a:bodyPr>
          <a:lstStyle/>
          <a:p>
            <a:pPr marL="0" indent="0">
              <a:buNone/>
              <a:defRPr b="0" i="0"/>
            </a:pPr>
            <a:r>
              <a:rPr lang="x-none" altLang="en-US" sz="2000" dirty="0">
                <a:latin typeface="Gotham Black" pitchFamily="50" charset="0"/>
              </a:rPr>
              <a:t>Escenario: </a:t>
            </a:r>
            <a:r>
              <a:rPr lang="x-none" altLang="en-US" sz="2000" dirty="0">
                <a:latin typeface="Gotham Light" pitchFamily="50" charset="0"/>
              </a:rPr>
              <a:t>Se presentaron varios casos de meningitis (presuntamente meningocócica) entre recién nacidos en el hospital X.</a:t>
            </a:r>
          </a:p>
          <a:p>
            <a:pPr marL="0" indent="0">
              <a:buNone/>
              <a:defRPr b="0" i="0"/>
            </a:pPr>
            <a:endParaRPr lang="en-US" altLang="en-US" sz="2000" dirty="0">
              <a:latin typeface="Gotham Black" pitchFamily="50" charset="0"/>
            </a:endParaRPr>
          </a:p>
          <a:p>
            <a:pPr marL="0" indent="0">
              <a:buNone/>
              <a:defRPr b="0" i="0"/>
            </a:pPr>
            <a:r>
              <a:rPr lang="x-none" altLang="en-US" sz="2000" dirty="0">
                <a:latin typeface="Gotham Black" pitchFamily="50" charset="0"/>
              </a:rPr>
              <a:t>Conocimiento en la materia </a:t>
            </a:r>
            <a:r>
              <a:rPr lang="x-none" altLang="en-US" sz="2000" dirty="0">
                <a:latin typeface="Gotham Light" pitchFamily="50" charset="0"/>
              </a:rPr>
              <a:t>[de la Hoja informativa de la OMS]: La meningitis meningocócica se transmite de persona a persona a través de gotículas de secreciones respiratorias o de la garganta de los portadores. El contacto cercano y prolongado (p</a:t>
            </a:r>
            <a:r>
              <a:rPr lang="es-CO" altLang="en-US" sz="2000" dirty="0" err="1">
                <a:latin typeface="Gotham Light" pitchFamily="50" charset="0"/>
              </a:rPr>
              <a:t>or</a:t>
            </a:r>
            <a:r>
              <a:rPr lang="x-none" altLang="en-US" sz="2000" dirty="0">
                <a:latin typeface="Gotham Light" pitchFamily="50" charset="0"/>
              </a:rPr>
              <a:t> ej.,  besos, estornudos</a:t>
            </a:r>
            <a:r>
              <a:rPr lang="es-CO" altLang="en-US" sz="2000" dirty="0">
                <a:latin typeface="Gotham Light" pitchFamily="50" charset="0"/>
              </a:rPr>
              <a:t>,</a:t>
            </a:r>
            <a:r>
              <a:rPr lang="x-none" altLang="en-US" sz="2000" dirty="0">
                <a:latin typeface="Gotham Light" pitchFamily="50" charset="0"/>
              </a:rPr>
              <a:t> tos, convivencia en espacios reducidos con una persona infectada) facilita la transmisión de la enfermedad.</a:t>
            </a:r>
          </a:p>
          <a:p>
            <a:pPr marL="0" indent="0">
              <a:buNone/>
              <a:defRPr b="0" i="0"/>
            </a:pPr>
            <a:endParaRPr lang="en-US" altLang="en-US" sz="2000" dirty="0">
              <a:latin typeface="Gotham Light" pitchFamily="50" charset="0"/>
            </a:endParaRPr>
          </a:p>
          <a:p>
            <a:pPr marL="0" indent="0">
              <a:buNone/>
              <a:defRPr b="0" i="0"/>
            </a:pPr>
            <a:r>
              <a:rPr lang="x-none" altLang="en-US" sz="2000" dirty="0">
                <a:latin typeface="Gotham Black" pitchFamily="50" charset="0"/>
              </a:rPr>
              <a:t>¿Cuál es su hipótesis? </a:t>
            </a:r>
            <a:r>
              <a:rPr lang="x-none" altLang="en-US" sz="2000" dirty="0">
                <a:latin typeface="Gotham Light" pitchFamily="50" charset="0"/>
              </a:rPr>
              <a:t>(Especifiquen el resultado y la posible exposición).</a:t>
            </a:r>
          </a:p>
        </p:txBody>
      </p:sp>
    </p:spTree>
    <p:extLst>
      <p:ext uri="{BB962C8B-B14F-4D97-AF65-F5344CB8AC3E}">
        <p14:creationId xmlns:p14="http://schemas.microsoft.com/office/powerpoint/2010/main" val="2556183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Autofit/>
          </a:bodyPr>
          <a:lstStyle/>
          <a:p>
            <a:pPr>
              <a:defRPr b="0" i="0"/>
            </a:pPr>
            <a:r>
              <a:rPr lang="x-none" altLang="en-US" sz="2600" dirty="0">
                <a:solidFill>
                  <a:srgbClr val="C00000"/>
                </a:solidFill>
                <a:latin typeface="Gotham Black" pitchFamily="50" charset="0"/>
              </a:rPr>
              <a:t>Ejemplo: </a:t>
            </a:r>
            <a:r>
              <a:rPr lang="es-CO" altLang="en-US" sz="2600" dirty="0">
                <a:solidFill>
                  <a:srgbClr val="C00000"/>
                </a:solidFill>
                <a:latin typeface="Gotham Black" pitchFamily="50" charset="0"/>
              </a:rPr>
              <a:t>d</a:t>
            </a:r>
            <a:r>
              <a:rPr lang="x-none" altLang="en-US" sz="2600" dirty="0">
                <a:solidFill>
                  <a:srgbClr val="C00000"/>
                </a:solidFill>
                <a:latin typeface="Gotham Black" pitchFamily="50" charset="0"/>
              </a:rPr>
              <a:t>esarrollar una hipótesis</a:t>
            </a:r>
          </a:p>
        </p:txBody>
      </p:sp>
      <p:sp>
        <p:nvSpPr>
          <p:cNvPr id="92163" name="Rectangle 3"/>
          <p:cNvSpPr>
            <a:spLocks noGrp="1" noChangeArrowheads="1"/>
          </p:cNvSpPr>
          <p:nvPr>
            <p:ph sz="quarter" idx="10"/>
          </p:nvPr>
        </p:nvSpPr>
        <p:spPr/>
        <p:txBody>
          <a:bodyPr>
            <a:normAutofit/>
          </a:bodyPr>
          <a:lstStyle/>
          <a:p>
            <a:pPr>
              <a:defRPr b="0" i="0"/>
            </a:pPr>
            <a:r>
              <a:rPr lang="x-none" altLang="en-US" sz="2000" u="sng" dirty="0">
                <a:solidFill>
                  <a:srgbClr val="C00000"/>
                </a:solidFill>
                <a:latin typeface="Gotham Light" pitchFamily="50" charset="0"/>
              </a:rPr>
              <a:t>El </a:t>
            </a:r>
            <a:r>
              <a:rPr lang="x-none" altLang="en-US" sz="2000" u="sng" dirty="0">
                <a:solidFill>
                  <a:srgbClr val="C00000"/>
                </a:solidFill>
                <a:latin typeface="Gotham Black" pitchFamily="50" charset="0"/>
              </a:rPr>
              <a:t>resultado</a:t>
            </a:r>
            <a:r>
              <a:rPr lang="x-none" altLang="en-US" sz="2000" dirty="0">
                <a:solidFill>
                  <a:srgbClr val="C00000"/>
                </a:solidFill>
                <a:latin typeface="Gotham Light" pitchFamily="50" charset="0"/>
              </a:rPr>
              <a:t> es la meningitis.</a:t>
            </a:r>
          </a:p>
          <a:p>
            <a:pPr>
              <a:defRPr b="0" i="0"/>
            </a:pPr>
            <a:r>
              <a:rPr lang="x-none" altLang="en-US" sz="2000" dirty="0">
                <a:latin typeface="Gotham Light" pitchFamily="50" charset="0"/>
              </a:rPr>
              <a:t>En este hospital, los recién nacidos se quedaban con sus madres en la sala de partos.</a:t>
            </a:r>
            <a:endParaRPr lang="es-CO" altLang="en-US" sz="2000" dirty="0">
              <a:latin typeface="Gotham Light" pitchFamily="50" charset="0"/>
            </a:endParaRPr>
          </a:p>
          <a:p>
            <a:pPr marL="0" indent="0">
              <a:buNone/>
              <a:defRPr b="0" i="0"/>
            </a:pPr>
            <a:endParaRPr lang="x-none" altLang="en-US" sz="2000" dirty="0">
              <a:latin typeface="Gotham Light" pitchFamily="50" charset="0"/>
            </a:endParaRPr>
          </a:p>
          <a:p>
            <a:pPr>
              <a:defRPr b="0" i="0"/>
            </a:pPr>
            <a:r>
              <a:rPr lang="x-none" altLang="en-US" sz="2000" u="sng" dirty="0">
                <a:solidFill>
                  <a:srgbClr val="C00000"/>
                </a:solidFill>
                <a:latin typeface="Gotham Light" pitchFamily="50" charset="0"/>
              </a:rPr>
              <a:t>La </a:t>
            </a:r>
            <a:r>
              <a:rPr lang="x-none" altLang="en-US" sz="2000" u="sng" dirty="0">
                <a:solidFill>
                  <a:srgbClr val="C00000"/>
                </a:solidFill>
                <a:latin typeface="Gotham Black" pitchFamily="50" charset="0"/>
              </a:rPr>
              <a:t>exposición</a:t>
            </a:r>
            <a:r>
              <a:rPr lang="x-none" altLang="en-US" sz="2000" dirty="0">
                <a:solidFill>
                  <a:srgbClr val="C00000"/>
                </a:solidFill>
                <a:latin typeface="Gotham Black" pitchFamily="50" charset="0"/>
              </a:rPr>
              <a:t> </a:t>
            </a:r>
            <a:r>
              <a:rPr lang="x-none" altLang="en-US" sz="2000" dirty="0">
                <a:solidFill>
                  <a:srgbClr val="C00000"/>
                </a:solidFill>
                <a:latin typeface="Gotham Light" pitchFamily="50" charset="0"/>
              </a:rPr>
              <a:t>es la persona (presumiblemente portadora) en la sala de partos.</a:t>
            </a:r>
          </a:p>
          <a:p>
            <a:pPr lvl="1">
              <a:defRPr b="0" i="0"/>
            </a:pPr>
            <a:r>
              <a:rPr lang="x-none" altLang="en-US" sz="2000" dirty="0">
                <a:latin typeface="Gotham Light" pitchFamily="50" charset="0"/>
              </a:rPr>
              <a:t>¿Médico, personal de enfermería, </a:t>
            </a:r>
            <a:br>
              <a:rPr lang="en-US" altLang="en-US" sz="2000" dirty="0">
                <a:latin typeface="Gotham Light" pitchFamily="50" charset="0"/>
              </a:rPr>
            </a:br>
            <a:r>
              <a:rPr lang="x-none" altLang="en-US" sz="2000" dirty="0">
                <a:latin typeface="Gotham Light" pitchFamily="50" charset="0"/>
              </a:rPr>
              <a:t>técnico?</a:t>
            </a:r>
          </a:p>
          <a:p>
            <a:pPr lvl="1">
              <a:defRPr b="0" i="0"/>
            </a:pPr>
            <a:r>
              <a:rPr lang="x-none" altLang="en-US" sz="2000" dirty="0">
                <a:latin typeface="Gotham Light" pitchFamily="50" charset="0"/>
              </a:rPr>
              <a:t>¿Madre?</a:t>
            </a:r>
          </a:p>
          <a:p>
            <a:pPr lvl="1">
              <a:defRPr b="0" i="0"/>
            </a:pPr>
            <a:r>
              <a:rPr lang="x-none" altLang="en-US" sz="2000" dirty="0">
                <a:latin typeface="Gotham Light" pitchFamily="50" charset="0"/>
              </a:rPr>
              <a:t>¿Visitante?</a:t>
            </a:r>
          </a:p>
          <a:p>
            <a:pPr>
              <a:buFont typeface="Arial" charset="0"/>
              <a:buNone/>
              <a:defRPr b="0" i="0"/>
            </a:pPr>
            <a:endParaRPr lang="en-US" altLang="en-US" sz="1800" dirty="0"/>
          </a:p>
          <a:p>
            <a:pPr>
              <a:defRPr b="0" i="0"/>
            </a:pPr>
            <a:endParaRPr lang="en-US" altLang="en-US" sz="1800" dirty="0"/>
          </a:p>
        </p:txBody>
      </p:sp>
      <p:pic>
        <p:nvPicPr>
          <p:cNvPr id="92164" name="Picture 9" descr="C:\Users\Theresa Cruz\AppData\Local\Microsoft\Windows\Temporary Internet Files\Content.IE5\NE9F8P8V\MCj03973540000[1].wmf"/>
          <p:cNvPicPr>
            <a:picLocks noChangeAspect="1" noChangeArrowheads="1"/>
          </p:cNvPicPr>
          <p:nvPr/>
        </p:nvPicPr>
        <p:blipFill>
          <a:blip r:embed="rId3" cstate="print">
            <a:extLst>
              <a:ext uri="{28A0092B-C50C-407E-A947-70E740481C1C}">
                <a14:useLocalDpi xmlns:a14="http://schemas.microsoft.com/office/drawing/2010/main" val="0"/>
              </a:ext>
            </a:extLst>
          </a:blip>
          <a:stretch/>
        </p:blipFill>
        <p:spPr>
          <a:xfrm>
            <a:off x="5930154" y="3287326"/>
            <a:ext cx="1499347" cy="214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1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Autofit/>
          </a:bodyPr>
          <a:lstStyle/>
          <a:p>
            <a:pPr algn="ctr">
              <a:defRPr b="0" i="0"/>
            </a:pPr>
            <a:r>
              <a:rPr lang="x-none" altLang="en-US" sz="2400" dirty="0">
                <a:solidFill>
                  <a:srgbClr val="C00000"/>
                </a:solidFill>
                <a:latin typeface="Gotham Black" pitchFamily="50" charset="0"/>
              </a:rPr>
              <a:t>Paso 8: </a:t>
            </a:r>
            <a:r>
              <a:rPr lang="es-CO" altLang="en-US" sz="2400" dirty="0">
                <a:solidFill>
                  <a:srgbClr val="C00000"/>
                </a:solidFill>
                <a:latin typeface="Gotham Black" pitchFamily="50" charset="0"/>
              </a:rPr>
              <a:t>E</a:t>
            </a:r>
            <a:r>
              <a:rPr lang="x-none" altLang="ja-JP" sz="2400" dirty="0">
                <a:solidFill>
                  <a:srgbClr val="C00000"/>
                </a:solidFill>
                <a:latin typeface="Gotham Black" pitchFamily="50" charset="0"/>
                <a:ea typeface="ＭＳ Ｐゴシック" charset="-128"/>
              </a:rPr>
              <a:t>valuar las hipótesis</a:t>
            </a:r>
            <a:r>
              <a:rPr lang="es-CO" altLang="ja-JP" sz="2400" dirty="0">
                <a:solidFill>
                  <a:srgbClr val="C00000"/>
                </a:solidFill>
                <a:latin typeface="Gotham Black" pitchFamily="50" charset="0"/>
                <a:ea typeface="ＭＳ Ｐゴシック" charset="-128"/>
              </a:rPr>
              <a:t> </a:t>
            </a:r>
            <a:r>
              <a:rPr lang="x-none" altLang="ja-JP" sz="2400" dirty="0">
                <a:solidFill>
                  <a:srgbClr val="C00000"/>
                </a:solidFill>
                <a:latin typeface="Gotham Black" pitchFamily="50" charset="0"/>
                <a:ea typeface="ＭＳ Ｐゴシック" charset="-128"/>
              </a:rPr>
              <a:t>desde el punto de vista epidemiológico</a:t>
            </a:r>
          </a:p>
        </p:txBody>
      </p:sp>
      <p:sp>
        <p:nvSpPr>
          <p:cNvPr id="84995" name="Rectangle 3"/>
          <p:cNvSpPr>
            <a:spLocks noGrp="1" noChangeArrowheads="1"/>
          </p:cNvSpPr>
          <p:nvPr>
            <p:ph sz="quarter" idx="10"/>
          </p:nvPr>
        </p:nvSpPr>
        <p:spPr>
          <a:xfrm>
            <a:off x="492919" y="1419225"/>
            <a:ext cx="8086725" cy="4538385"/>
          </a:xfrm>
        </p:spPr>
        <p:txBody>
          <a:bodyPr>
            <a:normAutofit fontScale="95000" lnSpcReduction="10000"/>
          </a:bodyPr>
          <a:lstStyle/>
          <a:p>
            <a:pPr marL="514350" indent="-514350">
              <a:spcBef>
                <a:spcPts val="900"/>
              </a:spcBef>
              <a:buFont typeface="Arial" charset="0"/>
              <a:buAutoNum type="arabicPeriod" startAt="7"/>
              <a:defRPr b="0" i="0"/>
            </a:pPr>
            <a:r>
              <a:rPr lang="x-none" altLang="ja-JP" sz="2500" dirty="0">
                <a:solidFill>
                  <a:schemeClr val="bg1">
                    <a:lumMod val="65000"/>
                  </a:schemeClr>
                </a:solidFill>
                <a:latin typeface="Gotham Light" pitchFamily="50" charset="0"/>
                <a:ea typeface="ＭＳ Ｐゴシック" charset="-128"/>
              </a:rPr>
              <a:t>Desarrollar las hipótesis.</a:t>
            </a:r>
          </a:p>
          <a:p>
            <a:pPr marL="514350" indent="-514350">
              <a:spcBef>
                <a:spcPts val="900"/>
              </a:spcBef>
              <a:buFont typeface="Arial" charset="0"/>
              <a:buAutoNum type="arabicPeriod" startAt="7"/>
              <a:defRPr b="0" i="0"/>
            </a:pPr>
            <a:r>
              <a:rPr lang="x-none" altLang="ja-JP" sz="2500" dirty="0">
                <a:latin typeface="Gotham Light" pitchFamily="50" charset="0"/>
                <a:ea typeface="ＭＳ Ｐゴシック" charset="-128"/>
              </a:rPr>
              <a:t>Evaluar las hipótesis desde el punto de vista epidemiológico.</a:t>
            </a:r>
          </a:p>
          <a:p>
            <a:pPr marL="514350" indent="-514350">
              <a:spcBef>
                <a:spcPts val="900"/>
              </a:spcBef>
              <a:buFont typeface="Arial" charset="0"/>
              <a:buAutoNum type="arabicPeriod" startAt="7"/>
              <a:defRPr b="0" i="0"/>
            </a:pPr>
            <a:r>
              <a:rPr lang="x-none" altLang="ja-JP" sz="2500" dirty="0">
                <a:solidFill>
                  <a:schemeClr val="bg1">
                    <a:lumMod val="65000"/>
                  </a:schemeClr>
                </a:solidFill>
                <a:latin typeface="Gotham Light" pitchFamily="50" charset="0"/>
                <a:ea typeface="ＭＳ Ｐゴシック" charset="-128"/>
              </a:rPr>
              <a:t>Conciliar la epidemiología con los hallazgos ambientales y de laboratorio.</a:t>
            </a:r>
          </a:p>
          <a:p>
            <a:pPr marL="514350" indent="-514350">
              <a:spcBef>
                <a:spcPts val="900"/>
              </a:spcBef>
              <a:buFont typeface="Arial" charset="0"/>
              <a:buAutoNum type="arabicPeriod" startAt="7"/>
              <a:defRPr b="0" i="0"/>
            </a:pPr>
            <a:r>
              <a:rPr lang="x-none" altLang="ja-JP" sz="2500" dirty="0">
                <a:solidFill>
                  <a:schemeClr val="bg1">
                    <a:lumMod val="65000"/>
                  </a:schemeClr>
                </a:solidFill>
                <a:latin typeface="Gotham Light" pitchFamily="50" charset="0"/>
                <a:ea typeface="ＭＳ Ｐゴシック" charset="-128"/>
              </a:rPr>
              <a:t>Realizar </a:t>
            </a:r>
            <a:r>
              <a:rPr lang="x-none" altLang="en-US" sz="2500" dirty="0">
                <a:solidFill>
                  <a:schemeClr val="bg1">
                    <a:lumMod val="65000"/>
                  </a:schemeClr>
                </a:solidFill>
                <a:latin typeface="Gotham Light" pitchFamily="50" charset="0"/>
              </a:rPr>
              <a:t>estudios adicionales según sea necesario.</a:t>
            </a:r>
          </a:p>
          <a:p>
            <a:pPr marL="517922" indent="-517922">
              <a:lnSpc>
                <a:spcPct val="110000"/>
              </a:lnSpc>
              <a:spcBef>
                <a:spcPts val="900"/>
              </a:spcBef>
              <a:buFont typeface="+mj-lt"/>
              <a:buAutoNum type="arabicPeriod" startAt="11"/>
              <a:defRPr b="0" i="0"/>
            </a:pPr>
            <a:r>
              <a:rPr lang="x-none" altLang="en-US" sz="2500" dirty="0">
                <a:solidFill>
                  <a:schemeClr val="bg1">
                    <a:lumMod val="65000"/>
                  </a:schemeClr>
                </a:solidFill>
                <a:latin typeface="Gotham Light" pitchFamily="50" charset="0"/>
              </a:rPr>
              <a:t>Implementar y evaluar medidas de prevención y control.</a:t>
            </a:r>
          </a:p>
          <a:p>
            <a:pPr marL="517922" indent="-517922">
              <a:lnSpc>
                <a:spcPct val="110000"/>
              </a:lnSpc>
              <a:spcBef>
                <a:spcPts val="900"/>
              </a:spcBef>
              <a:buFont typeface="+mj-lt"/>
              <a:buAutoNum type="arabicPeriod" startAt="11"/>
              <a:defRPr b="0" i="0"/>
            </a:pPr>
            <a:r>
              <a:rPr lang="x-none" altLang="en-US" sz="2500" dirty="0">
                <a:solidFill>
                  <a:schemeClr val="bg1">
                    <a:lumMod val="65000"/>
                  </a:schemeClr>
                </a:solidFill>
                <a:latin typeface="Gotham Light" pitchFamily="50" charset="0"/>
              </a:rPr>
              <a:t>Iniciar o mantener la vigilancia.</a:t>
            </a:r>
          </a:p>
          <a:p>
            <a:pPr marL="517922" indent="-517922">
              <a:lnSpc>
                <a:spcPct val="110000"/>
              </a:lnSpc>
              <a:spcBef>
                <a:spcPts val="900"/>
              </a:spcBef>
              <a:buFont typeface="Arial" charset="0"/>
              <a:buAutoNum type="arabicPeriod" startAt="11"/>
              <a:defRPr b="0" i="0"/>
            </a:pPr>
            <a:r>
              <a:rPr lang="x-none" altLang="en-US" sz="2500" dirty="0">
                <a:solidFill>
                  <a:schemeClr val="bg1">
                    <a:lumMod val="65000"/>
                  </a:schemeClr>
                </a:solidFill>
                <a:latin typeface="Gotham Light" pitchFamily="50" charset="0"/>
              </a:rPr>
              <a:t>Comunicar los hallazgos.</a:t>
            </a:r>
          </a:p>
          <a:p>
            <a:pPr marL="514350" indent="-514350">
              <a:spcBef>
                <a:spcPts val="900"/>
              </a:spcBef>
              <a:buFont typeface="Arial" charset="0"/>
              <a:buAutoNum type="arabicPeriod" startAt="7"/>
              <a:defRPr b="0" i="0"/>
            </a:pPr>
            <a:endParaRPr lang="en-US" altLang="en-US" sz="2400" dirty="0">
              <a:solidFill>
                <a:schemeClr val="bg1">
                  <a:lumMod val="65000"/>
                </a:schemeClr>
              </a:solidFill>
            </a:endParaRPr>
          </a:p>
        </p:txBody>
      </p:sp>
    </p:spTree>
    <p:extLst>
      <p:ext uri="{BB962C8B-B14F-4D97-AF65-F5344CB8AC3E}">
        <p14:creationId xmlns:p14="http://schemas.microsoft.com/office/powerpoint/2010/main" val="224234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noAutofit/>
          </a:bodyPr>
          <a:lstStyle/>
          <a:p>
            <a:pPr algn="ctr">
              <a:defRPr b="0" i="0"/>
            </a:pPr>
            <a:r>
              <a:rPr lang="x-none" altLang="en-US" sz="2400" dirty="0">
                <a:solidFill>
                  <a:srgbClr val="C00000"/>
                </a:solidFill>
                <a:latin typeface="Gotham Black" pitchFamily="50" charset="0"/>
              </a:rPr>
              <a:t>Evaluación de las hipótesis:</a:t>
            </a:r>
            <a:r>
              <a:rPr lang="es-CO" altLang="en-US" sz="2400" dirty="0">
                <a:solidFill>
                  <a:srgbClr val="C00000"/>
                </a:solidFill>
                <a:latin typeface="Gotham Black" pitchFamily="50" charset="0"/>
              </a:rPr>
              <a:t> c</a:t>
            </a:r>
            <a:r>
              <a:rPr lang="x-none" altLang="en-US" sz="2400" dirty="0">
                <a:solidFill>
                  <a:srgbClr val="C00000"/>
                </a:solidFill>
                <a:latin typeface="Gotham Black" pitchFamily="50" charset="0"/>
              </a:rPr>
              <a:t>omparar con la evidencia</a:t>
            </a:r>
          </a:p>
        </p:txBody>
      </p:sp>
      <p:sp>
        <p:nvSpPr>
          <p:cNvPr id="98307" name="Content Placeholder 2"/>
          <p:cNvSpPr>
            <a:spLocks noGrp="1"/>
          </p:cNvSpPr>
          <p:nvPr>
            <p:ph sz="quarter" idx="10"/>
          </p:nvPr>
        </p:nvSpPr>
        <p:spPr>
          <a:xfrm>
            <a:off x="528637" y="1384341"/>
            <a:ext cx="8086725" cy="4538385"/>
          </a:xfrm>
        </p:spPr>
        <p:txBody>
          <a:bodyPr>
            <a:normAutofit fontScale="92500" lnSpcReduction="10000"/>
          </a:bodyPr>
          <a:lstStyle/>
          <a:p>
            <a:pPr>
              <a:defRPr b="0" i="0"/>
            </a:pPr>
            <a:r>
              <a:rPr lang="x-none" altLang="en-US" dirty="0">
                <a:latin typeface="Gotham Light" pitchFamily="50" charset="0"/>
              </a:rPr>
              <a:t>Comparar la hipótesis con la evidencia </a:t>
            </a:r>
            <a:r>
              <a:rPr lang="es-CO" altLang="en-US" dirty="0">
                <a:latin typeface="Gotham Light" pitchFamily="50" charset="0"/>
              </a:rPr>
              <a:t>o</a:t>
            </a:r>
            <a:r>
              <a:rPr lang="x-none" altLang="en-US" dirty="0">
                <a:latin typeface="Gotham Light" pitchFamily="50" charset="0"/>
              </a:rPr>
              <a:t>b</a:t>
            </a:r>
            <a:r>
              <a:rPr lang="es-CO" altLang="en-US" dirty="0">
                <a:latin typeface="Gotham Light" pitchFamily="50" charset="0"/>
              </a:rPr>
              <a:t>teni</a:t>
            </a:r>
            <a:r>
              <a:rPr lang="x-none" altLang="en-US" dirty="0">
                <a:latin typeface="Gotham Light" pitchFamily="50" charset="0"/>
              </a:rPr>
              <a:t>da</a:t>
            </a:r>
            <a:r>
              <a:rPr lang="es-CO" altLang="en-US" dirty="0">
                <a:latin typeface="Gotham Light" pitchFamily="50" charset="0"/>
              </a:rPr>
              <a:t>:</a:t>
            </a:r>
            <a:endParaRPr lang="x-none" altLang="en-US" dirty="0">
              <a:latin typeface="Gotham Light" pitchFamily="50" charset="0"/>
            </a:endParaRPr>
          </a:p>
          <a:p>
            <a:pPr marL="645319" lvl="1" indent="-302419">
              <a:spcBef>
                <a:spcPts val="450"/>
              </a:spcBef>
              <a:buSzPct val="125000"/>
              <a:defRPr b="0" i="0"/>
            </a:pPr>
            <a:r>
              <a:rPr lang="x-none" altLang="en-US" dirty="0">
                <a:latin typeface="Gotham Light" pitchFamily="50" charset="0"/>
              </a:rPr>
              <a:t>Evidencia de laboratorio</a:t>
            </a:r>
          </a:p>
          <a:p>
            <a:pPr marL="645319" lvl="1" indent="-302419">
              <a:spcBef>
                <a:spcPts val="450"/>
              </a:spcBef>
              <a:buSzPct val="125000"/>
              <a:defRPr b="0" i="0"/>
            </a:pPr>
            <a:r>
              <a:rPr lang="x-none" altLang="en-US" dirty="0">
                <a:latin typeface="Gotham Light" pitchFamily="50" charset="0"/>
              </a:rPr>
              <a:t>Evidencia clínica</a:t>
            </a:r>
          </a:p>
          <a:p>
            <a:pPr marL="645319" lvl="1" indent="-302419">
              <a:spcBef>
                <a:spcPts val="450"/>
              </a:spcBef>
              <a:buSzPct val="125000"/>
              <a:defRPr b="0" i="0"/>
            </a:pPr>
            <a:r>
              <a:rPr lang="x-none" altLang="en-US" dirty="0">
                <a:latin typeface="Gotham Light" pitchFamily="50" charset="0"/>
              </a:rPr>
              <a:t>Evidencia ambiental</a:t>
            </a:r>
          </a:p>
          <a:p>
            <a:pPr marL="645319" lvl="1" indent="-302419">
              <a:spcBef>
                <a:spcPts val="450"/>
              </a:spcBef>
              <a:buSzPct val="125000"/>
              <a:defRPr b="0" i="0"/>
            </a:pPr>
            <a:r>
              <a:rPr lang="x-none" altLang="en-US" dirty="0">
                <a:latin typeface="Gotham Light" pitchFamily="50" charset="0"/>
              </a:rPr>
              <a:t>Evidencia epidemiológica</a:t>
            </a:r>
          </a:p>
          <a:p>
            <a:pPr marL="342900" lvl="1" indent="0">
              <a:spcBef>
                <a:spcPct val="0"/>
              </a:spcBef>
              <a:buSzPct val="125000"/>
              <a:buNone/>
              <a:defRPr b="0" i="0"/>
            </a:pPr>
            <a:endParaRPr lang="en-US" altLang="en-US" dirty="0">
              <a:latin typeface="Gotham Light" pitchFamily="50" charset="0"/>
            </a:endParaRPr>
          </a:p>
          <a:p>
            <a:pPr marL="0" indent="0">
              <a:buNone/>
              <a:defRPr b="0" i="0"/>
            </a:pPr>
            <a:r>
              <a:rPr lang="es-MX" altLang="en-US" dirty="0">
                <a:latin typeface="Gotham Light" pitchFamily="50" charset="0"/>
              </a:rPr>
              <a:t>El análisis descriptivo puede proporcionar pistas importantes:</a:t>
            </a:r>
          </a:p>
          <a:p>
            <a:pPr lvl="1">
              <a:defRPr b="0" i="0"/>
            </a:pPr>
            <a:r>
              <a:rPr lang="es-MX" altLang="en-US" dirty="0">
                <a:latin typeface="Gotham Light" pitchFamily="50" charset="0"/>
              </a:rPr>
              <a:t>  ¿Tasa de ataque alta entre los expuestos?</a:t>
            </a:r>
          </a:p>
          <a:p>
            <a:pPr lvl="1">
              <a:defRPr b="0" i="0"/>
            </a:pPr>
            <a:r>
              <a:rPr lang="es-MX" altLang="en-US" dirty="0">
                <a:latin typeface="Gotham Light" pitchFamily="50" charset="0"/>
              </a:rPr>
              <a:t>  ¿Tasa de ataque baja entre los no expuestos?</a:t>
            </a:r>
          </a:p>
          <a:p>
            <a:pPr lvl="1">
              <a:defRPr b="0" i="0"/>
            </a:pPr>
            <a:r>
              <a:rPr lang="es-MX" altLang="en-US" dirty="0">
                <a:latin typeface="Gotham Light" pitchFamily="50" charset="0"/>
              </a:rPr>
              <a:t>  ¿Exposición de cuentas de interés para la mayoría de los casos?</a:t>
            </a:r>
            <a:endParaRPr lang="en-US" altLang="en-US" dirty="0">
              <a:latin typeface="Gotham Light" pitchFamily="50" charset="0"/>
            </a:endParaRPr>
          </a:p>
        </p:txBody>
      </p:sp>
    </p:spTree>
    <p:extLst>
      <p:ext uri="{BB962C8B-B14F-4D97-AF65-F5344CB8AC3E}">
        <p14:creationId xmlns:p14="http://schemas.microsoft.com/office/powerpoint/2010/main" val="3067081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noAutofit/>
          </a:bodyPr>
          <a:lstStyle/>
          <a:p>
            <a:pPr algn="ctr">
              <a:defRPr b="0" i="0"/>
            </a:pPr>
            <a:r>
              <a:rPr lang="x-none" altLang="en-US" sz="2600" dirty="0">
                <a:solidFill>
                  <a:srgbClr val="C00000"/>
                </a:solidFill>
                <a:latin typeface="Gotham Black" pitchFamily="50" charset="0"/>
              </a:rPr>
              <a:t>Evaluación de las hipótesis:</a:t>
            </a:r>
            <a:r>
              <a:rPr lang="es-CO" altLang="en-US" sz="2600" dirty="0">
                <a:solidFill>
                  <a:srgbClr val="C00000"/>
                </a:solidFill>
                <a:latin typeface="Gotham Black" pitchFamily="50" charset="0"/>
              </a:rPr>
              <a:t> realizar un estudio analítico</a:t>
            </a:r>
            <a:endParaRPr lang="x-none" altLang="en-US" sz="2600" dirty="0">
              <a:solidFill>
                <a:srgbClr val="C00000"/>
              </a:solidFill>
              <a:latin typeface="Gotham Black" pitchFamily="50" charset="0"/>
            </a:endParaRPr>
          </a:p>
        </p:txBody>
      </p:sp>
      <p:sp>
        <p:nvSpPr>
          <p:cNvPr id="98307" name="Content Placeholder 2"/>
          <p:cNvSpPr>
            <a:spLocks noGrp="1"/>
          </p:cNvSpPr>
          <p:nvPr>
            <p:ph sz="quarter" idx="10"/>
          </p:nvPr>
        </p:nvSpPr>
        <p:spPr>
          <a:xfrm>
            <a:off x="492918" y="1419225"/>
            <a:ext cx="8086725" cy="4538385"/>
          </a:xfrm>
        </p:spPr>
        <p:txBody>
          <a:bodyPr>
            <a:normAutofit/>
          </a:bodyPr>
          <a:lstStyle/>
          <a:p>
            <a:pPr marL="342900" lvl="1" indent="0">
              <a:spcBef>
                <a:spcPct val="0"/>
              </a:spcBef>
              <a:buSzPct val="125000"/>
              <a:buNone/>
              <a:defRPr b="0" i="0"/>
            </a:pPr>
            <a:endParaRPr lang="en-US" altLang="en-US" dirty="0"/>
          </a:p>
          <a:p>
            <a:pPr marL="342900" lvl="1" indent="0">
              <a:spcBef>
                <a:spcPct val="0"/>
              </a:spcBef>
              <a:buSzPct val="125000"/>
              <a:buNone/>
              <a:defRPr b="0" i="0"/>
            </a:pPr>
            <a:endParaRPr lang="en-US" altLang="en-US" dirty="0"/>
          </a:p>
          <a:p>
            <a:pPr lvl="1">
              <a:defRPr b="0" i="0"/>
            </a:pPr>
            <a:endParaRPr lang="en-US" altLang="en-US" dirty="0"/>
          </a:p>
          <a:p>
            <a:pPr lvl="1">
              <a:defRPr b="0" i="0"/>
            </a:pPr>
            <a:endParaRPr lang="en-US" altLang="en-US" dirty="0"/>
          </a:p>
        </p:txBody>
      </p:sp>
      <p:sp>
        <p:nvSpPr>
          <p:cNvPr id="5" name="CuadroTexto 4">
            <a:extLst>
              <a:ext uri="{FF2B5EF4-FFF2-40B4-BE49-F238E27FC236}">
                <a16:creationId xmlns:a16="http://schemas.microsoft.com/office/drawing/2014/main" id="{58E9DD1B-7451-49B8-A4E0-D52498E17382}"/>
              </a:ext>
            </a:extLst>
          </p:cNvPr>
          <p:cNvSpPr txBox="1"/>
          <p:nvPr/>
        </p:nvSpPr>
        <p:spPr>
          <a:xfrm>
            <a:off x="564357" y="1703258"/>
            <a:ext cx="8232171" cy="3970318"/>
          </a:xfrm>
          <a:prstGeom prst="rect">
            <a:avLst/>
          </a:prstGeom>
          <a:noFill/>
        </p:spPr>
        <p:txBody>
          <a:bodyPr wrap="square">
            <a:spAutoFit/>
          </a:bodyPr>
          <a:lstStyle/>
          <a:p>
            <a:r>
              <a:rPr lang="es-CO" sz="2800" dirty="0">
                <a:solidFill>
                  <a:schemeClr val="bg1">
                    <a:lumMod val="65000"/>
                  </a:schemeClr>
                </a:solidFill>
                <a:latin typeface="Gotham Light" pitchFamily="50" charset="0"/>
              </a:rPr>
              <a:t>Comparar hipótesis con evidencia recopilada</a:t>
            </a:r>
          </a:p>
          <a:p>
            <a:pPr marL="457200" indent="-457200">
              <a:buFont typeface="Arial" panose="020B0604020202020204" pitchFamily="34" charset="0"/>
              <a:buChar char="•"/>
            </a:pPr>
            <a:r>
              <a:rPr lang="es-CO" sz="2800" dirty="0">
                <a:solidFill>
                  <a:schemeClr val="bg1">
                    <a:lumMod val="65000"/>
                  </a:schemeClr>
                </a:solidFill>
                <a:latin typeface="Gotham Light" pitchFamily="50" charset="0"/>
              </a:rPr>
              <a:t>Signos / síntomas clínicos</a:t>
            </a:r>
          </a:p>
          <a:p>
            <a:pPr marL="457200" indent="-457200">
              <a:buFont typeface="Arial" panose="020B0604020202020204" pitchFamily="34" charset="0"/>
              <a:buChar char="•"/>
            </a:pPr>
            <a:r>
              <a:rPr lang="es-CO" sz="2800" dirty="0">
                <a:solidFill>
                  <a:schemeClr val="bg1">
                    <a:lumMod val="65000"/>
                  </a:schemeClr>
                </a:solidFill>
                <a:latin typeface="Gotham Light" pitchFamily="50" charset="0"/>
              </a:rPr>
              <a:t>Resultados de laboratorio</a:t>
            </a:r>
          </a:p>
          <a:p>
            <a:pPr marL="457200" indent="-457200">
              <a:buFont typeface="Arial" panose="020B0604020202020204" pitchFamily="34" charset="0"/>
              <a:buChar char="•"/>
            </a:pPr>
            <a:r>
              <a:rPr lang="es-CO" sz="2800" dirty="0">
                <a:solidFill>
                  <a:schemeClr val="bg1">
                    <a:lumMod val="65000"/>
                  </a:schemeClr>
                </a:solidFill>
                <a:latin typeface="Gotham Light" pitchFamily="50" charset="0"/>
              </a:rPr>
              <a:t>Hallazgos ambientales</a:t>
            </a:r>
          </a:p>
          <a:p>
            <a:pPr marL="457200" indent="-457200">
              <a:buFont typeface="Arial" panose="020B0604020202020204" pitchFamily="34" charset="0"/>
              <a:buChar char="•"/>
            </a:pPr>
            <a:r>
              <a:rPr lang="es-CO" sz="2800" dirty="0">
                <a:solidFill>
                  <a:schemeClr val="bg1">
                    <a:lumMod val="65000"/>
                  </a:schemeClr>
                </a:solidFill>
                <a:latin typeface="Gotham Light" pitchFamily="50" charset="0"/>
              </a:rPr>
              <a:t>Información epidemiológica</a:t>
            </a:r>
          </a:p>
          <a:p>
            <a:endParaRPr lang="es-CO" sz="2800" dirty="0">
              <a:latin typeface="Gotham Light" pitchFamily="50" charset="0"/>
            </a:endParaRPr>
          </a:p>
          <a:p>
            <a:r>
              <a:rPr lang="es-CO" sz="2800" dirty="0">
                <a:latin typeface="Gotham Light" pitchFamily="50" charset="0"/>
              </a:rPr>
              <a:t>Realizar estudio analítico</a:t>
            </a:r>
          </a:p>
          <a:p>
            <a:pPr marL="457200" indent="-457200">
              <a:buFont typeface="Arial" panose="020B0604020202020204" pitchFamily="34" charset="0"/>
              <a:buChar char="•"/>
            </a:pPr>
            <a:r>
              <a:rPr lang="es-CO" sz="2800" dirty="0">
                <a:latin typeface="Gotham Light" pitchFamily="50" charset="0"/>
              </a:rPr>
              <a:t>Estudio de cohorte</a:t>
            </a:r>
          </a:p>
          <a:p>
            <a:pPr marL="457200" indent="-457200">
              <a:buFont typeface="Arial" panose="020B0604020202020204" pitchFamily="34" charset="0"/>
              <a:buChar char="•"/>
            </a:pPr>
            <a:r>
              <a:rPr lang="es-CO" sz="2800" dirty="0">
                <a:latin typeface="Gotham Light" pitchFamily="50" charset="0"/>
              </a:rPr>
              <a:t>Estudio de casos y controles</a:t>
            </a:r>
          </a:p>
        </p:txBody>
      </p:sp>
    </p:spTree>
    <p:extLst>
      <p:ext uri="{BB962C8B-B14F-4D97-AF65-F5344CB8AC3E}">
        <p14:creationId xmlns:p14="http://schemas.microsoft.com/office/powerpoint/2010/main" val="4158947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noAutofit/>
          </a:bodyPr>
          <a:lstStyle/>
          <a:p>
            <a:pPr algn="ctr">
              <a:defRPr b="0" i="0"/>
            </a:pPr>
            <a:r>
              <a:rPr lang="es-CO" altLang="en-US" sz="2600" dirty="0">
                <a:solidFill>
                  <a:srgbClr val="C00000"/>
                </a:solidFill>
                <a:latin typeface="Gotham Black" pitchFamily="50" charset="0"/>
              </a:rPr>
              <a:t>Epidemiología analítica para FETP-Frontline</a:t>
            </a:r>
            <a:endParaRPr lang="x-none" altLang="en-US" sz="2600" dirty="0">
              <a:solidFill>
                <a:srgbClr val="C00000"/>
              </a:solidFill>
              <a:latin typeface="Gotham Black" pitchFamily="50" charset="0"/>
            </a:endParaRPr>
          </a:p>
        </p:txBody>
      </p:sp>
      <p:sp>
        <p:nvSpPr>
          <p:cNvPr id="98307" name="Content Placeholder 2"/>
          <p:cNvSpPr>
            <a:spLocks noGrp="1"/>
          </p:cNvSpPr>
          <p:nvPr>
            <p:ph sz="quarter" idx="10"/>
          </p:nvPr>
        </p:nvSpPr>
        <p:spPr>
          <a:xfrm>
            <a:off x="492918" y="1419225"/>
            <a:ext cx="8086725" cy="4538385"/>
          </a:xfrm>
        </p:spPr>
        <p:txBody>
          <a:bodyPr>
            <a:normAutofit/>
          </a:bodyPr>
          <a:lstStyle/>
          <a:p>
            <a:pPr marL="342900" lvl="1" indent="0">
              <a:spcBef>
                <a:spcPct val="0"/>
              </a:spcBef>
              <a:buSzPct val="125000"/>
              <a:buNone/>
              <a:defRPr b="0" i="0"/>
            </a:pPr>
            <a:endParaRPr lang="en-US" altLang="en-US" dirty="0"/>
          </a:p>
          <a:p>
            <a:pPr marL="342900" lvl="1" indent="0">
              <a:spcBef>
                <a:spcPct val="0"/>
              </a:spcBef>
              <a:buSzPct val="125000"/>
              <a:buNone/>
              <a:defRPr b="0" i="0"/>
            </a:pPr>
            <a:endParaRPr lang="en-US" altLang="en-US" dirty="0"/>
          </a:p>
          <a:p>
            <a:pPr lvl="1">
              <a:defRPr b="0" i="0"/>
            </a:pPr>
            <a:endParaRPr lang="en-US" altLang="en-US" dirty="0"/>
          </a:p>
          <a:p>
            <a:pPr marL="457200" lvl="1" indent="0">
              <a:buNone/>
              <a:defRPr b="0" i="0"/>
            </a:pPr>
            <a:endParaRPr lang="en-US" altLang="en-US" dirty="0"/>
          </a:p>
        </p:txBody>
      </p:sp>
      <p:sp>
        <p:nvSpPr>
          <p:cNvPr id="5" name="CuadroTexto 4">
            <a:extLst>
              <a:ext uri="{FF2B5EF4-FFF2-40B4-BE49-F238E27FC236}">
                <a16:creationId xmlns:a16="http://schemas.microsoft.com/office/drawing/2014/main" id="{58E9DD1B-7451-49B8-A4E0-D52498E17382}"/>
              </a:ext>
            </a:extLst>
          </p:cNvPr>
          <p:cNvSpPr txBox="1"/>
          <p:nvPr/>
        </p:nvSpPr>
        <p:spPr>
          <a:xfrm>
            <a:off x="564357" y="1703258"/>
            <a:ext cx="8232171" cy="3785652"/>
          </a:xfrm>
          <a:prstGeom prst="rect">
            <a:avLst/>
          </a:prstGeom>
          <a:noFill/>
        </p:spPr>
        <p:txBody>
          <a:bodyPr wrap="square">
            <a:spAutoFit/>
          </a:bodyPr>
          <a:lstStyle/>
          <a:p>
            <a:r>
              <a:rPr lang="es-MX" sz="2400" dirty="0">
                <a:latin typeface="Gotham Light" pitchFamily="50" charset="0"/>
              </a:rPr>
              <a:t>Si el brote ocurre en un grupo pequeño bien definido:</a:t>
            </a:r>
          </a:p>
          <a:p>
            <a:endParaRPr lang="es-MX" sz="2400" dirty="0">
              <a:latin typeface="Gotham Light" pitchFamily="50" charset="0"/>
            </a:endParaRPr>
          </a:p>
          <a:p>
            <a:pPr marL="800100" lvl="1" indent="-342900">
              <a:buFont typeface="Arial" panose="020B0604020202020204" pitchFamily="34" charset="0"/>
              <a:buChar char="•"/>
            </a:pPr>
            <a:r>
              <a:rPr lang="es-MX" sz="2400" dirty="0">
                <a:latin typeface="Gotham Light" pitchFamily="50" charset="0"/>
              </a:rPr>
              <a:t>Recopilar información de todos o sobre todos</a:t>
            </a:r>
          </a:p>
          <a:p>
            <a:pPr marL="800100" lvl="1" indent="-342900">
              <a:buFont typeface="Arial" panose="020B0604020202020204" pitchFamily="34" charset="0"/>
              <a:buChar char="•"/>
            </a:pPr>
            <a:r>
              <a:rPr lang="es-MX" sz="2400" dirty="0">
                <a:latin typeface="Gotham Light" pitchFamily="50" charset="0"/>
              </a:rPr>
              <a:t>Calcule las tasas de ataque entre los expuestos frente a los no expuestos a varios factores</a:t>
            </a:r>
          </a:p>
          <a:p>
            <a:pPr marL="800100" lvl="1" indent="-342900">
              <a:buFont typeface="Arial" panose="020B0604020202020204" pitchFamily="34" charset="0"/>
              <a:buChar char="•"/>
            </a:pPr>
            <a:r>
              <a:rPr lang="es-MX" sz="2400" dirty="0">
                <a:latin typeface="Gotham Light" pitchFamily="50" charset="0"/>
              </a:rPr>
              <a:t>Resumir los datos de exposición por resultado en una tabla de 2 por 2 de 2 variables</a:t>
            </a:r>
          </a:p>
          <a:p>
            <a:pPr marL="800100" lvl="1" indent="-342900">
              <a:buFont typeface="Arial" panose="020B0604020202020204" pitchFamily="34" charset="0"/>
              <a:buChar char="•"/>
            </a:pPr>
            <a:r>
              <a:rPr lang="es-MX" sz="2400" dirty="0">
                <a:latin typeface="Gotham Light" pitchFamily="50" charset="0"/>
              </a:rPr>
              <a:t>Calcule el índice de tasas de ataque, llamado índice de riesgo o riesgo relativo.</a:t>
            </a:r>
            <a:endParaRPr lang="es-CO" sz="2400" dirty="0">
              <a:latin typeface="Gotham Light" pitchFamily="50" charset="0"/>
            </a:endParaRPr>
          </a:p>
        </p:txBody>
      </p:sp>
    </p:spTree>
    <p:extLst>
      <p:ext uri="{BB962C8B-B14F-4D97-AF65-F5344CB8AC3E}">
        <p14:creationId xmlns:p14="http://schemas.microsoft.com/office/powerpoint/2010/main" val="214284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noAutofit/>
          </a:bodyPr>
          <a:lstStyle/>
          <a:p>
            <a:pPr algn="ctr">
              <a:defRPr b="0" i="0"/>
            </a:pPr>
            <a:r>
              <a:rPr lang="es-CO" altLang="en-US" sz="2600" dirty="0">
                <a:solidFill>
                  <a:srgbClr val="C00000"/>
                </a:solidFill>
                <a:latin typeface="Gotham Black" pitchFamily="50" charset="0"/>
              </a:rPr>
              <a:t>Ejemplo: brote de gastroenteritis después del banquete</a:t>
            </a:r>
            <a:endParaRPr lang="x-none" altLang="en-US" sz="2600" dirty="0">
              <a:solidFill>
                <a:srgbClr val="C00000"/>
              </a:solidFill>
              <a:latin typeface="Gotham Black" pitchFamily="50" charset="0"/>
            </a:endParaRPr>
          </a:p>
        </p:txBody>
      </p:sp>
      <p:sp>
        <p:nvSpPr>
          <p:cNvPr id="98307" name="Content Placeholder 2"/>
          <p:cNvSpPr>
            <a:spLocks noGrp="1"/>
          </p:cNvSpPr>
          <p:nvPr>
            <p:ph sz="quarter" idx="10"/>
          </p:nvPr>
        </p:nvSpPr>
        <p:spPr>
          <a:xfrm>
            <a:off x="492918" y="1419225"/>
            <a:ext cx="8086725" cy="2841879"/>
          </a:xfrm>
        </p:spPr>
        <p:txBody>
          <a:bodyPr>
            <a:normAutofit/>
          </a:bodyPr>
          <a:lstStyle/>
          <a:p>
            <a:pPr marL="342900" lvl="1" indent="0">
              <a:spcBef>
                <a:spcPct val="0"/>
              </a:spcBef>
              <a:buSzPct val="125000"/>
              <a:buNone/>
              <a:defRPr b="0" i="0"/>
            </a:pPr>
            <a:endParaRPr lang="en-US" altLang="en-US" dirty="0"/>
          </a:p>
          <a:p>
            <a:pPr marL="342900" lvl="1" indent="0">
              <a:spcBef>
                <a:spcPct val="0"/>
              </a:spcBef>
              <a:buSzPct val="125000"/>
              <a:buNone/>
              <a:defRPr b="0" i="0"/>
            </a:pPr>
            <a:endParaRPr lang="en-US" altLang="en-US" dirty="0"/>
          </a:p>
          <a:p>
            <a:pPr lvl="1">
              <a:defRPr b="0" i="0"/>
            </a:pPr>
            <a:endParaRPr lang="en-US" altLang="en-US" dirty="0"/>
          </a:p>
          <a:p>
            <a:pPr marL="457200" lvl="1" indent="0">
              <a:buNone/>
              <a:defRPr b="0" i="0"/>
            </a:pPr>
            <a:endParaRPr lang="en-US" altLang="en-US" dirty="0"/>
          </a:p>
        </p:txBody>
      </p:sp>
      <p:sp>
        <p:nvSpPr>
          <p:cNvPr id="5" name="CuadroTexto 4">
            <a:extLst>
              <a:ext uri="{FF2B5EF4-FFF2-40B4-BE49-F238E27FC236}">
                <a16:creationId xmlns:a16="http://schemas.microsoft.com/office/drawing/2014/main" id="{58E9DD1B-7451-49B8-A4E0-D52498E17382}"/>
              </a:ext>
            </a:extLst>
          </p:cNvPr>
          <p:cNvSpPr txBox="1"/>
          <p:nvPr/>
        </p:nvSpPr>
        <p:spPr>
          <a:xfrm>
            <a:off x="564357" y="1174652"/>
            <a:ext cx="8232171" cy="2308324"/>
          </a:xfrm>
          <a:prstGeom prst="rect">
            <a:avLst/>
          </a:prstGeom>
          <a:noFill/>
        </p:spPr>
        <p:txBody>
          <a:bodyPr wrap="square">
            <a:spAutoFit/>
          </a:bodyPr>
          <a:lstStyle/>
          <a:p>
            <a:pPr marL="342900" indent="-342900">
              <a:buFont typeface="Arial" panose="020B0604020202020204" pitchFamily="34" charset="0"/>
              <a:buChar char="•"/>
            </a:pPr>
            <a:r>
              <a:rPr lang="es-MX" sz="2400" dirty="0">
                <a:latin typeface="Gotham Light" pitchFamily="50" charset="0"/>
              </a:rPr>
              <a:t>120 personas asistieron al banquete</a:t>
            </a:r>
          </a:p>
          <a:p>
            <a:pPr marL="342900" indent="-342900">
              <a:buFont typeface="Arial" panose="020B0604020202020204" pitchFamily="34" charset="0"/>
              <a:buChar char="•"/>
            </a:pPr>
            <a:r>
              <a:rPr lang="es-MX" sz="2400" dirty="0">
                <a:latin typeface="Gotham Light" pitchFamily="50" charset="0"/>
              </a:rPr>
              <a:t>116 fueron entrevistados</a:t>
            </a:r>
          </a:p>
          <a:p>
            <a:pPr marL="342900" indent="-342900">
              <a:buFont typeface="Arial" panose="020B0604020202020204" pitchFamily="34" charset="0"/>
              <a:buChar char="•"/>
            </a:pPr>
            <a:r>
              <a:rPr lang="es-MX" sz="2400" dirty="0">
                <a:latin typeface="Gotham Light" pitchFamily="50" charset="0"/>
              </a:rPr>
              <a:t>54 cumplió con la definición de caso (26 confirmados por cultivo)</a:t>
            </a:r>
          </a:p>
          <a:p>
            <a:pPr marL="342900" indent="-342900">
              <a:buFont typeface="Arial" panose="020B0604020202020204" pitchFamily="34" charset="0"/>
              <a:buChar char="•"/>
            </a:pPr>
            <a:r>
              <a:rPr lang="es-MX" sz="2400" dirty="0">
                <a:latin typeface="Gotham Light" pitchFamily="50" charset="0"/>
              </a:rPr>
              <a:t>81 comieron carne de res, 50 se enfermaron</a:t>
            </a:r>
          </a:p>
          <a:p>
            <a:pPr marL="342900" indent="-342900">
              <a:buFont typeface="Arial" panose="020B0604020202020204" pitchFamily="34" charset="0"/>
              <a:buChar char="•"/>
            </a:pPr>
            <a:r>
              <a:rPr lang="es-MX" sz="2400" dirty="0">
                <a:latin typeface="Gotham Light" pitchFamily="50" charset="0"/>
              </a:rPr>
              <a:t>35 no comieron carne de res, 4 se enfermaron</a:t>
            </a:r>
            <a:endParaRPr lang="es-CO" sz="2400" dirty="0">
              <a:latin typeface="Gotham Light" pitchFamily="50" charset="0"/>
            </a:endParaRPr>
          </a:p>
        </p:txBody>
      </p:sp>
      <p:graphicFrame>
        <p:nvGraphicFramePr>
          <p:cNvPr id="6" name="Group 3">
            <a:extLst>
              <a:ext uri="{FF2B5EF4-FFF2-40B4-BE49-F238E27FC236}">
                <a16:creationId xmlns:a16="http://schemas.microsoft.com/office/drawing/2014/main" id="{F91AF170-5336-4F09-AB82-C9DD7829F295}"/>
              </a:ext>
            </a:extLst>
          </p:cNvPr>
          <p:cNvGraphicFramePr>
            <a:graphicFrameLocks/>
          </p:cNvGraphicFramePr>
          <p:nvPr>
            <p:extLst>
              <p:ext uri="{D42A27DB-BD31-4B8C-83A1-F6EECF244321}">
                <p14:modId xmlns:p14="http://schemas.microsoft.com/office/powerpoint/2010/main" val="3548981626"/>
              </p:ext>
            </p:extLst>
          </p:nvPr>
        </p:nvGraphicFramePr>
        <p:xfrm>
          <a:off x="276033" y="3613099"/>
          <a:ext cx="8303608" cy="2841878"/>
        </p:xfrm>
        <a:graphic>
          <a:graphicData uri="http://schemas.openxmlformats.org/drawingml/2006/table">
            <a:tbl>
              <a:tblPr/>
              <a:tblGrid>
                <a:gridCol w="1087018">
                  <a:extLst>
                    <a:ext uri="{9D8B030D-6E8A-4147-A177-3AD203B41FA5}">
                      <a16:colId xmlns:a16="http://schemas.microsoft.com/office/drawing/2014/main" val="1984298357"/>
                    </a:ext>
                  </a:extLst>
                </a:gridCol>
                <a:gridCol w="1132310">
                  <a:extLst>
                    <a:ext uri="{9D8B030D-6E8A-4147-A177-3AD203B41FA5}">
                      <a16:colId xmlns:a16="http://schemas.microsoft.com/office/drawing/2014/main" val="20000"/>
                    </a:ext>
                  </a:extLst>
                </a:gridCol>
                <a:gridCol w="1298382">
                  <a:extLst>
                    <a:ext uri="{9D8B030D-6E8A-4147-A177-3AD203B41FA5}">
                      <a16:colId xmlns:a16="http://schemas.microsoft.com/office/drawing/2014/main" val="20001"/>
                    </a:ext>
                  </a:extLst>
                </a:gridCol>
                <a:gridCol w="1328577">
                  <a:extLst>
                    <a:ext uri="{9D8B030D-6E8A-4147-A177-3AD203B41FA5}">
                      <a16:colId xmlns:a16="http://schemas.microsoft.com/office/drawing/2014/main" val="20002"/>
                    </a:ext>
                  </a:extLst>
                </a:gridCol>
                <a:gridCol w="1253091">
                  <a:extLst>
                    <a:ext uri="{9D8B030D-6E8A-4147-A177-3AD203B41FA5}">
                      <a16:colId xmlns:a16="http://schemas.microsoft.com/office/drawing/2014/main" val="20003"/>
                    </a:ext>
                  </a:extLst>
                </a:gridCol>
                <a:gridCol w="2204230">
                  <a:extLst>
                    <a:ext uri="{9D8B030D-6E8A-4147-A177-3AD203B41FA5}">
                      <a16:colId xmlns:a16="http://schemas.microsoft.com/office/drawing/2014/main" val="20004"/>
                    </a:ext>
                  </a:extLst>
                </a:gridCol>
              </a:tblGrid>
              <a:tr h="1004130">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endParaRPr>
                    </a:p>
                  </a:txBody>
                  <a:tcPr marL="93363" marR="93363" marT="13716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000" b="0" i="0" u="none" strike="noStrike" cap="none" normalizeH="0" baseline="0" dirty="0">
                        <a:ln>
                          <a:noFill/>
                        </a:ln>
                        <a:solidFill>
                          <a:schemeClr val="tx1"/>
                        </a:solidFill>
                        <a:effectLst/>
                        <a:latin typeface="Gotham Light" pitchFamily="50" charset="0"/>
                        <a:cs typeface="Arial" panose="020B0604020202020204" pitchFamily="34" charset="0"/>
                      </a:endParaRPr>
                    </a:p>
                  </a:txBody>
                  <a:tcPr marL="93363" marR="93363" marT="13716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000" b="0" i="0" u="none" strike="noStrike" cap="none" normalizeH="0" baseline="0" dirty="0">
                          <a:ln>
                            <a:noFill/>
                          </a:ln>
                          <a:solidFill>
                            <a:schemeClr val="tx1"/>
                          </a:solidFill>
                          <a:effectLst/>
                          <a:latin typeface="Gotham Light" pitchFamily="50" charset="0"/>
                          <a:cs typeface="Arial" panose="020B0604020202020204" pitchFamily="34" charset="0"/>
                        </a:rPr>
                        <a:t>Enfermo</a:t>
                      </a:r>
                    </a:p>
                  </a:txBody>
                  <a:tcPr marL="93363" marR="93363" marT="13716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Sano</a:t>
                      </a:r>
                    </a:p>
                  </a:txBody>
                  <a:tcPr marL="93363" marR="93363" marT="13716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sng" strike="noStrike" cap="none" normalizeH="0" baseline="0" dirty="0">
                          <a:ln>
                            <a:noFill/>
                          </a:ln>
                          <a:solidFill>
                            <a:schemeClr val="tx1"/>
                          </a:solidFill>
                          <a:effectLst/>
                          <a:latin typeface="Gotham Light" pitchFamily="50" charset="0"/>
                          <a:cs typeface="Arial" panose="020B0604020202020204" pitchFamily="34" charset="0"/>
                        </a:rPr>
                        <a:t>Total</a:t>
                      </a:r>
                    </a:p>
                  </a:txBody>
                  <a:tcPr marL="93363" marR="93363" marT="137160"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rgbClr val="CC0000"/>
                        </a:buClr>
                        <a:buSzPct val="65000"/>
                        <a:buFont typeface="Wingdings" pitchFamily="2" charset="2"/>
                        <a:buNone/>
                        <a:tabLst>
                          <a:tab pos="854075" algn="l"/>
                        </a:tabLst>
                      </a:pPr>
                      <a:r>
                        <a:rPr kumimoji="0" lang="en-US" sz="2400" b="0" i="0" u="sng" strike="noStrike" cap="none" normalizeH="0" baseline="0" dirty="0">
                          <a:ln>
                            <a:noFill/>
                          </a:ln>
                          <a:solidFill>
                            <a:schemeClr val="tx1"/>
                          </a:solidFill>
                          <a:effectLst/>
                          <a:latin typeface="Gotham Light" pitchFamily="50" charset="0"/>
                          <a:cs typeface="Arial" panose="020B0604020202020204" pitchFamily="34" charset="0"/>
                        </a:rPr>
                        <a:t>Tasa de ataque</a:t>
                      </a:r>
                    </a:p>
                  </a:txBody>
                  <a:tcPr marL="93363" marR="93363" marT="137160"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02478">
                <a:tc rowSpan="2">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Carne</a:t>
                      </a:r>
                    </a:p>
                  </a:txBody>
                  <a:tcPr marL="93363" marR="93363" marT="137160" anchor="ctr" horzOverflow="overflow">
                    <a:lnL cap="flat">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Si</a:t>
                      </a:r>
                    </a:p>
                  </a:txBody>
                  <a:tcPr marL="93363" marR="93363" marT="91440" marB="9144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a</a:t>
                      </a:r>
                    </a:p>
                  </a:txBody>
                  <a:tcPr marL="93363" marR="93363"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b</a:t>
                      </a:r>
                    </a:p>
                  </a:txBody>
                  <a:tcPr marL="93363" marR="93363"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25000" dirty="0">
                        <a:ln>
                          <a:noFill/>
                        </a:ln>
                        <a:solidFill>
                          <a:schemeClr val="tx1"/>
                        </a:solidFill>
                        <a:effectLst/>
                        <a:latin typeface="Gotham Light" pitchFamily="50" charset="0"/>
                        <a:cs typeface="Arial" panose="020B0604020202020204" pitchFamily="34" charset="0"/>
                      </a:endParaRPr>
                    </a:p>
                  </a:txBody>
                  <a:tcPr marL="93363" marR="93363" marT="13716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25000" dirty="0">
                        <a:ln>
                          <a:noFill/>
                        </a:ln>
                        <a:solidFill>
                          <a:schemeClr val="tx1"/>
                        </a:solidFill>
                        <a:effectLst/>
                        <a:latin typeface="Gotham Light" pitchFamily="50" charset="0"/>
                        <a:cs typeface="Arial" panose="020B0604020202020204" pitchFamily="34" charset="0"/>
                      </a:endParaRPr>
                    </a:p>
                  </a:txBody>
                  <a:tcPr marL="93363" marR="93363" marT="13716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32792">
                <a:tc vMerge="1">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0" dirty="0">
                        <a:ln>
                          <a:noFill/>
                        </a:ln>
                        <a:solidFill>
                          <a:schemeClr val="accent5"/>
                        </a:solidFill>
                        <a:effectLst/>
                        <a:latin typeface="Arial" panose="020B0604020202020204" pitchFamily="34" charset="0"/>
                        <a:cs typeface="Arial" panose="020B0604020202020204" pitchFamily="34" charset="0"/>
                      </a:endParaRPr>
                    </a:p>
                  </a:txBody>
                  <a:tcPr marL="93363" marR="93363" marT="137160" horzOverflow="overflow">
                    <a:lnL cap="flat">
                      <a:noFill/>
                    </a:lnL>
                    <a:lnR w="12700" cap="flat" cmpd="sng" algn="ctr">
                      <a:solidFill>
                        <a:schemeClr val="accent5"/>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No</a:t>
                      </a:r>
                    </a:p>
                  </a:txBody>
                  <a:tcPr marL="93363" marR="93363" marT="91440" marB="9144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c</a:t>
                      </a:r>
                    </a:p>
                  </a:txBody>
                  <a:tcPr marL="93363" marR="93363"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d</a:t>
                      </a:r>
                    </a:p>
                  </a:txBody>
                  <a:tcPr marL="93363" marR="93363"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25000" dirty="0">
                        <a:ln>
                          <a:noFill/>
                        </a:ln>
                        <a:solidFill>
                          <a:schemeClr val="tx1"/>
                        </a:solidFill>
                        <a:effectLst/>
                        <a:latin typeface="Gotham Light" pitchFamily="50" charset="0"/>
                        <a:cs typeface="Arial" panose="020B0604020202020204" pitchFamily="34" charset="0"/>
                      </a:endParaRPr>
                    </a:p>
                  </a:txBody>
                  <a:tcPr marL="93363" marR="93363" marT="13716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endParaRPr>
                    </a:p>
                  </a:txBody>
                  <a:tcPr marL="93363" marR="93363" marT="13716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02478">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endParaRPr>
                    </a:p>
                  </a:txBody>
                  <a:tcPr marL="93363" marR="93363" marT="13716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Total</a:t>
                      </a:r>
                    </a:p>
                  </a:txBody>
                  <a:tcPr marL="93363" marR="93363" marT="13716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endParaRPr>
                    </a:p>
                  </a:txBody>
                  <a:tcPr marL="93363" marR="93363" marT="137160"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endParaRPr>
                    </a:p>
                  </a:txBody>
                  <a:tcPr marL="93363" marR="93363" marT="137160"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endParaRPr>
                    </a:p>
                  </a:txBody>
                  <a:tcPr marL="93363" marR="93363" marT="137160"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endParaRPr>
                    </a:p>
                  </a:txBody>
                  <a:tcPr marL="93363" marR="93363" marT="13716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197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noAutofit/>
          </a:bodyPr>
          <a:lstStyle/>
          <a:p>
            <a:pPr algn="ctr">
              <a:defRPr b="0" i="0"/>
            </a:pPr>
            <a:r>
              <a:rPr lang="es-CO" altLang="en-US" sz="2600" dirty="0">
                <a:solidFill>
                  <a:srgbClr val="C00000"/>
                </a:solidFill>
                <a:latin typeface="Gotham Black" pitchFamily="50" charset="0"/>
              </a:rPr>
              <a:t>Tabla de 2x2, Tasa de ataque, Riesgo relativo</a:t>
            </a:r>
            <a:endParaRPr lang="x-none" altLang="en-US" sz="2600" dirty="0">
              <a:solidFill>
                <a:srgbClr val="C00000"/>
              </a:solidFill>
              <a:latin typeface="Gotham Black" pitchFamily="50" charset="0"/>
            </a:endParaRPr>
          </a:p>
        </p:txBody>
      </p:sp>
      <p:sp>
        <p:nvSpPr>
          <p:cNvPr id="98307" name="Content Placeholder 2"/>
          <p:cNvSpPr>
            <a:spLocks noGrp="1"/>
          </p:cNvSpPr>
          <p:nvPr>
            <p:ph sz="quarter" idx="10"/>
          </p:nvPr>
        </p:nvSpPr>
        <p:spPr>
          <a:xfrm>
            <a:off x="492918" y="1419225"/>
            <a:ext cx="8086725" cy="2841879"/>
          </a:xfrm>
        </p:spPr>
        <p:txBody>
          <a:bodyPr>
            <a:normAutofit/>
          </a:bodyPr>
          <a:lstStyle/>
          <a:p>
            <a:pPr marL="342900" lvl="1" indent="0">
              <a:spcBef>
                <a:spcPct val="0"/>
              </a:spcBef>
              <a:buSzPct val="125000"/>
              <a:buNone/>
              <a:defRPr b="0" i="0"/>
            </a:pPr>
            <a:endParaRPr lang="en-US" altLang="en-US" dirty="0"/>
          </a:p>
          <a:p>
            <a:pPr marL="342900" lvl="1" indent="0">
              <a:spcBef>
                <a:spcPct val="0"/>
              </a:spcBef>
              <a:buSzPct val="125000"/>
              <a:buNone/>
              <a:defRPr b="0" i="0"/>
            </a:pPr>
            <a:endParaRPr lang="en-US" altLang="en-US" dirty="0"/>
          </a:p>
          <a:p>
            <a:pPr lvl="1">
              <a:defRPr b="0" i="0"/>
            </a:pPr>
            <a:endParaRPr lang="en-US" altLang="en-US" dirty="0"/>
          </a:p>
          <a:p>
            <a:pPr marL="457200" lvl="1" indent="0">
              <a:buNone/>
              <a:defRPr b="0" i="0"/>
            </a:pPr>
            <a:endParaRPr lang="en-US" altLang="en-US" dirty="0"/>
          </a:p>
        </p:txBody>
      </p:sp>
      <p:graphicFrame>
        <p:nvGraphicFramePr>
          <p:cNvPr id="2" name="Group 3">
            <a:extLst>
              <a:ext uri="{FF2B5EF4-FFF2-40B4-BE49-F238E27FC236}">
                <a16:creationId xmlns:a16="http://schemas.microsoft.com/office/drawing/2014/main" id="{5DA07206-7F44-4CC1-938B-2C0A9E8CCF93}"/>
              </a:ext>
            </a:extLst>
          </p:cNvPr>
          <p:cNvGraphicFramePr>
            <a:graphicFrameLocks/>
          </p:cNvGraphicFramePr>
          <p:nvPr>
            <p:extLst>
              <p:ext uri="{D42A27DB-BD31-4B8C-83A1-F6EECF244321}">
                <p14:modId xmlns:p14="http://schemas.microsoft.com/office/powerpoint/2010/main" val="3581377919"/>
              </p:ext>
            </p:extLst>
          </p:nvPr>
        </p:nvGraphicFramePr>
        <p:xfrm>
          <a:off x="182880" y="1298574"/>
          <a:ext cx="8468202" cy="3950082"/>
        </p:xfrm>
        <a:graphic>
          <a:graphicData uri="http://schemas.openxmlformats.org/drawingml/2006/table">
            <a:tbl>
              <a:tblPr/>
              <a:tblGrid>
                <a:gridCol w="1088941">
                  <a:extLst>
                    <a:ext uri="{9D8B030D-6E8A-4147-A177-3AD203B41FA5}">
                      <a16:colId xmlns:a16="http://schemas.microsoft.com/office/drawing/2014/main" val="1287874340"/>
                    </a:ext>
                  </a:extLst>
                </a:gridCol>
                <a:gridCol w="1121387">
                  <a:extLst>
                    <a:ext uri="{9D8B030D-6E8A-4147-A177-3AD203B41FA5}">
                      <a16:colId xmlns:a16="http://schemas.microsoft.com/office/drawing/2014/main" val="20000"/>
                    </a:ext>
                  </a:extLst>
                </a:gridCol>
                <a:gridCol w="1495186">
                  <a:extLst>
                    <a:ext uri="{9D8B030D-6E8A-4147-A177-3AD203B41FA5}">
                      <a16:colId xmlns:a16="http://schemas.microsoft.com/office/drawing/2014/main" val="20001"/>
                    </a:ext>
                  </a:extLst>
                </a:gridCol>
                <a:gridCol w="1481341">
                  <a:extLst>
                    <a:ext uri="{9D8B030D-6E8A-4147-A177-3AD203B41FA5}">
                      <a16:colId xmlns:a16="http://schemas.microsoft.com/office/drawing/2014/main" val="20002"/>
                    </a:ext>
                  </a:extLst>
                </a:gridCol>
                <a:gridCol w="1883792">
                  <a:extLst>
                    <a:ext uri="{9D8B030D-6E8A-4147-A177-3AD203B41FA5}">
                      <a16:colId xmlns:a16="http://schemas.microsoft.com/office/drawing/2014/main" val="20003"/>
                    </a:ext>
                  </a:extLst>
                </a:gridCol>
                <a:gridCol w="1397555">
                  <a:extLst>
                    <a:ext uri="{9D8B030D-6E8A-4147-A177-3AD203B41FA5}">
                      <a16:colId xmlns:a16="http://schemas.microsoft.com/office/drawing/2014/main" val="20004"/>
                    </a:ext>
                  </a:extLst>
                </a:gridCol>
              </a:tblGrid>
              <a:tr h="1208736">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endParaRPr>
                    </a:p>
                  </a:txBody>
                  <a:tcPr marL="93363" marR="93363" marT="13716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endParaRPr>
                    </a:p>
                  </a:txBody>
                  <a:tcPr marL="93363" marR="93363" marT="13716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Enfermo</a:t>
                      </a:r>
                    </a:p>
                  </a:txBody>
                  <a:tcPr marL="93363" marR="93363" marT="13716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Sano</a:t>
                      </a:r>
                    </a:p>
                  </a:txBody>
                  <a:tcPr marL="93363" marR="93363" marT="13716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sng" strike="noStrike" cap="none" normalizeH="0" baseline="0" dirty="0">
                          <a:ln>
                            <a:noFill/>
                          </a:ln>
                          <a:solidFill>
                            <a:schemeClr val="tx1"/>
                          </a:solidFill>
                          <a:effectLst/>
                          <a:latin typeface="Gotham Light" pitchFamily="50" charset="0"/>
                          <a:cs typeface="Arial" panose="020B0604020202020204" pitchFamily="34" charset="0"/>
                        </a:rPr>
                        <a:t>Total</a:t>
                      </a:r>
                    </a:p>
                  </a:txBody>
                  <a:tcPr marL="93363" marR="93363" marT="137160"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Tasa de ataque</a:t>
                      </a:r>
                      <a:endParaRPr kumimoji="0" lang="en-US" sz="2400" b="0" i="0" u="sng" strike="noStrike" cap="none" normalizeH="0" baseline="0" dirty="0">
                        <a:ln>
                          <a:noFill/>
                        </a:ln>
                        <a:solidFill>
                          <a:schemeClr val="tx1"/>
                        </a:solidFill>
                        <a:effectLst/>
                        <a:latin typeface="Gotham Light" pitchFamily="50" charset="0"/>
                        <a:cs typeface="Arial" panose="020B0604020202020204" pitchFamily="34" charset="0"/>
                      </a:endParaRPr>
                    </a:p>
                  </a:txBody>
                  <a:tcPr marL="93363" marR="93363" marT="137160"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09502">
                <a:tc rowSpan="2">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Carne</a:t>
                      </a:r>
                    </a:p>
                  </a:txBody>
                  <a:tcPr marL="93363" marR="93363" marT="137160" anchor="ctr" horzOverflow="overflow">
                    <a:lnL cap="flat">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Si</a:t>
                      </a:r>
                    </a:p>
                  </a:txBody>
                  <a:tcPr marL="93363" marR="93363" marT="13716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50</a:t>
                      </a:r>
                    </a:p>
                  </a:txBody>
                  <a:tcPr marL="93363" marR="93363" marT="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31</a:t>
                      </a:r>
                    </a:p>
                  </a:txBody>
                  <a:tcPr marL="93363" marR="93363" marT="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81</a:t>
                      </a:r>
                      <a:endParaRPr kumimoji="0" lang="en-US" sz="2400" b="0" i="0" u="none" strike="noStrike" cap="none" normalizeH="0" baseline="-25000" dirty="0">
                        <a:ln>
                          <a:noFill/>
                        </a:ln>
                        <a:solidFill>
                          <a:schemeClr val="tx1"/>
                        </a:solidFill>
                        <a:effectLst/>
                        <a:latin typeface="Gotham Light" pitchFamily="50" charset="0"/>
                        <a:cs typeface="Arial" panose="020B0604020202020204" pitchFamily="34" charset="0"/>
                      </a:endParaRPr>
                    </a:p>
                  </a:txBody>
                  <a:tcPr marL="93363" marR="93363" marT="13716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61.7%</a:t>
                      </a:r>
                      <a:endParaRPr kumimoji="0" lang="en-US" sz="2400" b="0" i="0" u="none" strike="noStrike" cap="none" normalizeH="0" baseline="-25000" dirty="0">
                        <a:ln>
                          <a:noFill/>
                        </a:ln>
                        <a:solidFill>
                          <a:schemeClr val="tx1"/>
                        </a:solidFill>
                        <a:effectLst/>
                        <a:latin typeface="Gotham Light" pitchFamily="50" charset="0"/>
                        <a:cs typeface="Arial" panose="020B0604020202020204" pitchFamily="34" charset="0"/>
                      </a:endParaRPr>
                    </a:p>
                  </a:txBody>
                  <a:tcPr marL="93363" marR="93363" marT="13716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020823">
                <a:tc vMerge="1">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800" b="0" i="0" u="none" strike="noStrike" cap="none" normalizeH="0" baseline="0" dirty="0">
                        <a:ln>
                          <a:noFill/>
                        </a:ln>
                        <a:solidFill>
                          <a:schemeClr val="accent5"/>
                        </a:solidFill>
                        <a:effectLst/>
                        <a:latin typeface="Arial" panose="020B0604020202020204" pitchFamily="34" charset="0"/>
                        <a:cs typeface="Arial" panose="020B0604020202020204" pitchFamily="34" charset="0"/>
                      </a:endParaRPr>
                    </a:p>
                  </a:txBody>
                  <a:tcPr marL="93363" marR="93363" marT="137160" horzOverflow="overflow">
                    <a:lnL cap="flat">
                      <a:noFill/>
                    </a:lnL>
                    <a:lnR w="12700" cap="flat" cmpd="sng" algn="ctr">
                      <a:solidFill>
                        <a:schemeClr val="accent5"/>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No</a:t>
                      </a:r>
                    </a:p>
                  </a:txBody>
                  <a:tcPr marL="93363" marR="93363" marT="13716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4</a:t>
                      </a:r>
                    </a:p>
                  </a:txBody>
                  <a:tcPr marL="93363" marR="93363" marT="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31</a:t>
                      </a:r>
                    </a:p>
                  </a:txBody>
                  <a:tcPr marL="93363" marR="93363" marT="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35</a:t>
                      </a:r>
                      <a:endParaRPr kumimoji="0" lang="en-US" sz="2400" b="0" i="0" u="none" strike="noStrike" cap="none" normalizeH="0" baseline="-25000" dirty="0">
                        <a:ln>
                          <a:noFill/>
                        </a:ln>
                        <a:solidFill>
                          <a:schemeClr val="tx1"/>
                        </a:solidFill>
                        <a:effectLst/>
                        <a:latin typeface="Gotham Light" pitchFamily="50" charset="0"/>
                        <a:cs typeface="Arial" panose="020B0604020202020204" pitchFamily="34" charset="0"/>
                      </a:endParaRPr>
                    </a:p>
                  </a:txBody>
                  <a:tcPr marL="93363" marR="93363" marT="13716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11.4%</a:t>
                      </a:r>
                    </a:p>
                  </a:txBody>
                  <a:tcPr marL="93363" marR="93363" marT="13716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11021">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endPar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endParaRPr>
                    </a:p>
                  </a:txBody>
                  <a:tcPr marL="93363" marR="93363" marT="13716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Total</a:t>
                      </a:r>
                    </a:p>
                  </a:txBody>
                  <a:tcPr marL="93363" marR="93363" marT="13716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54</a:t>
                      </a:r>
                    </a:p>
                  </a:txBody>
                  <a:tcPr marL="93363" marR="93363" marT="137160"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62</a:t>
                      </a:r>
                    </a:p>
                  </a:txBody>
                  <a:tcPr marL="93363" marR="93363" marT="137160"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116</a:t>
                      </a:r>
                    </a:p>
                  </a:txBody>
                  <a:tcPr marL="93363" marR="93363" marT="137160"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tabLst>
                          <a:tab pos="854075" algn="l"/>
                        </a:tabLst>
                      </a:pPr>
                      <a:r>
                        <a:rPr kumimoji="0" lang="en-US" sz="2400" b="0" i="0" u="none" strike="noStrike" cap="none" normalizeH="0" baseline="0" dirty="0">
                          <a:ln>
                            <a:noFill/>
                          </a:ln>
                          <a:solidFill>
                            <a:schemeClr val="tx1"/>
                          </a:solidFill>
                          <a:effectLst/>
                          <a:latin typeface="Gotham Light" pitchFamily="50" charset="0"/>
                          <a:cs typeface="Arial" panose="020B0604020202020204" pitchFamily="34" charset="0"/>
                        </a:rPr>
                        <a:t>46.6%</a:t>
                      </a:r>
                    </a:p>
                  </a:txBody>
                  <a:tcPr marL="93363" marR="93363" marT="13716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 Box 46">
            <a:extLst>
              <a:ext uri="{FF2B5EF4-FFF2-40B4-BE49-F238E27FC236}">
                <a16:creationId xmlns:a16="http://schemas.microsoft.com/office/drawing/2014/main" id="{A6E6387E-7F3B-444C-98AE-131F9787C395}"/>
              </a:ext>
            </a:extLst>
          </p:cNvPr>
          <p:cNvSpPr txBox="1">
            <a:spLocks noChangeArrowheads="1"/>
          </p:cNvSpPr>
          <p:nvPr/>
        </p:nvSpPr>
        <p:spPr bwMode="auto">
          <a:xfrm>
            <a:off x="685800" y="5398925"/>
            <a:ext cx="800100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Clr>
                <a:srgbClr val="C00000"/>
              </a:buClr>
              <a:buSzPct val="100000"/>
              <a:buFont typeface="Wingdings" panose="05000000000000000000" pitchFamily="2" charset="2"/>
              <a:buChar char="§"/>
              <a:tabLst>
                <a:tab pos="1309688" algn="l"/>
                <a:tab pos="3482975" algn="l"/>
                <a:tab pos="4694238" algn="l"/>
                <a:tab pos="6232525" algn="l"/>
              </a:tabLst>
              <a:defRPr sz="2800">
                <a:solidFill>
                  <a:schemeClr val="tx1"/>
                </a:solidFill>
                <a:latin typeface="Arial" panose="020B0604020202020204" pitchFamily="34" charset="0"/>
                <a:cs typeface="Times New Roman" panose="02020603050405020304" pitchFamily="18" charset="0"/>
              </a:defRPr>
            </a:lvl1pPr>
            <a:lvl2pPr marL="742950" indent="-285750" algn="l">
              <a:spcBef>
                <a:spcPct val="20000"/>
              </a:spcBef>
              <a:buClr>
                <a:srgbClr val="C00000"/>
              </a:buClr>
              <a:buSzPct val="100000"/>
              <a:buFont typeface="Arial" panose="020B0604020202020204" pitchFamily="34" charset="0"/>
              <a:buChar char="–"/>
              <a:tabLst>
                <a:tab pos="1309688" algn="l"/>
                <a:tab pos="3482975" algn="l"/>
                <a:tab pos="4694238" algn="l"/>
                <a:tab pos="6232525" algn="l"/>
              </a:tabLst>
              <a:defRPr sz="2400">
                <a:solidFill>
                  <a:schemeClr val="tx1"/>
                </a:solidFill>
                <a:latin typeface="Arial" panose="020B0604020202020204" pitchFamily="34" charset="0"/>
                <a:cs typeface="Times New Roman" panose="02020603050405020304" pitchFamily="18" charset="0"/>
              </a:defRPr>
            </a:lvl2pPr>
            <a:lvl3pPr marL="1143000" indent="-228600" algn="l">
              <a:spcBef>
                <a:spcPct val="20000"/>
              </a:spcBef>
              <a:buClr>
                <a:srgbClr val="C00000"/>
              </a:buClr>
              <a:buSzPct val="100000"/>
              <a:buFont typeface="Arial" panose="020B0604020202020204" pitchFamily="34" charset="0"/>
              <a:buChar char="•"/>
              <a:tabLst>
                <a:tab pos="1309688" algn="l"/>
                <a:tab pos="3482975" algn="l"/>
                <a:tab pos="4694238" algn="l"/>
                <a:tab pos="6232525" algn="l"/>
              </a:tabLst>
              <a:defRPr sz="2000">
                <a:solidFill>
                  <a:schemeClr val="tx1"/>
                </a:solidFill>
                <a:latin typeface="Arial" panose="020B0604020202020204" pitchFamily="34" charset="0"/>
                <a:cs typeface="Times New Roman" panose="02020603050405020304" pitchFamily="18" charset="0"/>
              </a:defRPr>
            </a:lvl3pPr>
            <a:lvl4pPr marL="1600200" indent="-228600" algn="l">
              <a:spcBef>
                <a:spcPct val="20000"/>
              </a:spcBef>
              <a:buChar char="–"/>
              <a:tabLst>
                <a:tab pos="1309688" algn="l"/>
                <a:tab pos="3482975" algn="l"/>
                <a:tab pos="4694238" algn="l"/>
                <a:tab pos="6232525" algn="l"/>
              </a:tabLst>
              <a:defRPr sz="2000">
                <a:solidFill>
                  <a:schemeClr val="tx1"/>
                </a:solidFill>
                <a:latin typeface="Arial" panose="020B0604020202020204" pitchFamily="34" charset="0"/>
                <a:cs typeface="Times New Roman" panose="02020603050405020304" pitchFamily="18" charset="0"/>
              </a:defRPr>
            </a:lvl4pPr>
            <a:lvl5pPr marL="2057400" indent="-228600" algn="l">
              <a:spcBef>
                <a:spcPct val="20000"/>
              </a:spcBef>
              <a:buChar char="»"/>
              <a:tabLst>
                <a:tab pos="1309688" algn="l"/>
                <a:tab pos="3482975" algn="l"/>
                <a:tab pos="4694238" algn="l"/>
                <a:tab pos="6232525" algn="l"/>
              </a:tabLst>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1309688" algn="l"/>
                <a:tab pos="3482975" algn="l"/>
                <a:tab pos="4694238" algn="l"/>
                <a:tab pos="6232525" algn="l"/>
              </a:tabLst>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1309688" algn="l"/>
                <a:tab pos="3482975" algn="l"/>
                <a:tab pos="4694238" algn="l"/>
                <a:tab pos="6232525" algn="l"/>
              </a:tabLst>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1309688" algn="l"/>
                <a:tab pos="3482975" algn="l"/>
                <a:tab pos="4694238" algn="l"/>
                <a:tab pos="6232525" algn="l"/>
              </a:tabLst>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1309688" algn="l"/>
                <a:tab pos="3482975" algn="l"/>
                <a:tab pos="4694238" algn="l"/>
                <a:tab pos="6232525" algn="l"/>
              </a:tabLst>
              <a:defRPr sz="1600">
                <a:solidFill>
                  <a:schemeClr val="tx1"/>
                </a:solidFill>
                <a:latin typeface="Arial" panose="020B0604020202020204" pitchFamily="34" charset="0"/>
                <a:cs typeface="Times New Roman" panose="02020603050405020304" pitchFamily="18" charset="0"/>
              </a:defRPr>
            </a:lvl9pPr>
          </a:lstStyle>
          <a:p>
            <a:pPr algn="ctr">
              <a:lnSpc>
                <a:spcPct val="90000"/>
              </a:lnSpc>
              <a:spcBef>
                <a:spcPct val="0"/>
              </a:spcBef>
              <a:buClrTx/>
              <a:buSzTx/>
              <a:buFontTx/>
              <a:buNone/>
            </a:pPr>
            <a:r>
              <a:rPr lang="en-US" altLang="en-US" sz="2400" dirty="0">
                <a:latin typeface="Gotham Light" pitchFamily="50" charset="0"/>
                <a:cs typeface="Arial" panose="020B0604020202020204" pitchFamily="34" charset="0"/>
              </a:rPr>
              <a:t>Riesgo </a:t>
            </a:r>
            <a:r>
              <a:rPr lang="es-CO" altLang="en-US" sz="2400" dirty="0">
                <a:latin typeface="Gotham Light" pitchFamily="50" charset="0"/>
                <a:cs typeface="Arial" panose="020B0604020202020204" pitchFamily="34" charset="0"/>
              </a:rPr>
              <a:t>relativo</a:t>
            </a:r>
            <a:r>
              <a:rPr lang="en-US" altLang="en-US" sz="2400" dirty="0">
                <a:latin typeface="Gotham Light" pitchFamily="50" charset="0"/>
                <a:cs typeface="Arial" panose="020B0604020202020204" pitchFamily="34" charset="0"/>
              </a:rPr>
              <a:t> = __________  =  ______</a:t>
            </a:r>
          </a:p>
        </p:txBody>
      </p:sp>
      <p:sp>
        <p:nvSpPr>
          <p:cNvPr id="9" name="Text Box 47">
            <a:extLst>
              <a:ext uri="{FF2B5EF4-FFF2-40B4-BE49-F238E27FC236}">
                <a16:creationId xmlns:a16="http://schemas.microsoft.com/office/drawing/2014/main" id="{9C330953-0161-46C3-9105-80C468A96DE0}"/>
              </a:ext>
            </a:extLst>
          </p:cNvPr>
          <p:cNvSpPr txBox="1">
            <a:spLocks noChangeArrowheads="1"/>
          </p:cNvSpPr>
          <p:nvPr/>
        </p:nvSpPr>
        <p:spPr bwMode="auto">
          <a:xfrm>
            <a:off x="4053476" y="5280766"/>
            <a:ext cx="22952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lgn="l">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lgn="l">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lgn="l">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lgn="l">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SzTx/>
              <a:buFontTx/>
              <a:buNone/>
            </a:pPr>
            <a:r>
              <a:rPr lang="en-US" altLang="en-US" sz="2400" b="1" dirty="0">
                <a:solidFill>
                  <a:srgbClr val="00953A"/>
                </a:solidFill>
                <a:latin typeface="Gotham Light" pitchFamily="50" charset="0"/>
                <a:cs typeface="Arial" panose="020B0604020202020204" pitchFamily="34" charset="0"/>
              </a:rPr>
              <a:t>61.7 / 11.4</a:t>
            </a:r>
          </a:p>
        </p:txBody>
      </p:sp>
      <p:sp>
        <p:nvSpPr>
          <p:cNvPr id="10" name="Text Box 47">
            <a:extLst>
              <a:ext uri="{FF2B5EF4-FFF2-40B4-BE49-F238E27FC236}">
                <a16:creationId xmlns:a16="http://schemas.microsoft.com/office/drawing/2014/main" id="{C4FEE371-F04F-4679-8301-C3D24AA4F5B4}"/>
              </a:ext>
            </a:extLst>
          </p:cNvPr>
          <p:cNvSpPr txBox="1">
            <a:spLocks noChangeArrowheads="1"/>
          </p:cNvSpPr>
          <p:nvPr/>
        </p:nvSpPr>
        <p:spPr bwMode="auto">
          <a:xfrm>
            <a:off x="6348744" y="5261018"/>
            <a:ext cx="1447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lgn="l">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lgn="l">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lgn="l">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lgn="l">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SzTx/>
              <a:buFontTx/>
              <a:buNone/>
            </a:pPr>
            <a:r>
              <a:rPr lang="en-US" altLang="en-US" sz="2400" b="1" dirty="0">
                <a:solidFill>
                  <a:srgbClr val="00953A"/>
                </a:solidFill>
                <a:latin typeface="Gotham Light" pitchFamily="50" charset="0"/>
                <a:cs typeface="Arial" panose="020B0604020202020204" pitchFamily="34" charset="0"/>
              </a:rPr>
              <a:t>5.4</a:t>
            </a:r>
          </a:p>
        </p:txBody>
      </p:sp>
    </p:spTree>
    <p:extLst>
      <p:ext uri="{BB962C8B-B14F-4D97-AF65-F5344CB8AC3E}">
        <p14:creationId xmlns:p14="http://schemas.microsoft.com/office/powerpoint/2010/main" val="378859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Autofit/>
          </a:bodyPr>
          <a:lstStyle/>
          <a:p>
            <a:pPr>
              <a:defRPr b="0" i="0"/>
            </a:pPr>
            <a:r>
              <a:rPr lang="es-MX" altLang="en-US" sz="2600" dirty="0">
                <a:solidFill>
                  <a:srgbClr val="C00000"/>
                </a:solidFill>
                <a:latin typeface="Gotham Black" pitchFamily="50" charset="0"/>
              </a:rPr>
              <a:t>Plantilla para describir el riesgo relativo</a:t>
            </a:r>
            <a:endParaRPr lang="x-none" altLang="en-US" sz="2600" dirty="0">
              <a:solidFill>
                <a:srgbClr val="C00000"/>
              </a:solidFill>
              <a:latin typeface="Gotham Black" pitchFamily="50" charset="0"/>
            </a:endParaRPr>
          </a:p>
        </p:txBody>
      </p:sp>
      <p:sp>
        <p:nvSpPr>
          <p:cNvPr id="84995" name="Rectangle 3"/>
          <p:cNvSpPr>
            <a:spLocks noGrp="1" noChangeArrowheads="1"/>
          </p:cNvSpPr>
          <p:nvPr>
            <p:ph sz="quarter" idx="10"/>
          </p:nvPr>
        </p:nvSpPr>
        <p:spPr>
          <a:xfrm>
            <a:off x="528637" y="1343025"/>
            <a:ext cx="8086725" cy="4538385"/>
          </a:xfrm>
        </p:spPr>
        <p:txBody>
          <a:bodyPr>
            <a:normAutofit fontScale="95000"/>
          </a:bodyPr>
          <a:lstStyle/>
          <a:p>
            <a:pPr marL="0" indent="0">
              <a:spcBef>
                <a:spcPts val="900"/>
              </a:spcBef>
              <a:buNone/>
              <a:defRPr b="0" i="0"/>
            </a:pPr>
            <a:r>
              <a:rPr lang="es-MX" altLang="ja-JP" sz="2400" dirty="0">
                <a:latin typeface="Gotham Light" pitchFamily="50" charset="0"/>
                <a:ea typeface="ＭＳ Ｐゴシック" charset="-128"/>
              </a:rPr>
              <a:t>"El </a:t>
            </a:r>
            <a:r>
              <a:rPr lang="es-MX" altLang="ja-JP" sz="2400" dirty="0">
                <a:solidFill>
                  <a:srgbClr val="C00000"/>
                </a:solidFill>
                <a:latin typeface="Gotham Light" pitchFamily="50" charset="0"/>
                <a:ea typeface="ＭＳ Ｐゴシック" charset="-128"/>
              </a:rPr>
              <a:t>{grupo expuesto} </a:t>
            </a:r>
            <a:r>
              <a:rPr lang="es-MX" altLang="ja-JP" sz="2400" dirty="0">
                <a:latin typeface="Gotham Light" pitchFamily="50" charset="0"/>
                <a:ea typeface="ＭＳ Ｐゴシック" charset="-128"/>
              </a:rPr>
              <a:t>tiene </a:t>
            </a:r>
            <a:r>
              <a:rPr lang="es-MX" altLang="ja-JP" sz="2400" dirty="0">
                <a:solidFill>
                  <a:srgbClr val="C00000"/>
                </a:solidFill>
                <a:latin typeface="Gotham Light" pitchFamily="50" charset="0"/>
                <a:ea typeface="ＭＳ Ｐゴシック" charset="-128"/>
              </a:rPr>
              <a:t>{RR} </a:t>
            </a:r>
            <a:r>
              <a:rPr lang="es-MX" altLang="ja-JP" sz="2400" dirty="0">
                <a:latin typeface="Gotham Light" pitchFamily="50" charset="0"/>
                <a:ea typeface="ＭＳ Ｐゴシック" charset="-128"/>
              </a:rPr>
              <a:t>veces más probabilidades de tener </a:t>
            </a:r>
            <a:r>
              <a:rPr lang="es-MX" altLang="ja-JP" sz="2400" dirty="0">
                <a:solidFill>
                  <a:srgbClr val="C00000"/>
                </a:solidFill>
                <a:latin typeface="Gotham Light" pitchFamily="50" charset="0"/>
                <a:ea typeface="ＭＳ Ｐゴシック" charset="-128"/>
              </a:rPr>
              <a:t>{el resultado} </a:t>
            </a:r>
            <a:r>
              <a:rPr lang="es-MX" altLang="ja-JP" sz="2400" dirty="0">
                <a:latin typeface="Gotham Light" pitchFamily="50" charset="0"/>
                <a:ea typeface="ＭＳ Ｐゴシック" charset="-128"/>
              </a:rPr>
              <a:t>que el </a:t>
            </a:r>
            <a:r>
              <a:rPr lang="es-MX" altLang="ja-JP" sz="2400" dirty="0">
                <a:solidFill>
                  <a:srgbClr val="C00000"/>
                </a:solidFill>
                <a:latin typeface="Gotham Light" pitchFamily="50" charset="0"/>
                <a:ea typeface="ＭＳ Ｐゴシック" charset="-128"/>
              </a:rPr>
              <a:t>{grupo no expuesto}".</a:t>
            </a:r>
          </a:p>
          <a:p>
            <a:pPr marL="514350" indent="-514350">
              <a:spcBef>
                <a:spcPts val="900"/>
              </a:spcBef>
              <a:buFont typeface="Arial" charset="0"/>
              <a:buAutoNum type="arabicPeriod" startAt="7"/>
              <a:defRPr b="0" i="0"/>
            </a:pPr>
            <a:endParaRPr lang="es-MX" altLang="ja-JP" sz="2400" dirty="0">
              <a:latin typeface="Gotham Light" pitchFamily="50" charset="0"/>
              <a:ea typeface="ＭＳ Ｐゴシック" charset="-128"/>
            </a:endParaRPr>
          </a:p>
          <a:p>
            <a:pPr marL="0" indent="0">
              <a:spcBef>
                <a:spcPts val="900"/>
              </a:spcBef>
              <a:buNone/>
              <a:defRPr b="0" i="0"/>
            </a:pPr>
            <a:r>
              <a:rPr lang="es-MX" altLang="ja-JP" sz="2400" dirty="0">
                <a:latin typeface="Gotham Black" pitchFamily="50" charset="0"/>
                <a:ea typeface="ＭＳ Ｐゴシック" charset="-128"/>
              </a:rPr>
              <a:t>Ejemplo:</a:t>
            </a:r>
          </a:p>
          <a:p>
            <a:pPr marL="0" indent="0">
              <a:spcBef>
                <a:spcPts val="900"/>
              </a:spcBef>
              <a:buNone/>
              <a:defRPr b="0" i="0"/>
            </a:pPr>
            <a:r>
              <a:rPr lang="es-MX" altLang="ja-JP" sz="2400" dirty="0">
                <a:solidFill>
                  <a:srgbClr val="C00000"/>
                </a:solidFill>
                <a:latin typeface="Gotham Light" pitchFamily="50" charset="0"/>
                <a:ea typeface="ＭＳ Ｐゴシック" charset="-128"/>
              </a:rPr>
              <a:t>"{Las personas que comían carne de res} </a:t>
            </a:r>
            <a:r>
              <a:rPr lang="es-MX" altLang="ja-JP" sz="2400" dirty="0">
                <a:latin typeface="Gotham Light" pitchFamily="50" charset="0"/>
                <a:ea typeface="ＭＳ Ｐゴシック" charset="-128"/>
              </a:rPr>
              <a:t>tenían </a:t>
            </a:r>
            <a:r>
              <a:rPr lang="es-MX" altLang="ja-JP" sz="2400" dirty="0">
                <a:solidFill>
                  <a:srgbClr val="C00000"/>
                </a:solidFill>
                <a:latin typeface="Gotham Light" pitchFamily="50" charset="0"/>
                <a:ea typeface="ＭＳ Ｐゴシック" charset="-128"/>
              </a:rPr>
              <a:t>{5.4} </a:t>
            </a:r>
            <a:r>
              <a:rPr lang="es-MX" altLang="ja-JP" sz="2400" dirty="0">
                <a:latin typeface="Gotham Light" pitchFamily="50" charset="0"/>
                <a:ea typeface="ＭＳ Ｐゴシック" charset="-128"/>
              </a:rPr>
              <a:t>veces más probabilidades de </a:t>
            </a:r>
            <a:r>
              <a:rPr lang="es-MX" altLang="ja-JP" sz="2400" dirty="0">
                <a:solidFill>
                  <a:srgbClr val="C00000"/>
                </a:solidFill>
                <a:latin typeface="Gotham Light" pitchFamily="50" charset="0"/>
                <a:ea typeface="ＭＳ Ｐゴシック" charset="-128"/>
              </a:rPr>
              <a:t>{enfermarse de gastroenteritis}</a:t>
            </a:r>
            <a:r>
              <a:rPr lang="es-MX" altLang="ja-JP" sz="2400" dirty="0">
                <a:latin typeface="Gotham Light" pitchFamily="50" charset="0"/>
                <a:ea typeface="ＭＳ Ｐゴシック" charset="-128"/>
              </a:rPr>
              <a:t> que </a:t>
            </a:r>
            <a:r>
              <a:rPr lang="es-MX" altLang="ja-JP" sz="2400" dirty="0">
                <a:solidFill>
                  <a:srgbClr val="C00000"/>
                </a:solidFill>
                <a:latin typeface="Gotham Light" pitchFamily="50" charset="0"/>
                <a:ea typeface="ＭＳ Ｐゴシック" charset="-128"/>
              </a:rPr>
              <a:t>{las personas que no comían carne}".</a:t>
            </a:r>
            <a:endParaRPr lang="en-US" altLang="en-US" sz="2400" dirty="0">
              <a:solidFill>
                <a:srgbClr val="C00000"/>
              </a:solidFill>
            </a:endParaRPr>
          </a:p>
        </p:txBody>
      </p:sp>
    </p:spTree>
    <p:extLst>
      <p:ext uri="{BB962C8B-B14F-4D97-AF65-F5344CB8AC3E}">
        <p14:creationId xmlns:p14="http://schemas.microsoft.com/office/powerpoint/2010/main" val="4274655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Autofit/>
          </a:bodyPr>
          <a:lstStyle/>
          <a:p>
            <a:pPr>
              <a:defRPr b="0" i="0"/>
            </a:pPr>
            <a:r>
              <a:rPr lang="x-none" altLang="en-US" sz="2600" dirty="0">
                <a:solidFill>
                  <a:srgbClr val="C00000"/>
                </a:solidFill>
                <a:latin typeface="Gotham Black" pitchFamily="50" charset="0"/>
              </a:rPr>
              <a:t>Pasos 9 y 10</a:t>
            </a:r>
          </a:p>
        </p:txBody>
      </p:sp>
      <p:sp>
        <p:nvSpPr>
          <p:cNvPr id="84995" name="Rectangle 3"/>
          <p:cNvSpPr>
            <a:spLocks noGrp="1" noChangeArrowheads="1"/>
          </p:cNvSpPr>
          <p:nvPr>
            <p:ph sz="quarter" idx="10"/>
          </p:nvPr>
        </p:nvSpPr>
        <p:spPr>
          <a:xfrm>
            <a:off x="528637" y="1343025"/>
            <a:ext cx="8086725" cy="4538385"/>
          </a:xfrm>
        </p:spPr>
        <p:txBody>
          <a:bodyPr>
            <a:normAutofit fontScale="95000"/>
          </a:bodyPr>
          <a:lstStyle/>
          <a:p>
            <a:pPr marL="514350" indent="-514350">
              <a:spcBef>
                <a:spcPts val="900"/>
              </a:spcBef>
              <a:buFont typeface="Arial" charset="0"/>
              <a:buAutoNum type="arabicPeriod" startAt="7"/>
              <a:defRPr b="0" i="0"/>
            </a:pPr>
            <a:r>
              <a:rPr lang="x-none" altLang="ja-JP" sz="2250" dirty="0">
                <a:solidFill>
                  <a:schemeClr val="bg1">
                    <a:lumMod val="65000"/>
                  </a:schemeClr>
                </a:solidFill>
                <a:latin typeface="Gotham Light" pitchFamily="50" charset="0"/>
                <a:ea typeface="ＭＳ Ｐゴシック" charset="-128"/>
              </a:rPr>
              <a:t>Desarrollar las hipótesis</a:t>
            </a:r>
          </a:p>
          <a:p>
            <a:pPr marL="514350" indent="-514350">
              <a:spcBef>
                <a:spcPts val="900"/>
              </a:spcBef>
              <a:buFont typeface="Arial" charset="0"/>
              <a:buAutoNum type="arabicPeriod" startAt="7"/>
              <a:defRPr b="0" i="0"/>
            </a:pPr>
            <a:r>
              <a:rPr lang="x-none" altLang="ja-JP" sz="2250" dirty="0">
                <a:solidFill>
                  <a:schemeClr val="bg1">
                    <a:lumMod val="65000"/>
                  </a:schemeClr>
                </a:solidFill>
                <a:latin typeface="Gotham Light" pitchFamily="50" charset="0"/>
                <a:ea typeface="ＭＳ Ｐゴシック" charset="-128"/>
              </a:rPr>
              <a:t>Evaluar las hipótesis desde el punto de vista epidemiológico</a:t>
            </a:r>
          </a:p>
          <a:p>
            <a:pPr marL="514350" indent="-514350">
              <a:spcBef>
                <a:spcPts val="900"/>
              </a:spcBef>
              <a:buFont typeface="Arial" charset="0"/>
              <a:buAutoNum type="arabicPeriod" startAt="7"/>
              <a:defRPr b="0" i="0"/>
            </a:pPr>
            <a:r>
              <a:rPr lang="x-none" altLang="ja-JP" sz="2250" dirty="0">
                <a:latin typeface="Gotham Light" pitchFamily="50" charset="0"/>
                <a:ea typeface="ＭＳ Ｐゴシック" charset="-128"/>
              </a:rPr>
              <a:t>Conciliar la epidemiología con los hallazgos ambientales y de laboratorio</a:t>
            </a:r>
          </a:p>
          <a:p>
            <a:pPr marL="514350" indent="-514350">
              <a:spcBef>
                <a:spcPts val="900"/>
              </a:spcBef>
              <a:buFont typeface="Arial" charset="0"/>
              <a:buAutoNum type="arabicPeriod" startAt="7"/>
              <a:defRPr b="0" i="0"/>
            </a:pPr>
            <a:r>
              <a:rPr lang="x-none" altLang="ja-JP" sz="2250" dirty="0">
                <a:latin typeface="Gotham Light" pitchFamily="50" charset="0"/>
                <a:ea typeface="ＭＳ Ｐゴシック" charset="-128"/>
              </a:rPr>
              <a:t>Realizar </a:t>
            </a:r>
            <a:r>
              <a:rPr lang="x-none" altLang="en-US" sz="2250" dirty="0">
                <a:latin typeface="Gotham Light" pitchFamily="50" charset="0"/>
              </a:rPr>
              <a:t>estudios adicionales según sea necesario</a:t>
            </a:r>
          </a:p>
          <a:p>
            <a:pPr marL="517922" indent="-517922">
              <a:lnSpc>
                <a:spcPct val="110000"/>
              </a:lnSpc>
              <a:spcBef>
                <a:spcPts val="900"/>
              </a:spcBef>
              <a:buFont typeface="+mj-lt"/>
              <a:buAutoNum type="arabicPeriod" startAt="11"/>
              <a:defRPr b="0" i="0"/>
            </a:pPr>
            <a:r>
              <a:rPr lang="x-none" altLang="en-US" sz="2250" dirty="0">
                <a:solidFill>
                  <a:schemeClr val="bg1">
                    <a:lumMod val="65000"/>
                  </a:schemeClr>
                </a:solidFill>
                <a:latin typeface="Gotham Light" pitchFamily="50" charset="0"/>
              </a:rPr>
              <a:t>Implementar y evaluar medidas de prevención y control</a:t>
            </a:r>
          </a:p>
          <a:p>
            <a:pPr marL="517922" indent="-517922">
              <a:lnSpc>
                <a:spcPct val="110000"/>
              </a:lnSpc>
              <a:spcBef>
                <a:spcPts val="900"/>
              </a:spcBef>
              <a:buFont typeface="+mj-lt"/>
              <a:buAutoNum type="arabicPeriod" startAt="11"/>
              <a:defRPr b="0" i="0"/>
            </a:pPr>
            <a:r>
              <a:rPr lang="x-none" altLang="en-US" sz="2250" dirty="0">
                <a:solidFill>
                  <a:schemeClr val="bg1">
                    <a:lumMod val="65000"/>
                  </a:schemeClr>
                </a:solidFill>
                <a:latin typeface="Gotham Light" pitchFamily="50" charset="0"/>
              </a:rPr>
              <a:t>Iniciar o mantener la vigilancia</a:t>
            </a:r>
          </a:p>
          <a:p>
            <a:pPr marL="517922" indent="-517922">
              <a:lnSpc>
                <a:spcPct val="110000"/>
              </a:lnSpc>
              <a:spcBef>
                <a:spcPts val="900"/>
              </a:spcBef>
              <a:buFont typeface="Arial" charset="0"/>
              <a:buAutoNum type="arabicPeriod" startAt="11"/>
              <a:defRPr b="0" i="0"/>
            </a:pPr>
            <a:r>
              <a:rPr lang="x-none" altLang="en-US" sz="2250" dirty="0">
                <a:solidFill>
                  <a:schemeClr val="bg1">
                    <a:lumMod val="65000"/>
                  </a:schemeClr>
                </a:solidFill>
                <a:latin typeface="Gotham Light" pitchFamily="50" charset="0"/>
              </a:rPr>
              <a:t>Comunicar los hallazgos</a:t>
            </a:r>
          </a:p>
          <a:p>
            <a:pPr marL="514350" indent="-514350">
              <a:spcBef>
                <a:spcPts val="900"/>
              </a:spcBef>
              <a:buFont typeface="Arial" charset="0"/>
              <a:buAutoNum type="arabicPeriod" startAt="7"/>
              <a:defRPr b="0" i="0"/>
            </a:pPr>
            <a:endParaRPr lang="en-US" altLang="en-US" sz="2400" dirty="0">
              <a:solidFill>
                <a:schemeClr val="bg1">
                  <a:lumMod val="65000"/>
                </a:schemeClr>
              </a:solidFill>
            </a:endParaRPr>
          </a:p>
        </p:txBody>
      </p:sp>
    </p:spTree>
    <p:extLst>
      <p:ext uri="{BB962C8B-B14F-4D97-AF65-F5344CB8AC3E}">
        <p14:creationId xmlns:p14="http://schemas.microsoft.com/office/powerpoint/2010/main" val="10931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b="0" i="0"/>
            </a:pPr>
            <a:r>
              <a:rPr lang="x-none" altLang="en-US" sz="2000" dirty="0">
                <a:solidFill>
                  <a:srgbClr val="C00000"/>
                </a:solidFill>
                <a:latin typeface="Gotham Black" pitchFamily="50" charset="0"/>
              </a:rPr>
              <a:t>Investigación del brote, pasos del 1 al 6</a:t>
            </a:r>
          </a:p>
        </p:txBody>
      </p:sp>
      <p:sp>
        <p:nvSpPr>
          <p:cNvPr id="20483" name="Rectangle 3"/>
          <p:cNvSpPr>
            <a:spLocks noGrp="1" noChangeArrowheads="1"/>
          </p:cNvSpPr>
          <p:nvPr>
            <p:ph sz="quarter" idx="10"/>
          </p:nvPr>
        </p:nvSpPr>
        <p:spPr>
          <a:xfrm>
            <a:off x="492919" y="1541632"/>
            <a:ext cx="7131770" cy="4538385"/>
          </a:xfrm>
        </p:spPr>
        <p:txBody>
          <a:bodyPr>
            <a:normAutofit/>
          </a:bodyPr>
          <a:lstStyle/>
          <a:p>
            <a:pPr marL="457200" indent="-457200">
              <a:spcBef>
                <a:spcPts val="900"/>
              </a:spcBef>
              <a:buFont typeface="Arial" charset="0"/>
              <a:buAutoNum type="arabicPeriod"/>
              <a:defRPr b="0" i="0"/>
            </a:pPr>
            <a:r>
              <a:rPr lang="x-none" altLang="en-US" sz="2000" dirty="0">
                <a:latin typeface="Gotham Light" pitchFamily="50" charset="0"/>
                <a:ea typeface="ＭＳ Ｐゴシック" charset="-128"/>
              </a:rPr>
              <a:t>Preparar el trabajo de campo</a:t>
            </a:r>
          </a:p>
          <a:p>
            <a:pPr marL="457200" indent="-457200">
              <a:spcBef>
                <a:spcPts val="900"/>
              </a:spcBef>
              <a:buFont typeface="Arial" charset="0"/>
              <a:buAutoNum type="arabicPeriod"/>
              <a:defRPr b="0" i="0"/>
            </a:pPr>
            <a:r>
              <a:rPr lang="x-none" altLang="en-US" sz="2000" dirty="0">
                <a:latin typeface="Gotham Light" pitchFamily="50" charset="0"/>
                <a:ea typeface="ＭＳ Ｐゴシック" charset="-128"/>
              </a:rPr>
              <a:t>Confirmar la existencia de</a:t>
            </a:r>
            <a:r>
              <a:rPr lang="es-CO" altLang="en-US" sz="2000" dirty="0">
                <a:latin typeface="Gotham Light" pitchFamily="50" charset="0"/>
                <a:ea typeface="ＭＳ Ｐゴシック" charset="-128"/>
              </a:rPr>
              <a:t>l</a:t>
            </a:r>
            <a:r>
              <a:rPr lang="x-none" altLang="en-US" sz="2000" dirty="0">
                <a:latin typeface="Gotham Light" pitchFamily="50" charset="0"/>
                <a:ea typeface="ＭＳ Ｐゴシック" charset="-128"/>
              </a:rPr>
              <a:t> brote</a:t>
            </a:r>
          </a:p>
          <a:p>
            <a:pPr marL="457200" indent="-457200">
              <a:spcBef>
                <a:spcPts val="900"/>
              </a:spcBef>
              <a:buFont typeface="Arial" charset="0"/>
              <a:buAutoNum type="arabicPeriod"/>
              <a:defRPr b="0" i="0"/>
            </a:pPr>
            <a:r>
              <a:rPr lang="x-none" altLang="en-US" sz="2000" dirty="0">
                <a:latin typeface="Gotham Light" pitchFamily="50" charset="0"/>
                <a:ea typeface="ＭＳ Ｐゴシック" charset="-128"/>
              </a:rPr>
              <a:t>Verificar el diagnóstico</a:t>
            </a:r>
          </a:p>
          <a:p>
            <a:pPr marL="457200" indent="-457200">
              <a:spcBef>
                <a:spcPts val="900"/>
              </a:spcBef>
              <a:buFont typeface="Arial" charset="0"/>
              <a:buAutoNum type="arabicPeriod"/>
              <a:defRPr b="0" i="0"/>
            </a:pPr>
            <a:r>
              <a:rPr lang="x-none" altLang="en-US" sz="2000" dirty="0">
                <a:latin typeface="Gotham Light" pitchFamily="50" charset="0"/>
                <a:ea typeface="ＭＳ Ｐゴシック" charset="-128"/>
              </a:rPr>
              <a:t>Crear una definición de casos</a:t>
            </a:r>
          </a:p>
          <a:p>
            <a:pPr marL="457200" indent="-457200">
              <a:spcBef>
                <a:spcPts val="900"/>
              </a:spcBef>
              <a:buFont typeface="Arial" charset="0"/>
              <a:buAutoNum type="arabicPeriod"/>
              <a:defRPr b="0" i="0"/>
            </a:pPr>
            <a:r>
              <a:rPr lang="x-none" altLang="en-US" sz="2000" dirty="0">
                <a:latin typeface="Gotham Light" pitchFamily="50" charset="0"/>
                <a:ea typeface="ＭＳ Ｐゴシック" charset="-128"/>
              </a:rPr>
              <a:t>Buscar casos en forma sistemática y registrar la información</a:t>
            </a:r>
          </a:p>
          <a:p>
            <a:pPr marL="457200" indent="-457200">
              <a:spcBef>
                <a:spcPts val="900"/>
              </a:spcBef>
              <a:buFont typeface="Arial" charset="0"/>
              <a:buAutoNum type="arabicPeriod"/>
              <a:defRPr b="0" i="0"/>
            </a:pPr>
            <a:r>
              <a:rPr lang="x-none" altLang="en-US" sz="2000" dirty="0">
                <a:latin typeface="Gotham Light" pitchFamily="50" charset="0"/>
                <a:ea typeface="ＭＳ Ｐゴシック" charset="-128"/>
              </a:rPr>
              <a:t>Realizar la epidemiología descriptiva</a:t>
            </a:r>
          </a:p>
          <a:p>
            <a:pPr marL="457200" indent="-457200">
              <a:buNone/>
              <a:defRPr b="0" i="0"/>
            </a:pPr>
            <a:endParaRPr lang="en-US" altLang="en-US" sz="1800" dirty="0"/>
          </a:p>
        </p:txBody>
      </p:sp>
      <p:sp>
        <p:nvSpPr>
          <p:cNvPr id="2" name="Right Brace 1"/>
          <p:cNvSpPr/>
          <p:nvPr/>
        </p:nvSpPr>
        <p:spPr>
          <a:xfrm>
            <a:off x="5463541" y="1538555"/>
            <a:ext cx="342900" cy="1085850"/>
          </a:xfrm>
          <a:prstGeom prst="rightBrace">
            <a:avLst/>
          </a:prstGeom>
          <a:ln w="38100" cap="flat" algn="ctr">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defRPr b="0" i="0"/>
            </a:pPr>
            <a:endParaRPr lang="en-US" sz="1350" dirty="0">
              <a:solidFill>
                <a:prstClr val="black"/>
              </a:solidFill>
            </a:endParaRPr>
          </a:p>
        </p:txBody>
      </p:sp>
      <p:sp>
        <p:nvSpPr>
          <p:cNvPr id="3" name="TextBox 2"/>
          <p:cNvSpPr txBox="1"/>
          <p:nvPr/>
        </p:nvSpPr>
        <p:spPr>
          <a:xfrm>
            <a:off x="6283863" y="1538555"/>
            <a:ext cx="2086414" cy="1077218"/>
          </a:xfrm>
          <a:prstGeom prst="rect">
            <a:avLst/>
          </a:prstGeom>
          <a:noFill/>
        </p:spPr>
        <p:txBody>
          <a:bodyPr wrap="square" rtlCol="0">
            <a:spAutoFit/>
          </a:bodyPr>
          <a:lstStyle/>
          <a:p>
            <a:pPr algn="ctr">
              <a:defRPr b="0" i="0"/>
            </a:pPr>
            <a:r>
              <a:rPr lang="x-none" sz="1600" dirty="0">
                <a:solidFill>
                  <a:prstClr val="black"/>
                </a:solidFill>
                <a:latin typeface="Gotham Light" pitchFamily="50" charset="0"/>
              </a:rPr>
              <a:t>Implementados en forma simultánea o en cualquier orden</a:t>
            </a:r>
          </a:p>
        </p:txBody>
      </p:sp>
    </p:spTree>
    <p:extLst>
      <p:ext uri="{BB962C8B-B14F-4D97-AF65-F5344CB8AC3E}">
        <p14:creationId xmlns:p14="http://schemas.microsoft.com/office/powerpoint/2010/main" val="96151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Autofit/>
          </a:bodyPr>
          <a:lstStyle/>
          <a:p>
            <a:pPr algn="ctr">
              <a:defRPr b="0" i="0"/>
            </a:pPr>
            <a:r>
              <a:rPr lang="x-none" altLang="en-US" sz="2400" dirty="0">
                <a:solidFill>
                  <a:srgbClr val="C00000"/>
                </a:solidFill>
                <a:latin typeface="Gotham Black" pitchFamily="50" charset="0"/>
              </a:rPr>
              <a:t>Paso 9: </a:t>
            </a:r>
            <a:r>
              <a:rPr lang="es-CO" altLang="en-US" sz="2400" dirty="0">
                <a:solidFill>
                  <a:srgbClr val="C00000"/>
                </a:solidFill>
                <a:latin typeface="Gotham Black" pitchFamily="50" charset="0"/>
              </a:rPr>
              <a:t>Conciliar la </a:t>
            </a:r>
            <a:r>
              <a:rPr lang="x-none" altLang="ja-JP" sz="2400" dirty="0">
                <a:solidFill>
                  <a:srgbClr val="C00000"/>
                </a:solidFill>
                <a:latin typeface="Gotham Black" pitchFamily="50" charset="0"/>
                <a:ea typeface="ＭＳ Ｐゴシック" charset="-128"/>
              </a:rPr>
              <a:t>epidemiolo</a:t>
            </a:r>
            <a:r>
              <a:rPr lang="es-CO" altLang="ja-JP" sz="2400" dirty="0" err="1">
                <a:solidFill>
                  <a:srgbClr val="C00000"/>
                </a:solidFill>
                <a:latin typeface="Gotham Black" pitchFamily="50" charset="0"/>
                <a:ea typeface="ＭＳ Ｐゴシック" charset="-128"/>
              </a:rPr>
              <a:t>gía</a:t>
            </a:r>
            <a:r>
              <a:rPr lang="es-CO" altLang="ja-JP" sz="2400" dirty="0">
                <a:solidFill>
                  <a:srgbClr val="C00000"/>
                </a:solidFill>
                <a:latin typeface="Gotham Black" pitchFamily="50" charset="0"/>
                <a:ea typeface="ＭＳ Ｐゴシック" charset="-128"/>
              </a:rPr>
              <a:t> con los hallazgos ambientales y de laboratorio</a:t>
            </a:r>
            <a:endParaRPr lang="x-none" altLang="en-US" sz="2400" dirty="0">
              <a:solidFill>
                <a:srgbClr val="C00000"/>
              </a:solidFill>
              <a:latin typeface="Gotham Black" pitchFamily="50" charset="0"/>
            </a:endParaRPr>
          </a:p>
        </p:txBody>
      </p:sp>
      <p:sp>
        <p:nvSpPr>
          <p:cNvPr id="84995" name="Rectangle 3"/>
          <p:cNvSpPr>
            <a:spLocks noGrp="1" noChangeArrowheads="1"/>
          </p:cNvSpPr>
          <p:nvPr>
            <p:ph sz="quarter" idx="10"/>
          </p:nvPr>
        </p:nvSpPr>
        <p:spPr>
          <a:xfrm>
            <a:off x="492918" y="1514475"/>
            <a:ext cx="8086725" cy="4538385"/>
          </a:xfrm>
        </p:spPr>
        <p:txBody>
          <a:bodyPr>
            <a:normAutofit fontScale="95000"/>
          </a:bodyPr>
          <a:lstStyle/>
          <a:p>
            <a:pPr algn="just">
              <a:spcBef>
                <a:spcPts val="900"/>
              </a:spcBef>
              <a:defRPr b="0" i="0"/>
            </a:pPr>
            <a:r>
              <a:rPr lang="es-CO" altLang="ja-JP" sz="2400" dirty="0">
                <a:latin typeface="Gotham Light" pitchFamily="50" charset="0"/>
                <a:ea typeface="ＭＳ Ｐゴシック" charset="-128"/>
              </a:rPr>
              <a:t>Las pruebas de laboratorio son muy importantes en los estudios de brotes, porque pueden confirmar los hallazgos de </a:t>
            </a:r>
            <a:r>
              <a:rPr lang="x-none" altLang="ja-JP" sz="2400" dirty="0">
                <a:latin typeface="Gotham Light" pitchFamily="50" charset="0"/>
                <a:ea typeface="ＭＳ Ｐゴシック" charset="-128"/>
              </a:rPr>
              <a:t>la epidemiología con</a:t>
            </a:r>
            <a:r>
              <a:rPr lang="es-CO" altLang="ja-JP" sz="2400" dirty="0">
                <a:latin typeface="Gotham Light" pitchFamily="50" charset="0"/>
                <a:ea typeface="ＭＳ Ｐゴシック" charset="-128"/>
              </a:rPr>
              <a:t> base en muestras tomadas con las condiciones adecuadas y el cuidado pertinente para su envío a los laboratorios; </a:t>
            </a:r>
          </a:p>
          <a:p>
            <a:pPr marL="0" indent="0" algn="just">
              <a:spcBef>
                <a:spcPts val="900"/>
              </a:spcBef>
              <a:buNone/>
              <a:defRPr b="0" i="0"/>
            </a:pPr>
            <a:endParaRPr lang="es-CO" altLang="ja-JP" sz="2400" dirty="0">
              <a:latin typeface="Gotham Light" pitchFamily="50" charset="0"/>
              <a:ea typeface="ＭＳ Ｐゴシック" charset="-128"/>
            </a:endParaRPr>
          </a:p>
          <a:p>
            <a:pPr algn="just">
              <a:spcBef>
                <a:spcPts val="900"/>
              </a:spcBef>
              <a:defRPr b="0" i="0"/>
            </a:pPr>
            <a:r>
              <a:rPr lang="es-CO" altLang="ja-JP" sz="2400" dirty="0">
                <a:latin typeface="Gotham Light" pitchFamily="50" charset="0"/>
                <a:ea typeface="ＭＳ Ｐゴシック" charset="-128"/>
              </a:rPr>
              <a:t>Dependiendo de los eventos,</a:t>
            </a:r>
            <a:r>
              <a:rPr lang="x-none" altLang="ja-JP" sz="2400" dirty="0">
                <a:latin typeface="Gotham Light" pitchFamily="50" charset="0"/>
                <a:ea typeface="ＭＳ Ｐゴシック" charset="-128"/>
              </a:rPr>
              <a:t> los hallazgos ambientales </a:t>
            </a:r>
            <a:r>
              <a:rPr lang="es-CO" altLang="ja-JP" sz="2400" dirty="0">
                <a:latin typeface="Gotham Light" pitchFamily="50" charset="0"/>
                <a:ea typeface="ＭＳ Ｐゴシック" charset="-128"/>
              </a:rPr>
              <a:t>son también importantes </a:t>
            </a:r>
            <a:r>
              <a:rPr lang="x-none" altLang="ja-JP" sz="2400" dirty="0">
                <a:latin typeface="Gotham Light" pitchFamily="50" charset="0"/>
                <a:ea typeface="ＭＳ Ｐゴシック" charset="-128"/>
              </a:rPr>
              <a:t>de</a:t>
            </a:r>
            <a:r>
              <a:rPr lang="es-CO" altLang="ja-JP" sz="2400" dirty="0">
                <a:latin typeface="Gotham Light" pitchFamily="50" charset="0"/>
                <a:ea typeface="ＭＳ Ｐゴシック" charset="-128"/>
              </a:rPr>
              <a:t>pendiendo de los eventos y de la capacidad del</a:t>
            </a:r>
            <a:r>
              <a:rPr lang="x-none" altLang="ja-JP" sz="2400" dirty="0">
                <a:latin typeface="Gotham Light" pitchFamily="50" charset="0"/>
                <a:ea typeface="ＭＳ Ｐゴシック" charset="-128"/>
              </a:rPr>
              <a:t> laboratorio</a:t>
            </a:r>
          </a:p>
          <a:p>
            <a:pPr marL="0" indent="0">
              <a:spcBef>
                <a:spcPts val="900"/>
              </a:spcBef>
              <a:buNone/>
              <a:defRPr b="0" i="0"/>
            </a:pPr>
            <a:r>
              <a:rPr lang="en-US" altLang="en-US" sz="2400" dirty="0">
                <a:solidFill>
                  <a:schemeClr val="bg1">
                    <a:lumMod val="65000"/>
                  </a:schemeClr>
                </a:solidFill>
                <a:latin typeface="Gotham Light" pitchFamily="50" charset="0"/>
              </a:rPr>
              <a:t> </a:t>
            </a:r>
          </a:p>
        </p:txBody>
      </p:sp>
    </p:spTree>
    <p:extLst>
      <p:ext uri="{BB962C8B-B14F-4D97-AF65-F5344CB8AC3E}">
        <p14:creationId xmlns:p14="http://schemas.microsoft.com/office/powerpoint/2010/main" val="2469331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Autofit/>
          </a:bodyPr>
          <a:lstStyle/>
          <a:p>
            <a:pPr algn="ctr">
              <a:defRPr b="0" i="0"/>
            </a:pPr>
            <a:r>
              <a:rPr lang="x-none" altLang="en-US" sz="2400" dirty="0">
                <a:solidFill>
                  <a:srgbClr val="C00000"/>
                </a:solidFill>
                <a:latin typeface="Gotham Black" pitchFamily="50" charset="0"/>
              </a:rPr>
              <a:t>Paso 10: </a:t>
            </a:r>
            <a:r>
              <a:rPr lang="es-CO" altLang="en-US" sz="2400" dirty="0">
                <a:solidFill>
                  <a:srgbClr val="C00000"/>
                </a:solidFill>
                <a:latin typeface="Gotham Black" pitchFamily="50" charset="0"/>
              </a:rPr>
              <a:t>Re</a:t>
            </a:r>
            <a:r>
              <a:rPr lang="x-none" altLang="ja-JP" sz="2400" dirty="0">
                <a:solidFill>
                  <a:srgbClr val="C00000"/>
                </a:solidFill>
                <a:latin typeface="Gotham Black" pitchFamily="50" charset="0"/>
                <a:ea typeface="ＭＳ Ｐゴシック" charset="-128"/>
              </a:rPr>
              <a:t>al</a:t>
            </a:r>
            <a:r>
              <a:rPr lang="es-CO" altLang="ja-JP" sz="2400" dirty="0" err="1">
                <a:solidFill>
                  <a:srgbClr val="C00000"/>
                </a:solidFill>
                <a:latin typeface="Gotham Black" pitchFamily="50" charset="0"/>
                <a:ea typeface="ＭＳ Ｐゴシック" charset="-128"/>
              </a:rPr>
              <a:t>iz</a:t>
            </a:r>
            <a:r>
              <a:rPr lang="x-none" altLang="ja-JP" sz="2400" dirty="0">
                <a:solidFill>
                  <a:srgbClr val="C00000"/>
                </a:solidFill>
                <a:latin typeface="Gotham Black" pitchFamily="50" charset="0"/>
                <a:ea typeface="ＭＳ Ｐゴシック" charset="-128"/>
              </a:rPr>
              <a:t>ar </a:t>
            </a:r>
            <a:r>
              <a:rPr lang="es-CO" altLang="ja-JP" sz="2400" dirty="0">
                <a:solidFill>
                  <a:srgbClr val="C00000"/>
                </a:solidFill>
                <a:latin typeface="Gotham Black" pitchFamily="50" charset="0"/>
                <a:ea typeface="ＭＳ Ｐゴシック" charset="-128"/>
              </a:rPr>
              <a:t>estudios adicionales según se</a:t>
            </a:r>
            <a:r>
              <a:rPr lang="x-none" altLang="ja-JP" sz="2400" dirty="0">
                <a:solidFill>
                  <a:srgbClr val="C00000"/>
                </a:solidFill>
                <a:latin typeface="Gotham Black" pitchFamily="50" charset="0"/>
                <a:ea typeface="ＭＳ Ｐゴシック" charset="-128"/>
              </a:rPr>
              <a:t>a </a:t>
            </a:r>
            <a:r>
              <a:rPr lang="es-CO" altLang="ja-JP" sz="2400" dirty="0">
                <a:solidFill>
                  <a:srgbClr val="C00000"/>
                </a:solidFill>
                <a:latin typeface="Gotham Black" pitchFamily="50" charset="0"/>
                <a:ea typeface="ＭＳ Ｐゴシック" charset="-128"/>
              </a:rPr>
              <a:t>n</a:t>
            </a:r>
            <a:r>
              <a:rPr lang="x-none" altLang="ja-JP" sz="2400" dirty="0">
                <a:solidFill>
                  <a:srgbClr val="C00000"/>
                </a:solidFill>
                <a:latin typeface="Gotham Black" pitchFamily="50" charset="0"/>
                <a:ea typeface="ＭＳ Ｐゴシック" charset="-128"/>
              </a:rPr>
              <a:t>e</a:t>
            </a:r>
            <a:r>
              <a:rPr lang="es-CO" altLang="ja-JP" sz="2400" dirty="0">
                <a:solidFill>
                  <a:srgbClr val="C00000"/>
                </a:solidFill>
                <a:latin typeface="Gotham Black" pitchFamily="50" charset="0"/>
                <a:ea typeface="ＭＳ Ｐゴシック" charset="-128"/>
              </a:rPr>
              <a:t>c</a:t>
            </a:r>
            <a:r>
              <a:rPr lang="x-none" altLang="ja-JP" sz="2400" dirty="0">
                <a:solidFill>
                  <a:srgbClr val="C00000"/>
                </a:solidFill>
                <a:latin typeface="Gotham Black" pitchFamily="50" charset="0"/>
                <a:ea typeface="ＭＳ Ｐゴシック" charset="-128"/>
              </a:rPr>
              <a:t>e</a:t>
            </a:r>
            <a:r>
              <a:rPr lang="es-CO" altLang="ja-JP" sz="2400" dirty="0">
                <a:solidFill>
                  <a:srgbClr val="C00000"/>
                </a:solidFill>
                <a:latin typeface="Gotham Black" pitchFamily="50" charset="0"/>
                <a:ea typeface="ＭＳ Ｐゴシック" charset="-128"/>
              </a:rPr>
              <a:t>sari</a:t>
            </a:r>
            <a:r>
              <a:rPr lang="x-none" altLang="ja-JP" sz="2400" dirty="0">
                <a:solidFill>
                  <a:srgbClr val="C00000"/>
                </a:solidFill>
                <a:latin typeface="Gotham Black" pitchFamily="50" charset="0"/>
                <a:ea typeface="ＭＳ Ｐゴシック" charset="-128"/>
              </a:rPr>
              <a:t>o</a:t>
            </a:r>
            <a:endParaRPr lang="x-none" altLang="en-US" sz="2400" dirty="0">
              <a:solidFill>
                <a:srgbClr val="C00000"/>
              </a:solidFill>
              <a:latin typeface="Gotham Black" pitchFamily="50" charset="0"/>
            </a:endParaRPr>
          </a:p>
        </p:txBody>
      </p:sp>
      <p:sp>
        <p:nvSpPr>
          <p:cNvPr id="84995" name="Rectangle 3"/>
          <p:cNvSpPr>
            <a:spLocks noGrp="1" noChangeArrowheads="1"/>
          </p:cNvSpPr>
          <p:nvPr>
            <p:ph sz="quarter" idx="10"/>
          </p:nvPr>
        </p:nvSpPr>
        <p:spPr/>
        <p:txBody>
          <a:bodyPr>
            <a:normAutofit fontScale="95000"/>
          </a:bodyPr>
          <a:lstStyle/>
          <a:p>
            <a:pPr marL="0" indent="0">
              <a:spcBef>
                <a:spcPts val="900"/>
              </a:spcBef>
              <a:buNone/>
              <a:defRPr b="0" i="0"/>
            </a:pPr>
            <a:r>
              <a:rPr lang="es-CO" altLang="ja-JP" sz="2500" dirty="0">
                <a:latin typeface="Gotham Light" pitchFamily="50" charset="0"/>
                <a:ea typeface="ＭＳ Ｐゴシック" charset="-128"/>
              </a:rPr>
              <a:t>Es frecuente que no se pueda probar las hipótesis  porque:</a:t>
            </a:r>
          </a:p>
          <a:p>
            <a:pPr>
              <a:spcBef>
                <a:spcPts val="900"/>
              </a:spcBef>
              <a:defRPr b="0" i="0"/>
            </a:pPr>
            <a:r>
              <a:rPr lang="es-CO" altLang="ja-JP" sz="2500" dirty="0">
                <a:latin typeface="Gotham Light" pitchFamily="50" charset="0"/>
                <a:ea typeface="ＭＳ Ｐゴシック" charset="-128"/>
              </a:rPr>
              <a:t>No se plantearon bien</a:t>
            </a:r>
          </a:p>
          <a:p>
            <a:pPr>
              <a:spcBef>
                <a:spcPts val="900"/>
              </a:spcBef>
              <a:defRPr b="0" i="0"/>
            </a:pPr>
            <a:r>
              <a:rPr lang="es-CO" altLang="ja-JP" sz="2500" dirty="0">
                <a:latin typeface="Gotham Light" pitchFamily="50" charset="0"/>
                <a:ea typeface="ＭＳ Ｐゴシック" charset="-128"/>
              </a:rPr>
              <a:t>No se tomaron o no se hicieron los </a:t>
            </a:r>
            <a:r>
              <a:rPr lang="x-none" altLang="ja-JP" sz="2500" dirty="0">
                <a:latin typeface="Gotham Light" pitchFamily="50" charset="0"/>
                <a:ea typeface="ＭＳ Ｐゴシック" charset="-128"/>
              </a:rPr>
              <a:t>laboratorio</a:t>
            </a:r>
            <a:r>
              <a:rPr lang="es-CO" altLang="ja-JP" sz="2500" dirty="0">
                <a:latin typeface="Gotham Light" pitchFamily="50" charset="0"/>
                <a:ea typeface="ＭＳ Ｐゴシック" charset="-128"/>
              </a:rPr>
              <a:t>s adecuados</a:t>
            </a:r>
          </a:p>
          <a:p>
            <a:pPr>
              <a:spcBef>
                <a:spcPts val="900"/>
              </a:spcBef>
              <a:defRPr b="0" i="0"/>
            </a:pPr>
            <a:r>
              <a:rPr lang="es-CO" altLang="ja-JP" sz="2500" dirty="0">
                <a:latin typeface="Gotham Light" pitchFamily="50" charset="0"/>
                <a:ea typeface="ＭＳ Ｐゴシック" charset="-128"/>
              </a:rPr>
              <a:t>No se orientó bien la investigación desde el inicio</a:t>
            </a:r>
          </a:p>
          <a:p>
            <a:pPr marL="0" indent="0">
              <a:spcBef>
                <a:spcPts val="900"/>
              </a:spcBef>
              <a:buNone/>
              <a:defRPr b="0" i="0"/>
            </a:pPr>
            <a:endParaRPr lang="es-CO" altLang="ja-JP" sz="2500" dirty="0">
              <a:latin typeface="Gotham Light" pitchFamily="50" charset="0"/>
              <a:ea typeface="ＭＳ Ｐゴシック" charset="-128"/>
            </a:endParaRPr>
          </a:p>
          <a:p>
            <a:pPr marL="0" indent="0">
              <a:spcBef>
                <a:spcPts val="900"/>
              </a:spcBef>
              <a:buNone/>
              <a:defRPr b="0" i="0"/>
            </a:pPr>
            <a:r>
              <a:rPr lang="es-CO" altLang="ja-JP" sz="2500" dirty="0">
                <a:latin typeface="Gotham Light" pitchFamily="50" charset="0"/>
                <a:ea typeface="ＭＳ Ｐゴシック" charset="-128"/>
              </a:rPr>
              <a:t>Por ello es necesario considerar nuevos estudios de laboratorio o ambientales, </a:t>
            </a:r>
            <a:r>
              <a:rPr lang="es-CO" altLang="ja-JP" sz="2500" dirty="0" err="1">
                <a:latin typeface="Gotham Light" pitchFamily="50" charset="0"/>
                <a:ea typeface="ＭＳ Ｐゴシック" charset="-128"/>
              </a:rPr>
              <a:t>re-entrevistar</a:t>
            </a:r>
            <a:r>
              <a:rPr lang="es-CO" altLang="ja-JP" sz="2500" dirty="0">
                <a:latin typeface="Gotham Light" pitchFamily="50" charset="0"/>
                <a:ea typeface="ＭＳ Ｐゴシック" charset="-128"/>
              </a:rPr>
              <a:t> a los casos, considerar nuevas formas o vehículos de transmisión, o r</a:t>
            </a:r>
            <a:r>
              <a:rPr lang="x-none" altLang="ja-JP" sz="2500" dirty="0">
                <a:latin typeface="Gotham Light" pitchFamily="50" charset="0"/>
                <a:ea typeface="ＭＳ Ｐゴシック" charset="-128"/>
              </a:rPr>
              <a:t>ealizar </a:t>
            </a:r>
            <a:r>
              <a:rPr lang="x-none" altLang="en-US" sz="2500" dirty="0">
                <a:latin typeface="Gotham Light" pitchFamily="50" charset="0"/>
              </a:rPr>
              <a:t>estudios </a:t>
            </a:r>
            <a:r>
              <a:rPr lang="es-CO" altLang="en-US" sz="2500" dirty="0">
                <a:latin typeface="Gotham Light" pitchFamily="50" charset="0"/>
              </a:rPr>
              <a:t>epidemiológicos </a:t>
            </a:r>
            <a:r>
              <a:rPr lang="x-none" altLang="en-US" sz="2500" dirty="0">
                <a:latin typeface="Gotham Light" pitchFamily="50" charset="0"/>
              </a:rPr>
              <a:t>adicionales</a:t>
            </a:r>
          </a:p>
          <a:p>
            <a:pPr marL="0" indent="0">
              <a:spcBef>
                <a:spcPts val="900"/>
              </a:spcBef>
              <a:buNone/>
              <a:defRPr b="0" i="0"/>
            </a:pPr>
            <a:endParaRPr lang="en-US" altLang="en-US" sz="2400" dirty="0">
              <a:solidFill>
                <a:schemeClr val="bg1">
                  <a:lumMod val="65000"/>
                </a:schemeClr>
              </a:solidFill>
            </a:endParaRPr>
          </a:p>
        </p:txBody>
      </p:sp>
    </p:spTree>
    <p:extLst>
      <p:ext uri="{BB962C8B-B14F-4D97-AF65-F5344CB8AC3E}">
        <p14:creationId xmlns:p14="http://schemas.microsoft.com/office/powerpoint/2010/main" val="3930961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pPr>
              <a:defRPr b="0" i="0"/>
            </a:pPr>
            <a:r>
              <a:rPr lang="x-none" altLang="en-US" sz="2400" dirty="0">
                <a:solidFill>
                  <a:srgbClr val="C00000"/>
                </a:solidFill>
                <a:latin typeface="Gotham Black" pitchFamily="50" charset="0"/>
              </a:rPr>
              <a:t>Fases generales de una</a:t>
            </a:r>
            <a:r>
              <a:rPr lang="es-CO" altLang="en-US" sz="2400" dirty="0">
                <a:solidFill>
                  <a:srgbClr val="C00000"/>
                </a:solidFill>
                <a:latin typeface="Gotham Black" pitchFamily="50" charset="0"/>
              </a:rPr>
              <a:t> </a:t>
            </a:r>
            <a:r>
              <a:rPr lang="x-none" altLang="en-US" sz="2400" dirty="0">
                <a:solidFill>
                  <a:srgbClr val="C00000"/>
                </a:solidFill>
                <a:latin typeface="Gotham Black" pitchFamily="50" charset="0"/>
              </a:rPr>
              <a:t>investigación de brote</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4262830331"/>
              </p:ext>
            </p:extLst>
          </p:nvPr>
        </p:nvGraphicFramePr>
        <p:xfrm>
          <a:off x="492918" y="1159668"/>
          <a:ext cx="8086725" cy="4538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9103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Autofit/>
          </a:bodyPr>
          <a:lstStyle/>
          <a:p>
            <a:pPr algn="ctr">
              <a:defRPr b="0" i="0"/>
            </a:pPr>
            <a:r>
              <a:rPr lang="x-none" altLang="en-US" sz="2400" dirty="0">
                <a:solidFill>
                  <a:srgbClr val="C00000"/>
                </a:solidFill>
                <a:latin typeface="Gotham Black" pitchFamily="50" charset="0"/>
              </a:rPr>
              <a:t>Paso </a:t>
            </a:r>
            <a:r>
              <a:rPr lang="es-CO" altLang="en-US" sz="2400" dirty="0">
                <a:solidFill>
                  <a:srgbClr val="C00000"/>
                </a:solidFill>
                <a:latin typeface="Gotham Black" pitchFamily="50" charset="0"/>
              </a:rPr>
              <a:t>11</a:t>
            </a:r>
            <a:r>
              <a:rPr lang="x-none" altLang="en-US" sz="2400" dirty="0">
                <a:solidFill>
                  <a:srgbClr val="C00000"/>
                </a:solidFill>
                <a:latin typeface="Gotham Black" pitchFamily="50" charset="0"/>
              </a:rPr>
              <a:t>: </a:t>
            </a:r>
            <a:r>
              <a:rPr lang="es-CO" altLang="en-US" sz="2400" dirty="0">
                <a:solidFill>
                  <a:srgbClr val="C00000"/>
                </a:solidFill>
                <a:latin typeface="Gotham Black" pitchFamily="50" charset="0"/>
              </a:rPr>
              <a:t>Implementar y evaluar </a:t>
            </a:r>
            <a:r>
              <a:rPr lang="x-none" altLang="ja-JP" sz="2400" dirty="0">
                <a:solidFill>
                  <a:srgbClr val="C00000"/>
                </a:solidFill>
                <a:latin typeface="Gotham Black" pitchFamily="50" charset="0"/>
                <a:ea typeface="ＭＳ Ｐゴシック" charset="-128"/>
              </a:rPr>
              <a:t>las </a:t>
            </a:r>
            <a:r>
              <a:rPr lang="es-CO" altLang="ja-JP" sz="2400" dirty="0">
                <a:solidFill>
                  <a:srgbClr val="C00000"/>
                </a:solidFill>
                <a:latin typeface="Gotham Black" pitchFamily="50" charset="0"/>
                <a:ea typeface="ＭＳ Ｐゴシック" charset="-128"/>
              </a:rPr>
              <a:t>medida</a:t>
            </a:r>
            <a:r>
              <a:rPr lang="x-none" altLang="ja-JP" sz="2400" dirty="0">
                <a:solidFill>
                  <a:srgbClr val="C00000"/>
                </a:solidFill>
                <a:latin typeface="Gotham Black" pitchFamily="50" charset="0"/>
                <a:ea typeface="ＭＳ Ｐゴシック" charset="-128"/>
              </a:rPr>
              <a:t>s</a:t>
            </a:r>
            <a:r>
              <a:rPr lang="es-CO" altLang="ja-JP" sz="2400" dirty="0">
                <a:solidFill>
                  <a:srgbClr val="C00000"/>
                </a:solidFill>
                <a:latin typeface="Gotham Black" pitchFamily="50" charset="0"/>
                <a:ea typeface="ＭＳ Ｐゴシック" charset="-128"/>
              </a:rPr>
              <a:t> </a:t>
            </a:r>
            <a:r>
              <a:rPr lang="x-none" altLang="ja-JP" sz="2400" dirty="0">
                <a:solidFill>
                  <a:srgbClr val="C00000"/>
                </a:solidFill>
                <a:latin typeface="Gotham Black" pitchFamily="50" charset="0"/>
                <a:ea typeface="ＭＳ Ｐゴシック" charset="-128"/>
              </a:rPr>
              <a:t>de </a:t>
            </a:r>
            <a:r>
              <a:rPr lang="es-CO" altLang="ja-JP" sz="2400" dirty="0">
                <a:solidFill>
                  <a:srgbClr val="C00000"/>
                </a:solidFill>
                <a:latin typeface="Gotham Black" pitchFamily="50" charset="0"/>
                <a:ea typeface="ＭＳ Ｐゴシック" charset="-128"/>
              </a:rPr>
              <a:t>prevención y control</a:t>
            </a:r>
            <a:endParaRPr lang="x-none" altLang="ja-JP" sz="2400" dirty="0">
              <a:solidFill>
                <a:srgbClr val="C00000"/>
              </a:solidFill>
              <a:latin typeface="Gotham Black" pitchFamily="50" charset="0"/>
              <a:ea typeface="ＭＳ Ｐゴシック" charset="-128"/>
            </a:endParaRPr>
          </a:p>
        </p:txBody>
      </p:sp>
      <p:sp>
        <p:nvSpPr>
          <p:cNvPr id="84995" name="Rectangle 3"/>
          <p:cNvSpPr>
            <a:spLocks noGrp="1" noChangeArrowheads="1"/>
          </p:cNvSpPr>
          <p:nvPr>
            <p:ph sz="quarter" idx="10"/>
          </p:nvPr>
        </p:nvSpPr>
        <p:spPr>
          <a:xfrm>
            <a:off x="492918" y="1533525"/>
            <a:ext cx="8086725" cy="4538385"/>
          </a:xfrm>
        </p:spPr>
        <p:txBody>
          <a:bodyPr>
            <a:normAutofit fontScale="95000" lnSpcReduction="10000"/>
          </a:bodyPr>
          <a:lstStyle/>
          <a:p>
            <a:pPr marL="514350" indent="-514350">
              <a:spcBef>
                <a:spcPts val="900"/>
              </a:spcBef>
              <a:buFont typeface="Arial" charset="0"/>
              <a:buAutoNum type="arabicPeriod" startAt="7"/>
              <a:defRPr b="0" i="0"/>
            </a:pPr>
            <a:r>
              <a:rPr lang="x-none" altLang="ja-JP" sz="2500" dirty="0">
                <a:solidFill>
                  <a:schemeClr val="bg1">
                    <a:lumMod val="65000"/>
                  </a:schemeClr>
                </a:solidFill>
                <a:latin typeface="Gotham Light" pitchFamily="50" charset="0"/>
                <a:ea typeface="ＭＳ Ｐゴシック" charset="-128"/>
              </a:rPr>
              <a:t>Desarrollar las hipótesis</a:t>
            </a:r>
          </a:p>
          <a:p>
            <a:pPr marL="514350" indent="-514350">
              <a:spcBef>
                <a:spcPts val="900"/>
              </a:spcBef>
              <a:buFont typeface="Arial" charset="0"/>
              <a:buAutoNum type="arabicPeriod" startAt="7"/>
              <a:defRPr b="0" i="0"/>
            </a:pPr>
            <a:r>
              <a:rPr lang="x-none" altLang="ja-JP" sz="2500" dirty="0">
                <a:solidFill>
                  <a:schemeClr val="bg1">
                    <a:lumMod val="65000"/>
                  </a:schemeClr>
                </a:solidFill>
                <a:latin typeface="Gotham Light" pitchFamily="50" charset="0"/>
                <a:ea typeface="ＭＳ Ｐゴシック" charset="-128"/>
              </a:rPr>
              <a:t>Evaluar las hipótesis desde el punto de vista epidemiológico</a:t>
            </a:r>
          </a:p>
          <a:p>
            <a:pPr marL="514350" indent="-514350">
              <a:spcBef>
                <a:spcPts val="900"/>
              </a:spcBef>
              <a:buFont typeface="Arial" charset="0"/>
              <a:buAutoNum type="arabicPeriod" startAt="7"/>
              <a:defRPr b="0" i="0"/>
            </a:pPr>
            <a:r>
              <a:rPr lang="x-none" altLang="ja-JP" sz="2500" dirty="0">
                <a:solidFill>
                  <a:schemeClr val="bg1">
                    <a:lumMod val="65000"/>
                  </a:schemeClr>
                </a:solidFill>
                <a:latin typeface="Gotham Light" pitchFamily="50" charset="0"/>
                <a:ea typeface="ＭＳ Ｐゴシック" charset="-128"/>
              </a:rPr>
              <a:t>Conciliar la epidemiología con los hallazgos ambientales y de laboratorio</a:t>
            </a:r>
          </a:p>
          <a:p>
            <a:pPr marL="514350" indent="-514350">
              <a:spcBef>
                <a:spcPts val="900"/>
              </a:spcBef>
              <a:buFont typeface="Arial" charset="0"/>
              <a:buAutoNum type="arabicPeriod" startAt="7"/>
              <a:defRPr b="0" i="0"/>
            </a:pPr>
            <a:r>
              <a:rPr lang="x-none" altLang="ja-JP" sz="2500" dirty="0">
                <a:solidFill>
                  <a:schemeClr val="bg1">
                    <a:lumMod val="65000"/>
                  </a:schemeClr>
                </a:solidFill>
                <a:latin typeface="Gotham Light" pitchFamily="50" charset="0"/>
                <a:ea typeface="ＭＳ Ｐゴシック" charset="-128"/>
              </a:rPr>
              <a:t>Realizar </a:t>
            </a:r>
            <a:r>
              <a:rPr lang="x-none" altLang="en-US" sz="2500" dirty="0">
                <a:solidFill>
                  <a:schemeClr val="bg1">
                    <a:lumMod val="65000"/>
                  </a:schemeClr>
                </a:solidFill>
                <a:latin typeface="Gotham Light" pitchFamily="50" charset="0"/>
              </a:rPr>
              <a:t>estudios adicionales según sea necesario.</a:t>
            </a:r>
          </a:p>
          <a:p>
            <a:pPr marL="517922" indent="-517922">
              <a:lnSpc>
                <a:spcPct val="110000"/>
              </a:lnSpc>
              <a:spcBef>
                <a:spcPts val="900"/>
              </a:spcBef>
              <a:buFont typeface="+mj-lt"/>
              <a:buAutoNum type="arabicPeriod" startAt="11"/>
              <a:defRPr b="0" i="0"/>
            </a:pPr>
            <a:r>
              <a:rPr lang="x-none" altLang="en-US" sz="2500" dirty="0">
                <a:latin typeface="Gotham Light" pitchFamily="50" charset="0"/>
              </a:rPr>
              <a:t>Implementar y evaluar medidas de prevención y control</a:t>
            </a:r>
          </a:p>
          <a:p>
            <a:pPr marL="517922" indent="-517922">
              <a:lnSpc>
                <a:spcPct val="110000"/>
              </a:lnSpc>
              <a:spcBef>
                <a:spcPts val="900"/>
              </a:spcBef>
              <a:buFont typeface="+mj-lt"/>
              <a:buAutoNum type="arabicPeriod" startAt="11"/>
              <a:defRPr b="0" i="0"/>
            </a:pPr>
            <a:r>
              <a:rPr lang="x-none" altLang="en-US" sz="2500" dirty="0">
                <a:solidFill>
                  <a:schemeClr val="bg1">
                    <a:lumMod val="65000"/>
                  </a:schemeClr>
                </a:solidFill>
                <a:latin typeface="Gotham Light" pitchFamily="50" charset="0"/>
              </a:rPr>
              <a:t>Iniciar o mantener la vigilancia</a:t>
            </a:r>
          </a:p>
          <a:p>
            <a:pPr marL="517922" indent="-517922">
              <a:lnSpc>
                <a:spcPct val="110000"/>
              </a:lnSpc>
              <a:spcBef>
                <a:spcPts val="900"/>
              </a:spcBef>
              <a:buFont typeface="Arial" charset="0"/>
              <a:buAutoNum type="arabicPeriod" startAt="11"/>
              <a:defRPr b="0" i="0"/>
            </a:pPr>
            <a:r>
              <a:rPr lang="x-none" altLang="en-US" sz="2500" dirty="0">
                <a:solidFill>
                  <a:schemeClr val="bg1">
                    <a:lumMod val="65000"/>
                  </a:schemeClr>
                </a:solidFill>
                <a:latin typeface="Gotham Light" pitchFamily="50" charset="0"/>
              </a:rPr>
              <a:t>Comunicar los hallazgos</a:t>
            </a:r>
          </a:p>
          <a:p>
            <a:pPr marL="514350" indent="-514350">
              <a:spcBef>
                <a:spcPts val="900"/>
              </a:spcBef>
              <a:buFont typeface="Arial" charset="0"/>
              <a:buAutoNum type="arabicPeriod" startAt="7"/>
              <a:defRPr b="0" i="0"/>
            </a:pPr>
            <a:endParaRPr lang="en-US" altLang="en-US" sz="2400" dirty="0">
              <a:solidFill>
                <a:schemeClr val="bg1">
                  <a:lumMod val="65000"/>
                </a:schemeClr>
              </a:solidFill>
            </a:endParaRPr>
          </a:p>
        </p:txBody>
      </p:sp>
    </p:spTree>
    <p:extLst>
      <p:ext uri="{BB962C8B-B14F-4D97-AF65-F5344CB8AC3E}">
        <p14:creationId xmlns:p14="http://schemas.microsoft.com/office/powerpoint/2010/main" val="870356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Autofit/>
          </a:bodyPr>
          <a:lstStyle/>
          <a:p>
            <a:pPr algn="ctr">
              <a:defRPr b="0" i="0"/>
            </a:pPr>
            <a:r>
              <a:rPr lang="x-none" altLang="en-US" sz="2400" dirty="0">
                <a:solidFill>
                  <a:srgbClr val="C00000"/>
                </a:solidFill>
                <a:latin typeface="Gotham Black" pitchFamily="50" charset="0"/>
              </a:rPr>
              <a:t>Implementación de</a:t>
            </a:r>
            <a:r>
              <a:rPr lang="es-CO" altLang="en-US" sz="2400" dirty="0">
                <a:solidFill>
                  <a:srgbClr val="C00000"/>
                </a:solidFill>
                <a:latin typeface="Gotham Black" pitchFamily="50" charset="0"/>
              </a:rPr>
              <a:t> las</a:t>
            </a:r>
            <a:r>
              <a:rPr lang="x-none" altLang="en-US" sz="2400" dirty="0">
                <a:solidFill>
                  <a:srgbClr val="C00000"/>
                </a:solidFill>
                <a:latin typeface="Gotham Black" pitchFamily="50" charset="0"/>
              </a:rPr>
              <a:t> medidas de control</a:t>
            </a:r>
          </a:p>
        </p:txBody>
      </p:sp>
      <p:sp>
        <p:nvSpPr>
          <p:cNvPr id="101379" name="Content Placeholder 10"/>
          <p:cNvSpPr>
            <a:spLocks noGrp="1"/>
          </p:cNvSpPr>
          <p:nvPr>
            <p:ph sz="quarter" idx="10"/>
          </p:nvPr>
        </p:nvSpPr>
        <p:spPr/>
        <p:txBody>
          <a:bodyPr>
            <a:normAutofit/>
          </a:bodyPr>
          <a:lstStyle/>
          <a:p>
            <a:pPr>
              <a:defRPr b="0" i="0"/>
            </a:pPr>
            <a:r>
              <a:rPr lang="x-none" altLang="en-US" dirty="0">
                <a:latin typeface="Gotham Light" pitchFamily="50" charset="0"/>
              </a:rPr>
              <a:t>Evitar más exposición y futuros brotes mediante la eliminación o el tratamiento de la fuente.</a:t>
            </a:r>
          </a:p>
          <a:p>
            <a:pPr marL="0" indent="0">
              <a:buNone/>
              <a:defRPr b="0" i="0"/>
            </a:pPr>
            <a:endParaRPr lang="en-US" altLang="en-US" dirty="0">
              <a:latin typeface="Gotham Light" pitchFamily="50" charset="0"/>
            </a:endParaRPr>
          </a:p>
          <a:p>
            <a:pPr>
              <a:defRPr b="0" i="0"/>
            </a:pPr>
            <a:r>
              <a:rPr lang="x-none" altLang="en-US" dirty="0">
                <a:latin typeface="Gotham Light" pitchFamily="50" charset="0"/>
              </a:rPr>
              <a:t>Iniciar tan pronto como sea posible.</a:t>
            </a:r>
            <a:endParaRPr lang="es-CO" altLang="en-US" dirty="0">
              <a:latin typeface="Gotham Light" pitchFamily="50" charset="0"/>
            </a:endParaRPr>
          </a:p>
          <a:p>
            <a:pPr marL="0" indent="0">
              <a:buNone/>
              <a:defRPr b="0" i="0"/>
            </a:pPr>
            <a:endParaRPr lang="x-none" altLang="en-US" dirty="0">
              <a:latin typeface="Gotham Light" pitchFamily="50" charset="0"/>
            </a:endParaRPr>
          </a:p>
          <a:p>
            <a:pPr>
              <a:defRPr b="0" i="0"/>
            </a:pPr>
            <a:r>
              <a:rPr lang="es-MX" altLang="en-US" dirty="0">
                <a:latin typeface="Gotham Light" pitchFamily="50" charset="0"/>
              </a:rPr>
              <a:t>Coordinar con las autoridades locales y las poblaciones afectadas</a:t>
            </a:r>
            <a:endParaRPr lang="en-US" altLang="en-US" dirty="0">
              <a:latin typeface="Gotham Light" pitchFamily="50" charset="0"/>
            </a:endParaRPr>
          </a:p>
        </p:txBody>
      </p:sp>
    </p:spTree>
    <p:extLst>
      <p:ext uri="{BB962C8B-B14F-4D97-AF65-F5344CB8AC3E}">
        <p14:creationId xmlns:p14="http://schemas.microsoft.com/office/powerpoint/2010/main" val="1089551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Autofit/>
          </a:bodyPr>
          <a:lstStyle/>
          <a:p>
            <a:pPr>
              <a:defRPr b="0" i="0"/>
            </a:pPr>
            <a:r>
              <a:rPr lang="es-CO" altLang="en-US" sz="2600" dirty="0">
                <a:solidFill>
                  <a:srgbClr val="C00000"/>
                </a:solidFill>
                <a:latin typeface="Gotham Black" pitchFamily="50" charset="0"/>
              </a:rPr>
              <a:t>Estrategias de control</a:t>
            </a:r>
            <a:endParaRPr lang="x-none" altLang="en-US" sz="2600" dirty="0">
              <a:solidFill>
                <a:srgbClr val="C00000"/>
              </a:solidFill>
              <a:latin typeface="Gotham Black" pitchFamily="50" charset="0"/>
            </a:endParaRPr>
          </a:p>
        </p:txBody>
      </p:sp>
      <p:sp>
        <p:nvSpPr>
          <p:cNvPr id="102403" name="AutoShape 2"/>
          <p:cNvSpPr>
            <a:spLocks noChangeAspect="1" noChangeArrowheads="1"/>
          </p:cNvSpPr>
          <p:nvPr/>
        </p:nvSpPr>
        <p:spPr>
          <a:xfrm>
            <a:off x="1314450" y="1494236"/>
            <a:ext cx="6400800" cy="443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charset="0"/>
              <a:buChar char="●"/>
              <a:defRPr sz="30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defRPr b="0" i="0"/>
            </a:pPr>
            <a:endParaRPr lang="es-ES" altLang="en-US" sz="1400">
              <a:solidFill>
                <a:srgbClr val="000000"/>
              </a:solidFill>
              <a:latin typeface="Gotham Light" pitchFamily="50" charset="0"/>
            </a:endParaRPr>
          </a:p>
        </p:txBody>
      </p:sp>
      <p:sp>
        <p:nvSpPr>
          <p:cNvPr id="50" name="Text Box 34"/>
          <p:cNvSpPr txBox="1">
            <a:spLocks noChangeArrowheads="1"/>
          </p:cNvSpPr>
          <p:nvPr/>
        </p:nvSpPr>
        <p:spPr>
          <a:xfrm>
            <a:off x="5911079" y="1294746"/>
            <a:ext cx="2668565"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b="0" i="0"/>
            </a:pPr>
            <a:r>
              <a:rPr lang="x-none" altLang="en-US" sz="2000" b="1" dirty="0">
                <a:solidFill>
                  <a:prstClr val="black"/>
                </a:solidFill>
                <a:latin typeface="Gotham Light" pitchFamily="50" charset="0"/>
                <a:cs typeface="Arial" charset="0"/>
              </a:rPr>
              <a:t>Huésped susceptible</a:t>
            </a:r>
          </a:p>
          <a:p>
            <a:pPr algn="ctr">
              <a:defRPr b="0" i="0"/>
            </a:pPr>
            <a:r>
              <a:rPr lang="x-none" altLang="en-US" sz="2000" b="1" dirty="0">
                <a:solidFill>
                  <a:prstClr val="black"/>
                </a:solidFill>
                <a:latin typeface="Gotham Light" pitchFamily="50" charset="0"/>
                <a:cs typeface="Arial" charset="0"/>
              </a:rPr>
              <a:t>(a través de</a:t>
            </a:r>
            <a:r>
              <a:rPr lang="es-CO" altLang="en-US" sz="2000" b="1" dirty="0">
                <a:solidFill>
                  <a:prstClr val="black"/>
                </a:solidFill>
                <a:latin typeface="Gotham Light" pitchFamily="50" charset="0"/>
                <a:cs typeface="Arial" charset="0"/>
              </a:rPr>
              <a:t> </a:t>
            </a:r>
            <a:r>
              <a:rPr lang="x-none" altLang="en-US" sz="2000" b="1" dirty="0">
                <a:solidFill>
                  <a:prstClr val="black"/>
                </a:solidFill>
                <a:latin typeface="Gotham Light" pitchFamily="50" charset="0"/>
                <a:cs typeface="Arial" charset="0"/>
              </a:rPr>
              <a:t>l</a:t>
            </a:r>
            <a:r>
              <a:rPr lang="es-CO" altLang="en-US" sz="2000" b="1" dirty="0">
                <a:solidFill>
                  <a:prstClr val="black"/>
                </a:solidFill>
                <a:latin typeface="Gotham Light" pitchFamily="50" charset="0"/>
                <a:cs typeface="Arial" charset="0"/>
              </a:rPr>
              <a:t>a</a:t>
            </a:r>
            <a:r>
              <a:rPr lang="x-none" altLang="en-US" sz="2000" b="1" dirty="0">
                <a:solidFill>
                  <a:prstClr val="black"/>
                </a:solidFill>
                <a:latin typeface="Gotham Light" pitchFamily="50" charset="0"/>
                <a:cs typeface="Arial" charset="0"/>
              </a:rPr>
              <a:t> </a:t>
            </a:r>
            <a:r>
              <a:rPr lang="es-CO" altLang="en-US" sz="2000" b="1" dirty="0">
                <a:solidFill>
                  <a:srgbClr val="1F497D"/>
                </a:solidFill>
                <a:latin typeface="Gotham Light" pitchFamily="50" charset="0"/>
                <a:cs typeface="Arial" charset="0"/>
              </a:rPr>
              <a:t>puerta </a:t>
            </a:r>
            <a:r>
              <a:rPr lang="x-none" altLang="en-US" sz="2000" b="1" dirty="0">
                <a:solidFill>
                  <a:srgbClr val="1F497D"/>
                </a:solidFill>
                <a:latin typeface="Gotham Light" pitchFamily="50" charset="0"/>
                <a:cs typeface="Arial" charset="0"/>
              </a:rPr>
              <a:t>de entrada</a:t>
            </a:r>
            <a:r>
              <a:rPr lang="x-none" altLang="en-US" sz="2000" b="1" dirty="0">
                <a:solidFill>
                  <a:prstClr val="black"/>
                </a:solidFill>
                <a:latin typeface="Gotham Light" pitchFamily="50" charset="0"/>
                <a:cs typeface="Arial" charset="0"/>
              </a:rPr>
              <a:t>)</a:t>
            </a:r>
          </a:p>
        </p:txBody>
      </p:sp>
      <p:sp>
        <p:nvSpPr>
          <p:cNvPr id="52" name="AutoShape 36"/>
          <p:cNvSpPr>
            <a:spLocks noChangeArrowheads="1"/>
          </p:cNvSpPr>
          <p:nvPr/>
        </p:nvSpPr>
        <p:spPr>
          <a:xfrm>
            <a:off x="3963073" y="3144911"/>
            <a:ext cx="1771650" cy="1028700"/>
          </a:xfrm>
          <a:prstGeom prst="notchedRightArrow">
            <a:avLst>
              <a:gd name="adj1" fmla="val 50000"/>
              <a:gd name="adj2" fmla="val 43056"/>
            </a:avLst>
          </a:prstGeom>
          <a:solidFill>
            <a:srgbClr val="FF0000"/>
          </a:solidFill>
          <a:ln w="38100">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b="0" i="0"/>
            </a:pPr>
            <a:endParaRPr lang="en-US" altLang="en-US" sz="1400" dirty="0">
              <a:solidFill>
                <a:prstClr val="black"/>
              </a:solidFill>
              <a:latin typeface="Gotham Light" pitchFamily="50" charset="0"/>
            </a:endParaRPr>
          </a:p>
        </p:txBody>
      </p:sp>
      <p:sp>
        <p:nvSpPr>
          <p:cNvPr id="53" name="Text Box 37"/>
          <p:cNvSpPr txBox="1">
            <a:spLocks noChangeArrowheads="1"/>
          </p:cNvSpPr>
          <p:nvPr/>
        </p:nvSpPr>
        <p:spPr>
          <a:xfrm>
            <a:off x="3655884" y="1349288"/>
            <a:ext cx="1717931"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b="0" i="0"/>
            </a:pPr>
            <a:r>
              <a:rPr lang="x-none" altLang="en-US" sz="2000" b="1" dirty="0">
                <a:solidFill>
                  <a:prstClr val="black"/>
                </a:solidFill>
                <a:latin typeface="Gotham Light" pitchFamily="50" charset="0"/>
                <a:cs typeface="Arial" charset="0"/>
              </a:rPr>
              <a:t>Vía de transmisión</a:t>
            </a:r>
          </a:p>
        </p:txBody>
      </p:sp>
      <p:sp>
        <p:nvSpPr>
          <p:cNvPr id="54" name="Text Box 38"/>
          <p:cNvSpPr txBox="1">
            <a:spLocks noChangeArrowheads="1"/>
          </p:cNvSpPr>
          <p:nvPr/>
        </p:nvSpPr>
        <p:spPr>
          <a:xfrm>
            <a:off x="748613" y="1500793"/>
            <a:ext cx="1603403"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b="0" i="0"/>
            </a:pPr>
            <a:r>
              <a:rPr lang="x-none" altLang="en-US" sz="2000" b="1" dirty="0">
                <a:solidFill>
                  <a:prstClr val="black"/>
                </a:solidFill>
                <a:latin typeface="Gotham Light" pitchFamily="50" charset="0"/>
                <a:cs typeface="Arial" charset="0"/>
              </a:rPr>
              <a:t>Reservorio</a:t>
            </a:r>
          </a:p>
        </p:txBody>
      </p:sp>
      <p:sp>
        <p:nvSpPr>
          <p:cNvPr id="113" name="Text Box 100"/>
          <p:cNvSpPr txBox="1">
            <a:spLocks noChangeArrowheads="1"/>
          </p:cNvSpPr>
          <p:nvPr/>
        </p:nvSpPr>
        <p:spPr>
          <a:xfrm>
            <a:off x="2742628" y="2953613"/>
            <a:ext cx="1365647"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b="0" i="0"/>
            </a:pPr>
            <a:r>
              <a:rPr lang="x-none" altLang="en-US" sz="2000" b="1" dirty="0">
                <a:solidFill>
                  <a:prstClr val="black"/>
                </a:solidFill>
                <a:latin typeface="Gotham Light" pitchFamily="50" charset="0"/>
                <a:cs typeface="Arial" charset="0"/>
              </a:rPr>
              <a:t>El agente</a:t>
            </a:r>
          </a:p>
        </p:txBody>
      </p:sp>
      <p:sp>
        <p:nvSpPr>
          <p:cNvPr id="119" name="AutoShape 6"/>
          <p:cNvSpPr>
            <a:spLocks noChangeArrowheads="1"/>
          </p:cNvSpPr>
          <p:nvPr/>
        </p:nvSpPr>
        <p:spPr>
          <a:xfrm>
            <a:off x="2836545" y="3749279"/>
            <a:ext cx="342900" cy="171450"/>
          </a:xfrm>
          <a:prstGeom prst="flowChartTerminator">
            <a:avLst/>
          </a:prstGeom>
          <a:solidFill>
            <a:srgbClr val="00A000"/>
          </a:solidFill>
          <a:ln w="9525">
            <a:solidFill>
              <a:schemeClr val="tx1"/>
            </a:solidFill>
            <a:miter lim="800000"/>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b="0" i="0"/>
            </a:pPr>
            <a:endParaRPr lang="en-US" altLang="en-US" sz="1400">
              <a:solidFill>
                <a:prstClr val="black"/>
              </a:solidFill>
              <a:latin typeface="Gotham Light" pitchFamily="50" charset="0"/>
            </a:endParaRPr>
          </a:p>
        </p:txBody>
      </p:sp>
      <p:sp>
        <p:nvSpPr>
          <p:cNvPr id="120" name="AutoShape 6"/>
          <p:cNvSpPr>
            <a:spLocks noChangeArrowheads="1"/>
          </p:cNvSpPr>
          <p:nvPr/>
        </p:nvSpPr>
        <p:spPr>
          <a:xfrm>
            <a:off x="3059430" y="3663554"/>
            <a:ext cx="342900" cy="171450"/>
          </a:xfrm>
          <a:prstGeom prst="flowChartTerminator">
            <a:avLst/>
          </a:prstGeom>
          <a:solidFill>
            <a:srgbClr val="00A000"/>
          </a:solidFill>
          <a:ln w="9525">
            <a:solidFill>
              <a:schemeClr val="tx1"/>
            </a:solidFill>
            <a:miter lim="800000"/>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b="0" i="0"/>
            </a:pPr>
            <a:endParaRPr lang="en-US" altLang="en-US" sz="1400">
              <a:solidFill>
                <a:prstClr val="black"/>
              </a:solidFill>
              <a:latin typeface="Gotham Light" pitchFamily="50" charset="0"/>
            </a:endParaRPr>
          </a:p>
        </p:txBody>
      </p:sp>
      <p:sp>
        <p:nvSpPr>
          <p:cNvPr id="121" name="AutoShape 6"/>
          <p:cNvSpPr>
            <a:spLocks noChangeArrowheads="1"/>
          </p:cNvSpPr>
          <p:nvPr/>
        </p:nvSpPr>
        <p:spPr>
          <a:xfrm>
            <a:off x="2908171" y="3976668"/>
            <a:ext cx="342900" cy="171450"/>
          </a:xfrm>
          <a:prstGeom prst="flowChartTerminator">
            <a:avLst/>
          </a:prstGeom>
          <a:solidFill>
            <a:srgbClr val="00A000"/>
          </a:solidFill>
          <a:ln w="9525">
            <a:solidFill>
              <a:schemeClr val="tx1"/>
            </a:solidFill>
            <a:miter lim="800000"/>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b="0" i="0"/>
            </a:pPr>
            <a:endParaRPr lang="en-US" altLang="en-US" sz="1400">
              <a:solidFill>
                <a:prstClr val="black"/>
              </a:solidFill>
              <a:latin typeface="Gotham Light" pitchFamily="50"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p:blipFill>
        <p:spPr>
          <a:xfrm flipH="1">
            <a:off x="1739029" y="3274081"/>
            <a:ext cx="820955" cy="52587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p:blipFill>
        <p:spPr>
          <a:xfrm>
            <a:off x="6116955" y="2883376"/>
            <a:ext cx="1613122" cy="1613636"/>
          </a:xfrm>
          <a:prstGeom prst="rect">
            <a:avLst/>
          </a:prstGeom>
        </p:spPr>
      </p:pic>
      <p:sp>
        <p:nvSpPr>
          <p:cNvPr id="24" name="Line 102"/>
          <p:cNvSpPr>
            <a:spLocks noChangeShapeType="1"/>
          </p:cNvSpPr>
          <p:nvPr/>
        </p:nvSpPr>
        <p:spPr>
          <a:xfrm flipH="1">
            <a:off x="6913468" y="2927685"/>
            <a:ext cx="260456" cy="67895"/>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b="0" i="0"/>
            </a:pPr>
            <a:endParaRPr lang="en-US" sz="1400">
              <a:solidFill>
                <a:prstClr val="black"/>
              </a:solidFill>
              <a:latin typeface="Gotham Light" pitchFamily="50" charset="0"/>
            </a:endParaRPr>
          </a:p>
        </p:txBody>
      </p:sp>
      <p:sp>
        <p:nvSpPr>
          <p:cNvPr id="25" name="Line 102"/>
          <p:cNvSpPr>
            <a:spLocks noChangeShapeType="1"/>
          </p:cNvSpPr>
          <p:nvPr/>
        </p:nvSpPr>
        <p:spPr>
          <a:xfrm flipH="1">
            <a:off x="6945322" y="3047082"/>
            <a:ext cx="260455" cy="104504"/>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b="0" i="0"/>
            </a:pPr>
            <a:endParaRPr lang="en-US" sz="1400">
              <a:solidFill>
                <a:prstClr val="black"/>
              </a:solidFill>
              <a:latin typeface="Gotham Light" pitchFamily="50" charset="0"/>
            </a:endParaRPr>
          </a:p>
        </p:txBody>
      </p:sp>
      <p:sp>
        <p:nvSpPr>
          <p:cNvPr id="26" name="Line 102"/>
          <p:cNvSpPr>
            <a:spLocks noChangeShapeType="1"/>
          </p:cNvSpPr>
          <p:nvPr/>
        </p:nvSpPr>
        <p:spPr>
          <a:xfrm flipV="1">
            <a:off x="6419851" y="3207043"/>
            <a:ext cx="337185" cy="145757"/>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b="0" i="0"/>
            </a:pPr>
            <a:endParaRPr lang="en-US" sz="1400">
              <a:solidFill>
                <a:prstClr val="black"/>
              </a:solidFill>
              <a:latin typeface="Gotham Light" pitchFamily="50" charset="0"/>
            </a:endParaRPr>
          </a:p>
        </p:txBody>
      </p:sp>
      <p:sp>
        <p:nvSpPr>
          <p:cNvPr id="27" name="Line 101"/>
          <p:cNvSpPr>
            <a:spLocks noChangeShapeType="1"/>
          </p:cNvSpPr>
          <p:nvPr/>
        </p:nvSpPr>
        <p:spPr>
          <a:xfrm flipH="1">
            <a:off x="6945322" y="3436145"/>
            <a:ext cx="520909" cy="0"/>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b="0" i="0"/>
            </a:pPr>
            <a:endParaRPr lang="en-US" sz="1400" dirty="0">
              <a:solidFill>
                <a:prstClr val="black"/>
              </a:solidFill>
              <a:latin typeface="Gotham Light" pitchFamily="50" charset="0"/>
            </a:endParaRPr>
          </a:p>
        </p:txBody>
      </p:sp>
      <p:sp>
        <p:nvSpPr>
          <p:cNvPr id="28" name="Line 105"/>
          <p:cNvSpPr>
            <a:spLocks noChangeShapeType="1"/>
          </p:cNvSpPr>
          <p:nvPr/>
        </p:nvSpPr>
        <p:spPr>
          <a:xfrm flipH="1" flipV="1">
            <a:off x="7048500" y="4197469"/>
            <a:ext cx="0" cy="285750"/>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b="0" i="0"/>
            </a:pPr>
            <a:endParaRPr lang="en-US" sz="1400">
              <a:solidFill>
                <a:prstClr val="black"/>
              </a:solidFill>
              <a:latin typeface="Gotham Light" pitchFamily="50"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p:blipFill>
        <p:spPr>
          <a:xfrm flipH="1">
            <a:off x="968300" y="3818606"/>
            <a:ext cx="700745" cy="815291"/>
          </a:xfrm>
          <a:prstGeom prst="rect">
            <a:avLst/>
          </a:prstGeom>
        </p:spPr>
      </p:pic>
      <p:grpSp>
        <p:nvGrpSpPr>
          <p:cNvPr id="93" name="Group 92"/>
          <p:cNvGrpSpPr/>
          <p:nvPr/>
        </p:nvGrpSpPr>
        <p:grpSpPr>
          <a:xfrm>
            <a:off x="853204" y="2470548"/>
            <a:ext cx="779859" cy="1241822"/>
            <a:chOff x="865188" y="2595563"/>
            <a:chExt cx="1039812" cy="1655762"/>
          </a:xfrm>
        </p:grpSpPr>
        <p:sp>
          <p:nvSpPr>
            <p:cNvPr id="94" name="Freeform 35"/>
            <p:cNvSpPr/>
            <p:nvPr/>
          </p:nvSpPr>
          <p:spPr>
            <a:xfrm>
              <a:off x="993775" y="3276600"/>
              <a:ext cx="4763" cy="6350"/>
            </a:xfrm>
            <a:custGeom>
              <a:avLst/>
              <a:gdLst>
                <a:gd name="T0" fmla="*/ 4763 w 7"/>
                <a:gd name="T1" fmla="*/ 0 h 7"/>
                <a:gd name="T2" fmla="*/ 4763 w 7"/>
                <a:gd name="T3" fmla="*/ 1814 h 7"/>
                <a:gd name="T4" fmla="*/ 4763 w 7"/>
                <a:gd name="T5" fmla="*/ 4536 h 7"/>
                <a:gd name="T6" fmla="*/ 3402 w 7"/>
                <a:gd name="T7" fmla="*/ 6350 h 7"/>
                <a:gd name="T8" fmla="*/ 680 w 7"/>
                <a:gd name="T9" fmla="*/ 5443 h 7"/>
                <a:gd name="T10" fmla="*/ 0 w 7"/>
                <a:gd name="T11" fmla="*/ 3629 h 7"/>
                <a:gd name="T12" fmla="*/ 680 w 7"/>
                <a:gd name="T13" fmla="*/ 907 h 7"/>
                <a:gd name="T14" fmla="*/ 2722 w 7"/>
                <a:gd name="T15" fmla="*/ 0 h 7"/>
                <a:gd name="T16" fmla="*/ 4763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7" y="0"/>
                  </a:moveTo>
                  <a:lnTo>
                    <a:pt x="7" y="2"/>
                  </a:lnTo>
                  <a:lnTo>
                    <a:pt x="7" y="5"/>
                  </a:lnTo>
                  <a:lnTo>
                    <a:pt x="5" y="7"/>
                  </a:lnTo>
                  <a:lnTo>
                    <a:pt x="1" y="6"/>
                  </a:lnTo>
                  <a:lnTo>
                    <a:pt x="0" y="4"/>
                  </a:lnTo>
                  <a:lnTo>
                    <a:pt x="1" y="1"/>
                  </a:lnTo>
                  <a:lnTo>
                    <a:pt x="4" y="0"/>
                  </a:lnTo>
                  <a:lnTo>
                    <a:pt x="7" y="0"/>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95" name="Freeform 41"/>
            <p:cNvSpPr/>
            <p:nvPr/>
          </p:nvSpPr>
          <p:spPr>
            <a:xfrm>
              <a:off x="865188" y="3041650"/>
              <a:ext cx="61912" cy="582613"/>
            </a:xfrm>
            <a:custGeom>
              <a:avLst/>
              <a:gdLst>
                <a:gd name="T0" fmla="*/ 0 w 80"/>
                <a:gd name="T1" fmla="*/ 582613 h 734"/>
                <a:gd name="T2" fmla="*/ 0 w 80"/>
                <a:gd name="T3" fmla="*/ 50800 h 734"/>
                <a:gd name="T4" fmla="*/ 61912 w 80"/>
                <a:gd name="T5" fmla="*/ 0 h 734"/>
                <a:gd name="T6" fmla="*/ 61912 w 80"/>
                <a:gd name="T7" fmla="*/ 582613 h 734"/>
                <a:gd name="T8" fmla="*/ 0 w 80"/>
                <a:gd name="T9" fmla="*/ 582613 h 734"/>
                <a:gd name="T10" fmla="*/ 0 w 80"/>
                <a:gd name="T11" fmla="*/ 582613 h 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734">
                  <a:moveTo>
                    <a:pt x="0" y="734"/>
                  </a:moveTo>
                  <a:lnTo>
                    <a:pt x="0" y="64"/>
                  </a:lnTo>
                  <a:lnTo>
                    <a:pt x="80" y="0"/>
                  </a:lnTo>
                  <a:lnTo>
                    <a:pt x="80" y="734"/>
                  </a:lnTo>
                  <a:lnTo>
                    <a:pt x="0" y="734"/>
                  </a:lnTo>
                  <a:close/>
                </a:path>
              </a:pathLst>
            </a:custGeom>
            <a:solidFill>
              <a:srgbClr val="591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96" name="Freeform 42"/>
            <p:cNvSpPr/>
            <p:nvPr/>
          </p:nvSpPr>
          <p:spPr>
            <a:xfrm>
              <a:off x="1189038" y="3311525"/>
              <a:ext cx="98425" cy="34925"/>
            </a:xfrm>
            <a:custGeom>
              <a:avLst/>
              <a:gdLst>
                <a:gd name="T0" fmla="*/ 0 w 124"/>
                <a:gd name="T1" fmla="*/ 0 h 44"/>
                <a:gd name="T2" fmla="*/ 46831 w 124"/>
                <a:gd name="T3" fmla="*/ 34925 h 44"/>
                <a:gd name="T4" fmla="*/ 98425 w 124"/>
                <a:gd name="T5" fmla="*/ 23019 h 44"/>
                <a:gd name="T6" fmla="*/ 0 w 124"/>
                <a:gd name="T7" fmla="*/ 0 h 44"/>
                <a:gd name="T8" fmla="*/ 0 w 12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44">
                  <a:moveTo>
                    <a:pt x="0" y="0"/>
                  </a:moveTo>
                  <a:lnTo>
                    <a:pt x="59" y="44"/>
                  </a:lnTo>
                  <a:lnTo>
                    <a:pt x="124" y="29"/>
                  </a:lnTo>
                  <a:lnTo>
                    <a:pt x="0"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97" name="Freeform 43"/>
            <p:cNvSpPr/>
            <p:nvPr/>
          </p:nvSpPr>
          <p:spPr>
            <a:xfrm>
              <a:off x="1152525" y="3206750"/>
              <a:ext cx="142875" cy="103188"/>
            </a:xfrm>
            <a:custGeom>
              <a:avLst/>
              <a:gdLst>
                <a:gd name="T0" fmla="*/ 53181 w 180"/>
                <a:gd name="T1" fmla="*/ 16669 h 130"/>
                <a:gd name="T2" fmla="*/ 88900 w 180"/>
                <a:gd name="T3" fmla="*/ 0 h 130"/>
                <a:gd name="T4" fmla="*/ 118269 w 180"/>
                <a:gd name="T5" fmla="*/ 25400 h 130"/>
                <a:gd name="T6" fmla="*/ 142875 w 180"/>
                <a:gd name="T7" fmla="*/ 68263 h 130"/>
                <a:gd name="T8" fmla="*/ 92869 w 180"/>
                <a:gd name="T9" fmla="*/ 103188 h 130"/>
                <a:gd name="T10" fmla="*/ 0 w 180"/>
                <a:gd name="T11" fmla="*/ 82550 h 130"/>
                <a:gd name="T12" fmla="*/ 17463 w 180"/>
                <a:gd name="T13" fmla="*/ 23813 h 130"/>
                <a:gd name="T14" fmla="*/ 53181 w 180"/>
                <a:gd name="T15" fmla="*/ 16669 h 130"/>
                <a:gd name="T16" fmla="*/ 53181 w 180"/>
                <a:gd name="T17" fmla="*/ 16669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130">
                  <a:moveTo>
                    <a:pt x="67" y="21"/>
                  </a:moveTo>
                  <a:lnTo>
                    <a:pt x="112" y="0"/>
                  </a:lnTo>
                  <a:lnTo>
                    <a:pt x="149" y="32"/>
                  </a:lnTo>
                  <a:lnTo>
                    <a:pt x="180" y="86"/>
                  </a:lnTo>
                  <a:lnTo>
                    <a:pt x="117" y="130"/>
                  </a:lnTo>
                  <a:lnTo>
                    <a:pt x="0" y="104"/>
                  </a:lnTo>
                  <a:lnTo>
                    <a:pt x="22" y="30"/>
                  </a:lnTo>
                  <a:lnTo>
                    <a:pt x="67" y="21"/>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98" name="Freeform 44"/>
            <p:cNvSpPr/>
            <p:nvPr/>
          </p:nvSpPr>
          <p:spPr>
            <a:xfrm>
              <a:off x="1246188" y="3221038"/>
              <a:ext cx="141287" cy="114300"/>
            </a:xfrm>
            <a:custGeom>
              <a:avLst/>
              <a:gdLst>
                <a:gd name="T0" fmla="*/ 0 w 177"/>
                <a:gd name="T1" fmla="*/ 34370 h 143"/>
                <a:gd name="T2" fmla="*/ 11973 w 177"/>
                <a:gd name="T3" fmla="*/ 41564 h 143"/>
                <a:gd name="T4" fmla="*/ 31131 w 177"/>
                <a:gd name="T5" fmla="*/ 28775 h 143"/>
                <a:gd name="T6" fmla="*/ 75832 w 177"/>
                <a:gd name="T7" fmla="*/ 98314 h 143"/>
                <a:gd name="T8" fmla="*/ 39113 w 177"/>
                <a:gd name="T9" fmla="*/ 114300 h 143"/>
                <a:gd name="T10" fmla="*/ 93393 w 177"/>
                <a:gd name="T11" fmla="*/ 108705 h 143"/>
                <a:gd name="T12" fmla="*/ 141287 w 177"/>
                <a:gd name="T13" fmla="*/ 67141 h 143"/>
                <a:gd name="T14" fmla="*/ 91797 w 177"/>
                <a:gd name="T15" fmla="*/ 25578 h 143"/>
                <a:gd name="T16" fmla="*/ 39912 w 177"/>
                <a:gd name="T17" fmla="*/ 0 h 143"/>
                <a:gd name="T18" fmla="*/ 15166 w 177"/>
                <a:gd name="T19" fmla="*/ 15986 h 143"/>
                <a:gd name="T20" fmla="*/ 2395 w 177"/>
                <a:gd name="T21" fmla="*/ 23979 h 143"/>
                <a:gd name="T22" fmla="*/ 0 w 177"/>
                <a:gd name="T23" fmla="*/ 34370 h 143"/>
                <a:gd name="T24" fmla="*/ 0 w 177"/>
                <a:gd name="T25" fmla="*/ 34370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7" h="143">
                  <a:moveTo>
                    <a:pt x="0" y="43"/>
                  </a:moveTo>
                  <a:lnTo>
                    <a:pt x="15" y="52"/>
                  </a:lnTo>
                  <a:lnTo>
                    <a:pt x="39" y="36"/>
                  </a:lnTo>
                  <a:lnTo>
                    <a:pt x="95" y="123"/>
                  </a:lnTo>
                  <a:lnTo>
                    <a:pt x="49" y="143"/>
                  </a:lnTo>
                  <a:lnTo>
                    <a:pt x="117" y="136"/>
                  </a:lnTo>
                  <a:lnTo>
                    <a:pt x="177" y="84"/>
                  </a:lnTo>
                  <a:lnTo>
                    <a:pt x="115" y="32"/>
                  </a:lnTo>
                  <a:lnTo>
                    <a:pt x="50" y="0"/>
                  </a:lnTo>
                  <a:lnTo>
                    <a:pt x="19" y="20"/>
                  </a:lnTo>
                  <a:lnTo>
                    <a:pt x="3" y="30"/>
                  </a:lnTo>
                  <a:lnTo>
                    <a:pt x="0" y="43"/>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99" name="Freeform 45"/>
            <p:cNvSpPr/>
            <p:nvPr/>
          </p:nvSpPr>
          <p:spPr>
            <a:xfrm>
              <a:off x="1235075" y="3216275"/>
              <a:ext cx="125413" cy="55563"/>
            </a:xfrm>
            <a:custGeom>
              <a:avLst/>
              <a:gdLst>
                <a:gd name="T0" fmla="*/ 111833 w 157"/>
                <a:gd name="T1" fmla="*/ 19050 h 70"/>
                <a:gd name="T2" fmla="*/ 42337 w 157"/>
                <a:gd name="T3" fmla="*/ 0 h 70"/>
                <a:gd name="T4" fmla="*/ 0 w 157"/>
                <a:gd name="T5" fmla="*/ 31750 h 70"/>
                <a:gd name="T6" fmla="*/ 10385 w 157"/>
                <a:gd name="T7" fmla="*/ 38894 h 70"/>
                <a:gd name="T8" fmla="*/ 45532 w 157"/>
                <a:gd name="T9" fmla="*/ 10319 h 70"/>
                <a:gd name="T10" fmla="*/ 85473 w 157"/>
                <a:gd name="T11" fmla="*/ 47625 h 70"/>
                <a:gd name="T12" fmla="*/ 125413 w 157"/>
                <a:gd name="T13" fmla="*/ 55563 h 70"/>
                <a:gd name="T14" fmla="*/ 111833 w 157"/>
                <a:gd name="T15" fmla="*/ 19050 h 70"/>
                <a:gd name="T16" fmla="*/ 111833 w 157"/>
                <a:gd name="T17" fmla="*/ 1905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 h="70">
                  <a:moveTo>
                    <a:pt x="140" y="24"/>
                  </a:moveTo>
                  <a:lnTo>
                    <a:pt x="53" y="0"/>
                  </a:lnTo>
                  <a:lnTo>
                    <a:pt x="0" y="40"/>
                  </a:lnTo>
                  <a:lnTo>
                    <a:pt x="13" y="49"/>
                  </a:lnTo>
                  <a:lnTo>
                    <a:pt x="57" y="13"/>
                  </a:lnTo>
                  <a:lnTo>
                    <a:pt x="107" y="60"/>
                  </a:lnTo>
                  <a:lnTo>
                    <a:pt x="157" y="70"/>
                  </a:lnTo>
                  <a:lnTo>
                    <a:pt x="140" y="2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00" name="Freeform 46"/>
            <p:cNvSpPr/>
            <p:nvPr/>
          </p:nvSpPr>
          <p:spPr>
            <a:xfrm>
              <a:off x="1417638" y="3797300"/>
              <a:ext cx="198437" cy="427038"/>
            </a:xfrm>
            <a:custGeom>
              <a:avLst/>
              <a:gdLst>
                <a:gd name="T0" fmla="*/ 105938 w 251"/>
                <a:gd name="T1" fmla="*/ 0 h 537"/>
                <a:gd name="T2" fmla="*/ 105148 w 251"/>
                <a:gd name="T3" fmla="*/ 795 h 537"/>
                <a:gd name="T4" fmla="*/ 104357 w 251"/>
                <a:gd name="T5" fmla="*/ 3976 h 537"/>
                <a:gd name="T6" fmla="*/ 103567 w 251"/>
                <a:gd name="T7" fmla="*/ 8748 h 537"/>
                <a:gd name="T8" fmla="*/ 101986 w 251"/>
                <a:gd name="T9" fmla="*/ 15905 h 537"/>
                <a:gd name="T10" fmla="*/ 100404 w 251"/>
                <a:gd name="T11" fmla="*/ 24652 h 537"/>
                <a:gd name="T12" fmla="*/ 98033 w 251"/>
                <a:gd name="T13" fmla="*/ 34195 h 537"/>
                <a:gd name="T14" fmla="*/ 95661 w 251"/>
                <a:gd name="T15" fmla="*/ 45328 h 537"/>
                <a:gd name="T16" fmla="*/ 94080 w 251"/>
                <a:gd name="T17" fmla="*/ 58052 h 537"/>
                <a:gd name="T18" fmla="*/ 90917 w 251"/>
                <a:gd name="T19" fmla="*/ 70775 h 537"/>
                <a:gd name="T20" fmla="*/ 87755 w 251"/>
                <a:gd name="T21" fmla="*/ 85090 h 537"/>
                <a:gd name="T22" fmla="*/ 85383 w 251"/>
                <a:gd name="T23" fmla="*/ 100199 h 537"/>
                <a:gd name="T24" fmla="*/ 82221 w 251"/>
                <a:gd name="T25" fmla="*/ 116899 h 537"/>
                <a:gd name="T26" fmla="*/ 79849 w 251"/>
                <a:gd name="T27" fmla="*/ 133598 h 537"/>
                <a:gd name="T28" fmla="*/ 77477 w 251"/>
                <a:gd name="T29" fmla="*/ 150298 h 537"/>
                <a:gd name="T30" fmla="*/ 74315 w 251"/>
                <a:gd name="T31" fmla="*/ 166998 h 537"/>
                <a:gd name="T32" fmla="*/ 71943 w 251"/>
                <a:gd name="T33" fmla="*/ 183698 h 537"/>
                <a:gd name="T34" fmla="*/ 68781 w 251"/>
                <a:gd name="T35" fmla="*/ 200398 h 537"/>
                <a:gd name="T36" fmla="*/ 65619 w 251"/>
                <a:gd name="T37" fmla="*/ 218688 h 537"/>
                <a:gd name="T38" fmla="*/ 60875 w 251"/>
                <a:gd name="T39" fmla="*/ 236183 h 537"/>
                <a:gd name="T40" fmla="*/ 56922 w 251"/>
                <a:gd name="T41" fmla="*/ 254473 h 537"/>
                <a:gd name="T42" fmla="*/ 52179 w 251"/>
                <a:gd name="T43" fmla="*/ 271968 h 537"/>
                <a:gd name="T44" fmla="*/ 46645 w 251"/>
                <a:gd name="T45" fmla="*/ 289463 h 537"/>
                <a:gd name="T46" fmla="*/ 41901 w 251"/>
                <a:gd name="T47" fmla="*/ 305368 h 537"/>
                <a:gd name="T48" fmla="*/ 37158 w 251"/>
                <a:gd name="T49" fmla="*/ 322068 h 537"/>
                <a:gd name="T50" fmla="*/ 31623 w 251"/>
                <a:gd name="T51" fmla="*/ 336382 h 537"/>
                <a:gd name="T52" fmla="*/ 26880 w 251"/>
                <a:gd name="T53" fmla="*/ 349901 h 537"/>
                <a:gd name="T54" fmla="*/ 22136 w 251"/>
                <a:gd name="T55" fmla="*/ 361829 h 537"/>
                <a:gd name="T56" fmla="*/ 18974 w 251"/>
                <a:gd name="T57" fmla="*/ 372167 h 537"/>
                <a:gd name="T58" fmla="*/ 15812 w 251"/>
                <a:gd name="T59" fmla="*/ 380119 h 537"/>
                <a:gd name="T60" fmla="*/ 13440 w 251"/>
                <a:gd name="T61" fmla="*/ 386481 h 537"/>
                <a:gd name="T62" fmla="*/ 11859 w 251"/>
                <a:gd name="T63" fmla="*/ 390457 h 537"/>
                <a:gd name="T64" fmla="*/ 11859 w 251"/>
                <a:gd name="T65" fmla="*/ 392048 h 537"/>
                <a:gd name="T66" fmla="*/ 0 w 251"/>
                <a:gd name="T67" fmla="*/ 427038 h 537"/>
                <a:gd name="T68" fmla="*/ 39529 w 251"/>
                <a:gd name="T69" fmla="*/ 406362 h 537"/>
                <a:gd name="T70" fmla="*/ 113054 w 251"/>
                <a:gd name="T71" fmla="*/ 209940 h 537"/>
                <a:gd name="T72" fmla="*/ 169185 w 251"/>
                <a:gd name="T73" fmla="*/ 140756 h 537"/>
                <a:gd name="T74" fmla="*/ 198437 w 251"/>
                <a:gd name="T75" fmla="*/ 11928 h 537"/>
                <a:gd name="T76" fmla="*/ 105938 w 251"/>
                <a:gd name="T77" fmla="*/ 0 h 537"/>
                <a:gd name="T78" fmla="*/ 105938 w 251"/>
                <a:gd name="T79" fmla="*/ 0 h 5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1" h="537">
                  <a:moveTo>
                    <a:pt x="134" y="0"/>
                  </a:moveTo>
                  <a:lnTo>
                    <a:pt x="133" y="1"/>
                  </a:lnTo>
                  <a:lnTo>
                    <a:pt x="132" y="5"/>
                  </a:lnTo>
                  <a:lnTo>
                    <a:pt x="131" y="11"/>
                  </a:lnTo>
                  <a:lnTo>
                    <a:pt x="129" y="20"/>
                  </a:lnTo>
                  <a:lnTo>
                    <a:pt x="127" y="31"/>
                  </a:lnTo>
                  <a:lnTo>
                    <a:pt x="124" y="43"/>
                  </a:lnTo>
                  <a:lnTo>
                    <a:pt x="121" y="57"/>
                  </a:lnTo>
                  <a:lnTo>
                    <a:pt x="119" y="73"/>
                  </a:lnTo>
                  <a:lnTo>
                    <a:pt x="115" y="89"/>
                  </a:lnTo>
                  <a:lnTo>
                    <a:pt x="111" y="107"/>
                  </a:lnTo>
                  <a:lnTo>
                    <a:pt x="108" y="126"/>
                  </a:lnTo>
                  <a:lnTo>
                    <a:pt x="104" y="147"/>
                  </a:lnTo>
                  <a:lnTo>
                    <a:pt x="101" y="168"/>
                  </a:lnTo>
                  <a:lnTo>
                    <a:pt x="98" y="189"/>
                  </a:lnTo>
                  <a:lnTo>
                    <a:pt x="94" y="210"/>
                  </a:lnTo>
                  <a:lnTo>
                    <a:pt x="91" y="231"/>
                  </a:lnTo>
                  <a:lnTo>
                    <a:pt x="87" y="252"/>
                  </a:lnTo>
                  <a:lnTo>
                    <a:pt x="83" y="275"/>
                  </a:lnTo>
                  <a:lnTo>
                    <a:pt x="77" y="297"/>
                  </a:lnTo>
                  <a:lnTo>
                    <a:pt x="72" y="320"/>
                  </a:lnTo>
                  <a:lnTo>
                    <a:pt x="66" y="342"/>
                  </a:lnTo>
                  <a:lnTo>
                    <a:pt x="59" y="364"/>
                  </a:lnTo>
                  <a:lnTo>
                    <a:pt x="53" y="384"/>
                  </a:lnTo>
                  <a:lnTo>
                    <a:pt x="47" y="405"/>
                  </a:lnTo>
                  <a:lnTo>
                    <a:pt x="40" y="423"/>
                  </a:lnTo>
                  <a:lnTo>
                    <a:pt x="34" y="440"/>
                  </a:lnTo>
                  <a:lnTo>
                    <a:pt x="28" y="455"/>
                  </a:lnTo>
                  <a:lnTo>
                    <a:pt x="24" y="468"/>
                  </a:lnTo>
                  <a:lnTo>
                    <a:pt x="20" y="478"/>
                  </a:lnTo>
                  <a:lnTo>
                    <a:pt x="17" y="486"/>
                  </a:lnTo>
                  <a:lnTo>
                    <a:pt x="15" y="491"/>
                  </a:lnTo>
                  <a:lnTo>
                    <a:pt x="15" y="493"/>
                  </a:lnTo>
                  <a:lnTo>
                    <a:pt x="0" y="537"/>
                  </a:lnTo>
                  <a:lnTo>
                    <a:pt x="50" y="511"/>
                  </a:lnTo>
                  <a:lnTo>
                    <a:pt x="143" y="264"/>
                  </a:lnTo>
                  <a:lnTo>
                    <a:pt x="214" y="177"/>
                  </a:lnTo>
                  <a:lnTo>
                    <a:pt x="251" y="15"/>
                  </a:lnTo>
                  <a:lnTo>
                    <a:pt x="134"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01" name="Freeform 47"/>
            <p:cNvSpPr/>
            <p:nvPr/>
          </p:nvSpPr>
          <p:spPr>
            <a:xfrm>
              <a:off x="1441450" y="3878263"/>
              <a:ext cx="177800" cy="320675"/>
            </a:xfrm>
            <a:custGeom>
              <a:avLst/>
              <a:gdLst>
                <a:gd name="T0" fmla="*/ 145544 w 226"/>
                <a:gd name="T1" fmla="*/ 8710 h 405"/>
                <a:gd name="T2" fmla="*/ 144758 w 226"/>
                <a:gd name="T3" fmla="*/ 9501 h 405"/>
                <a:gd name="T4" fmla="*/ 143971 w 226"/>
                <a:gd name="T5" fmla="*/ 11877 h 405"/>
                <a:gd name="T6" fmla="*/ 142397 w 226"/>
                <a:gd name="T7" fmla="*/ 15836 h 405"/>
                <a:gd name="T8" fmla="*/ 140824 w 226"/>
                <a:gd name="T9" fmla="*/ 20587 h 405"/>
                <a:gd name="T10" fmla="*/ 138464 w 226"/>
                <a:gd name="T11" fmla="*/ 26129 h 405"/>
                <a:gd name="T12" fmla="*/ 135317 w 226"/>
                <a:gd name="T13" fmla="*/ 33255 h 405"/>
                <a:gd name="T14" fmla="*/ 132170 w 226"/>
                <a:gd name="T15" fmla="*/ 41173 h 405"/>
                <a:gd name="T16" fmla="*/ 129023 w 226"/>
                <a:gd name="T17" fmla="*/ 49883 h 405"/>
                <a:gd name="T18" fmla="*/ 124303 w 226"/>
                <a:gd name="T19" fmla="*/ 57009 h 405"/>
                <a:gd name="T20" fmla="*/ 119582 w 226"/>
                <a:gd name="T21" fmla="*/ 64927 h 405"/>
                <a:gd name="T22" fmla="*/ 114075 w 226"/>
                <a:gd name="T23" fmla="*/ 72845 h 405"/>
                <a:gd name="T24" fmla="*/ 109355 w 226"/>
                <a:gd name="T25" fmla="*/ 79971 h 405"/>
                <a:gd name="T26" fmla="*/ 103848 w 226"/>
                <a:gd name="T27" fmla="*/ 86305 h 405"/>
                <a:gd name="T28" fmla="*/ 97554 w 226"/>
                <a:gd name="T29" fmla="*/ 91848 h 405"/>
                <a:gd name="T30" fmla="*/ 90473 w 226"/>
                <a:gd name="T31" fmla="*/ 96598 h 405"/>
                <a:gd name="T32" fmla="*/ 84180 w 226"/>
                <a:gd name="T33" fmla="*/ 99766 h 405"/>
                <a:gd name="T34" fmla="*/ 83393 w 226"/>
                <a:gd name="T35" fmla="*/ 102141 h 405"/>
                <a:gd name="T36" fmla="*/ 81033 w 226"/>
                <a:gd name="T37" fmla="*/ 108475 h 405"/>
                <a:gd name="T38" fmla="*/ 77886 w 226"/>
                <a:gd name="T39" fmla="*/ 117977 h 405"/>
                <a:gd name="T40" fmla="*/ 73952 w 226"/>
                <a:gd name="T41" fmla="*/ 130645 h 405"/>
                <a:gd name="T42" fmla="*/ 68445 w 226"/>
                <a:gd name="T43" fmla="*/ 144898 h 405"/>
                <a:gd name="T44" fmla="*/ 63725 w 226"/>
                <a:gd name="T45" fmla="*/ 163109 h 405"/>
                <a:gd name="T46" fmla="*/ 57431 w 226"/>
                <a:gd name="T47" fmla="*/ 181320 h 405"/>
                <a:gd name="T48" fmla="*/ 51137 w 226"/>
                <a:gd name="T49" fmla="*/ 201115 h 405"/>
                <a:gd name="T50" fmla="*/ 44057 w 226"/>
                <a:gd name="T51" fmla="*/ 220118 h 405"/>
                <a:gd name="T52" fmla="*/ 36976 w 226"/>
                <a:gd name="T53" fmla="*/ 239912 h 405"/>
                <a:gd name="T54" fmla="*/ 29896 w 226"/>
                <a:gd name="T55" fmla="*/ 258124 h 405"/>
                <a:gd name="T56" fmla="*/ 22815 w 226"/>
                <a:gd name="T57" fmla="*/ 275543 h 405"/>
                <a:gd name="T58" fmla="*/ 16521 w 226"/>
                <a:gd name="T59" fmla="*/ 290587 h 405"/>
                <a:gd name="T60" fmla="*/ 10227 w 226"/>
                <a:gd name="T61" fmla="*/ 304047 h 405"/>
                <a:gd name="T62" fmla="*/ 4720 w 226"/>
                <a:gd name="T63" fmla="*/ 313549 h 405"/>
                <a:gd name="T64" fmla="*/ 0 w 226"/>
                <a:gd name="T65" fmla="*/ 320675 h 405"/>
                <a:gd name="T66" fmla="*/ 41696 w 226"/>
                <a:gd name="T67" fmla="*/ 305631 h 405"/>
                <a:gd name="T68" fmla="*/ 46417 w 226"/>
                <a:gd name="T69" fmla="*/ 274751 h 405"/>
                <a:gd name="T70" fmla="*/ 98341 w 226"/>
                <a:gd name="T71" fmla="*/ 146481 h 405"/>
                <a:gd name="T72" fmla="*/ 99127 w 226"/>
                <a:gd name="T73" fmla="*/ 145689 h 405"/>
                <a:gd name="T74" fmla="*/ 101488 w 226"/>
                <a:gd name="T75" fmla="*/ 144106 h 405"/>
                <a:gd name="T76" fmla="*/ 104635 w 226"/>
                <a:gd name="T77" fmla="*/ 140147 h 405"/>
                <a:gd name="T78" fmla="*/ 109355 w 226"/>
                <a:gd name="T79" fmla="*/ 135396 h 405"/>
                <a:gd name="T80" fmla="*/ 114075 w 226"/>
                <a:gd name="T81" fmla="*/ 129854 h 405"/>
                <a:gd name="T82" fmla="*/ 119582 w 226"/>
                <a:gd name="T83" fmla="*/ 122727 h 405"/>
                <a:gd name="T84" fmla="*/ 126663 w 226"/>
                <a:gd name="T85" fmla="*/ 114810 h 405"/>
                <a:gd name="T86" fmla="*/ 132957 w 226"/>
                <a:gd name="T87" fmla="*/ 106100 h 405"/>
                <a:gd name="T88" fmla="*/ 140824 w 226"/>
                <a:gd name="T89" fmla="*/ 95807 h 405"/>
                <a:gd name="T90" fmla="*/ 147118 w 226"/>
                <a:gd name="T91" fmla="*/ 85513 h 405"/>
                <a:gd name="T92" fmla="*/ 153412 w 226"/>
                <a:gd name="T93" fmla="*/ 72845 h 405"/>
                <a:gd name="T94" fmla="*/ 159705 w 226"/>
                <a:gd name="T95" fmla="*/ 60176 h 405"/>
                <a:gd name="T96" fmla="*/ 165212 w 226"/>
                <a:gd name="T97" fmla="*/ 46716 h 405"/>
                <a:gd name="T98" fmla="*/ 170719 w 226"/>
                <a:gd name="T99" fmla="*/ 30880 h 405"/>
                <a:gd name="T100" fmla="*/ 174653 w 226"/>
                <a:gd name="T101" fmla="*/ 15836 h 405"/>
                <a:gd name="T102" fmla="*/ 177800 w 226"/>
                <a:gd name="T103" fmla="*/ 0 h 405"/>
                <a:gd name="T104" fmla="*/ 145544 w 226"/>
                <a:gd name="T105" fmla="*/ 8710 h 405"/>
                <a:gd name="T106" fmla="*/ 145544 w 226"/>
                <a:gd name="T107" fmla="*/ 8710 h 4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6" h="405">
                  <a:moveTo>
                    <a:pt x="185" y="11"/>
                  </a:moveTo>
                  <a:lnTo>
                    <a:pt x="184" y="12"/>
                  </a:lnTo>
                  <a:lnTo>
                    <a:pt x="183" y="15"/>
                  </a:lnTo>
                  <a:lnTo>
                    <a:pt x="181" y="20"/>
                  </a:lnTo>
                  <a:lnTo>
                    <a:pt x="179" y="26"/>
                  </a:lnTo>
                  <a:lnTo>
                    <a:pt x="176" y="33"/>
                  </a:lnTo>
                  <a:lnTo>
                    <a:pt x="172" y="42"/>
                  </a:lnTo>
                  <a:lnTo>
                    <a:pt x="168" y="52"/>
                  </a:lnTo>
                  <a:lnTo>
                    <a:pt x="164" y="63"/>
                  </a:lnTo>
                  <a:lnTo>
                    <a:pt x="158" y="72"/>
                  </a:lnTo>
                  <a:lnTo>
                    <a:pt x="152" y="82"/>
                  </a:lnTo>
                  <a:lnTo>
                    <a:pt x="145" y="92"/>
                  </a:lnTo>
                  <a:lnTo>
                    <a:pt x="139" y="101"/>
                  </a:lnTo>
                  <a:lnTo>
                    <a:pt x="132" y="109"/>
                  </a:lnTo>
                  <a:lnTo>
                    <a:pt x="124" y="116"/>
                  </a:lnTo>
                  <a:lnTo>
                    <a:pt x="115" y="122"/>
                  </a:lnTo>
                  <a:lnTo>
                    <a:pt x="107" y="126"/>
                  </a:lnTo>
                  <a:lnTo>
                    <a:pt x="106" y="129"/>
                  </a:lnTo>
                  <a:lnTo>
                    <a:pt x="103" y="137"/>
                  </a:lnTo>
                  <a:lnTo>
                    <a:pt x="99" y="149"/>
                  </a:lnTo>
                  <a:lnTo>
                    <a:pt x="94" y="165"/>
                  </a:lnTo>
                  <a:lnTo>
                    <a:pt x="87" y="183"/>
                  </a:lnTo>
                  <a:lnTo>
                    <a:pt x="81" y="206"/>
                  </a:lnTo>
                  <a:lnTo>
                    <a:pt x="73" y="229"/>
                  </a:lnTo>
                  <a:lnTo>
                    <a:pt x="65" y="254"/>
                  </a:lnTo>
                  <a:lnTo>
                    <a:pt x="56" y="278"/>
                  </a:lnTo>
                  <a:lnTo>
                    <a:pt x="47" y="303"/>
                  </a:lnTo>
                  <a:lnTo>
                    <a:pt x="38" y="326"/>
                  </a:lnTo>
                  <a:lnTo>
                    <a:pt x="29" y="348"/>
                  </a:lnTo>
                  <a:lnTo>
                    <a:pt x="21" y="367"/>
                  </a:lnTo>
                  <a:lnTo>
                    <a:pt x="13" y="384"/>
                  </a:lnTo>
                  <a:lnTo>
                    <a:pt x="6" y="396"/>
                  </a:lnTo>
                  <a:lnTo>
                    <a:pt x="0" y="405"/>
                  </a:lnTo>
                  <a:lnTo>
                    <a:pt x="53" y="386"/>
                  </a:lnTo>
                  <a:lnTo>
                    <a:pt x="59" y="347"/>
                  </a:lnTo>
                  <a:lnTo>
                    <a:pt x="125" y="185"/>
                  </a:lnTo>
                  <a:lnTo>
                    <a:pt x="126" y="184"/>
                  </a:lnTo>
                  <a:lnTo>
                    <a:pt x="129" y="182"/>
                  </a:lnTo>
                  <a:lnTo>
                    <a:pt x="133" y="177"/>
                  </a:lnTo>
                  <a:lnTo>
                    <a:pt x="139" y="171"/>
                  </a:lnTo>
                  <a:lnTo>
                    <a:pt x="145" y="164"/>
                  </a:lnTo>
                  <a:lnTo>
                    <a:pt x="152" y="155"/>
                  </a:lnTo>
                  <a:lnTo>
                    <a:pt x="161" y="145"/>
                  </a:lnTo>
                  <a:lnTo>
                    <a:pt x="169" y="134"/>
                  </a:lnTo>
                  <a:lnTo>
                    <a:pt x="179" y="121"/>
                  </a:lnTo>
                  <a:lnTo>
                    <a:pt x="187" y="108"/>
                  </a:lnTo>
                  <a:lnTo>
                    <a:pt x="195" y="92"/>
                  </a:lnTo>
                  <a:lnTo>
                    <a:pt x="203" y="76"/>
                  </a:lnTo>
                  <a:lnTo>
                    <a:pt x="210" y="59"/>
                  </a:lnTo>
                  <a:lnTo>
                    <a:pt x="217" y="39"/>
                  </a:lnTo>
                  <a:lnTo>
                    <a:pt x="222" y="20"/>
                  </a:lnTo>
                  <a:lnTo>
                    <a:pt x="226" y="0"/>
                  </a:lnTo>
                  <a:lnTo>
                    <a:pt x="185" y="11"/>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02" name="Freeform 48"/>
            <p:cNvSpPr/>
            <p:nvPr/>
          </p:nvSpPr>
          <p:spPr>
            <a:xfrm>
              <a:off x="1736725" y="3883025"/>
              <a:ext cx="115888" cy="319088"/>
            </a:xfrm>
            <a:custGeom>
              <a:avLst/>
              <a:gdLst>
                <a:gd name="T0" fmla="*/ 102207 w 144"/>
                <a:gd name="T1" fmla="*/ 239118 h 403"/>
                <a:gd name="T2" fmla="*/ 98988 w 144"/>
                <a:gd name="T3" fmla="*/ 140145 h 403"/>
                <a:gd name="T4" fmla="*/ 98988 w 144"/>
                <a:gd name="T5" fmla="*/ 138562 h 403"/>
                <a:gd name="T6" fmla="*/ 98988 w 144"/>
                <a:gd name="T7" fmla="*/ 134603 h 403"/>
                <a:gd name="T8" fmla="*/ 98988 w 144"/>
                <a:gd name="T9" fmla="*/ 128269 h 403"/>
                <a:gd name="T10" fmla="*/ 99792 w 144"/>
                <a:gd name="T11" fmla="*/ 121143 h 403"/>
                <a:gd name="T12" fmla="*/ 99792 w 144"/>
                <a:gd name="T13" fmla="*/ 111641 h 403"/>
                <a:gd name="T14" fmla="*/ 100597 w 144"/>
                <a:gd name="T15" fmla="*/ 102140 h 403"/>
                <a:gd name="T16" fmla="*/ 100597 w 144"/>
                <a:gd name="T17" fmla="*/ 91055 h 403"/>
                <a:gd name="T18" fmla="*/ 100597 w 144"/>
                <a:gd name="T19" fmla="*/ 79970 h 403"/>
                <a:gd name="T20" fmla="*/ 98988 w 144"/>
                <a:gd name="T21" fmla="*/ 68093 h 403"/>
                <a:gd name="T22" fmla="*/ 98183 w 144"/>
                <a:gd name="T23" fmla="*/ 56216 h 403"/>
                <a:gd name="T24" fmla="*/ 96573 w 144"/>
                <a:gd name="T25" fmla="*/ 43548 h 403"/>
                <a:gd name="T26" fmla="*/ 94159 w 144"/>
                <a:gd name="T27" fmla="*/ 32463 h 403"/>
                <a:gd name="T28" fmla="*/ 90135 w 144"/>
                <a:gd name="T29" fmla="*/ 22170 h 403"/>
                <a:gd name="T30" fmla="*/ 86916 w 144"/>
                <a:gd name="T31" fmla="*/ 13460 h 403"/>
                <a:gd name="T32" fmla="*/ 81283 w 144"/>
                <a:gd name="T33" fmla="*/ 6334 h 403"/>
                <a:gd name="T34" fmla="*/ 75649 w 144"/>
                <a:gd name="T35" fmla="*/ 1584 h 403"/>
                <a:gd name="T36" fmla="*/ 73235 w 144"/>
                <a:gd name="T37" fmla="*/ 792 h 403"/>
                <a:gd name="T38" fmla="*/ 70820 w 144"/>
                <a:gd name="T39" fmla="*/ 0 h 403"/>
                <a:gd name="T40" fmla="*/ 66797 w 144"/>
                <a:gd name="T41" fmla="*/ 0 h 403"/>
                <a:gd name="T42" fmla="*/ 61968 w 144"/>
                <a:gd name="T43" fmla="*/ 0 h 403"/>
                <a:gd name="T44" fmla="*/ 55530 w 144"/>
                <a:gd name="T45" fmla="*/ 0 h 403"/>
                <a:gd name="T46" fmla="*/ 49091 w 144"/>
                <a:gd name="T47" fmla="*/ 0 h 403"/>
                <a:gd name="T48" fmla="*/ 42653 w 144"/>
                <a:gd name="T49" fmla="*/ 792 h 403"/>
                <a:gd name="T50" fmla="*/ 36215 w 144"/>
                <a:gd name="T51" fmla="*/ 792 h 403"/>
                <a:gd name="T52" fmla="*/ 28972 w 144"/>
                <a:gd name="T53" fmla="*/ 792 h 403"/>
                <a:gd name="T54" fmla="*/ 22534 w 144"/>
                <a:gd name="T55" fmla="*/ 1584 h 403"/>
                <a:gd name="T56" fmla="*/ 16096 w 144"/>
                <a:gd name="T57" fmla="*/ 2375 h 403"/>
                <a:gd name="T58" fmla="*/ 10462 w 144"/>
                <a:gd name="T59" fmla="*/ 2375 h 403"/>
                <a:gd name="T60" fmla="*/ 5633 w 144"/>
                <a:gd name="T61" fmla="*/ 3167 h 403"/>
                <a:gd name="T62" fmla="*/ 2414 w 144"/>
                <a:gd name="T63" fmla="*/ 3167 h 403"/>
                <a:gd name="T64" fmla="*/ 0 w 144"/>
                <a:gd name="T65" fmla="*/ 3167 h 403"/>
                <a:gd name="T66" fmla="*/ 0 w 144"/>
                <a:gd name="T67" fmla="*/ 3959 h 403"/>
                <a:gd name="T68" fmla="*/ 76454 w 144"/>
                <a:gd name="T69" fmla="*/ 249411 h 403"/>
                <a:gd name="T70" fmla="*/ 98988 w 144"/>
                <a:gd name="T71" fmla="*/ 319088 h 403"/>
                <a:gd name="T72" fmla="*/ 115888 w 144"/>
                <a:gd name="T73" fmla="*/ 285041 h 403"/>
                <a:gd name="T74" fmla="*/ 102207 w 144"/>
                <a:gd name="T75" fmla="*/ 239118 h 403"/>
                <a:gd name="T76" fmla="*/ 102207 w 144"/>
                <a:gd name="T77" fmla="*/ 239118 h 4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4" h="402">
                  <a:moveTo>
                    <a:pt x="127" y="302"/>
                  </a:moveTo>
                  <a:lnTo>
                    <a:pt x="123" y="177"/>
                  </a:lnTo>
                  <a:lnTo>
                    <a:pt x="123" y="175"/>
                  </a:lnTo>
                  <a:lnTo>
                    <a:pt x="123" y="170"/>
                  </a:lnTo>
                  <a:lnTo>
                    <a:pt x="123" y="162"/>
                  </a:lnTo>
                  <a:lnTo>
                    <a:pt x="124" y="153"/>
                  </a:lnTo>
                  <a:lnTo>
                    <a:pt x="124" y="141"/>
                  </a:lnTo>
                  <a:lnTo>
                    <a:pt x="125" y="129"/>
                  </a:lnTo>
                  <a:lnTo>
                    <a:pt x="125" y="115"/>
                  </a:lnTo>
                  <a:lnTo>
                    <a:pt x="125" y="101"/>
                  </a:lnTo>
                  <a:lnTo>
                    <a:pt x="123" y="86"/>
                  </a:lnTo>
                  <a:lnTo>
                    <a:pt x="122" y="71"/>
                  </a:lnTo>
                  <a:lnTo>
                    <a:pt x="120" y="55"/>
                  </a:lnTo>
                  <a:lnTo>
                    <a:pt x="117" y="41"/>
                  </a:lnTo>
                  <a:lnTo>
                    <a:pt x="112" y="28"/>
                  </a:lnTo>
                  <a:lnTo>
                    <a:pt x="108" y="17"/>
                  </a:lnTo>
                  <a:lnTo>
                    <a:pt x="101" y="8"/>
                  </a:lnTo>
                  <a:lnTo>
                    <a:pt x="94" y="2"/>
                  </a:lnTo>
                  <a:lnTo>
                    <a:pt x="91" y="1"/>
                  </a:lnTo>
                  <a:lnTo>
                    <a:pt x="88" y="0"/>
                  </a:lnTo>
                  <a:lnTo>
                    <a:pt x="83" y="0"/>
                  </a:lnTo>
                  <a:lnTo>
                    <a:pt x="77" y="0"/>
                  </a:lnTo>
                  <a:lnTo>
                    <a:pt x="69" y="0"/>
                  </a:lnTo>
                  <a:lnTo>
                    <a:pt x="61" y="0"/>
                  </a:lnTo>
                  <a:lnTo>
                    <a:pt x="53" y="1"/>
                  </a:lnTo>
                  <a:lnTo>
                    <a:pt x="45" y="1"/>
                  </a:lnTo>
                  <a:lnTo>
                    <a:pt x="36" y="1"/>
                  </a:lnTo>
                  <a:lnTo>
                    <a:pt x="28" y="2"/>
                  </a:lnTo>
                  <a:lnTo>
                    <a:pt x="20" y="3"/>
                  </a:lnTo>
                  <a:lnTo>
                    <a:pt x="13" y="3"/>
                  </a:lnTo>
                  <a:lnTo>
                    <a:pt x="7" y="4"/>
                  </a:lnTo>
                  <a:lnTo>
                    <a:pt x="3" y="4"/>
                  </a:lnTo>
                  <a:lnTo>
                    <a:pt x="0" y="4"/>
                  </a:lnTo>
                  <a:lnTo>
                    <a:pt x="0" y="5"/>
                  </a:lnTo>
                  <a:lnTo>
                    <a:pt x="95" y="315"/>
                  </a:lnTo>
                  <a:lnTo>
                    <a:pt x="123" y="403"/>
                  </a:lnTo>
                  <a:lnTo>
                    <a:pt x="144" y="360"/>
                  </a:lnTo>
                  <a:lnTo>
                    <a:pt x="127" y="302"/>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03" name="Freeform 49"/>
            <p:cNvSpPr/>
            <p:nvPr/>
          </p:nvSpPr>
          <p:spPr>
            <a:xfrm>
              <a:off x="1725613" y="3883025"/>
              <a:ext cx="109537" cy="307975"/>
            </a:xfrm>
            <a:custGeom>
              <a:avLst/>
              <a:gdLst>
                <a:gd name="T0" fmla="*/ 77555 w 137"/>
                <a:gd name="T1" fmla="*/ 251619 h 388"/>
                <a:gd name="T2" fmla="*/ 75956 w 137"/>
                <a:gd name="T3" fmla="*/ 248444 h 388"/>
                <a:gd name="T4" fmla="*/ 73558 w 137"/>
                <a:gd name="T5" fmla="*/ 242094 h 388"/>
                <a:gd name="T6" fmla="*/ 69560 w 137"/>
                <a:gd name="T7" fmla="*/ 232569 h 388"/>
                <a:gd name="T8" fmla="*/ 64763 w 137"/>
                <a:gd name="T9" fmla="*/ 219869 h 388"/>
                <a:gd name="T10" fmla="*/ 58366 w 137"/>
                <a:gd name="T11" fmla="*/ 203200 h 388"/>
                <a:gd name="T12" fmla="*/ 51970 w 137"/>
                <a:gd name="T13" fmla="*/ 185738 h 388"/>
                <a:gd name="T14" fmla="*/ 44774 w 137"/>
                <a:gd name="T15" fmla="*/ 165894 h 388"/>
                <a:gd name="T16" fmla="*/ 38378 w 137"/>
                <a:gd name="T17" fmla="*/ 145256 h 388"/>
                <a:gd name="T18" fmla="*/ 30383 w 137"/>
                <a:gd name="T19" fmla="*/ 124619 h 388"/>
                <a:gd name="T20" fmla="*/ 23986 w 137"/>
                <a:gd name="T21" fmla="*/ 103188 h 388"/>
                <a:gd name="T22" fmla="*/ 16790 w 137"/>
                <a:gd name="T23" fmla="*/ 81756 h 388"/>
                <a:gd name="T24" fmla="*/ 11194 w 137"/>
                <a:gd name="T25" fmla="*/ 62706 h 388"/>
                <a:gd name="T26" fmla="*/ 6396 w 137"/>
                <a:gd name="T27" fmla="*/ 43656 h 388"/>
                <a:gd name="T28" fmla="*/ 3198 w 137"/>
                <a:gd name="T29" fmla="*/ 26194 h 388"/>
                <a:gd name="T30" fmla="*/ 0 w 137"/>
                <a:gd name="T31" fmla="*/ 11906 h 388"/>
                <a:gd name="T32" fmla="*/ 0 w 137"/>
                <a:gd name="T33" fmla="*/ 0 h 388"/>
                <a:gd name="T34" fmla="*/ 51171 w 137"/>
                <a:gd name="T35" fmla="*/ 0 h 388"/>
                <a:gd name="T36" fmla="*/ 51171 w 137"/>
                <a:gd name="T37" fmla="*/ 2381 h 388"/>
                <a:gd name="T38" fmla="*/ 52770 w 137"/>
                <a:gd name="T39" fmla="*/ 8731 h 388"/>
                <a:gd name="T40" fmla="*/ 55168 w 137"/>
                <a:gd name="T41" fmla="*/ 19050 h 388"/>
                <a:gd name="T42" fmla="*/ 58366 w 137"/>
                <a:gd name="T43" fmla="*/ 32544 h 388"/>
                <a:gd name="T44" fmla="*/ 61565 w 137"/>
                <a:gd name="T45" fmla="*/ 49213 h 388"/>
                <a:gd name="T46" fmla="*/ 66362 w 137"/>
                <a:gd name="T47" fmla="*/ 68263 h 388"/>
                <a:gd name="T48" fmla="*/ 70360 w 137"/>
                <a:gd name="T49" fmla="*/ 89694 h 388"/>
                <a:gd name="T50" fmla="*/ 75157 w 137"/>
                <a:gd name="T51" fmla="*/ 112713 h 388"/>
                <a:gd name="T52" fmla="*/ 79954 w 137"/>
                <a:gd name="T53" fmla="*/ 135731 h 388"/>
                <a:gd name="T54" fmla="*/ 84751 w 137"/>
                <a:gd name="T55" fmla="*/ 161131 h 388"/>
                <a:gd name="T56" fmla="*/ 90348 w 137"/>
                <a:gd name="T57" fmla="*/ 187325 h 388"/>
                <a:gd name="T58" fmla="*/ 95145 w 137"/>
                <a:gd name="T59" fmla="*/ 213519 h 388"/>
                <a:gd name="T60" fmla="*/ 98343 w 137"/>
                <a:gd name="T61" fmla="*/ 238125 h 388"/>
                <a:gd name="T62" fmla="*/ 103141 w 137"/>
                <a:gd name="T63" fmla="*/ 262731 h 388"/>
                <a:gd name="T64" fmla="*/ 106339 w 137"/>
                <a:gd name="T65" fmla="*/ 285750 h 388"/>
                <a:gd name="T66" fmla="*/ 109537 w 137"/>
                <a:gd name="T67" fmla="*/ 307975 h 388"/>
                <a:gd name="T68" fmla="*/ 87150 w 137"/>
                <a:gd name="T69" fmla="*/ 293688 h 388"/>
                <a:gd name="T70" fmla="*/ 77555 w 137"/>
                <a:gd name="T71" fmla="*/ 251619 h 388"/>
                <a:gd name="T72" fmla="*/ 77555 w 137"/>
                <a:gd name="T73" fmla="*/ 251619 h 3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7" h="388">
                  <a:moveTo>
                    <a:pt x="97" y="317"/>
                  </a:moveTo>
                  <a:lnTo>
                    <a:pt x="95" y="313"/>
                  </a:lnTo>
                  <a:lnTo>
                    <a:pt x="92" y="305"/>
                  </a:lnTo>
                  <a:lnTo>
                    <a:pt x="87" y="293"/>
                  </a:lnTo>
                  <a:lnTo>
                    <a:pt x="81" y="277"/>
                  </a:lnTo>
                  <a:lnTo>
                    <a:pt x="73" y="256"/>
                  </a:lnTo>
                  <a:lnTo>
                    <a:pt x="65" y="234"/>
                  </a:lnTo>
                  <a:lnTo>
                    <a:pt x="56" y="209"/>
                  </a:lnTo>
                  <a:lnTo>
                    <a:pt x="48" y="183"/>
                  </a:lnTo>
                  <a:lnTo>
                    <a:pt x="38" y="157"/>
                  </a:lnTo>
                  <a:lnTo>
                    <a:pt x="30" y="130"/>
                  </a:lnTo>
                  <a:lnTo>
                    <a:pt x="21" y="103"/>
                  </a:lnTo>
                  <a:lnTo>
                    <a:pt x="14" y="79"/>
                  </a:lnTo>
                  <a:lnTo>
                    <a:pt x="8" y="55"/>
                  </a:lnTo>
                  <a:lnTo>
                    <a:pt x="4" y="33"/>
                  </a:lnTo>
                  <a:lnTo>
                    <a:pt x="0" y="15"/>
                  </a:lnTo>
                  <a:lnTo>
                    <a:pt x="0" y="0"/>
                  </a:lnTo>
                  <a:lnTo>
                    <a:pt x="64" y="0"/>
                  </a:lnTo>
                  <a:lnTo>
                    <a:pt x="64" y="3"/>
                  </a:lnTo>
                  <a:lnTo>
                    <a:pt x="66" y="11"/>
                  </a:lnTo>
                  <a:lnTo>
                    <a:pt x="69" y="24"/>
                  </a:lnTo>
                  <a:lnTo>
                    <a:pt x="73" y="41"/>
                  </a:lnTo>
                  <a:lnTo>
                    <a:pt x="77" y="62"/>
                  </a:lnTo>
                  <a:lnTo>
                    <a:pt x="83" y="86"/>
                  </a:lnTo>
                  <a:lnTo>
                    <a:pt x="88" y="113"/>
                  </a:lnTo>
                  <a:lnTo>
                    <a:pt x="94" y="142"/>
                  </a:lnTo>
                  <a:lnTo>
                    <a:pt x="100" y="171"/>
                  </a:lnTo>
                  <a:lnTo>
                    <a:pt x="106" y="203"/>
                  </a:lnTo>
                  <a:lnTo>
                    <a:pt x="113" y="236"/>
                  </a:lnTo>
                  <a:lnTo>
                    <a:pt x="119" y="269"/>
                  </a:lnTo>
                  <a:lnTo>
                    <a:pt x="123" y="300"/>
                  </a:lnTo>
                  <a:lnTo>
                    <a:pt x="129" y="331"/>
                  </a:lnTo>
                  <a:lnTo>
                    <a:pt x="133" y="360"/>
                  </a:lnTo>
                  <a:lnTo>
                    <a:pt x="137" y="388"/>
                  </a:lnTo>
                  <a:lnTo>
                    <a:pt x="109" y="370"/>
                  </a:lnTo>
                  <a:lnTo>
                    <a:pt x="97" y="317"/>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04" name="Freeform 50"/>
            <p:cNvSpPr/>
            <p:nvPr/>
          </p:nvSpPr>
          <p:spPr>
            <a:xfrm>
              <a:off x="1466850" y="3384550"/>
              <a:ext cx="269875" cy="434975"/>
            </a:xfrm>
            <a:custGeom>
              <a:avLst/>
              <a:gdLst>
                <a:gd name="T0" fmla="*/ 131376 w 341"/>
                <a:gd name="T1" fmla="*/ 19844 h 548"/>
                <a:gd name="T2" fmla="*/ 0 w 341"/>
                <a:gd name="T3" fmla="*/ 415925 h 548"/>
                <a:gd name="T4" fmla="*/ 91805 w 341"/>
                <a:gd name="T5" fmla="*/ 434975 h 548"/>
                <a:gd name="T6" fmla="*/ 255629 w 341"/>
                <a:gd name="T7" fmla="*/ 311944 h 548"/>
                <a:gd name="T8" fmla="*/ 269875 w 341"/>
                <a:gd name="T9" fmla="*/ 28575 h 548"/>
                <a:gd name="T10" fmla="*/ 174113 w 341"/>
                <a:gd name="T11" fmla="*/ 0 h 548"/>
                <a:gd name="T12" fmla="*/ 131376 w 341"/>
                <a:gd name="T13" fmla="*/ 19844 h 548"/>
                <a:gd name="T14" fmla="*/ 131376 w 341"/>
                <a:gd name="T15" fmla="*/ 19844 h 5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1" h="548">
                  <a:moveTo>
                    <a:pt x="166" y="25"/>
                  </a:moveTo>
                  <a:lnTo>
                    <a:pt x="0" y="524"/>
                  </a:lnTo>
                  <a:lnTo>
                    <a:pt x="116" y="548"/>
                  </a:lnTo>
                  <a:lnTo>
                    <a:pt x="323" y="393"/>
                  </a:lnTo>
                  <a:lnTo>
                    <a:pt x="341" y="36"/>
                  </a:lnTo>
                  <a:lnTo>
                    <a:pt x="220" y="0"/>
                  </a:lnTo>
                  <a:lnTo>
                    <a:pt x="166" y="25"/>
                  </a:lnTo>
                  <a:close/>
                </a:path>
              </a:pathLst>
            </a:custGeom>
            <a:solidFill>
              <a:srgbClr val="B0C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05" name="Freeform 51"/>
            <p:cNvSpPr/>
            <p:nvPr/>
          </p:nvSpPr>
          <p:spPr>
            <a:xfrm>
              <a:off x="1614488" y="3435350"/>
              <a:ext cx="277812" cy="396875"/>
            </a:xfrm>
            <a:custGeom>
              <a:avLst/>
              <a:gdLst>
                <a:gd name="T0" fmla="*/ 223837 w 350"/>
                <a:gd name="T1" fmla="*/ 20555 h 502"/>
                <a:gd name="T2" fmla="*/ 277812 w 350"/>
                <a:gd name="T3" fmla="*/ 396875 h 502"/>
                <a:gd name="T4" fmla="*/ 245268 w 350"/>
                <a:gd name="T5" fmla="*/ 396875 h 502"/>
                <a:gd name="T6" fmla="*/ 0 w 350"/>
                <a:gd name="T7" fmla="*/ 355764 h 502"/>
                <a:gd name="T8" fmla="*/ 62706 w 350"/>
                <a:gd name="T9" fmla="*/ 108311 h 502"/>
                <a:gd name="T10" fmla="*/ 195262 w 350"/>
                <a:gd name="T11" fmla="*/ 0 h 502"/>
                <a:gd name="T12" fmla="*/ 223837 w 350"/>
                <a:gd name="T13" fmla="*/ 20555 h 502"/>
                <a:gd name="T14" fmla="*/ 223837 w 350"/>
                <a:gd name="T15" fmla="*/ 20555 h 5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0" h="502">
                  <a:moveTo>
                    <a:pt x="282" y="26"/>
                  </a:moveTo>
                  <a:lnTo>
                    <a:pt x="350" y="502"/>
                  </a:lnTo>
                  <a:lnTo>
                    <a:pt x="309" y="502"/>
                  </a:lnTo>
                  <a:lnTo>
                    <a:pt x="0" y="450"/>
                  </a:lnTo>
                  <a:lnTo>
                    <a:pt x="79" y="137"/>
                  </a:lnTo>
                  <a:lnTo>
                    <a:pt x="246" y="0"/>
                  </a:lnTo>
                  <a:lnTo>
                    <a:pt x="282" y="26"/>
                  </a:lnTo>
                  <a:close/>
                </a:path>
              </a:pathLst>
            </a:custGeom>
            <a:solidFill>
              <a:srgbClr val="9CB3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06" name="Freeform 52"/>
            <p:cNvSpPr/>
            <p:nvPr/>
          </p:nvSpPr>
          <p:spPr>
            <a:xfrm>
              <a:off x="1665288" y="3451225"/>
              <a:ext cx="207962" cy="381000"/>
            </a:xfrm>
            <a:custGeom>
              <a:avLst/>
              <a:gdLst>
                <a:gd name="T0" fmla="*/ 173961 w 263"/>
                <a:gd name="T1" fmla="*/ 3960 h 481"/>
                <a:gd name="T2" fmla="*/ 131261 w 263"/>
                <a:gd name="T3" fmla="*/ 116439 h 481"/>
                <a:gd name="T4" fmla="*/ 181077 w 263"/>
                <a:gd name="T5" fmla="*/ 139410 h 481"/>
                <a:gd name="T6" fmla="*/ 171588 w 263"/>
                <a:gd name="T7" fmla="*/ 198817 h 481"/>
                <a:gd name="T8" fmla="*/ 201636 w 263"/>
                <a:gd name="T9" fmla="*/ 214659 h 481"/>
                <a:gd name="T10" fmla="*/ 207962 w 263"/>
                <a:gd name="T11" fmla="*/ 248719 h 481"/>
                <a:gd name="T12" fmla="*/ 195310 w 263"/>
                <a:gd name="T13" fmla="*/ 381000 h 481"/>
                <a:gd name="T14" fmla="*/ 0 w 263"/>
                <a:gd name="T15" fmla="*/ 354861 h 481"/>
                <a:gd name="T16" fmla="*/ 18978 w 263"/>
                <a:gd name="T17" fmla="*/ 181391 h 481"/>
                <a:gd name="T18" fmla="*/ 128098 w 263"/>
                <a:gd name="T19" fmla="*/ 0 h 481"/>
                <a:gd name="T20" fmla="*/ 173961 w 263"/>
                <a:gd name="T21" fmla="*/ 3960 h 481"/>
                <a:gd name="T22" fmla="*/ 173961 w 263"/>
                <a:gd name="T23" fmla="*/ 3960 h 4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3" h="481">
                  <a:moveTo>
                    <a:pt x="220" y="5"/>
                  </a:moveTo>
                  <a:lnTo>
                    <a:pt x="166" y="147"/>
                  </a:lnTo>
                  <a:lnTo>
                    <a:pt x="229" y="176"/>
                  </a:lnTo>
                  <a:lnTo>
                    <a:pt x="217" y="251"/>
                  </a:lnTo>
                  <a:lnTo>
                    <a:pt x="255" y="271"/>
                  </a:lnTo>
                  <a:lnTo>
                    <a:pt x="263" y="314"/>
                  </a:lnTo>
                  <a:lnTo>
                    <a:pt x="247" y="481"/>
                  </a:lnTo>
                  <a:lnTo>
                    <a:pt x="0" y="448"/>
                  </a:lnTo>
                  <a:lnTo>
                    <a:pt x="24" y="229"/>
                  </a:lnTo>
                  <a:lnTo>
                    <a:pt x="162" y="0"/>
                  </a:lnTo>
                  <a:lnTo>
                    <a:pt x="220" y="5"/>
                  </a:lnTo>
                  <a:close/>
                </a:path>
              </a:pathLst>
            </a:custGeom>
            <a:solidFill>
              <a:srgbClr val="899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07" name="Freeform 53"/>
            <p:cNvSpPr/>
            <p:nvPr/>
          </p:nvSpPr>
          <p:spPr>
            <a:xfrm>
              <a:off x="1527175" y="3562350"/>
              <a:ext cx="330200" cy="333375"/>
            </a:xfrm>
            <a:custGeom>
              <a:avLst/>
              <a:gdLst>
                <a:gd name="T0" fmla="*/ 117703 w 418"/>
                <a:gd name="T1" fmla="*/ 10343 h 419"/>
                <a:gd name="T2" fmla="*/ 79785 w 418"/>
                <a:gd name="T3" fmla="*/ 13526 h 419"/>
                <a:gd name="T4" fmla="*/ 75045 w 418"/>
                <a:gd name="T5" fmla="*/ 88317 h 419"/>
                <a:gd name="T6" fmla="*/ 18169 w 418"/>
                <a:gd name="T7" fmla="*/ 91499 h 419"/>
                <a:gd name="T8" fmla="*/ 0 w 418"/>
                <a:gd name="T9" fmla="*/ 330192 h 419"/>
                <a:gd name="T10" fmla="*/ 317561 w 418"/>
                <a:gd name="T11" fmla="*/ 333375 h 419"/>
                <a:gd name="T12" fmla="*/ 330200 w 418"/>
                <a:gd name="T13" fmla="*/ 105025 h 419"/>
                <a:gd name="T14" fmla="*/ 297022 w 418"/>
                <a:gd name="T15" fmla="*/ 104229 h 419"/>
                <a:gd name="T16" fmla="*/ 297812 w 418"/>
                <a:gd name="T17" fmla="*/ 31826 h 419"/>
                <a:gd name="T18" fmla="*/ 236986 w 418"/>
                <a:gd name="T19" fmla="*/ 19891 h 419"/>
                <a:gd name="T20" fmla="*/ 225136 w 418"/>
                <a:gd name="T21" fmla="*/ 55695 h 419"/>
                <a:gd name="T22" fmla="*/ 262264 w 418"/>
                <a:gd name="T23" fmla="*/ 58082 h 419"/>
                <a:gd name="T24" fmla="*/ 260684 w 418"/>
                <a:gd name="T25" fmla="*/ 105025 h 419"/>
                <a:gd name="T26" fmla="*/ 109013 w 418"/>
                <a:gd name="T27" fmla="*/ 97864 h 419"/>
                <a:gd name="T28" fmla="*/ 112173 w 418"/>
                <a:gd name="T29" fmla="*/ 52513 h 419"/>
                <a:gd name="T30" fmla="*/ 165890 w 418"/>
                <a:gd name="T31" fmla="*/ 63652 h 419"/>
                <a:gd name="T32" fmla="*/ 167470 w 418"/>
                <a:gd name="T33" fmla="*/ 0 h 419"/>
                <a:gd name="T34" fmla="*/ 117703 w 418"/>
                <a:gd name="T35" fmla="*/ 10343 h 419"/>
                <a:gd name="T36" fmla="*/ 117703 w 418"/>
                <a:gd name="T37" fmla="*/ 10343 h 4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8" h="419">
                  <a:moveTo>
                    <a:pt x="149" y="13"/>
                  </a:moveTo>
                  <a:lnTo>
                    <a:pt x="101" y="17"/>
                  </a:lnTo>
                  <a:lnTo>
                    <a:pt x="95" y="111"/>
                  </a:lnTo>
                  <a:lnTo>
                    <a:pt x="23" y="115"/>
                  </a:lnTo>
                  <a:lnTo>
                    <a:pt x="0" y="415"/>
                  </a:lnTo>
                  <a:lnTo>
                    <a:pt x="402" y="419"/>
                  </a:lnTo>
                  <a:lnTo>
                    <a:pt x="418" y="132"/>
                  </a:lnTo>
                  <a:lnTo>
                    <a:pt x="376" y="131"/>
                  </a:lnTo>
                  <a:lnTo>
                    <a:pt x="377" y="40"/>
                  </a:lnTo>
                  <a:lnTo>
                    <a:pt x="300" y="25"/>
                  </a:lnTo>
                  <a:lnTo>
                    <a:pt x="285" y="70"/>
                  </a:lnTo>
                  <a:lnTo>
                    <a:pt x="332" y="73"/>
                  </a:lnTo>
                  <a:lnTo>
                    <a:pt x="330" y="132"/>
                  </a:lnTo>
                  <a:lnTo>
                    <a:pt x="138" y="123"/>
                  </a:lnTo>
                  <a:lnTo>
                    <a:pt x="142" y="66"/>
                  </a:lnTo>
                  <a:lnTo>
                    <a:pt x="210" y="80"/>
                  </a:lnTo>
                  <a:lnTo>
                    <a:pt x="212" y="0"/>
                  </a:lnTo>
                  <a:lnTo>
                    <a:pt x="14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08" name="Freeform 54"/>
            <p:cNvSpPr/>
            <p:nvPr/>
          </p:nvSpPr>
          <p:spPr>
            <a:xfrm>
              <a:off x="1684338" y="3519488"/>
              <a:ext cx="95250" cy="128587"/>
            </a:xfrm>
            <a:custGeom>
              <a:avLst/>
              <a:gdLst>
                <a:gd name="T0" fmla="*/ 5465 w 122"/>
                <a:gd name="T1" fmla="*/ 128587 h 162"/>
                <a:gd name="T2" fmla="*/ 76512 w 122"/>
                <a:gd name="T3" fmla="*/ 118268 h 162"/>
                <a:gd name="T4" fmla="*/ 95250 w 122"/>
                <a:gd name="T5" fmla="*/ 53975 h 162"/>
                <a:gd name="T6" fmla="*/ 82758 w 122"/>
                <a:gd name="T7" fmla="*/ 0 h 162"/>
                <a:gd name="T8" fmla="*/ 15615 w 122"/>
                <a:gd name="T9" fmla="*/ 6350 h 162"/>
                <a:gd name="T10" fmla="*/ 0 w 122"/>
                <a:gd name="T11" fmla="*/ 93662 h 162"/>
                <a:gd name="T12" fmla="*/ 5465 w 122"/>
                <a:gd name="T13" fmla="*/ 128587 h 162"/>
                <a:gd name="T14" fmla="*/ 5465 w 122"/>
                <a:gd name="T15" fmla="*/ 12858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62">
                  <a:moveTo>
                    <a:pt x="7" y="162"/>
                  </a:moveTo>
                  <a:lnTo>
                    <a:pt x="98" y="149"/>
                  </a:lnTo>
                  <a:lnTo>
                    <a:pt x="122" y="68"/>
                  </a:lnTo>
                  <a:lnTo>
                    <a:pt x="106" y="0"/>
                  </a:lnTo>
                  <a:lnTo>
                    <a:pt x="20" y="8"/>
                  </a:lnTo>
                  <a:lnTo>
                    <a:pt x="0" y="118"/>
                  </a:lnTo>
                  <a:lnTo>
                    <a:pt x="7" y="162"/>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09" name="Freeform 55"/>
            <p:cNvSpPr/>
            <p:nvPr/>
          </p:nvSpPr>
          <p:spPr>
            <a:xfrm>
              <a:off x="1644650" y="3498850"/>
              <a:ext cx="90488" cy="149225"/>
            </a:xfrm>
            <a:custGeom>
              <a:avLst/>
              <a:gdLst>
                <a:gd name="T0" fmla="*/ 43656 w 114"/>
                <a:gd name="T1" fmla="*/ 17556 h 187"/>
                <a:gd name="T2" fmla="*/ 4763 w 114"/>
                <a:gd name="T3" fmla="*/ 37506 h 187"/>
                <a:gd name="T4" fmla="*/ 0 w 114"/>
                <a:gd name="T5" fmla="*/ 73416 h 187"/>
                <a:gd name="T6" fmla="*/ 37306 w 114"/>
                <a:gd name="T7" fmla="*/ 78203 h 187"/>
                <a:gd name="T8" fmla="*/ 26194 w 114"/>
                <a:gd name="T9" fmla="*/ 127679 h 187"/>
                <a:gd name="T10" fmla="*/ 44450 w 114"/>
                <a:gd name="T11" fmla="*/ 149225 h 187"/>
                <a:gd name="T12" fmla="*/ 59532 w 114"/>
                <a:gd name="T13" fmla="*/ 68628 h 187"/>
                <a:gd name="T14" fmla="*/ 90488 w 114"/>
                <a:gd name="T15" fmla="*/ 0 h 187"/>
                <a:gd name="T16" fmla="*/ 43656 w 114"/>
                <a:gd name="T17" fmla="*/ 17556 h 187"/>
                <a:gd name="T18" fmla="*/ 43656 w 114"/>
                <a:gd name="T19" fmla="*/ 17556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187">
                  <a:moveTo>
                    <a:pt x="55" y="22"/>
                  </a:moveTo>
                  <a:lnTo>
                    <a:pt x="6" y="47"/>
                  </a:lnTo>
                  <a:lnTo>
                    <a:pt x="0" y="92"/>
                  </a:lnTo>
                  <a:lnTo>
                    <a:pt x="47" y="98"/>
                  </a:lnTo>
                  <a:lnTo>
                    <a:pt x="33" y="160"/>
                  </a:lnTo>
                  <a:lnTo>
                    <a:pt x="56" y="187"/>
                  </a:lnTo>
                  <a:lnTo>
                    <a:pt x="75" y="86"/>
                  </a:lnTo>
                  <a:lnTo>
                    <a:pt x="114" y="0"/>
                  </a:lnTo>
                  <a:lnTo>
                    <a:pt x="55" y="22"/>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10" name="Freeform 56"/>
            <p:cNvSpPr/>
            <p:nvPr/>
          </p:nvSpPr>
          <p:spPr>
            <a:xfrm>
              <a:off x="1590675" y="2874963"/>
              <a:ext cx="146050" cy="500062"/>
            </a:xfrm>
            <a:custGeom>
              <a:avLst/>
              <a:gdLst>
                <a:gd name="T0" fmla="*/ 127794 w 184"/>
                <a:gd name="T1" fmla="*/ 0 h 630"/>
                <a:gd name="T2" fmla="*/ 146050 w 184"/>
                <a:gd name="T3" fmla="*/ 33337 h 630"/>
                <a:gd name="T4" fmla="*/ 57944 w 184"/>
                <a:gd name="T5" fmla="*/ 500062 h 630"/>
                <a:gd name="T6" fmla="*/ 0 w 184"/>
                <a:gd name="T7" fmla="*/ 500062 h 630"/>
                <a:gd name="T8" fmla="*/ 26194 w 184"/>
                <a:gd name="T9" fmla="*/ 53181 h 630"/>
                <a:gd name="T10" fmla="*/ 51594 w 184"/>
                <a:gd name="T11" fmla="*/ 15875 h 630"/>
                <a:gd name="T12" fmla="*/ 127794 w 184"/>
                <a:gd name="T13" fmla="*/ 0 h 630"/>
                <a:gd name="T14" fmla="*/ 127794 w 184"/>
                <a:gd name="T15" fmla="*/ 0 h 6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4" h="630">
                  <a:moveTo>
                    <a:pt x="161" y="0"/>
                  </a:moveTo>
                  <a:lnTo>
                    <a:pt x="184" y="42"/>
                  </a:lnTo>
                  <a:lnTo>
                    <a:pt x="73" y="630"/>
                  </a:lnTo>
                  <a:lnTo>
                    <a:pt x="0" y="630"/>
                  </a:lnTo>
                  <a:lnTo>
                    <a:pt x="33" y="67"/>
                  </a:lnTo>
                  <a:lnTo>
                    <a:pt x="65" y="20"/>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11" name="Freeform 57"/>
            <p:cNvSpPr/>
            <p:nvPr/>
          </p:nvSpPr>
          <p:spPr>
            <a:xfrm>
              <a:off x="1590675" y="2946400"/>
              <a:ext cx="85725" cy="425450"/>
            </a:xfrm>
            <a:custGeom>
              <a:avLst/>
              <a:gdLst>
                <a:gd name="T0" fmla="*/ 85725 w 106"/>
                <a:gd name="T1" fmla="*/ 33338 h 536"/>
                <a:gd name="T2" fmla="*/ 67124 w 106"/>
                <a:gd name="T3" fmla="*/ 0 h 536"/>
                <a:gd name="T4" fmla="*/ 29114 w 106"/>
                <a:gd name="T5" fmla="*/ 26194 h 536"/>
                <a:gd name="T6" fmla="*/ 0 w 106"/>
                <a:gd name="T7" fmla="*/ 181769 h 536"/>
                <a:gd name="T8" fmla="*/ 7279 w 106"/>
                <a:gd name="T9" fmla="*/ 425450 h 536"/>
                <a:gd name="T10" fmla="*/ 29114 w 106"/>
                <a:gd name="T11" fmla="*/ 423863 h 536"/>
                <a:gd name="T12" fmla="*/ 28305 w 106"/>
                <a:gd name="T13" fmla="*/ 419894 h 536"/>
                <a:gd name="T14" fmla="*/ 28305 w 106"/>
                <a:gd name="T15" fmla="*/ 408781 h 536"/>
                <a:gd name="T16" fmla="*/ 28305 w 106"/>
                <a:gd name="T17" fmla="*/ 391319 h 536"/>
                <a:gd name="T18" fmla="*/ 28305 w 106"/>
                <a:gd name="T19" fmla="*/ 369094 h 536"/>
                <a:gd name="T20" fmla="*/ 28305 w 106"/>
                <a:gd name="T21" fmla="*/ 342900 h 536"/>
                <a:gd name="T22" fmla="*/ 28305 w 106"/>
                <a:gd name="T23" fmla="*/ 313531 h 536"/>
                <a:gd name="T24" fmla="*/ 29114 w 106"/>
                <a:gd name="T25" fmla="*/ 281781 h 536"/>
                <a:gd name="T26" fmla="*/ 30732 w 106"/>
                <a:gd name="T27" fmla="*/ 247650 h 536"/>
                <a:gd name="T28" fmla="*/ 30732 w 106"/>
                <a:gd name="T29" fmla="*/ 213519 h 536"/>
                <a:gd name="T30" fmla="*/ 32349 w 106"/>
                <a:gd name="T31" fmla="*/ 179388 h 536"/>
                <a:gd name="T32" fmla="*/ 33158 w 106"/>
                <a:gd name="T33" fmla="*/ 146844 h 536"/>
                <a:gd name="T34" fmla="*/ 35584 w 106"/>
                <a:gd name="T35" fmla="*/ 116681 h 536"/>
                <a:gd name="T36" fmla="*/ 37201 w 106"/>
                <a:gd name="T37" fmla="*/ 88900 h 536"/>
                <a:gd name="T38" fmla="*/ 40436 w 106"/>
                <a:gd name="T39" fmla="*/ 65881 h 536"/>
                <a:gd name="T40" fmla="*/ 43671 w 106"/>
                <a:gd name="T41" fmla="*/ 47625 h 536"/>
                <a:gd name="T42" fmla="*/ 47715 w 106"/>
                <a:gd name="T43" fmla="*/ 35719 h 536"/>
                <a:gd name="T44" fmla="*/ 62272 w 106"/>
                <a:gd name="T45" fmla="*/ 19844 h 536"/>
                <a:gd name="T46" fmla="*/ 85725 w 106"/>
                <a:gd name="T47" fmla="*/ 33338 h 536"/>
                <a:gd name="T48" fmla="*/ 85725 w 106"/>
                <a:gd name="T49" fmla="*/ 33338 h 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536">
                  <a:moveTo>
                    <a:pt x="106" y="42"/>
                  </a:moveTo>
                  <a:lnTo>
                    <a:pt x="83" y="0"/>
                  </a:lnTo>
                  <a:lnTo>
                    <a:pt x="36" y="33"/>
                  </a:lnTo>
                  <a:lnTo>
                    <a:pt x="0" y="229"/>
                  </a:lnTo>
                  <a:lnTo>
                    <a:pt x="9" y="536"/>
                  </a:lnTo>
                  <a:lnTo>
                    <a:pt x="36" y="534"/>
                  </a:lnTo>
                  <a:lnTo>
                    <a:pt x="35" y="529"/>
                  </a:lnTo>
                  <a:lnTo>
                    <a:pt x="35" y="515"/>
                  </a:lnTo>
                  <a:lnTo>
                    <a:pt x="35" y="493"/>
                  </a:lnTo>
                  <a:lnTo>
                    <a:pt x="35" y="465"/>
                  </a:lnTo>
                  <a:lnTo>
                    <a:pt x="35" y="432"/>
                  </a:lnTo>
                  <a:lnTo>
                    <a:pt x="35" y="395"/>
                  </a:lnTo>
                  <a:lnTo>
                    <a:pt x="36" y="355"/>
                  </a:lnTo>
                  <a:lnTo>
                    <a:pt x="38" y="312"/>
                  </a:lnTo>
                  <a:lnTo>
                    <a:pt x="38" y="269"/>
                  </a:lnTo>
                  <a:lnTo>
                    <a:pt x="40" y="226"/>
                  </a:lnTo>
                  <a:lnTo>
                    <a:pt x="41" y="185"/>
                  </a:lnTo>
                  <a:lnTo>
                    <a:pt x="44" y="147"/>
                  </a:lnTo>
                  <a:lnTo>
                    <a:pt x="46" y="112"/>
                  </a:lnTo>
                  <a:lnTo>
                    <a:pt x="50" y="83"/>
                  </a:lnTo>
                  <a:lnTo>
                    <a:pt x="54" y="60"/>
                  </a:lnTo>
                  <a:lnTo>
                    <a:pt x="59" y="45"/>
                  </a:lnTo>
                  <a:lnTo>
                    <a:pt x="77" y="25"/>
                  </a:lnTo>
                  <a:lnTo>
                    <a:pt x="106" y="42"/>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12" name="Freeform 58"/>
            <p:cNvSpPr/>
            <p:nvPr/>
          </p:nvSpPr>
          <p:spPr>
            <a:xfrm>
              <a:off x="1651000" y="2974975"/>
              <a:ext cx="254000" cy="571500"/>
            </a:xfrm>
            <a:custGeom>
              <a:avLst/>
              <a:gdLst>
                <a:gd name="T0" fmla="*/ 254000 w 320"/>
                <a:gd name="T1" fmla="*/ 7154 h 719"/>
                <a:gd name="T2" fmla="*/ 242094 w 320"/>
                <a:gd name="T3" fmla="*/ 291711 h 719"/>
                <a:gd name="T4" fmla="*/ 195263 w 320"/>
                <a:gd name="T5" fmla="*/ 413324 h 719"/>
                <a:gd name="T6" fmla="*/ 208756 w 320"/>
                <a:gd name="T7" fmla="*/ 478502 h 719"/>
                <a:gd name="T8" fmla="*/ 159544 w 320"/>
                <a:gd name="T9" fmla="*/ 499168 h 719"/>
                <a:gd name="T10" fmla="*/ 134938 w 320"/>
                <a:gd name="T11" fmla="*/ 568321 h 719"/>
                <a:gd name="T12" fmla="*/ 88900 w 320"/>
                <a:gd name="T13" fmla="*/ 571500 h 719"/>
                <a:gd name="T14" fmla="*/ 60325 w 320"/>
                <a:gd name="T15" fmla="*/ 561167 h 719"/>
                <a:gd name="T16" fmla="*/ 42069 w 320"/>
                <a:gd name="T17" fmla="*/ 502348 h 719"/>
                <a:gd name="T18" fmla="*/ 22225 w 320"/>
                <a:gd name="T19" fmla="*/ 498373 h 719"/>
                <a:gd name="T20" fmla="*/ 0 w 320"/>
                <a:gd name="T21" fmla="*/ 440349 h 719"/>
                <a:gd name="T22" fmla="*/ 100013 w 320"/>
                <a:gd name="T23" fmla="*/ 0 h 719"/>
                <a:gd name="T24" fmla="*/ 254000 w 320"/>
                <a:gd name="T25" fmla="*/ 7154 h 719"/>
                <a:gd name="T26" fmla="*/ 254000 w 320"/>
                <a:gd name="T27" fmla="*/ 7154 h 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0" h="719">
                  <a:moveTo>
                    <a:pt x="320" y="9"/>
                  </a:moveTo>
                  <a:lnTo>
                    <a:pt x="305" y="367"/>
                  </a:lnTo>
                  <a:lnTo>
                    <a:pt x="246" y="520"/>
                  </a:lnTo>
                  <a:lnTo>
                    <a:pt x="263" y="602"/>
                  </a:lnTo>
                  <a:lnTo>
                    <a:pt x="201" y="628"/>
                  </a:lnTo>
                  <a:lnTo>
                    <a:pt x="170" y="715"/>
                  </a:lnTo>
                  <a:lnTo>
                    <a:pt x="112" y="719"/>
                  </a:lnTo>
                  <a:lnTo>
                    <a:pt x="76" y="706"/>
                  </a:lnTo>
                  <a:lnTo>
                    <a:pt x="53" y="632"/>
                  </a:lnTo>
                  <a:lnTo>
                    <a:pt x="28" y="627"/>
                  </a:lnTo>
                  <a:lnTo>
                    <a:pt x="0" y="554"/>
                  </a:lnTo>
                  <a:lnTo>
                    <a:pt x="126" y="0"/>
                  </a:lnTo>
                  <a:lnTo>
                    <a:pt x="320" y="9"/>
                  </a:lnTo>
                  <a:close/>
                </a:path>
              </a:pathLst>
            </a:custGeom>
            <a:solidFill>
              <a:srgbClr val="9CB3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26" name="Freeform 59"/>
            <p:cNvSpPr/>
            <p:nvPr/>
          </p:nvSpPr>
          <p:spPr>
            <a:xfrm>
              <a:off x="1346200" y="2971800"/>
              <a:ext cx="260350" cy="419100"/>
            </a:xfrm>
            <a:custGeom>
              <a:avLst/>
              <a:gdLst>
                <a:gd name="T0" fmla="*/ 0 w 327"/>
                <a:gd name="T1" fmla="*/ 313731 h 529"/>
                <a:gd name="T2" fmla="*/ 21497 w 327"/>
                <a:gd name="T3" fmla="*/ 350967 h 529"/>
                <a:gd name="T4" fmla="*/ 203821 w 327"/>
                <a:gd name="T5" fmla="*/ 273326 h 529"/>
                <a:gd name="T6" fmla="*/ 227707 w 327"/>
                <a:gd name="T7" fmla="*/ 247182 h 529"/>
                <a:gd name="T8" fmla="*/ 241242 w 327"/>
                <a:gd name="T9" fmla="*/ 419100 h 529"/>
                <a:gd name="T10" fmla="*/ 253184 w 327"/>
                <a:gd name="T11" fmla="*/ 419100 h 529"/>
                <a:gd name="T12" fmla="*/ 260350 w 327"/>
                <a:gd name="T13" fmla="*/ 383449 h 529"/>
                <a:gd name="T14" fmla="*/ 244426 w 327"/>
                <a:gd name="T15" fmla="*/ 0 h 529"/>
                <a:gd name="T16" fmla="*/ 225318 w 327"/>
                <a:gd name="T17" fmla="*/ 3961 h 529"/>
                <a:gd name="T18" fmla="*/ 147293 w 327"/>
                <a:gd name="T19" fmla="*/ 220245 h 529"/>
                <a:gd name="T20" fmla="*/ 22293 w 327"/>
                <a:gd name="T21" fmla="*/ 270157 h 529"/>
                <a:gd name="T22" fmla="*/ 0 w 327"/>
                <a:gd name="T23" fmla="*/ 313731 h 529"/>
                <a:gd name="T24" fmla="*/ 0 w 327"/>
                <a:gd name="T25" fmla="*/ 313731 h 5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7" h="529">
                  <a:moveTo>
                    <a:pt x="0" y="396"/>
                  </a:moveTo>
                  <a:lnTo>
                    <a:pt x="27" y="443"/>
                  </a:lnTo>
                  <a:lnTo>
                    <a:pt x="256" y="345"/>
                  </a:lnTo>
                  <a:lnTo>
                    <a:pt x="286" y="312"/>
                  </a:lnTo>
                  <a:lnTo>
                    <a:pt x="303" y="529"/>
                  </a:lnTo>
                  <a:lnTo>
                    <a:pt x="318" y="529"/>
                  </a:lnTo>
                  <a:lnTo>
                    <a:pt x="327" y="484"/>
                  </a:lnTo>
                  <a:lnTo>
                    <a:pt x="307" y="0"/>
                  </a:lnTo>
                  <a:lnTo>
                    <a:pt x="283" y="5"/>
                  </a:lnTo>
                  <a:lnTo>
                    <a:pt x="185" y="278"/>
                  </a:lnTo>
                  <a:lnTo>
                    <a:pt x="28" y="341"/>
                  </a:lnTo>
                  <a:lnTo>
                    <a:pt x="0" y="396"/>
                  </a:lnTo>
                  <a:close/>
                </a:path>
              </a:pathLst>
            </a:custGeom>
            <a:solidFill>
              <a:srgbClr val="9CB3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27" name="Freeform 60"/>
            <p:cNvSpPr/>
            <p:nvPr/>
          </p:nvSpPr>
          <p:spPr>
            <a:xfrm>
              <a:off x="1341438" y="2901950"/>
              <a:ext cx="293687" cy="461963"/>
            </a:xfrm>
            <a:custGeom>
              <a:avLst/>
              <a:gdLst>
                <a:gd name="T0" fmla="*/ 293687 w 371"/>
                <a:gd name="T1" fmla="*/ 0 h 583"/>
                <a:gd name="T2" fmla="*/ 215318 w 371"/>
                <a:gd name="T3" fmla="*/ 48336 h 583"/>
                <a:gd name="T4" fmla="*/ 125074 w 371"/>
                <a:gd name="T5" fmla="*/ 265450 h 583"/>
                <a:gd name="T6" fmla="*/ 0 w 371"/>
                <a:gd name="T7" fmla="*/ 324880 h 583"/>
                <a:gd name="T8" fmla="*/ 0 w 371"/>
                <a:gd name="T9" fmla="*/ 362122 h 583"/>
                <a:gd name="T10" fmla="*/ 5541 w 371"/>
                <a:gd name="T11" fmla="*/ 383516 h 583"/>
                <a:gd name="T12" fmla="*/ 178904 w 371"/>
                <a:gd name="T13" fmla="*/ 297938 h 583"/>
                <a:gd name="T14" fmla="*/ 242232 w 371"/>
                <a:gd name="T15" fmla="*/ 80824 h 583"/>
                <a:gd name="T16" fmla="*/ 242232 w 371"/>
                <a:gd name="T17" fmla="*/ 84786 h 583"/>
                <a:gd name="T18" fmla="*/ 242232 w 371"/>
                <a:gd name="T19" fmla="*/ 96672 h 583"/>
                <a:gd name="T20" fmla="*/ 242232 w 371"/>
                <a:gd name="T21" fmla="*/ 114104 h 583"/>
                <a:gd name="T22" fmla="*/ 243024 w 371"/>
                <a:gd name="T23" fmla="*/ 138668 h 583"/>
                <a:gd name="T24" fmla="*/ 243024 w 371"/>
                <a:gd name="T25" fmla="*/ 165609 h 583"/>
                <a:gd name="T26" fmla="*/ 243816 w 371"/>
                <a:gd name="T27" fmla="*/ 198097 h 583"/>
                <a:gd name="T28" fmla="*/ 244607 w 371"/>
                <a:gd name="T29" fmla="*/ 231378 h 583"/>
                <a:gd name="T30" fmla="*/ 246190 w 371"/>
                <a:gd name="T31" fmla="*/ 266243 h 583"/>
                <a:gd name="T32" fmla="*/ 246982 w 371"/>
                <a:gd name="T33" fmla="*/ 300316 h 583"/>
                <a:gd name="T34" fmla="*/ 247774 w 371"/>
                <a:gd name="T35" fmla="*/ 335973 h 583"/>
                <a:gd name="T36" fmla="*/ 249357 w 371"/>
                <a:gd name="T37" fmla="*/ 367669 h 583"/>
                <a:gd name="T38" fmla="*/ 250940 w 371"/>
                <a:gd name="T39" fmla="*/ 396987 h 583"/>
                <a:gd name="T40" fmla="*/ 253315 w 371"/>
                <a:gd name="T41" fmla="*/ 420759 h 583"/>
                <a:gd name="T42" fmla="*/ 255690 w 371"/>
                <a:gd name="T43" fmla="*/ 440568 h 583"/>
                <a:gd name="T44" fmla="*/ 257273 w 371"/>
                <a:gd name="T45" fmla="*/ 454831 h 583"/>
                <a:gd name="T46" fmla="*/ 259648 w 371"/>
                <a:gd name="T47" fmla="*/ 461963 h 583"/>
                <a:gd name="T48" fmla="*/ 269147 w 371"/>
                <a:gd name="T49" fmla="*/ 460378 h 583"/>
                <a:gd name="T50" fmla="*/ 268356 w 371"/>
                <a:gd name="T51" fmla="*/ 456416 h 583"/>
                <a:gd name="T52" fmla="*/ 268356 w 371"/>
                <a:gd name="T53" fmla="*/ 445323 h 583"/>
                <a:gd name="T54" fmla="*/ 267564 w 371"/>
                <a:gd name="T55" fmla="*/ 429475 h 583"/>
                <a:gd name="T56" fmla="*/ 267564 w 371"/>
                <a:gd name="T57" fmla="*/ 408873 h 583"/>
                <a:gd name="T58" fmla="*/ 267564 w 371"/>
                <a:gd name="T59" fmla="*/ 382724 h 583"/>
                <a:gd name="T60" fmla="*/ 267564 w 371"/>
                <a:gd name="T61" fmla="*/ 354198 h 583"/>
                <a:gd name="T62" fmla="*/ 267564 w 371"/>
                <a:gd name="T63" fmla="*/ 321710 h 583"/>
                <a:gd name="T64" fmla="*/ 269147 w 371"/>
                <a:gd name="T65" fmla="*/ 286053 h 583"/>
                <a:gd name="T66" fmla="*/ 269147 w 371"/>
                <a:gd name="T67" fmla="*/ 248810 h 583"/>
                <a:gd name="T68" fmla="*/ 270730 w 371"/>
                <a:gd name="T69" fmla="*/ 211568 h 583"/>
                <a:gd name="T70" fmla="*/ 273105 w 371"/>
                <a:gd name="T71" fmla="*/ 172741 h 583"/>
                <a:gd name="T72" fmla="*/ 275480 w 371"/>
                <a:gd name="T73" fmla="*/ 134706 h 583"/>
                <a:gd name="T74" fmla="*/ 278646 w 371"/>
                <a:gd name="T75" fmla="*/ 97464 h 583"/>
                <a:gd name="T76" fmla="*/ 282604 w 371"/>
                <a:gd name="T77" fmla="*/ 62599 h 583"/>
                <a:gd name="T78" fmla="*/ 288146 w 371"/>
                <a:gd name="T79" fmla="*/ 30111 h 583"/>
                <a:gd name="T80" fmla="*/ 293687 w 371"/>
                <a:gd name="T81" fmla="*/ 0 h 583"/>
                <a:gd name="T82" fmla="*/ 293687 w 371"/>
                <a:gd name="T83" fmla="*/ 0 h 5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1" h="583">
                  <a:moveTo>
                    <a:pt x="371" y="0"/>
                  </a:moveTo>
                  <a:lnTo>
                    <a:pt x="272" y="61"/>
                  </a:lnTo>
                  <a:lnTo>
                    <a:pt x="158" y="335"/>
                  </a:lnTo>
                  <a:lnTo>
                    <a:pt x="0" y="410"/>
                  </a:lnTo>
                  <a:lnTo>
                    <a:pt x="0" y="457"/>
                  </a:lnTo>
                  <a:lnTo>
                    <a:pt x="7" y="484"/>
                  </a:lnTo>
                  <a:lnTo>
                    <a:pt x="226" y="376"/>
                  </a:lnTo>
                  <a:lnTo>
                    <a:pt x="306" y="102"/>
                  </a:lnTo>
                  <a:lnTo>
                    <a:pt x="306" y="107"/>
                  </a:lnTo>
                  <a:lnTo>
                    <a:pt x="306" y="122"/>
                  </a:lnTo>
                  <a:lnTo>
                    <a:pt x="306" y="144"/>
                  </a:lnTo>
                  <a:lnTo>
                    <a:pt x="307" y="175"/>
                  </a:lnTo>
                  <a:lnTo>
                    <a:pt x="307" y="209"/>
                  </a:lnTo>
                  <a:lnTo>
                    <a:pt x="308" y="250"/>
                  </a:lnTo>
                  <a:lnTo>
                    <a:pt x="309" y="292"/>
                  </a:lnTo>
                  <a:lnTo>
                    <a:pt x="311" y="336"/>
                  </a:lnTo>
                  <a:lnTo>
                    <a:pt x="312" y="379"/>
                  </a:lnTo>
                  <a:lnTo>
                    <a:pt x="313" y="424"/>
                  </a:lnTo>
                  <a:lnTo>
                    <a:pt x="315" y="464"/>
                  </a:lnTo>
                  <a:lnTo>
                    <a:pt x="317" y="501"/>
                  </a:lnTo>
                  <a:lnTo>
                    <a:pt x="320" y="531"/>
                  </a:lnTo>
                  <a:lnTo>
                    <a:pt x="323" y="556"/>
                  </a:lnTo>
                  <a:lnTo>
                    <a:pt x="325" y="574"/>
                  </a:lnTo>
                  <a:lnTo>
                    <a:pt x="328" y="583"/>
                  </a:lnTo>
                  <a:lnTo>
                    <a:pt x="340" y="581"/>
                  </a:lnTo>
                  <a:lnTo>
                    <a:pt x="339" y="576"/>
                  </a:lnTo>
                  <a:lnTo>
                    <a:pt x="339" y="562"/>
                  </a:lnTo>
                  <a:lnTo>
                    <a:pt x="338" y="542"/>
                  </a:lnTo>
                  <a:lnTo>
                    <a:pt x="338" y="516"/>
                  </a:lnTo>
                  <a:lnTo>
                    <a:pt x="338" y="483"/>
                  </a:lnTo>
                  <a:lnTo>
                    <a:pt x="338" y="447"/>
                  </a:lnTo>
                  <a:lnTo>
                    <a:pt x="338" y="406"/>
                  </a:lnTo>
                  <a:lnTo>
                    <a:pt x="340" y="361"/>
                  </a:lnTo>
                  <a:lnTo>
                    <a:pt x="340" y="314"/>
                  </a:lnTo>
                  <a:lnTo>
                    <a:pt x="342" y="267"/>
                  </a:lnTo>
                  <a:lnTo>
                    <a:pt x="345" y="218"/>
                  </a:lnTo>
                  <a:lnTo>
                    <a:pt x="348" y="170"/>
                  </a:lnTo>
                  <a:lnTo>
                    <a:pt x="352" y="123"/>
                  </a:lnTo>
                  <a:lnTo>
                    <a:pt x="357" y="79"/>
                  </a:lnTo>
                  <a:lnTo>
                    <a:pt x="364" y="38"/>
                  </a:lnTo>
                  <a:lnTo>
                    <a:pt x="371" y="0"/>
                  </a:lnTo>
                  <a:close/>
                </a:path>
              </a:pathLst>
            </a:custGeom>
            <a:solidFill>
              <a:srgbClr val="B0C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28" name="Freeform 61"/>
            <p:cNvSpPr/>
            <p:nvPr/>
          </p:nvSpPr>
          <p:spPr>
            <a:xfrm>
              <a:off x="1536700" y="2654300"/>
              <a:ext cx="160338" cy="254000"/>
            </a:xfrm>
            <a:custGeom>
              <a:avLst/>
              <a:gdLst>
                <a:gd name="T0" fmla="*/ 32544 w 202"/>
                <a:gd name="T1" fmla="*/ 205277 h 318"/>
                <a:gd name="T2" fmla="*/ 0 w 202"/>
                <a:gd name="T3" fmla="*/ 10384 h 318"/>
                <a:gd name="T4" fmla="*/ 23019 w 202"/>
                <a:gd name="T5" fmla="*/ 0 h 318"/>
                <a:gd name="T6" fmla="*/ 130969 w 202"/>
                <a:gd name="T7" fmla="*/ 27157 h 318"/>
                <a:gd name="T8" fmla="*/ 160338 w 202"/>
                <a:gd name="T9" fmla="*/ 191698 h 318"/>
                <a:gd name="T10" fmla="*/ 153194 w 202"/>
                <a:gd name="T11" fmla="*/ 241220 h 318"/>
                <a:gd name="T12" fmla="*/ 113507 w 202"/>
                <a:gd name="T13" fmla="*/ 254000 h 318"/>
                <a:gd name="T14" fmla="*/ 100013 w 202"/>
                <a:gd name="T15" fmla="*/ 248409 h 318"/>
                <a:gd name="T16" fmla="*/ 99219 w 202"/>
                <a:gd name="T17" fmla="*/ 214063 h 318"/>
                <a:gd name="T18" fmla="*/ 44450 w 202"/>
                <a:gd name="T19" fmla="*/ 216459 h 318"/>
                <a:gd name="T20" fmla="*/ 32544 w 202"/>
                <a:gd name="T21" fmla="*/ 205277 h 318"/>
                <a:gd name="T22" fmla="*/ 32544 w 202"/>
                <a:gd name="T23" fmla="*/ 205277 h 3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 h="318">
                  <a:moveTo>
                    <a:pt x="41" y="257"/>
                  </a:moveTo>
                  <a:lnTo>
                    <a:pt x="0" y="13"/>
                  </a:lnTo>
                  <a:lnTo>
                    <a:pt x="29" y="0"/>
                  </a:lnTo>
                  <a:lnTo>
                    <a:pt x="165" y="34"/>
                  </a:lnTo>
                  <a:lnTo>
                    <a:pt x="202" y="240"/>
                  </a:lnTo>
                  <a:lnTo>
                    <a:pt x="193" y="302"/>
                  </a:lnTo>
                  <a:lnTo>
                    <a:pt x="143" y="318"/>
                  </a:lnTo>
                  <a:lnTo>
                    <a:pt x="126" y="311"/>
                  </a:lnTo>
                  <a:lnTo>
                    <a:pt x="125" y="268"/>
                  </a:lnTo>
                  <a:lnTo>
                    <a:pt x="56" y="271"/>
                  </a:lnTo>
                  <a:lnTo>
                    <a:pt x="41" y="257"/>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29" name="Freeform 62"/>
            <p:cNvSpPr/>
            <p:nvPr/>
          </p:nvSpPr>
          <p:spPr>
            <a:xfrm>
              <a:off x="1568450" y="2678113"/>
              <a:ext cx="149225" cy="217487"/>
            </a:xfrm>
            <a:custGeom>
              <a:avLst/>
              <a:gdLst>
                <a:gd name="T0" fmla="*/ 56848 w 189"/>
                <a:gd name="T1" fmla="*/ 16791 h 272"/>
                <a:gd name="T2" fmla="*/ 59216 w 189"/>
                <a:gd name="T3" fmla="*/ 23188 h 272"/>
                <a:gd name="T4" fmla="*/ 61585 w 189"/>
                <a:gd name="T5" fmla="*/ 34382 h 272"/>
                <a:gd name="T6" fmla="*/ 63954 w 189"/>
                <a:gd name="T7" fmla="*/ 49574 h 272"/>
                <a:gd name="T8" fmla="*/ 65533 w 189"/>
                <a:gd name="T9" fmla="*/ 66366 h 272"/>
                <a:gd name="T10" fmla="*/ 63954 w 189"/>
                <a:gd name="T11" fmla="*/ 83956 h 272"/>
                <a:gd name="T12" fmla="*/ 60006 w 189"/>
                <a:gd name="T13" fmla="*/ 100748 h 272"/>
                <a:gd name="T14" fmla="*/ 52110 w 189"/>
                <a:gd name="T15" fmla="*/ 115940 h 272"/>
                <a:gd name="T16" fmla="*/ 46583 w 189"/>
                <a:gd name="T17" fmla="*/ 122336 h 272"/>
                <a:gd name="T18" fmla="*/ 52900 w 189"/>
                <a:gd name="T19" fmla="*/ 124735 h 272"/>
                <a:gd name="T20" fmla="*/ 60006 w 189"/>
                <a:gd name="T21" fmla="*/ 130332 h 272"/>
                <a:gd name="T22" fmla="*/ 63954 w 189"/>
                <a:gd name="T23" fmla="*/ 136729 h 272"/>
                <a:gd name="T24" fmla="*/ 66322 w 189"/>
                <a:gd name="T25" fmla="*/ 146324 h 272"/>
                <a:gd name="T26" fmla="*/ 68691 w 189"/>
                <a:gd name="T27" fmla="*/ 159117 h 272"/>
                <a:gd name="T28" fmla="*/ 67901 w 189"/>
                <a:gd name="T29" fmla="*/ 168712 h 272"/>
                <a:gd name="T30" fmla="*/ 62374 w 189"/>
                <a:gd name="T31" fmla="*/ 172710 h 272"/>
                <a:gd name="T32" fmla="*/ 56058 w 189"/>
                <a:gd name="T33" fmla="*/ 176708 h 272"/>
                <a:gd name="T34" fmla="*/ 47373 w 189"/>
                <a:gd name="T35" fmla="*/ 180706 h 272"/>
                <a:gd name="T36" fmla="*/ 37109 w 189"/>
                <a:gd name="T37" fmla="*/ 183105 h 272"/>
                <a:gd name="T38" fmla="*/ 23687 w 189"/>
                <a:gd name="T39" fmla="*/ 183904 h 272"/>
                <a:gd name="T40" fmla="*/ 7896 w 189"/>
                <a:gd name="T41" fmla="*/ 183105 h 272"/>
                <a:gd name="T42" fmla="*/ 3948 w 189"/>
                <a:gd name="T43" fmla="*/ 199896 h 272"/>
                <a:gd name="T44" fmla="*/ 7896 w 189"/>
                <a:gd name="T45" fmla="*/ 199896 h 272"/>
                <a:gd name="T46" fmla="*/ 15791 w 189"/>
                <a:gd name="T47" fmla="*/ 200696 h 272"/>
                <a:gd name="T48" fmla="*/ 25266 w 189"/>
                <a:gd name="T49" fmla="*/ 201495 h 272"/>
                <a:gd name="T50" fmla="*/ 37898 w 189"/>
                <a:gd name="T51" fmla="*/ 200696 h 272"/>
                <a:gd name="T52" fmla="*/ 52110 w 189"/>
                <a:gd name="T53" fmla="*/ 198297 h 272"/>
                <a:gd name="T54" fmla="*/ 69480 w 189"/>
                <a:gd name="T55" fmla="*/ 194299 h 272"/>
                <a:gd name="T56" fmla="*/ 88430 w 189"/>
                <a:gd name="T57" fmla="*/ 187103 h 272"/>
                <a:gd name="T58" fmla="*/ 99483 w 189"/>
                <a:gd name="T59" fmla="*/ 183105 h 272"/>
                <a:gd name="T60" fmla="*/ 105010 w 189"/>
                <a:gd name="T61" fmla="*/ 188702 h 272"/>
                <a:gd name="T62" fmla="*/ 111327 w 189"/>
                <a:gd name="T63" fmla="*/ 195099 h 272"/>
                <a:gd name="T64" fmla="*/ 114485 w 189"/>
                <a:gd name="T65" fmla="*/ 200696 h 272"/>
                <a:gd name="T66" fmla="*/ 117643 w 189"/>
                <a:gd name="T67" fmla="*/ 207092 h 272"/>
                <a:gd name="T68" fmla="*/ 119222 w 189"/>
                <a:gd name="T69" fmla="*/ 214289 h 272"/>
                <a:gd name="T70" fmla="*/ 149225 w 189"/>
                <a:gd name="T71" fmla="*/ 197497 h 272"/>
                <a:gd name="T72" fmla="*/ 109747 w 189"/>
                <a:gd name="T73" fmla="*/ 0 h 272"/>
                <a:gd name="T74" fmla="*/ 56848 w 189"/>
                <a:gd name="T75" fmla="*/ 15992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9" h="272">
                  <a:moveTo>
                    <a:pt x="72" y="20"/>
                  </a:moveTo>
                  <a:lnTo>
                    <a:pt x="72" y="21"/>
                  </a:lnTo>
                  <a:lnTo>
                    <a:pt x="74" y="24"/>
                  </a:lnTo>
                  <a:lnTo>
                    <a:pt x="75" y="29"/>
                  </a:lnTo>
                  <a:lnTo>
                    <a:pt x="76" y="36"/>
                  </a:lnTo>
                  <a:lnTo>
                    <a:pt x="78" y="43"/>
                  </a:lnTo>
                  <a:lnTo>
                    <a:pt x="80" y="52"/>
                  </a:lnTo>
                  <a:lnTo>
                    <a:pt x="81" y="62"/>
                  </a:lnTo>
                  <a:lnTo>
                    <a:pt x="83" y="73"/>
                  </a:lnTo>
                  <a:lnTo>
                    <a:pt x="83" y="83"/>
                  </a:lnTo>
                  <a:lnTo>
                    <a:pt x="83" y="94"/>
                  </a:lnTo>
                  <a:lnTo>
                    <a:pt x="81" y="105"/>
                  </a:lnTo>
                  <a:lnTo>
                    <a:pt x="80" y="116"/>
                  </a:lnTo>
                  <a:lnTo>
                    <a:pt x="76" y="126"/>
                  </a:lnTo>
                  <a:lnTo>
                    <a:pt x="72" y="135"/>
                  </a:lnTo>
                  <a:lnTo>
                    <a:pt x="66" y="145"/>
                  </a:lnTo>
                  <a:lnTo>
                    <a:pt x="58" y="153"/>
                  </a:lnTo>
                  <a:lnTo>
                    <a:pt x="59" y="153"/>
                  </a:lnTo>
                  <a:lnTo>
                    <a:pt x="63" y="153"/>
                  </a:lnTo>
                  <a:lnTo>
                    <a:pt x="67" y="156"/>
                  </a:lnTo>
                  <a:lnTo>
                    <a:pt x="74" y="160"/>
                  </a:lnTo>
                  <a:lnTo>
                    <a:pt x="76" y="163"/>
                  </a:lnTo>
                  <a:lnTo>
                    <a:pt x="79" y="166"/>
                  </a:lnTo>
                  <a:lnTo>
                    <a:pt x="81" y="171"/>
                  </a:lnTo>
                  <a:lnTo>
                    <a:pt x="83" y="177"/>
                  </a:lnTo>
                  <a:lnTo>
                    <a:pt x="84" y="183"/>
                  </a:lnTo>
                  <a:lnTo>
                    <a:pt x="86" y="190"/>
                  </a:lnTo>
                  <a:lnTo>
                    <a:pt x="87" y="199"/>
                  </a:lnTo>
                  <a:lnTo>
                    <a:pt x="88" y="210"/>
                  </a:lnTo>
                  <a:lnTo>
                    <a:pt x="86" y="211"/>
                  </a:lnTo>
                  <a:lnTo>
                    <a:pt x="82" y="214"/>
                  </a:lnTo>
                  <a:lnTo>
                    <a:pt x="79" y="216"/>
                  </a:lnTo>
                  <a:lnTo>
                    <a:pt x="75" y="219"/>
                  </a:lnTo>
                  <a:lnTo>
                    <a:pt x="71" y="221"/>
                  </a:lnTo>
                  <a:lnTo>
                    <a:pt x="67" y="224"/>
                  </a:lnTo>
                  <a:lnTo>
                    <a:pt x="60" y="226"/>
                  </a:lnTo>
                  <a:lnTo>
                    <a:pt x="54" y="228"/>
                  </a:lnTo>
                  <a:lnTo>
                    <a:pt x="47" y="229"/>
                  </a:lnTo>
                  <a:lnTo>
                    <a:pt x="39" y="230"/>
                  </a:lnTo>
                  <a:lnTo>
                    <a:pt x="30" y="230"/>
                  </a:lnTo>
                  <a:lnTo>
                    <a:pt x="21" y="230"/>
                  </a:lnTo>
                  <a:lnTo>
                    <a:pt x="10" y="229"/>
                  </a:lnTo>
                  <a:lnTo>
                    <a:pt x="0" y="227"/>
                  </a:lnTo>
                  <a:lnTo>
                    <a:pt x="5" y="250"/>
                  </a:lnTo>
                  <a:lnTo>
                    <a:pt x="7" y="250"/>
                  </a:lnTo>
                  <a:lnTo>
                    <a:pt x="10" y="250"/>
                  </a:lnTo>
                  <a:lnTo>
                    <a:pt x="15" y="251"/>
                  </a:lnTo>
                  <a:lnTo>
                    <a:pt x="20" y="251"/>
                  </a:lnTo>
                  <a:lnTo>
                    <a:pt x="25" y="252"/>
                  </a:lnTo>
                  <a:lnTo>
                    <a:pt x="32" y="252"/>
                  </a:lnTo>
                  <a:lnTo>
                    <a:pt x="40" y="252"/>
                  </a:lnTo>
                  <a:lnTo>
                    <a:pt x="48" y="251"/>
                  </a:lnTo>
                  <a:lnTo>
                    <a:pt x="56" y="250"/>
                  </a:lnTo>
                  <a:lnTo>
                    <a:pt x="66" y="248"/>
                  </a:lnTo>
                  <a:lnTo>
                    <a:pt x="77" y="246"/>
                  </a:lnTo>
                  <a:lnTo>
                    <a:pt x="88" y="243"/>
                  </a:lnTo>
                  <a:lnTo>
                    <a:pt x="100" y="239"/>
                  </a:lnTo>
                  <a:lnTo>
                    <a:pt x="112" y="234"/>
                  </a:lnTo>
                  <a:lnTo>
                    <a:pt x="125" y="229"/>
                  </a:lnTo>
                  <a:lnTo>
                    <a:pt x="126" y="229"/>
                  </a:lnTo>
                  <a:lnTo>
                    <a:pt x="129" y="232"/>
                  </a:lnTo>
                  <a:lnTo>
                    <a:pt x="133" y="236"/>
                  </a:lnTo>
                  <a:lnTo>
                    <a:pt x="138" y="242"/>
                  </a:lnTo>
                  <a:lnTo>
                    <a:pt x="141" y="244"/>
                  </a:lnTo>
                  <a:lnTo>
                    <a:pt x="143" y="248"/>
                  </a:lnTo>
                  <a:lnTo>
                    <a:pt x="145" y="251"/>
                  </a:lnTo>
                  <a:lnTo>
                    <a:pt x="147" y="255"/>
                  </a:lnTo>
                  <a:lnTo>
                    <a:pt x="149" y="259"/>
                  </a:lnTo>
                  <a:lnTo>
                    <a:pt x="150" y="264"/>
                  </a:lnTo>
                  <a:lnTo>
                    <a:pt x="151" y="268"/>
                  </a:lnTo>
                  <a:lnTo>
                    <a:pt x="152" y="272"/>
                  </a:lnTo>
                  <a:lnTo>
                    <a:pt x="189" y="247"/>
                  </a:lnTo>
                  <a:lnTo>
                    <a:pt x="169" y="200"/>
                  </a:lnTo>
                  <a:lnTo>
                    <a:pt x="139" y="0"/>
                  </a:lnTo>
                  <a:lnTo>
                    <a:pt x="72" y="20"/>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30" name="Freeform 63"/>
            <p:cNvSpPr/>
            <p:nvPr/>
          </p:nvSpPr>
          <p:spPr>
            <a:xfrm>
              <a:off x="1498600" y="2605088"/>
              <a:ext cx="301625" cy="241300"/>
            </a:xfrm>
            <a:custGeom>
              <a:avLst/>
              <a:gdLst>
                <a:gd name="T0" fmla="*/ 58738 w 380"/>
                <a:gd name="T1" fmla="*/ 84376 h 306"/>
                <a:gd name="T2" fmla="*/ 55563 w 380"/>
                <a:gd name="T3" fmla="*/ 82799 h 306"/>
                <a:gd name="T4" fmla="*/ 50006 w 380"/>
                <a:gd name="T5" fmla="*/ 80433 h 306"/>
                <a:gd name="T6" fmla="*/ 40481 w 380"/>
                <a:gd name="T7" fmla="*/ 74913 h 306"/>
                <a:gd name="T8" fmla="*/ 30956 w 380"/>
                <a:gd name="T9" fmla="*/ 68605 h 306"/>
                <a:gd name="T10" fmla="*/ 19844 w 380"/>
                <a:gd name="T11" fmla="*/ 58354 h 306"/>
                <a:gd name="T12" fmla="*/ 11113 w 380"/>
                <a:gd name="T13" fmla="*/ 47314 h 306"/>
                <a:gd name="T14" fmla="*/ 3175 w 380"/>
                <a:gd name="T15" fmla="*/ 31542 h 306"/>
                <a:gd name="T16" fmla="*/ 0 w 380"/>
                <a:gd name="T17" fmla="*/ 14983 h 306"/>
                <a:gd name="T18" fmla="*/ 7938 w 380"/>
                <a:gd name="T19" fmla="*/ 11828 h 306"/>
                <a:gd name="T20" fmla="*/ 31750 w 380"/>
                <a:gd name="T21" fmla="*/ 6308 h 306"/>
                <a:gd name="T22" fmla="*/ 66675 w 380"/>
                <a:gd name="T23" fmla="*/ 1577 h 306"/>
                <a:gd name="T24" fmla="*/ 110331 w 380"/>
                <a:gd name="T25" fmla="*/ 0 h 306"/>
                <a:gd name="T26" fmla="*/ 157163 w 380"/>
                <a:gd name="T27" fmla="*/ 5520 h 306"/>
                <a:gd name="T28" fmla="*/ 205581 w 380"/>
                <a:gd name="T29" fmla="*/ 21291 h 306"/>
                <a:gd name="T30" fmla="*/ 251619 w 380"/>
                <a:gd name="T31" fmla="*/ 52045 h 306"/>
                <a:gd name="T32" fmla="*/ 291306 w 380"/>
                <a:gd name="T33" fmla="*/ 99359 h 306"/>
                <a:gd name="T34" fmla="*/ 292894 w 380"/>
                <a:gd name="T35" fmla="*/ 104090 h 306"/>
                <a:gd name="T36" fmla="*/ 296863 w 380"/>
                <a:gd name="T37" fmla="*/ 117496 h 306"/>
                <a:gd name="T38" fmla="*/ 300831 w 380"/>
                <a:gd name="T39" fmla="*/ 137210 h 306"/>
                <a:gd name="T40" fmla="*/ 301625 w 380"/>
                <a:gd name="T41" fmla="*/ 160867 h 306"/>
                <a:gd name="T42" fmla="*/ 296863 w 380"/>
                <a:gd name="T43" fmla="*/ 185312 h 306"/>
                <a:gd name="T44" fmla="*/ 283369 w 380"/>
                <a:gd name="T45" fmla="*/ 208180 h 306"/>
                <a:gd name="T46" fmla="*/ 259556 w 380"/>
                <a:gd name="T47" fmla="*/ 227106 h 306"/>
                <a:gd name="T48" fmla="*/ 223044 w 380"/>
                <a:gd name="T49" fmla="*/ 239723 h 306"/>
                <a:gd name="T50" fmla="*/ 219869 w 380"/>
                <a:gd name="T51" fmla="*/ 239723 h 306"/>
                <a:gd name="T52" fmla="*/ 211931 w 380"/>
                <a:gd name="T53" fmla="*/ 240511 h 306"/>
                <a:gd name="T54" fmla="*/ 201613 w 380"/>
                <a:gd name="T55" fmla="*/ 241300 h 306"/>
                <a:gd name="T56" fmla="*/ 188119 w 380"/>
                <a:gd name="T57" fmla="*/ 240511 h 306"/>
                <a:gd name="T58" fmla="*/ 173038 w 380"/>
                <a:gd name="T59" fmla="*/ 238934 h 306"/>
                <a:gd name="T60" fmla="*/ 157163 w 380"/>
                <a:gd name="T61" fmla="*/ 234203 h 306"/>
                <a:gd name="T62" fmla="*/ 142081 w 380"/>
                <a:gd name="T63" fmla="*/ 227106 h 306"/>
                <a:gd name="T64" fmla="*/ 128588 w 380"/>
                <a:gd name="T65" fmla="*/ 216066 h 306"/>
                <a:gd name="T66" fmla="*/ 129381 w 380"/>
                <a:gd name="T67" fmla="*/ 213700 h 306"/>
                <a:gd name="T68" fmla="*/ 134144 w 380"/>
                <a:gd name="T69" fmla="*/ 207392 h 306"/>
                <a:gd name="T70" fmla="*/ 141288 w 380"/>
                <a:gd name="T71" fmla="*/ 197141 h 306"/>
                <a:gd name="T72" fmla="*/ 149225 w 380"/>
                <a:gd name="T73" fmla="*/ 182946 h 306"/>
                <a:gd name="T74" fmla="*/ 157163 w 380"/>
                <a:gd name="T75" fmla="*/ 165598 h 306"/>
                <a:gd name="T76" fmla="*/ 165100 w 380"/>
                <a:gd name="T77" fmla="*/ 144307 h 306"/>
                <a:gd name="T78" fmla="*/ 169863 w 380"/>
                <a:gd name="T79" fmla="*/ 118284 h 306"/>
                <a:gd name="T80" fmla="*/ 173038 w 380"/>
                <a:gd name="T81" fmla="*/ 89896 h 306"/>
                <a:gd name="T82" fmla="*/ 169863 w 380"/>
                <a:gd name="T83" fmla="*/ 90685 h 306"/>
                <a:gd name="T84" fmla="*/ 161925 w 380"/>
                <a:gd name="T85" fmla="*/ 91473 h 306"/>
                <a:gd name="T86" fmla="*/ 148431 w 380"/>
                <a:gd name="T87" fmla="*/ 92262 h 306"/>
                <a:gd name="T88" fmla="*/ 132556 w 380"/>
                <a:gd name="T89" fmla="*/ 92262 h 306"/>
                <a:gd name="T90" fmla="*/ 113506 w 380"/>
                <a:gd name="T91" fmla="*/ 89896 h 306"/>
                <a:gd name="T92" fmla="*/ 93663 w 380"/>
                <a:gd name="T93" fmla="*/ 84376 h 306"/>
                <a:gd name="T94" fmla="*/ 73025 w 380"/>
                <a:gd name="T95" fmla="*/ 74913 h 306"/>
                <a:gd name="T96" fmla="*/ 55563 w 380"/>
                <a:gd name="T97" fmla="*/ 60719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0" h="306">
                  <a:moveTo>
                    <a:pt x="70" y="77"/>
                  </a:moveTo>
                  <a:lnTo>
                    <a:pt x="74" y="107"/>
                  </a:lnTo>
                  <a:lnTo>
                    <a:pt x="72" y="106"/>
                  </a:lnTo>
                  <a:lnTo>
                    <a:pt x="70" y="105"/>
                  </a:lnTo>
                  <a:lnTo>
                    <a:pt x="67" y="103"/>
                  </a:lnTo>
                  <a:lnTo>
                    <a:pt x="63" y="102"/>
                  </a:lnTo>
                  <a:lnTo>
                    <a:pt x="57" y="98"/>
                  </a:lnTo>
                  <a:lnTo>
                    <a:pt x="51" y="95"/>
                  </a:lnTo>
                  <a:lnTo>
                    <a:pt x="45" y="91"/>
                  </a:lnTo>
                  <a:lnTo>
                    <a:pt x="39" y="87"/>
                  </a:lnTo>
                  <a:lnTo>
                    <a:pt x="32" y="81"/>
                  </a:lnTo>
                  <a:lnTo>
                    <a:pt x="25" y="74"/>
                  </a:lnTo>
                  <a:lnTo>
                    <a:pt x="19" y="67"/>
                  </a:lnTo>
                  <a:lnTo>
                    <a:pt x="14" y="60"/>
                  </a:lnTo>
                  <a:lnTo>
                    <a:pt x="8" y="49"/>
                  </a:lnTo>
                  <a:lnTo>
                    <a:pt x="4" y="40"/>
                  </a:lnTo>
                  <a:lnTo>
                    <a:pt x="1" y="30"/>
                  </a:lnTo>
                  <a:lnTo>
                    <a:pt x="0" y="19"/>
                  </a:lnTo>
                  <a:lnTo>
                    <a:pt x="2" y="18"/>
                  </a:lnTo>
                  <a:lnTo>
                    <a:pt x="10" y="15"/>
                  </a:lnTo>
                  <a:lnTo>
                    <a:pt x="23" y="12"/>
                  </a:lnTo>
                  <a:lnTo>
                    <a:pt x="40" y="8"/>
                  </a:lnTo>
                  <a:lnTo>
                    <a:pt x="60" y="4"/>
                  </a:lnTo>
                  <a:lnTo>
                    <a:pt x="84" y="2"/>
                  </a:lnTo>
                  <a:lnTo>
                    <a:pt x="110" y="0"/>
                  </a:lnTo>
                  <a:lnTo>
                    <a:pt x="139" y="0"/>
                  </a:lnTo>
                  <a:lnTo>
                    <a:pt x="167" y="2"/>
                  </a:lnTo>
                  <a:lnTo>
                    <a:pt x="198" y="7"/>
                  </a:lnTo>
                  <a:lnTo>
                    <a:pt x="228" y="15"/>
                  </a:lnTo>
                  <a:lnTo>
                    <a:pt x="259" y="27"/>
                  </a:lnTo>
                  <a:lnTo>
                    <a:pt x="289" y="43"/>
                  </a:lnTo>
                  <a:lnTo>
                    <a:pt x="317" y="66"/>
                  </a:lnTo>
                  <a:lnTo>
                    <a:pt x="343" y="93"/>
                  </a:lnTo>
                  <a:lnTo>
                    <a:pt x="367" y="126"/>
                  </a:lnTo>
                  <a:lnTo>
                    <a:pt x="367" y="127"/>
                  </a:lnTo>
                  <a:lnTo>
                    <a:pt x="369" y="132"/>
                  </a:lnTo>
                  <a:lnTo>
                    <a:pt x="371" y="139"/>
                  </a:lnTo>
                  <a:lnTo>
                    <a:pt x="374" y="149"/>
                  </a:lnTo>
                  <a:lnTo>
                    <a:pt x="376" y="160"/>
                  </a:lnTo>
                  <a:lnTo>
                    <a:pt x="379" y="174"/>
                  </a:lnTo>
                  <a:lnTo>
                    <a:pt x="380" y="188"/>
                  </a:lnTo>
                  <a:lnTo>
                    <a:pt x="380" y="204"/>
                  </a:lnTo>
                  <a:lnTo>
                    <a:pt x="378" y="219"/>
                  </a:lnTo>
                  <a:lnTo>
                    <a:pt x="374" y="235"/>
                  </a:lnTo>
                  <a:lnTo>
                    <a:pt x="366" y="250"/>
                  </a:lnTo>
                  <a:lnTo>
                    <a:pt x="357" y="264"/>
                  </a:lnTo>
                  <a:lnTo>
                    <a:pt x="344" y="276"/>
                  </a:lnTo>
                  <a:lnTo>
                    <a:pt x="327" y="288"/>
                  </a:lnTo>
                  <a:lnTo>
                    <a:pt x="306" y="297"/>
                  </a:lnTo>
                  <a:lnTo>
                    <a:pt x="281" y="304"/>
                  </a:lnTo>
                  <a:lnTo>
                    <a:pt x="280" y="304"/>
                  </a:lnTo>
                  <a:lnTo>
                    <a:pt x="277" y="304"/>
                  </a:lnTo>
                  <a:lnTo>
                    <a:pt x="272" y="304"/>
                  </a:lnTo>
                  <a:lnTo>
                    <a:pt x="267" y="305"/>
                  </a:lnTo>
                  <a:lnTo>
                    <a:pt x="261" y="305"/>
                  </a:lnTo>
                  <a:lnTo>
                    <a:pt x="254" y="306"/>
                  </a:lnTo>
                  <a:lnTo>
                    <a:pt x="245" y="305"/>
                  </a:lnTo>
                  <a:lnTo>
                    <a:pt x="237" y="305"/>
                  </a:lnTo>
                  <a:lnTo>
                    <a:pt x="227" y="304"/>
                  </a:lnTo>
                  <a:lnTo>
                    <a:pt x="218" y="303"/>
                  </a:lnTo>
                  <a:lnTo>
                    <a:pt x="208" y="300"/>
                  </a:lnTo>
                  <a:lnTo>
                    <a:pt x="198" y="297"/>
                  </a:lnTo>
                  <a:lnTo>
                    <a:pt x="188" y="292"/>
                  </a:lnTo>
                  <a:lnTo>
                    <a:pt x="179" y="288"/>
                  </a:lnTo>
                  <a:lnTo>
                    <a:pt x="169" y="281"/>
                  </a:lnTo>
                  <a:lnTo>
                    <a:pt x="162" y="274"/>
                  </a:lnTo>
                  <a:lnTo>
                    <a:pt x="162" y="272"/>
                  </a:lnTo>
                  <a:lnTo>
                    <a:pt x="163" y="271"/>
                  </a:lnTo>
                  <a:lnTo>
                    <a:pt x="166" y="267"/>
                  </a:lnTo>
                  <a:lnTo>
                    <a:pt x="169" y="263"/>
                  </a:lnTo>
                  <a:lnTo>
                    <a:pt x="173" y="257"/>
                  </a:lnTo>
                  <a:lnTo>
                    <a:pt x="178" y="250"/>
                  </a:lnTo>
                  <a:lnTo>
                    <a:pt x="183" y="242"/>
                  </a:lnTo>
                  <a:lnTo>
                    <a:pt x="188" y="232"/>
                  </a:lnTo>
                  <a:lnTo>
                    <a:pt x="193" y="221"/>
                  </a:lnTo>
                  <a:lnTo>
                    <a:pt x="198" y="210"/>
                  </a:lnTo>
                  <a:lnTo>
                    <a:pt x="202" y="196"/>
                  </a:lnTo>
                  <a:lnTo>
                    <a:pt x="208" y="183"/>
                  </a:lnTo>
                  <a:lnTo>
                    <a:pt x="211" y="167"/>
                  </a:lnTo>
                  <a:lnTo>
                    <a:pt x="214" y="150"/>
                  </a:lnTo>
                  <a:lnTo>
                    <a:pt x="217" y="132"/>
                  </a:lnTo>
                  <a:lnTo>
                    <a:pt x="218" y="114"/>
                  </a:lnTo>
                  <a:lnTo>
                    <a:pt x="217" y="114"/>
                  </a:lnTo>
                  <a:lnTo>
                    <a:pt x="214" y="115"/>
                  </a:lnTo>
                  <a:lnTo>
                    <a:pt x="209" y="115"/>
                  </a:lnTo>
                  <a:lnTo>
                    <a:pt x="204" y="116"/>
                  </a:lnTo>
                  <a:lnTo>
                    <a:pt x="195" y="116"/>
                  </a:lnTo>
                  <a:lnTo>
                    <a:pt x="187" y="117"/>
                  </a:lnTo>
                  <a:lnTo>
                    <a:pt x="177" y="117"/>
                  </a:lnTo>
                  <a:lnTo>
                    <a:pt x="167" y="117"/>
                  </a:lnTo>
                  <a:lnTo>
                    <a:pt x="155" y="115"/>
                  </a:lnTo>
                  <a:lnTo>
                    <a:pt x="143" y="114"/>
                  </a:lnTo>
                  <a:lnTo>
                    <a:pt x="130" y="110"/>
                  </a:lnTo>
                  <a:lnTo>
                    <a:pt x="118" y="107"/>
                  </a:lnTo>
                  <a:lnTo>
                    <a:pt x="106" y="101"/>
                  </a:lnTo>
                  <a:lnTo>
                    <a:pt x="92" y="95"/>
                  </a:lnTo>
                  <a:lnTo>
                    <a:pt x="80" y="86"/>
                  </a:lnTo>
                  <a:lnTo>
                    <a:pt x="70" y="77"/>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31" name="Freeform 64"/>
            <p:cNvSpPr/>
            <p:nvPr/>
          </p:nvSpPr>
          <p:spPr>
            <a:xfrm>
              <a:off x="1504950" y="2622550"/>
              <a:ext cx="44450" cy="55563"/>
            </a:xfrm>
            <a:custGeom>
              <a:avLst/>
              <a:gdLst>
                <a:gd name="T0" fmla="*/ 0 w 56"/>
                <a:gd name="T1" fmla="*/ 0 h 71"/>
                <a:gd name="T2" fmla="*/ 0 w 56"/>
                <a:gd name="T3" fmla="*/ 1565 h 71"/>
                <a:gd name="T4" fmla="*/ 0 w 56"/>
                <a:gd name="T5" fmla="*/ 3130 h 71"/>
                <a:gd name="T6" fmla="*/ 794 w 56"/>
                <a:gd name="T7" fmla="*/ 6261 h 71"/>
                <a:gd name="T8" fmla="*/ 1588 w 56"/>
                <a:gd name="T9" fmla="*/ 9391 h 71"/>
                <a:gd name="T10" fmla="*/ 2381 w 56"/>
                <a:gd name="T11" fmla="*/ 13304 h 71"/>
                <a:gd name="T12" fmla="*/ 3969 w 56"/>
                <a:gd name="T13" fmla="*/ 17217 h 71"/>
                <a:gd name="T14" fmla="*/ 6350 w 56"/>
                <a:gd name="T15" fmla="*/ 21912 h 71"/>
                <a:gd name="T16" fmla="*/ 7938 w 56"/>
                <a:gd name="T17" fmla="*/ 25825 h 71"/>
                <a:gd name="T18" fmla="*/ 11113 w 56"/>
                <a:gd name="T19" fmla="*/ 31303 h 71"/>
                <a:gd name="T20" fmla="*/ 15081 w 56"/>
                <a:gd name="T21" fmla="*/ 35216 h 71"/>
                <a:gd name="T22" fmla="*/ 19844 w 56"/>
                <a:gd name="T23" fmla="*/ 39911 h 71"/>
                <a:gd name="T24" fmla="*/ 23813 w 56"/>
                <a:gd name="T25" fmla="*/ 43824 h 71"/>
                <a:gd name="T26" fmla="*/ 30163 w 56"/>
                <a:gd name="T27" fmla="*/ 48520 h 71"/>
                <a:gd name="T28" fmla="*/ 36513 w 56"/>
                <a:gd name="T29" fmla="*/ 52433 h 71"/>
                <a:gd name="T30" fmla="*/ 44450 w 56"/>
                <a:gd name="T31" fmla="*/ 55563 h 71"/>
                <a:gd name="T32" fmla="*/ 40481 w 56"/>
                <a:gd name="T33" fmla="*/ 23477 h 71"/>
                <a:gd name="T34" fmla="*/ 36513 w 56"/>
                <a:gd name="T35" fmla="*/ 42259 h 71"/>
                <a:gd name="T36" fmla="*/ 23813 w 56"/>
                <a:gd name="T37" fmla="*/ 22695 h 71"/>
                <a:gd name="T38" fmla="*/ 18256 w 56"/>
                <a:gd name="T39" fmla="*/ 31303 h 71"/>
                <a:gd name="T40" fmla="*/ 0 w 56"/>
                <a:gd name="T41" fmla="*/ 0 h 71"/>
                <a:gd name="T42" fmla="*/ 0 w 56"/>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6" h="71">
                  <a:moveTo>
                    <a:pt x="0" y="0"/>
                  </a:moveTo>
                  <a:lnTo>
                    <a:pt x="0" y="2"/>
                  </a:lnTo>
                  <a:lnTo>
                    <a:pt x="0" y="4"/>
                  </a:lnTo>
                  <a:lnTo>
                    <a:pt x="1" y="8"/>
                  </a:lnTo>
                  <a:lnTo>
                    <a:pt x="2" y="12"/>
                  </a:lnTo>
                  <a:lnTo>
                    <a:pt x="3" y="17"/>
                  </a:lnTo>
                  <a:lnTo>
                    <a:pt x="5" y="22"/>
                  </a:lnTo>
                  <a:lnTo>
                    <a:pt x="8" y="28"/>
                  </a:lnTo>
                  <a:lnTo>
                    <a:pt x="10" y="33"/>
                  </a:lnTo>
                  <a:lnTo>
                    <a:pt x="14" y="40"/>
                  </a:lnTo>
                  <a:lnTo>
                    <a:pt x="19" y="45"/>
                  </a:lnTo>
                  <a:lnTo>
                    <a:pt x="25" y="51"/>
                  </a:lnTo>
                  <a:lnTo>
                    <a:pt x="30" y="56"/>
                  </a:lnTo>
                  <a:lnTo>
                    <a:pt x="38" y="62"/>
                  </a:lnTo>
                  <a:lnTo>
                    <a:pt x="46" y="67"/>
                  </a:lnTo>
                  <a:lnTo>
                    <a:pt x="56" y="71"/>
                  </a:lnTo>
                  <a:lnTo>
                    <a:pt x="51" y="30"/>
                  </a:lnTo>
                  <a:lnTo>
                    <a:pt x="46" y="54"/>
                  </a:lnTo>
                  <a:lnTo>
                    <a:pt x="30" y="29"/>
                  </a:lnTo>
                  <a:lnTo>
                    <a:pt x="23" y="40"/>
                  </a:lnTo>
                  <a:lnTo>
                    <a:pt x="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32" name="Freeform 65"/>
            <p:cNvSpPr/>
            <p:nvPr/>
          </p:nvSpPr>
          <p:spPr>
            <a:xfrm>
              <a:off x="1641475" y="2697163"/>
              <a:ext cx="141288" cy="142875"/>
            </a:xfrm>
            <a:custGeom>
              <a:avLst/>
              <a:gdLst>
                <a:gd name="T0" fmla="*/ 38677 w 179"/>
                <a:gd name="T1" fmla="*/ 0 h 179"/>
                <a:gd name="T2" fmla="*/ 37887 w 179"/>
                <a:gd name="T3" fmla="*/ 798 h 179"/>
                <a:gd name="T4" fmla="*/ 37887 w 179"/>
                <a:gd name="T5" fmla="*/ 3991 h 179"/>
                <a:gd name="T6" fmla="*/ 37098 w 179"/>
                <a:gd name="T7" fmla="*/ 7982 h 179"/>
                <a:gd name="T8" fmla="*/ 36309 w 179"/>
                <a:gd name="T9" fmla="*/ 14367 h 179"/>
                <a:gd name="T10" fmla="*/ 35519 w 179"/>
                <a:gd name="T11" fmla="*/ 21551 h 179"/>
                <a:gd name="T12" fmla="*/ 33941 w 179"/>
                <a:gd name="T13" fmla="*/ 30331 h 179"/>
                <a:gd name="T14" fmla="*/ 32362 w 179"/>
                <a:gd name="T15" fmla="*/ 39111 h 179"/>
                <a:gd name="T16" fmla="*/ 30783 w 179"/>
                <a:gd name="T17" fmla="*/ 49487 h 179"/>
                <a:gd name="T18" fmla="*/ 28415 w 179"/>
                <a:gd name="T19" fmla="*/ 59066 h 179"/>
                <a:gd name="T20" fmla="*/ 25258 w 179"/>
                <a:gd name="T21" fmla="*/ 69442 h 179"/>
                <a:gd name="T22" fmla="*/ 22101 w 179"/>
                <a:gd name="T23" fmla="*/ 79020 h 179"/>
                <a:gd name="T24" fmla="*/ 18944 w 179"/>
                <a:gd name="T25" fmla="*/ 89397 h 179"/>
                <a:gd name="T26" fmla="*/ 14208 w 179"/>
                <a:gd name="T27" fmla="*/ 98975 h 179"/>
                <a:gd name="T28" fmla="*/ 10261 w 179"/>
                <a:gd name="T29" fmla="*/ 107755 h 179"/>
                <a:gd name="T30" fmla="*/ 5525 w 179"/>
                <a:gd name="T31" fmla="*/ 114939 h 179"/>
                <a:gd name="T32" fmla="*/ 0 w 179"/>
                <a:gd name="T33" fmla="*/ 122122 h 179"/>
                <a:gd name="T34" fmla="*/ 789 w 179"/>
                <a:gd name="T35" fmla="*/ 122122 h 179"/>
                <a:gd name="T36" fmla="*/ 3157 w 179"/>
                <a:gd name="T37" fmla="*/ 124517 h 179"/>
                <a:gd name="T38" fmla="*/ 7893 w 179"/>
                <a:gd name="T39" fmla="*/ 126113 h 179"/>
                <a:gd name="T40" fmla="*/ 13418 w 179"/>
                <a:gd name="T41" fmla="*/ 129306 h 179"/>
                <a:gd name="T42" fmla="*/ 20522 w 179"/>
                <a:gd name="T43" fmla="*/ 132499 h 179"/>
                <a:gd name="T44" fmla="*/ 28415 w 179"/>
                <a:gd name="T45" fmla="*/ 136490 h 179"/>
                <a:gd name="T46" fmla="*/ 37098 w 179"/>
                <a:gd name="T47" fmla="*/ 138884 h 179"/>
                <a:gd name="T48" fmla="*/ 48148 w 179"/>
                <a:gd name="T49" fmla="*/ 142077 h 179"/>
                <a:gd name="T50" fmla="*/ 58410 w 179"/>
                <a:gd name="T51" fmla="*/ 142875 h 179"/>
                <a:gd name="T52" fmla="*/ 69460 w 179"/>
                <a:gd name="T53" fmla="*/ 142875 h 179"/>
                <a:gd name="T54" fmla="*/ 82089 w 179"/>
                <a:gd name="T55" fmla="*/ 141279 h 179"/>
                <a:gd name="T56" fmla="*/ 93929 w 179"/>
                <a:gd name="T57" fmla="*/ 138086 h 179"/>
                <a:gd name="T58" fmla="*/ 105769 w 179"/>
                <a:gd name="T59" fmla="*/ 132499 h 179"/>
                <a:gd name="T60" fmla="*/ 117608 w 179"/>
                <a:gd name="T61" fmla="*/ 124517 h 179"/>
                <a:gd name="T62" fmla="*/ 129448 w 179"/>
                <a:gd name="T63" fmla="*/ 113342 h 179"/>
                <a:gd name="T64" fmla="*/ 141288 w 179"/>
                <a:gd name="T65" fmla="*/ 100571 h 179"/>
                <a:gd name="T66" fmla="*/ 97875 w 179"/>
                <a:gd name="T67" fmla="*/ 122122 h 179"/>
                <a:gd name="T68" fmla="*/ 95508 w 179"/>
                <a:gd name="T69" fmla="*/ 91791 h 179"/>
                <a:gd name="T70" fmla="*/ 58410 w 179"/>
                <a:gd name="T71" fmla="*/ 122920 h 179"/>
                <a:gd name="T72" fmla="*/ 54463 w 179"/>
                <a:gd name="T73" fmla="*/ 95782 h 179"/>
                <a:gd name="T74" fmla="*/ 28415 w 179"/>
                <a:gd name="T75" fmla="*/ 117333 h 179"/>
                <a:gd name="T76" fmla="*/ 28415 w 179"/>
                <a:gd name="T77" fmla="*/ 116535 h 179"/>
                <a:gd name="T78" fmla="*/ 28415 w 179"/>
                <a:gd name="T79" fmla="*/ 114939 h 179"/>
                <a:gd name="T80" fmla="*/ 29205 w 179"/>
                <a:gd name="T81" fmla="*/ 111746 h 179"/>
                <a:gd name="T82" fmla="*/ 30783 w 179"/>
                <a:gd name="T83" fmla="*/ 107755 h 179"/>
                <a:gd name="T84" fmla="*/ 32362 w 179"/>
                <a:gd name="T85" fmla="*/ 102168 h 179"/>
                <a:gd name="T86" fmla="*/ 33151 w 179"/>
                <a:gd name="T87" fmla="*/ 95782 h 179"/>
                <a:gd name="T88" fmla="*/ 35519 w 179"/>
                <a:gd name="T89" fmla="*/ 87800 h 179"/>
                <a:gd name="T90" fmla="*/ 37098 w 179"/>
                <a:gd name="T91" fmla="*/ 80617 h 179"/>
                <a:gd name="T92" fmla="*/ 37887 w 179"/>
                <a:gd name="T93" fmla="*/ 71837 h 179"/>
                <a:gd name="T94" fmla="*/ 39466 w 179"/>
                <a:gd name="T95" fmla="*/ 63057 h 179"/>
                <a:gd name="T96" fmla="*/ 39466 w 179"/>
                <a:gd name="T97" fmla="*/ 52680 h 179"/>
                <a:gd name="T98" fmla="*/ 40255 w 179"/>
                <a:gd name="T99" fmla="*/ 43102 h 179"/>
                <a:gd name="T100" fmla="*/ 40255 w 179"/>
                <a:gd name="T101" fmla="*/ 31927 h 179"/>
                <a:gd name="T102" fmla="*/ 40255 w 179"/>
                <a:gd name="T103" fmla="*/ 21551 h 179"/>
                <a:gd name="T104" fmla="*/ 39466 w 179"/>
                <a:gd name="T105" fmla="*/ 10376 h 179"/>
                <a:gd name="T106" fmla="*/ 38677 w 179"/>
                <a:gd name="T107" fmla="*/ 0 h 179"/>
                <a:gd name="T108" fmla="*/ 38677 w 179"/>
                <a:gd name="T109" fmla="*/ 0 h 1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9" h="179">
                  <a:moveTo>
                    <a:pt x="49" y="0"/>
                  </a:moveTo>
                  <a:lnTo>
                    <a:pt x="48" y="1"/>
                  </a:lnTo>
                  <a:lnTo>
                    <a:pt x="48" y="5"/>
                  </a:lnTo>
                  <a:lnTo>
                    <a:pt x="47" y="10"/>
                  </a:lnTo>
                  <a:lnTo>
                    <a:pt x="46" y="18"/>
                  </a:lnTo>
                  <a:lnTo>
                    <a:pt x="45" y="27"/>
                  </a:lnTo>
                  <a:lnTo>
                    <a:pt x="43" y="38"/>
                  </a:lnTo>
                  <a:lnTo>
                    <a:pt x="41" y="49"/>
                  </a:lnTo>
                  <a:lnTo>
                    <a:pt x="39" y="62"/>
                  </a:lnTo>
                  <a:lnTo>
                    <a:pt x="36" y="74"/>
                  </a:lnTo>
                  <a:lnTo>
                    <a:pt x="32" y="87"/>
                  </a:lnTo>
                  <a:lnTo>
                    <a:pt x="28" y="99"/>
                  </a:lnTo>
                  <a:lnTo>
                    <a:pt x="24" y="112"/>
                  </a:lnTo>
                  <a:lnTo>
                    <a:pt x="18" y="124"/>
                  </a:lnTo>
                  <a:lnTo>
                    <a:pt x="13" y="135"/>
                  </a:lnTo>
                  <a:lnTo>
                    <a:pt x="7" y="144"/>
                  </a:lnTo>
                  <a:lnTo>
                    <a:pt x="0" y="153"/>
                  </a:lnTo>
                  <a:lnTo>
                    <a:pt x="1" y="153"/>
                  </a:lnTo>
                  <a:lnTo>
                    <a:pt x="4" y="156"/>
                  </a:lnTo>
                  <a:lnTo>
                    <a:pt x="10" y="158"/>
                  </a:lnTo>
                  <a:lnTo>
                    <a:pt x="17" y="162"/>
                  </a:lnTo>
                  <a:lnTo>
                    <a:pt x="26" y="166"/>
                  </a:lnTo>
                  <a:lnTo>
                    <a:pt x="36" y="171"/>
                  </a:lnTo>
                  <a:lnTo>
                    <a:pt x="47" y="174"/>
                  </a:lnTo>
                  <a:lnTo>
                    <a:pt x="61" y="178"/>
                  </a:lnTo>
                  <a:lnTo>
                    <a:pt x="74" y="179"/>
                  </a:lnTo>
                  <a:lnTo>
                    <a:pt x="88" y="179"/>
                  </a:lnTo>
                  <a:lnTo>
                    <a:pt x="104" y="177"/>
                  </a:lnTo>
                  <a:lnTo>
                    <a:pt x="119" y="173"/>
                  </a:lnTo>
                  <a:lnTo>
                    <a:pt x="134" y="166"/>
                  </a:lnTo>
                  <a:lnTo>
                    <a:pt x="149" y="156"/>
                  </a:lnTo>
                  <a:lnTo>
                    <a:pt x="164" y="142"/>
                  </a:lnTo>
                  <a:lnTo>
                    <a:pt x="179" y="126"/>
                  </a:lnTo>
                  <a:lnTo>
                    <a:pt x="124" y="153"/>
                  </a:lnTo>
                  <a:lnTo>
                    <a:pt x="121" y="115"/>
                  </a:lnTo>
                  <a:lnTo>
                    <a:pt x="74" y="154"/>
                  </a:lnTo>
                  <a:lnTo>
                    <a:pt x="69" y="120"/>
                  </a:lnTo>
                  <a:lnTo>
                    <a:pt x="36" y="147"/>
                  </a:lnTo>
                  <a:lnTo>
                    <a:pt x="36" y="146"/>
                  </a:lnTo>
                  <a:lnTo>
                    <a:pt x="36" y="144"/>
                  </a:lnTo>
                  <a:lnTo>
                    <a:pt x="37" y="140"/>
                  </a:lnTo>
                  <a:lnTo>
                    <a:pt x="39" y="135"/>
                  </a:lnTo>
                  <a:lnTo>
                    <a:pt x="41" y="128"/>
                  </a:lnTo>
                  <a:lnTo>
                    <a:pt x="42" y="120"/>
                  </a:lnTo>
                  <a:lnTo>
                    <a:pt x="45" y="110"/>
                  </a:lnTo>
                  <a:lnTo>
                    <a:pt x="47" y="101"/>
                  </a:lnTo>
                  <a:lnTo>
                    <a:pt x="48" y="90"/>
                  </a:lnTo>
                  <a:lnTo>
                    <a:pt x="50" y="79"/>
                  </a:lnTo>
                  <a:lnTo>
                    <a:pt x="50" y="66"/>
                  </a:lnTo>
                  <a:lnTo>
                    <a:pt x="51" y="54"/>
                  </a:lnTo>
                  <a:lnTo>
                    <a:pt x="51" y="40"/>
                  </a:lnTo>
                  <a:lnTo>
                    <a:pt x="51" y="27"/>
                  </a:lnTo>
                  <a:lnTo>
                    <a:pt x="50" y="13"/>
                  </a:lnTo>
                  <a:lnTo>
                    <a:pt x="49"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33" name="Freeform 66"/>
            <p:cNvSpPr/>
            <p:nvPr/>
          </p:nvSpPr>
          <p:spPr>
            <a:xfrm>
              <a:off x="1598613" y="3359150"/>
              <a:ext cx="39687" cy="46038"/>
            </a:xfrm>
            <a:custGeom>
              <a:avLst/>
              <a:gdLst>
                <a:gd name="T0" fmla="*/ 36512 w 50"/>
                <a:gd name="T1" fmla="*/ 0 h 57"/>
                <a:gd name="T2" fmla="*/ 3175 w 50"/>
                <a:gd name="T3" fmla="*/ 4846 h 57"/>
                <a:gd name="T4" fmla="*/ 0 w 50"/>
                <a:gd name="T5" fmla="*/ 45230 h 57"/>
                <a:gd name="T6" fmla="*/ 39687 w 50"/>
                <a:gd name="T7" fmla="*/ 46038 h 57"/>
                <a:gd name="T8" fmla="*/ 36512 w 50"/>
                <a:gd name="T9" fmla="*/ 0 h 57"/>
                <a:gd name="T10" fmla="*/ 36512 w 50"/>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57">
                  <a:moveTo>
                    <a:pt x="46" y="0"/>
                  </a:moveTo>
                  <a:lnTo>
                    <a:pt x="4" y="6"/>
                  </a:lnTo>
                  <a:lnTo>
                    <a:pt x="0" y="56"/>
                  </a:lnTo>
                  <a:lnTo>
                    <a:pt x="50" y="57"/>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34" name="Freeform 67"/>
            <p:cNvSpPr/>
            <p:nvPr/>
          </p:nvSpPr>
          <p:spPr>
            <a:xfrm>
              <a:off x="1635125" y="2903538"/>
              <a:ext cx="269875" cy="631825"/>
            </a:xfrm>
            <a:custGeom>
              <a:avLst/>
              <a:gdLst>
                <a:gd name="T0" fmla="*/ 96838 w 340"/>
                <a:gd name="T1" fmla="*/ 792 h 798"/>
                <a:gd name="T2" fmla="*/ 95250 w 340"/>
                <a:gd name="T3" fmla="*/ 1584 h 798"/>
                <a:gd name="T4" fmla="*/ 92075 w 340"/>
                <a:gd name="T5" fmla="*/ 7918 h 798"/>
                <a:gd name="T6" fmla="*/ 86519 w 340"/>
                <a:gd name="T7" fmla="*/ 17419 h 798"/>
                <a:gd name="T8" fmla="*/ 79375 w 340"/>
                <a:gd name="T9" fmla="*/ 31670 h 798"/>
                <a:gd name="T10" fmla="*/ 71438 w 340"/>
                <a:gd name="T11" fmla="*/ 49881 h 798"/>
                <a:gd name="T12" fmla="*/ 63500 w 340"/>
                <a:gd name="T13" fmla="*/ 71258 h 798"/>
                <a:gd name="T14" fmla="*/ 54769 w 340"/>
                <a:gd name="T15" fmla="*/ 98178 h 798"/>
                <a:gd name="T16" fmla="*/ 45244 w 340"/>
                <a:gd name="T17" fmla="*/ 129057 h 798"/>
                <a:gd name="T18" fmla="*/ 35719 w 340"/>
                <a:gd name="T19" fmla="*/ 163894 h 798"/>
                <a:gd name="T20" fmla="*/ 26988 w 340"/>
                <a:gd name="T21" fmla="*/ 204274 h 798"/>
                <a:gd name="T22" fmla="*/ 19050 w 340"/>
                <a:gd name="T23" fmla="*/ 248613 h 798"/>
                <a:gd name="T24" fmla="*/ 12700 w 340"/>
                <a:gd name="T25" fmla="*/ 298494 h 798"/>
                <a:gd name="T26" fmla="*/ 6350 w 340"/>
                <a:gd name="T27" fmla="*/ 353125 h 798"/>
                <a:gd name="T28" fmla="*/ 2381 w 340"/>
                <a:gd name="T29" fmla="*/ 412507 h 798"/>
                <a:gd name="T30" fmla="*/ 0 w 340"/>
                <a:gd name="T31" fmla="*/ 477432 h 798"/>
                <a:gd name="T32" fmla="*/ 794 w 340"/>
                <a:gd name="T33" fmla="*/ 547107 h 798"/>
                <a:gd name="T34" fmla="*/ 38100 w 340"/>
                <a:gd name="T35" fmla="*/ 569276 h 798"/>
                <a:gd name="T36" fmla="*/ 107950 w 340"/>
                <a:gd name="T37" fmla="*/ 344416 h 798"/>
                <a:gd name="T38" fmla="*/ 123031 w 340"/>
                <a:gd name="T39" fmla="*/ 163103 h 798"/>
                <a:gd name="T40" fmla="*/ 130969 w 340"/>
                <a:gd name="T41" fmla="*/ 341249 h 798"/>
                <a:gd name="T42" fmla="*/ 33338 w 340"/>
                <a:gd name="T43" fmla="*/ 608072 h 798"/>
                <a:gd name="T44" fmla="*/ 55563 w 340"/>
                <a:gd name="T45" fmla="*/ 627866 h 798"/>
                <a:gd name="T46" fmla="*/ 76200 w 340"/>
                <a:gd name="T47" fmla="*/ 631825 h 798"/>
                <a:gd name="T48" fmla="*/ 188119 w 340"/>
                <a:gd name="T49" fmla="*/ 362626 h 798"/>
                <a:gd name="T50" fmla="*/ 192881 w 340"/>
                <a:gd name="T51" fmla="*/ 121139 h 798"/>
                <a:gd name="T52" fmla="*/ 269875 w 340"/>
                <a:gd name="T53" fmla="*/ 79968 h 798"/>
                <a:gd name="T54" fmla="*/ 268288 w 340"/>
                <a:gd name="T55" fmla="*/ 79176 h 798"/>
                <a:gd name="T56" fmla="*/ 265906 w 340"/>
                <a:gd name="T57" fmla="*/ 76009 h 798"/>
                <a:gd name="T58" fmla="*/ 261144 w 340"/>
                <a:gd name="T59" fmla="*/ 72050 h 798"/>
                <a:gd name="T60" fmla="*/ 254794 w 340"/>
                <a:gd name="T61" fmla="*/ 66508 h 798"/>
                <a:gd name="T62" fmla="*/ 246856 w 340"/>
                <a:gd name="T63" fmla="*/ 60174 h 798"/>
                <a:gd name="T64" fmla="*/ 238125 w 340"/>
                <a:gd name="T65" fmla="*/ 53048 h 798"/>
                <a:gd name="T66" fmla="*/ 227806 w 340"/>
                <a:gd name="T67" fmla="*/ 45130 h 798"/>
                <a:gd name="T68" fmla="*/ 215900 w 340"/>
                <a:gd name="T69" fmla="*/ 38005 h 798"/>
                <a:gd name="T70" fmla="*/ 203200 w 340"/>
                <a:gd name="T71" fmla="*/ 30087 h 798"/>
                <a:gd name="T72" fmla="*/ 189706 w 340"/>
                <a:gd name="T73" fmla="*/ 22169 h 798"/>
                <a:gd name="T74" fmla="*/ 175419 w 340"/>
                <a:gd name="T75" fmla="*/ 15043 h 798"/>
                <a:gd name="T76" fmla="*/ 161131 w 340"/>
                <a:gd name="T77" fmla="*/ 10293 h 798"/>
                <a:gd name="T78" fmla="*/ 145256 w 340"/>
                <a:gd name="T79" fmla="*/ 4751 h 798"/>
                <a:gd name="T80" fmla="*/ 129381 w 340"/>
                <a:gd name="T81" fmla="*/ 1584 h 798"/>
                <a:gd name="T82" fmla="*/ 112713 w 340"/>
                <a:gd name="T83" fmla="*/ 0 h 798"/>
                <a:gd name="T84" fmla="*/ 96838 w 340"/>
                <a:gd name="T85" fmla="*/ 792 h 798"/>
                <a:gd name="T86" fmla="*/ 96838 w 340"/>
                <a:gd name="T87" fmla="*/ 792 h 7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0" h="798">
                  <a:moveTo>
                    <a:pt x="122" y="1"/>
                  </a:moveTo>
                  <a:lnTo>
                    <a:pt x="120" y="2"/>
                  </a:lnTo>
                  <a:lnTo>
                    <a:pt x="116" y="10"/>
                  </a:lnTo>
                  <a:lnTo>
                    <a:pt x="109" y="22"/>
                  </a:lnTo>
                  <a:lnTo>
                    <a:pt x="100" y="40"/>
                  </a:lnTo>
                  <a:lnTo>
                    <a:pt x="90" y="63"/>
                  </a:lnTo>
                  <a:lnTo>
                    <a:pt x="80" y="90"/>
                  </a:lnTo>
                  <a:lnTo>
                    <a:pt x="69" y="124"/>
                  </a:lnTo>
                  <a:lnTo>
                    <a:pt x="57" y="163"/>
                  </a:lnTo>
                  <a:lnTo>
                    <a:pt x="45" y="207"/>
                  </a:lnTo>
                  <a:lnTo>
                    <a:pt x="34" y="258"/>
                  </a:lnTo>
                  <a:lnTo>
                    <a:pt x="24" y="314"/>
                  </a:lnTo>
                  <a:lnTo>
                    <a:pt x="16" y="377"/>
                  </a:lnTo>
                  <a:lnTo>
                    <a:pt x="8" y="446"/>
                  </a:lnTo>
                  <a:lnTo>
                    <a:pt x="3" y="521"/>
                  </a:lnTo>
                  <a:lnTo>
                    <a:pt x="0" y="603"/>
                  </a:lnTo>
                  <a:lnTo>
                    <a:pt x="1" y="691"/>
                  </a:lnTo>
                  <a:lnTo>
                    <a:pt x="48" y="719"/>
                  </a:lnTo>
                  <a:lnTo>
                    <a:pt x="136" y="435"/>
                  </a:lnTo>
                  <a:lnTo>
                    <a:pt x="155" y="206"/>
                  </a:lnTo>
                  <a:lnTo>
                    <a:pt x="165" y="431"/>
                  </a:lnTo>
                  <a:lnTo>
                    <a:pt x="42" y="768"/>
                  </a:lnTo>
                  <a:lnTo>
                    <a:pt x="70" y="793"/>
                  </a:lnTo>
                  <a:lnTo>
                    <a:pt x="96" y="798"/>
                  </a:lnTo>
                  <a:lnTo>
                    <a:pt x="237" y="458"/>
                  </a:lnTo>
                  <a:lnTo>
                    <a:pt x="243" y="153"/>
                  </a:lnTo>
                  <a:lnTo>
                    <a:pt x="340" y="101"/>
                  </a:lnTo>
                  <a:lnTo>
                    <a:pt x="338" y="100"/>
                  </a:lnTo>
                  <a:lnTo>
                    <a:pt x="335" y="96"/>
                  </a:lnTo>
                  <a:lnTo>
                    <a:pt x="329" y="91"/>
                  </a:lnTo>
                  <a:lnTo>
                    <a:pt x="321" y="84"/>
                  </a:lnTo>
                  <a:lnTo>
                    <a:pt x="311" y="76"/>
                  </a:lnTo>
                  <a:lnTo>
                    <a:pt x="300" y="67"/>
                  </a:lnTo>
                  <a:lnTo>
                    <a:pt x="287" y="57"/>
                  </a:lnTo>
                  <a:lnTo>
                    <a:pt x="272" y="48"/>
                  </a:lnTo>
                  <a:lnTo>
                    <a:pt x="256" y="38"/>
                  </a:lnTo>
                  <a:lnTo>
                    <a:pt x="239" y="28"/>
                  </a:lnTo>
                  <a:lnTo>
                    <a:pt x="221" y="19"/>
                  </a:lnTo>
                  <a:lnTo>
                    <a:pt x="203" y="13"/>
                  </a:lnTo>
                  <a:lnTo>
                    <a:pt x="183" y="6"/>
                  </a:lnTo>
                  <a:lnTo>
                    <a:pt x="163" y="2"/>
                  </a:lnTo>
                  <a:lnTo>
                    <a:pt x="142" y="0"/>
                  </a:lnTo>
                  <a:lnTo>
                    <a:pt x="122" y="1"/>
                  </a:lnTo>
                  <a:close/>
                </a:path>
              </a:pathLst>
            </a:custGeom>
            <a:solidFill>
              <a:srgbClr val="B0C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35" name="Freeform 68"/>
            <p:cNvSpPr/>
            <p:nvPr/>
          </p:nvSpPr>
          <p:spPr>
            <a:xfrm>
              <a:off x="1365250" y="4165600"/>
              <a:ext cx="136525" cy="85725"/>
            </a:xfrm>
            <a:custGeom>
              <a:avLst/>
              <a:gdLst>
                <a:gd name="T0" fmla="*/ 119759 w 171"/>
                <a:gd name="T1" fmla="*/ 0 h 109"/>
                <a:gd name="T2" fmla="*/ 116565 w 171"/>
                <a:gd name="T3" fmla="*/ 0 h 109"/>
                <a:gd name="T4" fmla="*/ 113372 w 171"/>
                <a:gd name="T5" fmla="*/ 2359 h 109"/>
                <a:gd name="T6" fmla="*/ 111775 w 171"/>
                <a:gd name="T7" fmla="*/ 3146 h 109"/>
                <a:gd name="T8" fmla="*/ 110178 w 171"/>
                <a:gd name="T9" fmla="*/ 5505 h 109"/>
                <a:gd name="T10" fmla="*/ 107783 w 171"/>
                <a:gd name="T11" fmla="*/ 8651 h 109"/>
                <a:gd name="T12" fmla="*/ 105388 w 171"/>
                <a:gd name="T13" fmla="*/ 11011 h 109"/>
                <a:gd name="T14" fmla="*/ 102194 w 171"/>
                <a:gd name="T15" fmla="*/ 13370 h 109"/>
                <a:gd name="T16" fmla="*/ 98202 w 171"/>
                <a:gd name="T17" fmla="*/ 15729 h 109"/>
                <a:gd name="T18" fmla="*/ 94210 w 171"/>
                <a:gd name="T19" fmla="*/ 18089 h 109"/>
                <a:gd name="T20" fmla="*/ 90218 w 171"/>
                <a:gd name="T21" fmla="*/ 20448 h 109"/>
                <a:gd name="T22" fmla="*/ 84630 w 171"/>
                <a:gd name="T23" fmla="*/ 21235 h 109"/>
                <a:gd name="T24" fmla="*/ 78242 w 171"/>
                <a:gd name="T25" fmla="*/ 22808 h 109"/>
                <a:gd name="T26" fmla="*/ 71057 w 171"/>
                <a:gd name="T27" fmla="*/ 23594 h 109"/>
                <a:gd name="T28" fmla="*/ 63871 w 171"/>
                <a:gd name="T29" fmla="*/ 24381 h 109"/>
                <a:gd name="T30" fmla="*/ 0 w 171"/>
                <a:gd name="T31" fmla="*/ 73142 h 109"/>
                <a:gd name="T32" fmla="*/ 798 w 171"/>
                <a:gd name="T33" fmla="*/ 83366 h 109"/>
                <a:gd name="T34" fmla="*/ 61476 w 171"/>
                <a:gd name="T35" fmla="*/ 85725 h 109"/>
                <a:gd name="T36" fmla="*/ 110178 w 171"/>
                <a:gd name="T37" fmla="*/ 54266 h 109"/>
                <a:gd name="T38" fmla="*/ 110178 w 171"/>
                <a:gd name="T39" fmla="*/ 85725 h 109"/>
                <a:gd name="T40" fmla="*/ 131735 w 171"/>
                <a:gd name="T41" fmla="*/ 85725 h 109"/>
                <a:gd name="T42" fmla="*/ 131735 w 171"/>
                <a:gd name="T43" fmla="*/ 42469 h 109"/>
                <a:gd name="T44" fmla="*/ 131735 w 171"/>
                <a:gd name="T45" fmla="*/ 41683 h 109"/>
                <a:gd name="T46" fmla="*/ 134130 w 171"/>
                <a:gd name="T47" fmla="*/ 38537 h 109"/>
                <a:gd name="T48" fmla="*/ 134130 w 171"/>
                <a:gd name="T49" fmla="*/ 35391 h 109"/>
                <a:gd name="T50" fmla="*/ 134928 w 171"/>
                <a:gd name="T51" fmla="*/ 33032 h 109"/>
                <a:gd name="T52" fmla="*/ 135727 w 171"/>
                <a:gd name="T53" fmla="*/ 29099 h 109"/>
                <a:gd name="T54" fmla="*/ 136525 w 171"/>
                <a:gd name="T55" fmla="*/ 26740 h 109"/>
                <a:gd name="T56" fmla="*/ 136525 w 171"/>
                <a:gd name="T57" fmla="*/ 23594 h 109"/>
                <a:gd name="T58" fmla="*/ 136525 w 171"/>
                <a:gd name="T59" fmla="*/ 19662 h 109"/>
                <a:gd name="T60" fmla="*/ 134928 w 171"/>
                <a:gd name="T61" fmla="*/ 15729 h 109"/>
                <a:gd name="T62" fmla="*/ 134130 w 171"/>
                <a:gd name="T63" fmla="*/ 12583 h 109"/>
                <a:gd name="T64" fmla="*/ 130936 w 171"/>
                <a:gd name="T65" fmla="*/ 9438 h 109"/>
                <a:gd name="T66" fmla="*/ 127743 w 171"/>
                <a:gd name="T67" fmla="*/ 6292 h 109"/>
                <a:gd name="T68" fmla="*/ 123751 w 171"/>
                <a:gd name="T69" fmla="*/ 3146 h 109"/>
                <a:gd name="T70" fmla="*/ 119759 w 171"/>
                <a:gd name="T71" fmla="*/ 0 h 109"/>
                <a:gd name="T72" fmla="*/ 119759 w 171"/>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1" h="109">
                  <a:moveTo>
                    <a:pt x="150" y="0"/>
                  </a:moveTo>
                  <a:lnTo>
                    <a:pt x="146" y="0"/>
                  </a:lnTo>
                  <a:lnTo>
                    <a:pt x="142" y="3"/>
                  </a:lnTo>
                  <a:lnTo>
                    <a:pt x="140" y="4"/>
                  </a:lnTo>
                  <a:lnTo>
                    <a:pt x="138" y="7"/>
                  </a:lnTo>
                  <a:lnTo>
                    <a:pt x="135" y="11"/>
                  </a:lnTo>
                  <a:lnTo>
                    <a:pt x="132" y="14"/>
                  </a:lnTo>
                  <a:lnTo>
                    <a:pt x="128" y="17"/>
                  </a:lnTo>
                  <a:lnTo>
                    <a:pt x="123" y="20"/>
                  </a:lnTo>
                  <a:lnTo>
                    <a:pt x="118" y="23"/>
                  </a:lnTo>
                  <a:lnTo>
                    <a:pt x="113" y="26"/>
                  </a:lnTo>
                  <a:lnTo>
                    <a:pt x="106" y="27"/>
                  </a:lnTo>
                  <a:lnTo>
                    <a:pt x="98" y="29"/>
                  </a:lnTo>
                  <a:lnTo>
                    <a:pt x="89" y="30"/>
                  </a:lnTo>
                  <a:lnTo>
                    <a:pt x="80" y="31"/>
                  </a:lnTo>
                  <a:lnTo>
                    <a:pt x="0" y="93"/>
                  </a:lnTo>
                  <a:lnTo>
                    <a:pt x="1" y="106"/>
                  </a:lnTo>
                  <a:lnTo>
                    <a:pt x="77" y="109"/>
                  </a:lnTo>
                  <a:lnTo>
                    <a:pt x="138" y="69"/>
                  </a:lnTo>
                  <a:lnTo>
                    <a:pt x="138" y="109"/>
                  </a:lnTo>
                  <a:lnTo>
                    <a:pt x="165" y="109"/>
                  </a:lnTo>
                  <a:lnTo>
                    <a:pt x="165" y="54"/>
                  </a:lnTo>
                  <a:lnTo>
                    <a:pt x="165" y="53"/>
                  </a:lnTo>
                  <a:lnTo>
                    <a:pt x="168" y="49"/>
                  </a:lnTo>
                  <a:lnTo>
                    <a:pt x="168" y="45"/>
                  </a:lnTo>
                  <a:lnTo>
                    <a:pt x="169" y="42"/>
                  </a:lnTo>
                  <a:lnTo>
                    <a:pt x="170" y="37"/>
                  </a:lnTo>
                  <a:lnTo>
                    <a:pt x="171" y="34"/>
                  </a:lnTo>
                  <a:lnTo>
                    <a:pt x="171" y="30"/>
                  </a:lnTo>
                  <a:lnTo>
                    <a:pt x="171" y="25"/>
                  </a:lnTo>
                  <a:lnTo>
                    <a:pt x="169" y="20"/>
                  </a:lnTo>
                  <a:lnTo>
                    <a:pt x="168" y="16"/>
                  </a:lnTo>
                  <a:lnTo>
                    <a:pt x="164" y="12"/>
                  </a:lnTo>
                  <a:lnTo>
                    <a:pt x="160" y="8"/>
                  </a:lnTo>
                  <a:lnTo>
                    <a:pt x="155" y="4"/>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36" name="Freeform 69"/>
            <p:cNvSpPr/>
            <p:nvPr/>
          </p:nvSpPr>
          <p:spPr>
            <a:xfrm>
              <a:off x="1803400" y="4121150"/>
              <a:ext cx="58738" cy="130175"/>
            </a:xfrm>
            <a:custGeom>
              <a:avLst/>
              <a:gdLst>
                <a:gd name="T0" fmla="*/ 773 w 76"/>
                <a:gd name="T1" fmla="*/ 11979 h 163"/>
                <a:gd name="T2" fmla="*/ 0 w 76"/>
                <a:gd name="T3" fmla="*/ 11979 h 163"/>
                <a:gd name="T4" fmla="*/ 0 w 76"/>
                <a:gd name="T5" fmla="*/ 13577 h 163"/>
                <a:gd name="T6" fmla="*/ 0 w 76"/>
                <a:gd name="T7" fmla="*/ 16771 h 163"/>
                <a:gd name="T8" fmla="*/ 0 w 76"/>
                <a:gd name="T9" fmla="*/ 21563 h 163"/>
                <a:gd name="T10" fmla="*/ 0 w 76"/>
                <a:gd name="T11" fmla="*/ 26354 h 163"/>
                <a:gd name="T12" fmla="*/ 773 w 76"/>
                <a:gd name="T13" fmla="*/ 32743 h 163"/>
                <a:gd name="T14" fmla="*/ 2319 w 76"/>
                <a:gd name="T15" fmla="*/ 39931 h 163"/>
                <a:gd name="T16" fmla="*/ 3864 w 76"/>
                <a:gd name="T17" fmla="*/ 48716 h 163"/>
                <a:gd name="T18" fmla="*/ 6183 w 76"/>
                <a:gd name="T19" fmla="*/ 56702 h 163"/>
                <a:gd name="T20" fmla="*/ 9274 w 76"/>
                <a:gd name="T21" fmla="*/ 65487 h 163"/>
                <a:gd name="T22" fmla="*/ 13139 w 76"/>
                <a:gd name="T23" fmla="*/ 75869 h 163"/>
                <a:gd name="T24" fmla="*/ 17776 w 76"/>
                <a:gd name="T25" fmla="*/ 86251 h 163"/>
                <a:gd name="T26" fmla="*/ 23959 w 76"/>
                <a:gd name="T27" fmla="*/ 96633 h 163"/>
                <a:gd name="T28" fmla="*/ 30915 w 76"/>
                <a:gd name="T29" fmla="*/ 107814 h 163"/>
                <a:gd name="T30" fmla="*/ 39416 w 76"/>
                <a:gd name="T31" fmla="*/ 118196 h 163"/>
                <a:gd name="T32" fmla="*/ 48691 w 76"/>
                <a:gd name="T33" fmla="*/ 130175 h 163"/>
                <a:gd name="T34" fmla="*/ 48691 w 76"/>
                <a:gd name="T35" fmla="*/ 128578 h 163"/>
                <a:gd name="T36" fmla="*/ 50236 w 76"/>
                <a:gd name="T37" fmla="*/ 126182 h 163"/>
                <a:gd name="T38" fmla="*/ 51782 w 76"/>
                <a:gd name="T39" fmla="*/ 121390 h 163"/>
                <a:gd name="T40" fmla="*/ 53328 w 76"/>
                <a:gd name="T41" fmla="*/ 115800 h 163"/>
                <a:gd name="T42" fmla="*/ 54874 w 76"/>
                <a:gd name="T43" fmla="*/ 109411 h 163"/>
                <a:gd name="T44" fmla="*/ 56419 w 76"/>
                <a:gd name="T45" fmla="*/ 101425 h 163"/>
                <a:gd name="T46" fmla="*/ 57965 w 76"/>
                <a:gd name="T47" fmla="*/ 92640 h 163"/>
                <a:gd name="T48" fmla="*/ 58738 w 76"/>
                <a:gd name="T49" fmla="*/ 83855 h 163"/>
                <a:gd name="T50" fmla="*/ 58738 w 76"/>
                <a:gd name="T51" fmla="*/ 72674 h 163"/>
                <a:gd name="T52" fmla="*/ 58738 w 76"/>
                <a:gd name="T53" fmla="*/ 62292 h 163"/>
                <a:gd name="T54" fmla="*/ 57965 w 76"/>
                <a:gd name="T55" fmla="*/ 51112 h 163"/>
                <a:gd name="T56" fmla="*/ 56419 w 76"/>
                <a:gd name="T57" fmla="*/ 40730 h 163"/>
                <a:gd name="T58" fmla="*/ 52555 w 76"/>
                <a:gd name="T59" fmla="*/ 29549 h 163"/>
                <a:gd name="T60" fmla="*/ 47918 w 76"/>
                <a:gd name="T61" fmla="*/ 19965 h 163"/>
                <a:gd name="T62" fmla="*/ 41735 w 76"/>
                <a:gd name="T63" fmla="*/ 9583 h 163"/>
                <a:gd name="T64" fmla="*/ 34779 w 76"/>
                <a:gd name="T65" fmla="*/ 0 h 163"/>
                <a:gd name="T66" fmla="*/ 34779 w 76"/>
                <a:gd name="T67" fmla="*/ 1597 h 163"/>
                <a:gd name="T68" fmla="*/ 34779 w 76"/>
                <a:gd name="T69" fmla="*/ 4792 h 163"/>
                <a:gd name="T70" fmla="*/ 34779 w 76"/>
                <a:gd name="T71" fmla="*/ 8785 h 163"/>
                <a:gd name="T72" fmla="*/ 35552 w 76"/>
                <a:gd name="T73" fmla="*/ 15174 h 163"/>
                <a:gd name="T74" fmla="*/ 35552 w 76"/>
                <a:gd name="T75" fmla="*/ 21563 h 163"/>
                <a:gd name="T76" fmla="*/ 35552 w 76"/>
                <a:gd name="T77" fmla="*/ 27952 h 163"/>
                <a:gd name="T78" fmla="*/ 34779 w 76"/>
                <a:gd name="T79" fmla="*/ 34341 h 163"/>
                <a:gd name="T80" fmla="*/ 34006 w 76"/>
                <a:gd name="T81" fmla="*/ 40730 h 163"/>
                <a:gd name="T82" fmla="*/ 32460 w 76"/>
                <a:gd name="T83" fmla="*/ 45521 h 163"/>
                <a:gd name="T84" fmla="*/ 30142 w 76"/>
                <a:gd name="T85" fmla="*/ 48716 h 163"/>
                <a:gd name="T86" fmla="*/ 27050 w 76"/>
                <a:gd name="T87" fmla="*/ 49514 h 163"/>
                <a:gd name="T88" fmla="*/ 23959 w 76"/>
                <a:gd name="T89" fmla="*/ 48716 h 163"/>
                <a:gd name="T90" fmla="*/ 19322 w 76"/>
                <a:gd name="T91" fmla="*/ 44723 h 163"/>
                <a:gd name="T92" fmla="*/ 13912 w 76"/>
                <a:gd name="T93" fmla="*/ 37535 h 163"/>
                <a:gd name="T94" fmla="*/ 7729 w 76"/>
                <a:gd name="T95" fmla="*/ 26354 h 163"/>
                <a:gd name="T96" fmla="*/ 773 w 76"/>
                <a:gd name="T97" fmla="*/ 11979 h 163"/>
                <a:gd name="T98" fmla="*/ 773 w 76"/>
                <a:gd name="T99" fmla="*/ 11979 h 1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6" h="163">
                  <a:moveTo>
                    <a:pt x="1" y="15"/>
                  </a:moveTo>
                  <a:lnTo>
                    <a:pt x="0" y="15"/>
                  </a:lnTo>
                  <a:lnTo>
                    <a:pt x="0" y="17"/>
                  </a:lnTo>
                  <a:lnTo>
                    <a:pt x="0" y="21"/>
                  </a:lnTo>
                  <a:lnTo>
                    <a:pt x="0" y="27"/>
                  </a:lnTo>
                  <a:lnTo>
                    <a:pt x="0" y="33"/>
                  </a:lnTo>
                  <a:lnTo>
                    <a:pt x="1" y="41"/>
                  </a:lnTo>
                  <a:lnTo>
                    <a:pt x="3" y="50"/>
                  </a:lnTo>
                  <a:lnTo>
                    <a:pt x="5" y="61"/>
                  </a:lnTo>
                  <a:lnTo>
                    <a:pt x="8" y="71"/>
                  </a:lnTo>
                  <a:lnTo>
                    <a:pt x="12" y="82"/>
                  </a:lnTo>
                  <a:lnTo>
                    <a:pt x="17" y="95"/>
                  </a:lnTo>
                  <a:lnTo>
                    <a:pt x="23" y="108"/>
                  </a:lnTo>
                  <a:lnTo>
                    <a:pt x="31" y="121"/>
                  </a:lnTo>
                  <a:lnTo>
                    <a:pt x="40" y="135"/>
                  </a:lnTo>
                  <a:lnTo>
                    <a:pt x="51" y="148"/>
                  </a:lnTo>
                  <a:lnTo>
                    <a:pt x="63" y="163"/>
                  </a:lnTo>
                  <a:lnTo>
                    <a:pt x="63" y="161"/>
                  </a:lnTo>
                  <a:lnTo>
                    <a:pt x="65" y="158"/>
                  </a:lnTo>
                  <a:lnTo>
                    <a:pt x="67" y="152"/>
                  </a:lnTo>
                  <a:lnTo>
                    <a:pt x="69" y="145"/>
                  </a:lnTo>
                  <a:lnTo>
                    <a:pt x="71" y="137"/>
                  </a:lnTo>
                  <a:lnTo>
                    <a:pt x="73" y="127"/>
                  </a:lnTo>
                  <a:lnTo>
                    <a:pt x="75" y="116"/>
                  </a:lnTo>
                  <a:lnTo>
                    <a:pt x="76" y="105"/>
                  </a:lnTo>
                  <a:lnTo>
                    <a:pt x="76" y="91"/>
                  </a:lnTo>
                  <a:lnTo>
                    <a:pt x="76" y="78"/>
                  </a:lnTo>
                  <a:lnTo>
                    <a:pt x="75" y="64"/>
                  </a:lnTo>
                  <a:lnTo>
                    <a:pt x="73" y="51"/>
                  </a:lnTo>
                  <a:lnTo>
                    <a:pt x="68" y="37"/>
                  </a:lnTo>
                  <a:lnTo>
                    <a:pt x="62" y="25"/>
                  </a:lnTo>
                  <a:lnTo>
                    <a:pt x="54" y="12"/>
                  </a:lnTo>
                  <a:lnTo>
                    <a:pt x="45" y="0"/>
                  </a:lnTo>
                  <a:lnTo>
                    <a:pt x="45" y="2"/>
                  </a:lnTo>
                  <a:lnTo>
                    <a:pt x="45" y="6"/>
                  </a:lnTo>
                  <a:lnTo>
                    <a:pt x="45" y="11"/>
                  </a:lnTo>
                  <a:lnTo>
                    <a:pt x="46" y="19"/>
                  </a:lnTo>
                  <a:lnTo>
                    <a:pt x="46" y="27"/>
                  </a:lnTo>
                  <a:lnTo>
                    <a:pt x="46" y="35"/>
                  </a:lnTo>
                  <a:lnTo>
                    <a:pt x="45" y="43"/>
                  </a:lnTo>
                  <a:lnTo>
                    <a:pt x="44" y="51"/>
                  </a:lnTo>
                  <a:lnTo>
                    <a:pt x="42" y="57"/>
                  </a:lnTo>
                  <a:lnTo>
                    <a:pt x="39" y="61"/>
                  </a:lnTo>
                  <a:lnTo>
                    <a:pt x="35" y="62"/>
                  </a:lnTo>
                  <a:lnTo>
                    <a:pt x="31" y="61"/>
                  </a:lnTo>
                  <a:lnTo>
                    <a:pt x="25" y="56"/>
                  </a:lnTo>
                  <a:lnTo>
                    <a:pt x="18" y="47"/>
                  </a:lnTo>
                  <a:lnTo>
                    <a:pt x="10" y="33"/>
                  </a:lnTo>
                  <a:lnTo>
                    <a:pt x="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37" name="Freeform 70"/>
            <p:cNvSpPr/>
            <p:nvPr/>
          </p:nvSpPr>
          <p:spPr>
            <a:xfrm>
              <a:off x="1109663" y="3836988"/>
              <a:ext cx="173037" cy="371475"/>
            </a:xfrm>
            <a:custGeom>
              <a:avLst/>
              <a:gdLst>
                <a:gd name="T0" fmla="*/ 173037 w 218"/>
                <a:gd name="T1" fmla="*/ 371475 h 468"/>
                <a:gd name="T2" fmla="*/ 91281 w 218"/>
                <a:gd name="T3" fmla="*/ 0 h 468"/>
                <a:gd name="T4" fmla="*/ 0 w 218"/>
                <a:gd name="T5" fmla="*/ 29369 h 468"/>
                <a:gd name="T6" fmla="*/ 16669 w 218"/>
                <a:gd name="T7" fmla="*/ 78581 h 468"/>
                <a:gd name="T8" fmla="*/ 61912 w 218"/>
                <a:gd name="T9" fmla="*/ 142875 h 468"/>
                <a:gd name="T10" fmla="*/ 146050 w 218"/>
                <a:gd name="T11" fmla="*/ 361156 h 468"/>
                <a:gd name="T12" fmla="*/ 173037 w 218"/>
                <a:gd name="T13" fmla="*/ 371475 h 468"/>
                <a:gd name="T14" fmla="*/ 173037 w 218"/>
                <a:gd name="T15" fmla="*/ 371475 h 4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8" h="468">
                  <a:moveTo>
                    <a:pt x="218" y="468"/>
                  </a:moveTo>
                  <a:lnTo>
                    <a:pt x="115" y="0"/>
                  </a:lnTo>
                  <a:lnTo>
                    <a:pt x="0" y="37"/>
                  </a:lnTo>
                  <a:lnTo>
                    <a:pt x="21" y="99"/>
                  </a:lnTo>
                  <a:lnTo>
                    <a:pt x="78" y="180"/>
                  </a:lnTo>
                  <a:lnTo>
                    <a:pt x="184" y="455"/>
                  </a:lnTo>
                  <a:lnTo>
                    <a:pt x="218" y="468"/>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38" name="Freeform 71"/>
            <p:cNvSpPr/>
            <p:nvPr/>
          </p:nvSpPr>
          <p:spPr>
            <a:xfrm>
              <a:off x="1093788" y="3856038"/>
              <a:ext cx="180975" cy="350837"/>
            </a:xfrm>
            <a:custGeom>
              <a:avLst/>
              <a:gdLst>
                <a:gd name="T0" fmla="*/ 0 w 228"/>
                <a:gd name="T1" fmla="*/ 17423 h 443"/>
                <a:gd name="T2" fmla="*/ 0 w 228"/>
                <a:gd name="T3" fmla="*/ 17423 h 443"/>
                <a:gd name="T4" fmla="*/ 794 w 228"/>
                <a:gd name="T5" fmla="*/ 19799 h 443"/>
                <a:gd name="T6" fmla="*/ 794 w 228"/>
                <a:gd name="T7" fmla="*/ 22175 h 443"/>
                <a:gd name="T8" fmla="*/ 3175 w 228"/>
                <a:gd name="T9" fmla="*/ 26927 h 443"/>
                <a:gd name="T10" fmla="*/ 3969 w 228"/>
                <a:gd name="T11" fmla="*/ 31678 h 443"/>
                <a:gd name="T12" fmla="*/ 6350 w 228"/>
                <a:gd name="T13" fmla="*/ 38014 h 443"/>
                <a:gd name="T14" fmla="*/ 8731 w 228"/>
                <a:gd name="T15" fmla="*/ 43558 h 443"/>
                <a:gd name="T16" fmla="*/ 12700 w 228"/>
                <a:gd name="T17" fmla="*/ 51477 h 443"/>
                <a:gd name="T18" fmla="*/ 15875 w 228"/>
                <a:gd name="T19" fmla="*/ 58605 h 443"/>
                <a:gd name="T20" fmla="*/ 19844 w 228"/>
                <a:gd name="T21" fmla="*/ 68108 h 443"/>
                <a:gd name="T22" fmla="*/ 24606 w 228"/>
                <a:gd name="T23" fmla="*/ 76028 h 443"/>
                <a:gd name="T24" fmla="*/ 30956 w 228"/>
                <a:gd name="T25" fmla="*/ 84739 h 443"/>
                <a:gd name="T26" fmla="*/ 36513 w 228"/>
                <a:gd name="T27" fmla="*/ 92659 h 443"/>
                <a:gd name="T28" fmla="*/ 42863 w 228"/>
                <a:gd name="T29" fmla="*/ 101371 h 443"/>
                <a:gd name="T30" fmla="*/ 50800 w 228"/>
                <a:gd name="T31" fmla="*/ 109290 h 443"/>
                <a:gd name="T32" fmla="*/ 58738 w 228"/>
                <a:gd name="T33" fmla="*/ 118002 h 443"/>
                <a:gd name="T34" fmla="*/ 141288 w 228"/>
                <a:gd name="T35" fmla="*/ 312823 h 443"/>
                <a:gd name="T36" fmla="*/ 146050 w 228"/>
                <a:gd name="T37" fmla="*/ 337374 h 443"/>
                <a:gd name="T38" fmla="*/ 180975 w 228"/>
                <a:gd name="T39" fmla="*/ 350837 h 443"/>
                <a:gd name="T40" fmla="*/ 92869 w 228"/>
                <a:gd name="T41" fmla="*/ 110874 h 443"/>
                <a:gd name="T42" fmla="*/ 92075 w 228"/>
                <a:gd name="T43" fmla="*/ 110082 h 443"/>
                <a:gd name="T44" fmla="*/ 89694 w 228"/>
                <a:gd name="T45" fmla="*/ 107706 h 443"/>
                <a:gd name="T46" fmla="*/ 87313 w 228"/>
                <a:gd name="T47" fmla="*/ 104538 h 443"/>
                <a:gd name="T48" fmla="*/ 83344 w 228"/>
                <a:gd name="T49" fmla="*/ 100579 h 443"/>
                <a:gd name="T50" fmla="*/ 79375 w 228"/>
                <a:gd name="T51" fmla="*/ 94243 h 443"/>
                <a:gd name="T52" fmla="*/ 73819 w 228"/>
                <a:gd name="T53" fmla="*/ 87907 h 443"/>
                <a:gd name="T54" fmla="*/ 69056 w 228"/>
                <a:gd name="T55" fmla="*/ 80780 h 443"/>
                <a:gd name="T56" fmla="*/ 64294 w 228"/>
                <a:gd name="T57" fmla="*/ 72860 h 443"/>
                <a:gd name="T58" fmla="*/ 58738 w 228"/>
                <a:gd name="T59" fmla="*/ 64940 h 443"/>
                <a:gd name="T60" fmla="*/ 53181 w 228"/>
                <a:gd name="T61" fmla="*/ 54645 h 443"/>
                <a:gd name="T62" fmla="*/ 48419 w 228"/>
                <a:gd name="T63" fmla="*/ 45934 h 443"/>
                <a:gd name="T64" fmla="*/ 44450 w 228"/>
                <a:gd name="T65" fmla="*/ 36430 h 443"/>
                <a:gd name="T66" fmla="*/ 39688 w 228"/>
                <a:gd name="T67" fmla="*/ 26927 h 443"/>
                <a:gd name="T68" fmla="*/ 37306 w 228"/>
                <a:gd name="T69" fmla="*/ 17423 h 443"/>
                <a:gd name="T70" fmla="*/ 35719 w 228"/>
                <a:gd name="T71" fmla="*/ 8712 h 443"/>
                <a:gd name="T72" fmla="*/ 34925 w 228"/>
                <a:gd name="T73" fmla="*/ 0 h 443"/>
                <a:gd name="T74" fmla="*/ 0 w 228"/>
                <a:gd name="T75" fmla="*/ 17423 h 443"/>
                <a:gd name="T76" fmla="*/ 0 w 228"/>
                <a:gd name="T77" fmla="*/ 17423 h 4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8" h="442">
                  <a:moveTo>
                    <a:pt x="0" y="22"/>
                  </a:moveTo>
                  <a:lnTo>
                    <a:pt x="0" y="22"/>
                  </a:lnTo>
                  <a:lnTo>
                    <a:pt x="1" y="25"/>
                  </a:lnTo>
                  <a:lnTo>
                    <a:pt x="1" y="28"/>
                  </a:lnTo>
                  <a:lnTo>
                    <a:pt x="4" y="34"/>
                  </a:lnTo>
                  <a:lnTo>
                    <a:pt x="5" y="40"/>
                  </a:lnTo>
                  <a:lnTo>
                    <a:pt x="8" y="48"/>
                  </a:lnTo>
                  <a:lnTo>
                    <a:pt x="11" y="55"/>
                  </a:lnTo>
                  <a:lnTo>
                    <a:pt x="16" y="65"/>
                  </a:lnTo>
                  <a:lnTo>
                    <a:pt x="20" y="74"/>
                  </a:lnTo>
                  <a:lnTo>
                    <a:pt x="25" y="86"/>
                  </a:lnTo>
                  <a:lnTo>
                    <a:pt x="31" y="96"/>
                  </a:lnTo>
                  <a:lnTo>
                    <a:pt x="39" y="107"/>
                  </a:lnTo>
                  <a:lnTo>
                    <a:pt x="46" y="117"/>
                  </a:lnTo>
                  <a:lnTo>
                    <a:pt x="54" y="128"/>
                  </a:lnTo>
                  <a:lnTo>
                    <a:pt x="64" y="138"/>
                  </a:lnTo>
                  <a:lnTo>
                    <a:pt x="74" y="149"/>
                  </a:lnTo>
                  <a:lnTo>
                    <a:pt x="178" y="395"/>
                  </a:lnTo>
                  <a:lnTo>
                    <a:pt x="184" y="426"/>
                  </a:lnTo>
                  <a:lnTo>
                    <a:pt x="228" y="443"/>
                  </a:lnTo>
                  <a:lnTo>
                    <a:pt x="117" y="140"/>
                  </a:lnTo>
                  <a:lnTo>
                    <a:pt x="116" y="139"/>
                  </a:lnTo>
                  <a:lnTo>
                    <a:pt x="113" y="136"/>
                  </a:lnTo>
                  <a:lnTo>
                    <a:pt x="110" y="132"/>
                  </a:lnTo>
                  <a:lnTo>
                    <a:pt x="105" y="127"/>
                  </a:lnTo>
                  <a:lnTo>
                    <a:pt x="100" y="119"/>
                  </a:lnTo>
                  <a:lnTo>
                    <a:pt x="93" y="111"/>
                  </a:lnTo>
                  <a:lnTo>
                    <a:pt x="87" y="102"/>
                  </a:lnTo>
                  <a:lnTo>
                    <a:pt x="81" y="92"/>
                  </a:lnTo>
                  <a:lnTo>
                    <a:pt x="74" y="82"/>
                  </a:lnTo>
                  <a:lnTo>
                    <a:pt x="67" y="69"/>
                  </a:lnTo>
                  <a:lnTo>
                    <a:pt x="61" y="58"/>
                  </a:lnTo>
                  <a:lnTo>
                    <a:pt x="56" y="46"/>
                  </a:lnTo>
                  <a:lnTo>
                    <a:pt x="50" y="34"/>
                  </a:lnTo>
                  <a:lnTo>
                    <a:pt x="47" y="22"/>
                  </a:lnTo>
                  <a:lnTo>
                    <a:pt x="45" y="11"/>
                  </a:lnTo>
                  <a:lnTo>
                    <a:pt x="44" y="0"/>
                  </a:lnTo>
                  <a:lnTo>
                    <a:pt x="0" y="22"/>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39" name="Freeform 72"/>
            <p:cNvSpPr/>
            <p:nvPr/>
          </p:nvSpPr>
          <p:spPr>
            <a:xfrm>
              <a:off x="893763" y="3871913"/>
              <a:ext cx="119062" cy="315912"/>
            </a:xfrm>
            <a:custGeom>
              <a:avLst/>
              <a:gdLst>
                <a:gd name="T0" fmla="*/ 42578 w 151"/>
                <a:gd name="T1" fmla="*/ 246856 h 398"/>
                <a:gd name="T2" fmla="*/ 42578 w 151"/>
                <a:gd name="T3" fmla="*/ 245268 h 398"/>
                <a:gd name="T4" fmla="*/ 44944 w 151"/>
                <a:gd name="T5" fmla="*/ 242093 h 398"/>
                <a:gd name="T6" fmla="*/ 47309 w 151"/>
                <a:gd name="T7" fmla="*/ 236537 h 398"/>
                <a:gd name="T8" fmla="*/ 51252 w 151"/>
                <a:gd name="T9" fmla="*/ 229393 h 398"/>
                <a:gd name="T10" fmla="*/ 55983 w 151"/>
                <a:gd name="T11" fmla="*/ 219075 h 398"/>
                <a:gd name="T12" fmla="*/ 61502 w 151"/>
                <a:gd name="T13" fmla="*/ 207962 h 398"/>
                <a:gd name="T14" fmla="*/ 67022 w 151"/>
                <a:gd name="T15" fmla="*/ 194468 h 398"/>
                <a:gd name="T16" fmla="*/ 73330 w 151"/>
                <a:gd name="T17" fmla="*/ 179387 h 398"/>
                <a:gd name="T18" fmla="*/ 79637 w 151"/>
                <a:gd name="T19" fmla="*/ 161925 h 398"/>
                <a:gd name="T20" fmla="*/ 85945 w 151"/>
                <a:gd name="T21" fmla="*/ 143669 h 398"/>
                <a:gd name="T22" fmla="*/ 92253 w 151"/>
                <a:gd name="T23" fmla="*/ 123031 h 398"/>
                <a:gd name="T24" fmla="*/ 98561 w 151"/>
                <a:gd name="T25" fmla="*/ 101600 h 398"/>
                <a:gd name="T26" fmla="*/ 104081 w 151"/>
                <a:gd name="T27" fmla="*/ 78581 h 398"/>
                <a:gd name="T28" fmla="*/ 109600 w 151"/>
                <a:gd name="T29" fmla="*/ 53975 h 398"/>
                <a:gd name="T30" fmla="*/ 114331 w 151"/>
                <a:gd name="T31" fmla="*/ 26987 h 398"/>
                <a:gd name="T32" fmla="*/ 119062 w 151"/>
                <a:gd name="T33" fmla="*/ 0 h 398"/>
                <a:gd name="T34" fmla="*/ 48886 w 151"/>
                <a:gd name="T35" fmla="*/ 7144 h 398"/>
                <a:gd name="T36" fmla="*/ 14193 w 151"/>
                <a:gd name="T37" fmla="*/ 177800 h 398"/>
                <a:gd name="T38" fmla="*/ 0 w 151"/>
                <a:gd name="T39" fmla="*/ 315912 h 398"/>
                <a:gd name="T40" fmla="*/ 22078 w 151"/>
                <a:gd name="T41" fmla="*/ 300037 h 398"/>
                <a:gd name="T42" fmla="*/ 42578 w 151"/>
                <a:gd name="T43" fmla="*/ 246856 h 398"/>
                <a:gd name="T44" fmla="*/ 42578 w 151"/>
                <a:gd name="T45" fmla="*/ 246856 h 3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1" h="398">
                  <a:moveTo>
                    <a:pt x="54" y="311"/>
                  </a:moveTo>
                  <a:lnTo>
                    <a:pt x="54" y="309"/>
                  </a:lnTo>
                  <a:lnTo>
                    <a:pt x="57" y="305"/>
                  </a:lnTo>
                  <a:lnTo>
                    <a:pt x="60" y="298"/>
                  </a:lnTo>
                  <a:lnTo>
                    <a:pt x="65" y="289"/>
                  </a:lnTo>
                  <a:lnTo>
                    <a:pt x="71" y="276"/>
                  </a:lnTo>
                  <a:lnTo>
                    <a:pt x="78" y="262"/>
                  </a:lnTo>
                  <a:lnTo>
                    <a:pt x="85" y="245"/>
                  </a:lnTo>
                  <a:lnTo>
                    <a:pt x="93" y="226"/>
                  </a:lnTo>
                  <a:lnTo>
                    <a:pt x="101" y="204"/>
                  </a:lnTo>
                  <a:lnTo>
                    <a:pt x="109" y="181"/>
                  </a:lnTo>
                  <a:lnTo>
                    <a:pt x="117" y="155"/>
                  </a:lnTo>
                  <a:lnTo>
                    <a:pt x="125" y="128"/>
                  </a:lnTo>
                  <a:lnTo>
                    <a:pt x="132" y="99"/>
                  </a:lnTo>
                  <a:lnTo>
                    <a:pt x="139" y="68"/>
                  </a:lnTo>
                  <a:lnTo>
                    <a:pt x="145" y="34"/>
                  </a:lnTo>
                  <a:lnTo>
                    <a:pt x="151" y="0"/>
                  </a:lnTo>
                  <a:lnTo>
                    <a:pt x="62" y="9"/>
                  </a:lnTo>
                  <a:lnTo>
                    <a:pt x="18" y="224"/>
                  </a:lnTo>
                  <a:lnTo>
                    <a:pt x="0" y="398"/>
                  </a:lnTo>
                  <a:lnTo>
                    <a:pt x="28" y="378"/>
                  </a:lnTo>
                  <a:lnTo>
                    <a:pt x="54" y="311"/>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40" name="Freeform 73"/>
            <p:cNvSpPr/>
            <p:nvPr/>
          </p:nvSpPr>
          <p:spPr>
            <a:xfrm>
              <a:off x="882650" y="3876675"/>
              <a:ext cx="90488" cy="295275"/>
            </a:xfrm>
            <a:custGeom>
              <a:avLst/>
              <a:gdLst>
                <a:gd name="T0" fmla="*/ 9525 w 114"/>
                <a:gd name="T1" fmla="*/ 231775 h 372"/>
                <a:gd name="T2" fmla="*/ 9525 w 114"/>
                <a:gd name="T3" fmla="*/ 229394 h 372"/>
                <a:gd name="T4" fmla="*/ 9525 w 114"/>
                <a:gd name="T5" fmla="*/ 223838 h 372"/>
                <a:gd name="T6" fmla="*/ 9525 w 114"/>
                <a:gd name="T7" fmla="*/ 214313 h 372"/>
                <a:gd name="T8" fmla="*/ 11113 w 114"/>
                <a:gd name="T9" fmla="*/ 201613 h 372"/>
                <a:gd name="T10" fmla="*/ 12700 w 114"/>
                <a:gd name="T11" fmla="*/ 186531 h 372"/>
                <a:gd name="T12" fmla="*/ 15081 w 114"/>
                <a:gd name="T13" fmla="*/ 169069 h 372"/>
                <a:gd name="T14" fmla="*/ 15875 w 114"/>
                <a:gd name="T15" fmla="*/ 150019 h 372"/>
                <a:gd name="T16" fmla="*/ 19050 w 114"/>
                <a:gd name="T17" fmla="*/ 130969 h 372"/>
                <a:gd name="T18" fmla="*/ 20638 w 114"/>
                <a:gd name="T19" fmla="*/ 111125 h 372"/>
                <a:gd name="T20" fmla="*/ 23019 w 114"/>
                <a:gd name="T21" fmla="*/ 91281 h 372"/>
                <a:gd name="T22" fmla="*/ 26194 w 114"/>
                <a:gd name="T23" fmla="*/ 72231 h 372"/>
                <a:gd name="T24" fmla="*/ 29369 w 114"/>
                <a:gd name="T25" fmla="*/ 53975 h 372"/>
                <a:gd name="T26" fmla="*/ 33338 w 114"/>
                <a:gd name="T27" fmla="*/ 35719 h 372"/>
                <a:gd name="T28" fmla="*/ 37306 w 114"/>
                <a:gd name="T29" fmla="*/ 21431 h 372"/>
                <a:gd name="T30" fmla="*/ 41275 w 114"/>
                <a:gd name="T31" fmla="*/ 8731 h 372"/>
                <a:gd name="T32" fmla="*/ 46038 w 114"/>
                <a:gd name="T33" fmla="*/ 0 h 372"/>
                <a:gd name="T34" fmla="*/ 90488 w 114"/>
                <a:gd name="T35" fmla="*/ 3175 h 372"/>
                <a:gd name="T36" fmla="*/ 89694 w 114"/>
                <a:gd name="T37" fmla="*/ 5556 h 372"/>
                <a:gd name="T38" fmla="*/ 87313 w 114"/>
                <a:gd name="T39" fmla="*/ 11906 h 372"/>
                <a:gd name="T40" fmla="*/ 84138 w 114"/>
                <a:gd name="T41" fmla="*/ 22225 h 372"/>
                <a:gd name="T42" fmla="*/ 80169 w 114"/>
                <a:gd name="T43" fmla="*/ 35719 h 372"/>
                <a:gd name="T44" fmla="*/ 74613 w 114"/>
                <a:gd name="T45" fmla="*/ 52388 h 372"/>
                <a:gd name="T46" fmla="*/ 69850 w 114"/>
                <a:gd name="T47" fmla="*/ 71438 h 372"/>
                <a:gd name="T48" fmla="*/ 63500 w 114"/>
                <a:gd name="T49" fmla="*/ 92075 h 372"/>
                <a:gd name="T50" fmla="*/ 57944 w 114"/>
                <a:gd name="T51" fmla="*/ 115094 h 372"/>
                <a:gd name="T52" fmla="*/ 51594 w 114"/>
                <a:gd name="T53" fmla="*/ 138113 h 372"/>
                <a:gd name="T54" fmla="*/ 45244 w 114"/>
                <a:gd name="T55" fmla="*/ 162719 h 372"/>
                <a:gd name="T56" fmla="*/ 38894 w 114"/>
                <a:gd name="T57" fmla="*/ 187325 h 372"/>
                <a:gd name="T58" fmla="*/ 33338 w 114"/>
                <a:gd name="T59" fmla="*/ 211138 h 372"/>
                <a:gd name="T60" fmla="*/ 27781 w 114"/>
                <a:gd name="T61" fmla="*/ 234156 h 372"/>
                <a:gd name="T62" fmla="*/ 23019 w 114"/>
                <a:gd name="T63" fmla="*/ 256381 h 372"/>
                <a:gd name="T64" fmla="*/ 19844 w 114"/>
                <a:gd name="T65" fmla="*/ 276225 h 372"/>
                <a:gd name="T66" fmla="*/ 17463 w 114"/>
                <a:gd name="T67" fmla="*/ 295275 h 372"/>
                <a:gd name="T68" fmla="*/ 0 w 114"/>
                <a:gd name="T69" fmla="*/ 268288 h 372"/>
                <a:gd name="T70" fmla="*/ 9525 w 114"/>
                <a:gd name="T71" fmla="*/ 231775 h 372"/>
                <a:gd name="T72" fmla="*/ 9525 w 114"/>
                <a:gd name="T73" fmla="*/ 231775 h 3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 h="372">
                  <a:moveTo>
                    <a:pt x="12" y="292"/>
                  </a:moveTo>
                  <a:lnTo>
                    <a:pt x="12" y="289"/>
                  </a:lnTo>
                  <a:lnTo>
                    <a:pt x="12" y="282"/>
                  </a:lnTo>
                  <a:lnTo>
                    <a:pt x="12" y="270"/>
                  </a:lnTo>
                  <a:lnTo>
                    <a:pt x="14" y="254"/>
                  </a:lnTo>
                  <a:lnTo>
                    <a:pt x="16" y="235"/>
                  </a:lnTo>
                  <a:lnTo>
                    <a:pt x="19" y="213"/>
                  </a:lnTo>
                  <a:lnTo>
                    <a:pt x="20" y="189"/>
                  </a:lnTo>
                  <a:lnTo>
                    <a:pt x="24" y="165"/>
                  </a:lnTo>
                  <a:lnTo>
                    <a:pt x="26" y="140"/>
                  </a:lnTo>
                  <a:lnTo>
                    <a:pt x="29" y="115"/>
                  </a:lnTo>
                  <a:lnTo>
                    <a:pt x="33" y="91"/>
                  </a:lnTo>
                  <a:lnTo>
                    <a:pt x="37" y="68"/>
                  </a:lnTo>
                  <a:lnTo>
                    <a:pt x="42" y="45"/>
                  </a:lnTo>
                  <a:lnTo>
                    <a:pt x="47" y="27"/>
                  </a:lnTo>
                  <a:lnTo>
                    <a:pt x="52" y="11"/>
                  </a:lnTo>
                  <a:lnTo>
                    <a:pt x="58" y="0"/>
                  </a:lnTo>
                  <a:lnTo>
                    <a:pt x="114" y="4"/>
                  </a:lnTo>
                  <a:lnTo>
                    <a:pt x="113" y="7"/>
                  </a:lnTo>
                  <a:lnTo>
                    <a:pt x="110" y="15"/>
                  </a:lnTo>
                  <a:lnTo>
                    <a:pt x="106" y="28"/>
                  </a:lnTo>
                  <a:lnTo>
                    <a:pt x="101" y="45"/>
                  </a:lnTo>
                  <a:lnTo>
                    <a:pt x="94" y="66"/>
                  </a:lnTo>
                  <a:lnTo>
                    <a:pt x="88" y="90"/>
                  </a:lnTo>
                  <a:lnTo>
                    <a:pt x="80" y="116"/>
                  </a:lnTo>
                  <a:lnTo>
                    <a:pt x="73" y="145"/>
                  </a:lnTo>
                  <a:lnTo>
                    <a:pt x="65" y="174"/>
                  </a:lnTo>
                  <a:lnTo>
                    <a:pt x="57" y="205"/>
                  </a:lnTo>
                  <a:lnTo>
                    <a:pt x="49" y="236"/>
                  </a:lnTo>
                  <a:lnTo>
                    <a:pt x="42" y="266"/>
                  </a:lnTo>
                  <a:lnTo>
                    <a:pt x="35" y="295"/>
                  </a:lnTo>
                  <a:lnTo>
                    <a:pt x="29" y="323"/>
                  </a:lnTo>
                  <a:lnTo>
                    <a:pt x="25" y="348"/>
                  </a:lnTo>
                  <a:lnTo>
                    <a:pt x="22" y="372"/>
                  </a:lnTo>
                  <a:lnTo>
                    <a:pt x="0" y="338"/>
                  </a:lnTo>
                  <a:lnTo>
                    <a:pt x="12" y="292"/>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41" name="Freeform 74"/>
            <p:cNvSpPr/>
            <p:nvPr/>
          </p:nvSpPr>
          <p:spPr>
            <a:xfrm>
              <a:off x="1020763" y="2897188"/>
              <a:ext cx="157162" cy="522287"/>
            </a:xfrm>
            <a:custGeom>
              <a:avLst/>
              <a:gdLst>
                <a:gd name="T0" fmla="*/ 23574 w 200"/>
                <a:gd name="T1" fmla="*/ 0 h 660"/>
                <a:gd name="T2" fmla="*/ 0 w 200"/>
                <a:gd name="T3" fmla="*/ 15827 h 660"/>
                <a:gd name="T4" fmla="*/ 7072 w 200"/>
                <a:gd name="T5" fmla="*/ 140859 h 660"/>
                <a:gd name="T6" fmla="*/ 88797 w 200"/>
                <a:gd name="T7" fmla="*/ 349774 h 660"/>
                <a:gd name="T8" fmla="*/ 95869 w 200"/>
                <a:gd name="T9" fmla="*/ 512791 h 660"/>
                <a:gd name="T10" fmla="*/ 151661 w 200"/>
                <a:gd name="T11" fmla="*/ 522287 h 660"/>
                <a:gd name="T12" fmla="*/ 157162 w 200"/>
                <a:gd name="T13" fmla="*/ 257187 h 660"/>
                <a:gd name="T14" fmla="*/ 143017 w 200"/>
                <a:gd name="T15" fmla="*/ 86256 h 660"/>
                <a:gd name="T16" fmla="*/ 113942 w 200"/>
                <a:gd name="T17" fmla="*/ 48272 h 660"/>
                <a:gd name="T18" fmla="*/ 76224 w 200"/>
                <a:gd name="T19" fmla="*/ 11870 h 660"/>
                <a:gd name="T20" fmla="*/ 23574 w 200"/>
                <a:gd name="T21" fmla="*/ 0 h 660"/>
                <a:gd name="T22" fmla="*/ 23574 w 200"/>
                <a:gd name="T23" fmla="*/ 0 h 6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 h="660">
                  <a:moveTo>
                    <a:pt x="30" y="0"/>
                  </a:moveTo>
                  <a:lnTo>
                    <a:pt x="0" y="20"/>
                  </a:lnTo>
                  <a:lnTo>
                    <a:pt x="9" y="178"/>
                  </a:lnTo>
                  <a:lnTo>
                    <a:pt x="113" y="442"/>
                  </a:lnTo>
                  <a:lnTo>
                    <a:pt x="122" y="648"/>
                  </a:lnTo>
                  <a:lnTo>
                    <a:pt x="193" y="660"/>
                  </a:lnTo>
                  <a:lnTo>
                    <a:pt x="200" y="325"/>
                  </a:lnTo>
                  <a:lnTo>
                    <a:pt x="182" y="109"/>
                  </a:lnTo>
                  <a:lnTo>
                    <a:pt x="145" y="61"/>
                  </a:lnTo>
                  <a:lnTo>
                    <a:pt x="97" y="15"/>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42" name="Freeform 75"/>
            <p:cNvSpPr/>
            <p:nvPr/>
          </p:nvSpPr>
          <p:spPr>
            <a:xfrm>
              <a:off x="1082675" y="2976563"/>
              <a:ext cx="69850" cy="247650"/>
            </a:xfrm>
            <a:custGeom>
              <a:avLst/>
              <a:gdLst>
                <a:gd name="T0" fmla="*/ 0 w 87"/>
                <a:gd name="T1" fmla="*/ 27074 h 311"/>
                <a:gd name="T2" fmla="*/ 29706 w 87"/>
                <a:gd name="T3" fmla="*/ 0 h 311"/>
                <a:gd name="T4" fmla="*/ 65836 w 87"/>
                <a:gd name="T5" fmla="*/ 27871 h 311"/>
                <a:gd name="T6" fmla="*/ 69850 w 87"/>
                <a:gd name="T7" fmla="*/ 242076 h 311"/>
                <a:gd name="T8" fmla="*/ 52187 w 87"/>
                <a:gd name="T9" fmla="*/ 247650 h 311"/>
                <a:gd name="T10" fmla="*/ 52187 w 87"/>
                <a:gd name="T11" fmla="*/ 245261 h 311"/>
                <a:gd name="T12" fmla="*/ 52187 w 87"/>
                <a:gd name="T13" fmla="*/ 239687 h 311"/>
                <a:gd name="T14" fmla="*/ 52187 w 87"/>
                <a:gd name="T15" fmla="*/ 230131 h 311"/>
                <a:gd name="T16" fmla="*/ 52187 w 87"/>
                <a:gd name="T17" fmla="*/ 218983 h 311"/>
                <a:gd name="T18" fmla="*/ 52187 w 87"/>
                <a:gd name="T19" fmla="*/ 205446 h 311"/>
                <a:gd name="T20" fmla="*/ 52187 w 87"/>
                <a:gd name="T21" fmla="*/ 190316 h 311"/>
                <a:gd name="T22" fmla="*/ 52187 w 87"/>
                <a:gd name="T23" fmla="*/ 172798 h 311"/>
                <a:gd name="T24" fmla="*/ 52990 w 87"/>
                <a:gd name="T25" fmla="*/ 156075 h 311"/>
                <a:gd name="T26" fmla="*/ 52187 w 87"/>
                <a:gd name="T27" fmla="*/ 136964 h 311"/>
                <a:gd name="T28" fmla="*/ 52187 w 87"/>
                <a:gd name="T29" fmla="*/ 118649 h 311"/>
                <a:gd name="T30" fmla="*/ 51384 w 87"/>
                <a:gd name="T31" fmla="*/ 100334 h 311"/>
                <a:gd name="T32" fmla="*/ 50581 w 87"/>
                <a:gd name="T33" fmla="*/ 82815 h 311"/>
                <a:gd name="T34" fmla="*/ 49778 w 87"/>
                <a:gd name="T35" fmla="*/ 66093 h 311"/>
                <a:gd name="T36" fmla="*/ 48172 w 87"/>
                <a:gd name="T37" fmla="*/ 51760 h 311"/>
                <a:gd name="T38" fmla="*/ 46567 w 87"/>
                <a:gd name="T39" fmla="*/ 39019 h 311"/>
                <a:gd name="T40" fmla="*/ 44961 w 87"/>
                <a:gd name="T41" fmla="*/ 28667 h 311"/>
                <a:gd name="T42" fmla="*/ 29706 w 87"/>
                <a:gd name="T43" fmla="*/ 15926 h 311"/>
                <a:gd name="T44" fmla="*/ 0 w 87"/>
                <a:gd name="T45" fmla="*/ 27074 h 311"/>
                <a:gd name="T46" fmla="*/ 0 w 87"/>
                <a:gd name="T47" fmla="*/ 27074 h 3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7" h="311">
                  <a:moveTo>
                    <a:pt x="0" y="34"/>
                  </a:moveTo>
                  <a:lnTo>
                    <a:pt x="37" y="0"/>
                  </a:lnTo>
                  <a:lnTo>
                    <a:pt x="82" y="35"/>
                  </a:lnTo>
                  <a:lnTo>
                    <a:pt x="87" y="304"/>
                  </a:lnTo>
                  <a:lnTo>
                    <a:pt x="65" y="311"/>
                  </a:lnTo>
                  <a:lnTo>
                    <a:pt x="65" y="308"/>
                  </a:lnTo>
                  <a:lnTo>
                    <a:pt x="65" y="301"/>
                  </a:lnTo>
                  <a:lnTo>
                    <a:pt x="65" y="289"/>
                  </a:lnTo>
                  <a:lnTo>
                    <a:pt x="65" y="275"/>
                  </a:lnTo>
                  <a:lnTo>
                    <a:pt x="65" y="258"/>
                  </a:lnTo>
                  <a:lnTo>
                    <a:pt x="65" y="239"/>
                  </a:lnTo>
                  <a:lnTo>
                    <a:pt x="65" y="217"/>
                  </a:lnTo>
                  <a:lnTo>
                    <a:pt x="66" y="196"/>
                  </a:lnTo>
                  <a:lnTo>
                    <a:pt x="65" y="172"/>
                  </a:lnTo>
                  <a:lnTo>
                    <a:pt x="65" y="149"/>
                  </a:lnTo>
                  <a:lnTo>
                    <a:pt x="64" y="126"/>
                  </a:lnTo>
                  <a:lnTo>
                    <a:pt x="63" y="104"/>
                  </a:lnTo>
                  <a:lnTo>
                    <a:pt x="62" y="83"/>
                  </a:lnTo>
                  <a:lnTo>
                    <a:pt x="60" y="65"/>
                  </a:lnTo>
                  <a:lnTo>
                    <a:pt x="58" y="49"/>
                  </a:lnTo>
                  <a:lnTo>
                    <a:pt x="56" y="36"/>
                  </a:lnTo>
                  <a:lnTo>
                    <a:pt x="37" y="20"/>
                  </a:lnTo>
                  <a:lnTo>
                    <a:pt x="0" y="34"/>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43" name="Freeform 76"/>
            <p:cNvSpPr/>
            <p:nvPr/>
          </p:nvSpPr>
          <p:spPr>
            <a:xfrm>
              <a:off x="1184275" y="3503613"/>
              <a:ext cx="203200" cy="307975"/>
            </a:xfrm>
            <a:custGeom>
              <a:avLst/>
              <a:gdLst>
                <a:gd name="T0" fmla="*/ 37600 w 254"/>
                <a:gd name="T1" fmla="*/ 10292 h 389"/>
                <a:gd name="T2" fmla="*/ 82400 w 254"/>
                <a:gd name="T3" fmla="*/ 0 h 389"/>
                <a:gd name="T4" fmla="*/ 100800 w 254"/>
                <a:gd name="T5" fmla="*/ 42752 h 389"/>
                <a:gd name="T6" fmla="*/ 133600 w 254"/>
                <a:gd name="T7" fmla="*/ 30877 h 389"/>
                <a:gd name="T8" fmla="*/ 203200 w 254"/>
                <a:gd name="T9" fmla="*/ 236721 h 389"/>
                <a:gd name="T10" fmla="*/ 56000 w 254"/>
                <a:gd name="T11" fmla="*/ 307975 h 389"/>
                <a:gd name="T12" fmla="*/ 0 w 254"/>
                <a:gd name="T13" fmla="*/ 104506 h 389"/>
                <a:gd name="T14" fmla="*/ 80800 w 254"/>
                <a:gd name="T15" fmla="*/ 73629 h 389"/>
                <a:gd name="T16" fmla="*/ 72000 w 254"/>
                <a:gd name="T17" fmla="*/ 45127 h 389"/>
                <a:gd name="T18" fmla="*/ 29600 w 254"/>
                <a:gd name="T19" fmla="*/ 51461 h 389"/>
                <a:gd name="T20" fmla="*/ 37600 w 254"/>
                <a:gd name="T21" fmla="*/ 10292 h 389"/>
                <a:gd name="T22" fmla="*/ 37600 w 254"/>
                <a:gd name="T23" fmla="*/ 10292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4" h="389">
                  <a:moveTo>
                    <a:pt x="47" y="13"/>
                  </a:moveTo>
                  <a:lnTo>
                    <a:pt x="103" y="0"/>
                  </a:lnTo>
                  <a:lnTo>
                    <a:pt x="126" y="54"/>
                  </a:lnTo>
                  <a:lnTo>
                    <a:pt x="167" y="39"/>
                  </a:lnTo>
                  <a:lnTo>
                    <a:pt x="254" y="299"/>
                  </a:lnTo>
                  <a:lnTo>
                    <a:pt x="70" y="389"/>
                  </a:lnTo>
                  <a:lnTo>
                    <a:pt x="0" y="132"/>
                  </a:lnTo>
                  <a:lnTo>
                    <a:pt x="101" y="93"/>
                  </a:lnTo>
                  <a:lnTo>
                    <a:pt x="90" y="57"/>
                  </a:lnTo>
                  <a:lnTo>
                    <a:pt x="37" y="65"/>
                  </a:lnTo>
                  <a:lnTo>
                    <a:pt x="4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44" name="Freeform 77"/>
            <p:cNvSpPr/>
            <p:nvPr/>
          </p:nvSpPr>
          <p:spPr>
            <a:xfrm>
              <a:off x="1154113" y="3494088"/>
              <a:ext cx="88900" cy="104775"/>
            </a:xfrm>
            <a:custGeom>
              <a:avLst/>
              <a:gdLst>
                <a:gd name="T0" fmla="*/ 88900 w 113"/>
                <a:gd name="T1" fmla="*/ 57586 h 131"/>
                <a:gd name="T2" fmla="*/ 86540 w 113"/>
                <a:gd name="T3" fmla="*/ 86379 h 131"/>
                <a:gd name="T4" fmla="*/ 36189 w 113"/>
                <a:gd name="T5" fmla="*/ 104775 h 131"/>
                <a:gd name="T6" fmla="*/ 0 w 113"/>
                <a:gd name="T7" fmla="*/ 3999 h 131"/>
                <a:gd name="T8" fmla="*/ 60578 w 113"/>
                <a:gd name="T9" fmla="*/ 0 h 131"/>
                <a:gd name="T10" fmla="*/ 62938 w 113"/>
                <a:gd name="T11" fmla="*/ 38391 h 131"/>
                <a:gd name="T12" fmla="*/ 88900 w 113"/>
                <a:gd name="T13" fmla="*/ 57586 h 131"/>
                <a:gd name="T14" fmla="*/ 88900 w 113"/>
                <a:gd name="T15" fmla="*/ 57586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 h="131">
                  <a:moveTo>
                    <a:pt x="113" y="72"/>
                  </a:moveTo>
                  <a:lnTo>
                    <a:pt x="110" y="108"/>
                  </a:lnTo>
                  <a:lnTo>
                    <a:pt x="46" y="131"/>
                  </a:lnTo>
                  <a:lnTo>
                    <a:pt x="0" y="5"/>
                  </a:lnTo>
                  <a:lnTo>
                    <a:pt x="77" y="0"/>
                  </a:lnTo>
                  <a:lnTo>
                    <a:pt x="80" y="48"/>
                  </a:lnTo>
                  <a:lnTo>
                    <a:pt x="113" y="72"/>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45" name="Freeform 78"/>
            <p:cNvSpPr/>
            <p:nvPr/>
          </p:nvSpPr>
          <p:spPr>
            <a:xfrm>
              <a:off x="1174750" y="3482975"/>
              <a:ext cx="68263" cy="84138"/>
            </a:xfrm>
            <a:custGeom>
              <a:avLst/>
              <a:gdLst>
                <a:gd name="T0" fmla="*/ 43367 w 85"/>
                <a:gd name="T1" fmla="*/ 6350 h 106"/>
                <a:gd name="T2" fmla="*/ 68263 w 85"/>
                <a:gd name="T3" fmla="*/ 69057 h 106"/>
                <a:gd name="T4" fmla="*/ 7228 w 85"/>
                <a:gd name="T5" fmla="*/ 84138 h 106"/>
                <a:gd name="T6" fmla="*/ 0 w 85"/>
                <a:gd name="T7" fmla="*/ 61119 h 106"/>
                <a:gd name="T8" fmla="*/ 29714 w 85"/>
                <a:gd name="T9" fmla="*/ 52388 h 106"/>
                <a:gd name="T10" fmla="*/ 29714 w 85"/>
                <a:gd name="T11" fmla="*/ 33338 h 106"/>
                <a:gd name="T12" fmla="*/ 18471 w 85"/>
                <a:gd name="T13" fmla="*/ 0 h 106"/>
                <a:gd name="T14" fmla="*/ 43367 w 85"/>
                <a:gd name="T15" fmla="*/ 6350 h 106"/>
                <a:gd name="T16" fmla="*/ 43367 w 85"/>
                <a:gd name="T17" fmla="*/ 635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105">
                  <a:moveTo>
                    <a:pt x="54" y="8"/>
                  </a:moveTo>
                  <a:lnTo>
                    <a:pt x="85" y="87"/>
                  </a:lnTo>
                  <a:lnTo>
                    <a:pt x="9" y="106"/>
                  </a:lnTo>
                  <a:lnTo>
                    <a:pt x="0" y="77"/>
                  </a:lnTo>
                  <a:lnTo>
                    <a:pt x="37" y="66"/>
                  </a:lnTo>
                  <a:lnTo>
                    <a:pt x="37" y="42"/>
                  </a:lnTo>
                  <a:lnTo>
                    <a:pt x="23" y="0"/>
                  </a:lnTo>
                  <a:lnTo>
                    <a:pt x="54" y="8"/>
                  </a:lnTo>
                  <a:close/>
                </a:path>
              </a:pathLst>
            </a:custGeom>
            <a:solidFill>
              <a:srgbClr val="B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46" name="Freeform 79"/>
            <p:cNvSpPr/>
            <p:nvPr/>
          </p:nvSpPr>
          <p:spPr>
            <a:xfrm>
              <a:off x="1135063" y="3346450"/>
              <a:ext cx="73025" cy="163513"/>
            </a:xfrm>
            <a:custGeom>
              <a:avLst/>
              <a:gdLst>
                <a:gd name="T0" fmla="*/ 67528 w 93"/>
                <a:gd name="T1" fmla="*/ 157224 h 208"/>
                <a:gd name="T2" fmla="*/ 51039 w 93"/>
                <a:gd name="T3" fmla="*/ 163513 h 208"/>
                <a:gd name="T4" fmla="*/ 25127 w 93"/>
                <a:gd name="T5" fmla="*/ 163513 h 208"/>
                <a:gd name="T6" fmla="*/ 0 w 93"/>
                <a:gd name="T7" fmla="*/ 80184 h 208"/>
                <a:gd name="T8" fmla="*/ 36120 w 93"/>
                <a:gd name="T9" fmla="*/ 0 h 208"/>
                <a:gd name="T10" fmla="*/ 73025 w 93"/>
                <a:gd name="T11" fmla="*/ 114774 h 208"/>
                <a:gd name="T12" fmla="*/ 67528 w 93"/>
                <a:gd name="T13" fmla="*/ 157224 h 208"/>
                <a:gd name="T14" fmla="*/ 67528 w 93"/>
                <a:gd name="T15" fmla="*/ 157224 h 2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 h="208">
                  <a:moveTo>
                    <a:pt x="86" y="200"/>
                  </a:moveTo>
                  <a:lnTo>
                    <a:pt x="65" y="208"/>
                  </a:lnTo>
                  <a:lnTo>
                    <a:pt x="32" y="208"/>
                  </a:lnTo>
                  <a:lnTo>
                    <a:pt x="0" y="102"/>
                  </a:lnTo>
                  <a:lnTo>
                    <a:pt x="46" y="0"/>
                  </a:lnTo>
                  <a:lnTo>
                    <a:pt x="93" y="146"/>
                  </a:lnTo>
                  <a:lnTo>
                    <a:pt x="86" y="200"/>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47" name="Freeform 80"/>
            <p:cNvSpPr/>
            <p:nvPr/>
          </p:nvSpPr>
          <p:spPr>
            <a:xfrm>
              <a:off x="1155700" y="3290888"/>
              <a:ext cx="73025" cy="212725"/>
            </a:xfrm>
            <a:custGeom>
              <a:avLst/>
              <a:gdLst>
                <a:gd name="T0" fmla="*/ 46328 w 93"/>
                <a:gd name="T1" fmla="*/ 18909 h 270"/>
                <a:gd name="T2" fmla="*/ 32979 w 93"/>
                <a:gd name="T3" fmla="*/ 70120 h 270"/>
                <a:gd name="T4" fmla="*/ 73025 w 93"/>
                <a:gd name="T5" fmla="*/ 193816 h 270"/>
                <a:gd name="T6" fmla="*/ 47113 w 93"/>
                <a:gd name="T7" fmla="*/ 212725 h 270"/>
                <a:gd name="T8" fmla="*/ 3926 w 93"/>
                <a:gd name="T9" fmla="*/ 70120 h 270"/>
                <a:gd name="T10" fmla="*/ 0 w 93"/>
                <a:gd name="T11" fmla="*/ 0 h 270"/>
                <a:gd name="T12" fmla="*/ 46328 w 93"/>
                <a:gd name="T13" fmla="*/ 18909 h 270"/>
                <a:gd name="T14" fmla="*/ 46328 w 93"/>
                <a:gd name="T15" fmla="*/ 18909 h 2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 h="270">
                  <a:moveTo>
                    <a:pt x="59" y="24"/>
                  </a:moveTo>
                  <a:lnTo>
                    <a:pt x="42" y="89"/>
                  </a:lnTo>
                  <a:lnTo>
                    <a:pt x="93" y="246"/>
                  </a:lnTo>
                  <a:lnTo>
                    <a:pt x="60" y="270"/>
                  </a:lnTo>
                  <a:lnTo>
                    <a:pt x="5" y="89"/>
                  </a:lnTo>
                  <a:lnTo>
                    <a:pt x="0" y="0"/>
                  </a:lnTo>
                  <a:lnTo>
                    <a:pt x="59" y="24"/>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48" name="Freeform 81"/>
            <p:cNvSpPr/>
            <p:nvPr/>
          </p:nvSpPr>
          <p:spPr>
            <a:xfrm>
              <a:off x="974725" y="3417888"/>
              <a:ext cx="290513" cy="471487"/>
            </a:xfrm>
            <a:custGeom>
              <a:avLst/>
              <a:gdLst>
                <a:gd name="T0" fmla="*/ 173038 w 366"/>
                <a:gd name="T1" fmla="*/ 17492 h 593"/>
                <a:gd name="T2" fmla="*/ 290513 w 366"/>
                <a:gd name="T3" fmla="*/ 409470 h 593"/>
                <a:gd name="T4" fmla="*/ 227013 w 366"/>
                <a:gd name="T5" fmla="*/ 438888 h 593"/>
                <a:gd name="T6" fmla="*/ 100806 w 366"/>
                <a:gd name="T7" fmla="*/ 471487 h 593"/>
                <a:gd name="T8" fmla="*/ 55563 w 366"/>
                <a:gd name="T9" fmla="*/ 471487 h 593"/>
                <a:gd name="T10" fmla="*/ 0 w 366"/>
                <a:gd name="T11" fmla="*/ 438888 h 593"/>
                <a:gd name="T12" fmla="*/ 13494 w 366"/>
                <a:gd name="T13" fmla="*/ 117673 h 593"/>
                <a:gd name="T14" fmla="*/ 145257 w 366"/>
                <a:gd name="T15" fmla="*/ 0 h 593"/>
                <a:gd name="T16" fmla="*/ 173038 w 366"/>
                <a:gd name="T17" fmla="*/ 17492 h 593"/>
                <a:gd name="T18" fmla="*/ 173038 w 366"/>
                <a:gd name="T19" fmla="*/ 17492 h 5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6" h="593">
                  <a:moveTo>
                    <a:pt x="218" y="22"/>
                  </a:moveTo>
                  <a:lnTo>
                    <a:pt x="366" y="515"/>
                  </a:lnTo>
                  <a:lnTo>
                    <a:pt x="286" y="552"/>
                  </a:lnTo>
                  <a:lnTo>
                    <a:pt x="127" y="593"/>
                  </a:lnTo>
                  <a:lnTo>
                    <a:pt x="70" y="593"/>
                  </a:lnTo>
                  <a:lnTo>
                    <a:pt x="0" y="552"/>
                  </a:lnTo>
                  <a:lnTo>
                    <a:pt x="17" y="148"/>
                  </a:lnTo>
                  <a:lnTo>
                    <a:pt x="183" y="0"/>
                  </a:lnTo>
                  <a:lnTo>
                    <a:pt x="218" y="22"/>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49" name="Freeform 82"/>
            <p:cNvSpPr/>
            <p:nvPr/>
          </p:nvSpPr>
          <p:spPr>
            <a:xfrm>
              <a:off x="885825" y="3482975"/>
              <a:ext cx="215900" cy="409575"/>
            </a:xfrm>
            <a:custGeom>
              <a:avLst/>
              <a:gdLst>
                <a:gd name="T0" fmla="*/ 215900 w 272"/>
                <a:gd name="T1" fmla="*/ 16637 h 517"/>
                <a:gd name="T2" fmla="*/ 143669 w 272"/>
                <a:gd name="T3" fmla="*/ 45948 h 517"/>
                <a:gd name="T4" fmla="*/ 141288 w 272"/>
                <a:gd name="T5" fmla="*/ 289158 h 517"/>
                <a:gd name="T6" fmla="*/ 165894 w 272"/>
                <a:gd name="T7" fmla="*/ 311340 h 517"/>
                <a:gd name="T8" fmla="*/ 143669 w 272"/>
                <a:gd name="T9" fmla="*/ 337483 h 517"/>
                <a:gd name="T10" fmla="*/ 143669 w 272"/>
                <a:gd name="T11" fmla="*/ 405614 h 517"/>
                <a:gd name="T12" fmla="*/ 71438 w 272"/>
                <a:gd name="T13" fmla="*/ 409575 h 517"/>
                <a:gd name="T14" fmla="*/ 0 w 272"/>
                <a:gd name="T15" fmla="*/ 396107 h 517"/>
                <a:gd name="T16" fmla="*/ 40481 w 272"/>
                <a:gd name="T17" fmla="*/ 2377 h 517"/>
                <a:gd name="T18" fmla="*/ 194469 w 272"/>
                <a:gd name="T19" fmla="*/ 0 h 517"/>
                <a:gd name="T20" fmla="*/ 215900 w 272"/>
                <a:gd name="T21" fmla="*/ 16637 h 517"/>
                <a:gd name="T22" fmla="*/ 215900 w 272"/>
                <a:gd name="T23" fmla="*/ 16637 h 5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2" h="517">
                  <a:moveTo>
                    <a:pt x="272" y="21"/>
                  </a:moveTo>
                  <a:lnTo>
                    <a:pt x="181" y="58"/>
                  </a:lnTo>
                  <a:lnTo>
                    <a:pt x="178" y="365"/>
                  </a:lnTo>
                  <a:lnTo>
                    <a:pt x="209" y="393"/>
                  </a:lnTo>
                  <a:lnTo>
                    <a:pt x="181" y="426"/>
                  </a:lnTo>
                  <a:lnTo>
                    <a:pt x="181" y="512"/>
                  </a:lnTo>
                  <a:lnTo>
                    <a:pt x="90" y="517"/>
                  </a:lnTo>
                  <a:lnTo>
                    <a:pt x="0" y="500"/>
                  </a:lnTo>
                  <a:lnTo>
                    <a:pt x="51" y="3"/>
                  </a:lnTo>
                  <a:lnTo>
                    <a:pt x="245" y="0"/>
                  </a:lnTo>
                  <a:lnTo>
                    <a:pt x="272" y="21"/>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50" name="Freeform 83"/>
            <p:cNvSpPr/>
            <p:nvPr/>
          </p:nvSpPr>
          <p:spPr>
            <a:xfrm>
              <a:off x="1141413" y="3300413"/>
              <a:ext cx="33337" cy="107950"/>
            </a:xfrm>
            <a:custGeom>
              <a:avLst/>
              <a:gdLst>
                <a:gd name="T0" fmla="*/ 10079 w 43"/>
                <a:gd name="T1" fmla="*/ 19050 h 136"/>
                <a:gd name="T2" fmla="*/ 0 w 43"/>
                <a:gd name="T3" fmla="*/ 107950 h 136"/>
                <a:gd name="T4" fmla="*/ 11629 w 43"/>
                <a:gd name="T5" fmla="*/ 107950 h 136"/>
                <a:gd name="T6" fmla="*/ 33337 w 43"/>
                <a:gd name="T7" fmla="*/ 21431 h 136"/>
                <a:gd name="T8" fmla="*/ 13180 w 43"/>
                <a:gd name="T9" fmla="*/ 0 h 136"/>
                <a:gd name="T10" fmla="*/ 10079 w 43"/>
                <a:gd name="T11" fmla="*/ 19050 h 136"/>
                <a:gd name="T12" fmla="*/ 10079 w 43"/>
                <a:gd name="T13" fmla="*/ 1905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36">
                  <a:moveTo>
                    <a:pt x="13" y="24"/>
                  </a:moveTo>
                  <a:lnTo>
                    <a:pt x="0" y="136"/>
                  </a:lnTo>
                  <a:lnTo>
                    <a:pt x="15" y="136"/>
                  </a:lnTo>
                  <a:lnTo>
                    <a:pt x="43" y="27"/>
                  </a:lnTo>
                  <a:lnTo>
                    <a:pt x="17" y="0"/>
                  </a:lnTo>
                  <a:lnTo>
                    <a:pt x="13" y="24"/>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51" name="Freeform 84"/>
            <p:cNvSpPr/>
            <p:nvPr/>
          </p:nvSpPr>
          <p:spPr>
            <a:xfrm>
              <a:off x="1119188" y="3400425"/>
              <a:ext cx="34925" cy="34925"/>
            </a:xfrm>
            <a:custGeom>
              <a:avLst/>
              <a:gdLst>
                <a:gd name="T0" fmla="*/ 4061 w 43"/>
                <a:gd name="T1" fmla="*/ 0 h 44"/>
                <a:gd name="T2" fmla="*/ 34925 w 43"/>
                <a:gd name="T3" fmla="*/ 3969 h 44"/>
                <a:gd name="T4" fmla="*/ 28427 w 43"/>
                <a:gd name="T5" fmla="*/ 34925 h 44"/>
                <a:gd name="T6" fmla="*/ 0 w 43"/>
                <a:gd name="T7" fmla="*/ 33338 h 44"/>
                <a:gd name="T8" fmla="*/ 4061 w 43"/>
                <a:gd name="T9" fmla="*/ 0 h 44"/>
                <a:gd name="T10" fmla="*/ 4061 w 43"/>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5" y="0"/>
                  </a:moveTo>
                  <a:lnTo>
                    <a:pt x="43" y="5"/>
                  </a:lnTo>
                  <a:lnTo>
                    <a:pt x="35" y="44"/>
                  </a:lnTo>
                  <a:lnTo>
                    <a:pt x="0" y="4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52" name="Freeform 85"/>
            <p:cNvSpPr/>
            <p:nvPr/>
          </p:nvSpPr>
          <p:spPr>
            <a:xfrm>
              <a:off x="966788" y="3303588"/>
              <a:ext cx="168275" cy="203200"/>
            </a:xfrm>
            <a:custGeom>
              <a:avLst/>
              <a:gdLst>
                <a:gd name="T0" fmla="*/ 168275 w 212"/>
                <a:gd name="T1" fmla="*/ 55132 h 258"/>
                <a:gd name="T2" fmla="*/ 167481 w 212"/>
                <a:gd name="T3" fmla="*/ 55919 h 258"/>
                <a:gd name="T4" fmla="*/ 167481 w 212"/>
                <a:gd name="T5" fmla="*/ 59070 h 258"/>
                <a:gd name="T6" fmla="*/ 167481 w 212"/>
                <a:gd name="T7" fmla="*/ 63008 h 258"/>
                <a:gd name="T8" fmla="*/ 167481 w 212"/>
                <a:gd name="T9" fmla="*/ 69309 h 258"/>
                <a:gd name="T10" fmla="*/ 166688 w 212"/>
                <a:gd name="T11" fmla="*/ 76397 h 258"/>
                <a:gd name="T12" fmla="*/ 166688 w 212"/>
                <a:gd name="T13" fmla="*/ 85060 h 258"/>
                <a:gd name="T14" fmla="*/ 165894 w 212"/>
                <a:gd name="T15" fmla="*/ 93724 h 258"/>
                <a:gd name="T16" fmla="*/ 165100 w 212"/>
                <a:gd name="T17" fmla="*/ 104750 h 258"/>
                <a:gd name="T18" fmla="*/ 162719 w 212"/>
                <a:gd name="T19" fmla="*/ 114989 h 258"/>
                <a:gd name="T20" fmla="*/ 160338 w 212"/>
                <a:gd name="T21" fmla="*/ 126016 h 258"/>
                <a:gd name="T22" fmla="*/ 157956 w 212"/>
                <a:gd name="T23" fmla="*/ 137829 h 258"/>
                <a:gd name="T24" fmla="*/ 155575 w 212"/>
                <a:gd name="T25" fmla="*/ 149643 h 258"/>
                <a:gd name="T26" fmla="*/ 150813 w 212"/>
                <a:gd name="T27" fmla="*/ 160670 h 258"/>
                <a:gd name="T28" fmla="*/ 146050 w 212"/>
                <a:gd name="T29" fmla="*/ 172484 h 258"/>
                <a:gd name="T30" fmla="*/ 140494 w 212"/>
                <a:gd name="T31" fmla="*/ 182722 h 258"/>
                <a:gd name="T32" fmla="*/ 134938 w 212"/>
                <a:gd name="T33" fmla="*/ 194536 h 258"/>
                <a:gd name="T34" fmla="*/ 30163 w 212"/>
                <a:gd name="T35" fmla="*/ 203200 h 258"/>
                <a:gd name="T36" fmla="*/ 0 w 212"/>
                <a:gd name="T37" fmla="*/ 140192 h 258"/>
                <a:gd name="T38" fmla="*/ 3969 w 212"/>
                <a:gd name="T39" fmla="*/ 25203 h 258"/>
                <a:gd name="T40" fmla="*/ 53975 w 212"/>
                <a:gd name="T41" fmla="*/ 0 h 258"/>
                <a:gd name="T42" fmla="*/ 138906 w 212"/>
                <a:gd name="T43" fmla="*/ 29929 h 258"/>
                <a:gd name="T44" fmla="*/ 168275 w 212"/>
                <a:gd name="T45" fmla="*/ 55132 h 258"/>
                <a:gd name="T46" fmla="*/ 168275 w 212"/>
                <a:gd name="T47" fmla="*/ 55132 h 2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1" h="258">
                  <a:moveTo>
                    <a:pt x="212" y="70"/>
                  </a:moveTo>
                  <a:lnTo>
                    <a:pt x="211" y="71"/>
                  </a:lnTo>
                  <a:lnTo>
                    <a:pt x="211" y="75"/>
                  </a:lnTo>
                  <a:lnTo>
                    <a:pt x="211" y="80"/>
                  </a:lnTo>
                  <a:lnTo>
                    <a:pt x="211" y="88"/>
                  </a:lnTo>
                  <a:lnTo>
                    <a:pt x="210" y="97"/>
                  </a:lnTo>
                  <a:lnTo>
                    <a:pt x="210" y="108"/>
                  </a:lnTo>
                  <a:lnTo>
                    <a:pt x="209" y="119"/>
                  </a:lnTo>
                  <a:lnTo>
                    <a:pt x="208" y="133"/>
                  </a:lnTo>
                  <a:lnTo>
                    <a:pt x="205" y="146"/>
                  </a:lnTo>
                  <a:lnTo>
                    <a:pt x="202" y="160"/>
                  </a:lnTo>
                  <a:lnTo>
                    <a:pt x="199" y="175"/>
                  </a:lnTo>
                  <a:lnTo>
                    <a:pt x="196" y="190"/>
                  </a:lnTo>
                  <a:lnTo>
                    <a:pt x="190" y="204"/>
                  </a:lnTo>
                  <a:lnTo>
                    <a:pt x="184" y="219"/>
                  </a:lnTo>
                  <a:lnTo>
                    <a:pt x="177" y="232"/>
                  </a:lnTo>
                  <a:lnTo>
                    <a:pt x="170" y="247"/>
                  </a:lnTo>
                  <a:lnTo>
                    <a:pt x="38" y="258"/>
                  </a:lnTo>
                  <a:lnTo>
                    <a:pt x="0" y="178"/>
                  </a:lnTo>
                  <a:lnTo>
                    <a:pt x="5" y="32"/>
                  </a:lnTo>
                  <a:lnTo>
                    <a:pt x="68" y="0"/>
                  </a:lnTo>
                  <a:lnTo>
                    <a:pt x="175" y="38"/>
                  </a:lnTo>
                  <a:lnTo>
                    <a:pt x="212" y="70"/>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53" name="Freeform 86"/>
            <p:cNvSpPr/>
            <p:nvPr/>
          </p:nvSpPr>
          <p:spPr>
            <a:xfrm>
              <a:off x="1135063" y="2944813"/>
              <a:ext cx="87312" cy="295275"/>
            </a:xfrm>
            <a:custGeom>
              <a:avLst/>
              <a:gdLst>
                <a:gd name="T0" fmla="*/ 0 w 110"/>
                <a:gd name="T1" fmla="*/ 0 h 372"/>
                <a:gd name="T2" fmla="*/ 0 w 110"/>
                <a:gd name="T3" fmla="*/ 2381 h 372"/>
                <a:gd name="T4" fmla="*/ 794 w 110"/>
                <a:gd name="T5" fmla="*/ 8731 h 372"/>
                <a:gd name="T6" fmla="*/ 1587 w 110"/>
                <a:gd name="T7" fmla="*/ 19050 h 372"/>
                <a:gd name="T8" fmla="*/ 3175 w 110"/>
                <a:gd name="T9" fmla="*/ 34131 h 372"/>
                <a:gd name="T10" fmla="*/ 3969 w 110"/>
                <a:gd name="T11" fmla="*/ 50800 h 372"/>
                <a:gd name="T12" fmla="*/ 6350 w 110"/>
                <a:gd name="T13" fmla="*/ 69850 h 372"/>
                <a:gd name="T14" fmla="*/ 7937 w 110"/>
                <a:gd name="T15" fmla="*/ 92075 h 372"/>
                <a:gd name="T16" fmla="*/ 9525 w 110"/>
                <a:gd name="T17" fmla="*/ 115094 h 372"/>
                <a:gd name="T18" fmla="*/ 10319 w 110"/>
                <a:gd name="T19" fmla="*/ 138906 h 372"/>
                <a:gd name="T20" fmla="*/ 11906 w 110"/>
                <a:gd name="T21" fmla="*/ 162719 h 372"/>
                <a:gd name="T22" fmla="*/ 12700 w 110"/>
                <a:gd name="T23" fmla="*/ 186531 h 372"/>
                <a:gd name="T24" fmla="*/ 13494 w 110"/>
                <a:gd name="T25" fmla="*/ 210344 h 372"/>
                <a:gd name="T26" fmla="*/ 12700 w 110"/>
                <a:gd name="T27" fmla="*/ 231775 h 372"/>
                <a:gd name="T28" fmla="*/ 11112 w 110"/>
                <a:gd name="T29" fmla="*/ 251619 h 372"/>
                <a:gd name="T30" fmla="*/ 9525 w 110"/>
                <a:gd name="T31" fmla="*/ 271463 h 372"/>
                <a:gd name="T32" fmla="*/ 7144 w 110"/>
                <a:gd name="T33" fmla="*/ 287338 h 372"/>
                <a:gd name="T34" fmla="*/ 40481 w 110"/>
                <a:gd name="T35" fmla="*/ 295275 h 372"/>
                <a:gd name="T36" fmla="*/ 50006 w 110"/>
                <a:gd name="T37" fmla="*/ 289719 h 372"/>
                <a:gd name="T38" fmla="*/ 69850 w 110"/>
                <a:gd name="T39" fmla="*/ 277813 h 372"/>
                <a:gd name="T40" fmla="*/ 87312 w 110"/>
                <a:gd name="T41" fmla="*/ 73025 h 372"/>
                <a:gd name="T42" fmla="*/ 0 w 110"/>
                <a:gd name="T43" fmla="*/ 0 h 372"/>
                <a:gd name="T44" fmla="*/ 0 w 110"/>
                <a:gd name="T45" fmla="*/ 0 h 3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0" h="372">
                  <a:moveTo>
                    <a:pt x="0" y="0"/>
                  </a:moveTo>
                  <a:lnTo>
                    <a:pt x="0" y="3"/>
                  </a:lnTo>
                  <a:lnTo>
                    <a:pt x="1" y="11"/>
                  </a:lnTo>
                  <a:lnTo>
                    <a:pt x="2" y="24"/>
                  </a:lnTo>
                  <a:lnTo>
                    <a:pt x="4" y="43"/>
                  </a:lnTo>
                  <a:lnTo>
                    <a:pt x="5" y="64"/>
                  </a:lnTo>
                  <a:lnTo>
                    <a:pt x="8" y="88"/>
                  </a:lnTo>
                  <a:lnTo>
                    <a:pt x="10" y="116"/>
                  </a:lnTo>
                  <a:lnTo>
                    <a:pt x="12" y="145"/>
                  </a:lnTo>
                  <a:lnTo>
                    <a:pt x="13" y="175"/>
                  </a:lnTo>
                  <a:lnTo>
                    <a:pt x="15" y="205"/>
                  </a:lnTo>
                  <a:lnTo>
                    <a:pt x="16" y="235"/>
                  </a:lnTo>
                  <a:lnTo>
                    <a:pt x="17" y="265"/>
                  </a:lnTo>
                  <a:lnTo>
                    <a:pt x="16" y="292"/>
                  </a:lnTo>
                  <a:lnTo>
                    <a:pt x="14" y="317"/>
                  </a:lnTo>
                  <a:lnTo>
                    <a:pt x="12" y="342"/>
                  </a:lnTo>
                  <a:lnTo>
                    <a:pt x="9" y="362"/>
                  </a:lnTo>
                  <a:lnTo>
                    <a:pt x="51" y="372"/>
                  </a:lnTo>
                  <a:lnTo>
                    <a:pt x="63" y="365"/>
                  </a:lnTo>
                  <a:lnTo>
                    <a:pt x="88" y="350"/>
                  </a:lnTo>
                  <a:lnTo>
                    <a:pt x="110" y="92"/>
                  </a:lnTo>
                  <a:lnTo>
                    <a:pt x="0" y="0"/>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54" name="Freeform 87"/>
            <p:cNvSpPr/>
            <p:nvPr/>
          </p:nvSpPr>
          <p:spPr>
            <a:xfrm>
              <a:off x="1157288" y="3017838"/>
              <a:ext cx="19050" cy="215900"/>
            </a:xfrm>
            <a:custGeom>
              <a:avLst/>
              <a:gdLst>
                <a:gd name="T0" fmla="*/ 0 w 25"/>
                <a:gd name="T1" fmla="*/ 208782 h 273"/>
                <a:gd name="T2" fmla="*/ 15240 w 25"/>
                <a:gd name="T3" fmla="*/ 0 h 273"/>
                <a:gd name="T4" fmla="*/ 15240 w 25"/>
                <a:gd name="T5" fmla="*/ 1582 h 273"/>
                <a:gd name="T6" fmla="*/ 15240 w 25"/>
                <a:gd name="T7" fmla="*/ 3954 h 273"/>
                <a:gd name="T8" fmla="*/ 16002 w 25"/>
                <a:gd name="T9" fmla="*/ 7908 h 273"/>
                <a:gd name="T10" fmla="*/ 16764 w 25"/>
                <a:gd name="T11" fmla="*/ 13444 h 273"/>
                <a:gd name="T12" fmla="*/ 17526 w 25"/>
                <a:gd name="T13" fmla="*/ 20562 h 273"/>
                <a:gd name="T14" fmla="*/ 17526 w 25"/>
                <a:gd name="T15" fmla="*/ 30052 h 273"/>
                <a:gd name="T16" fmla="*/ 18288 w 25"/>
                <a:gd name="T17" fmla="*/ 41124 h 273"/>
                <a:gd name="T18" fmla="*/ 18288 w 25"/>
                <a:gd name="T19" fmla="*/ 54568 h 273"/>
                <a:gd name="T20" fmla="*/ 19050 w 25"/>
                <a:gd name="T21" fmla="*/ 69594 h 273"/>
                <a:gd name="T22" fmla="*/ 18288 w 25"/>
                <a:gd name="T23" fmla="*/ 86993 h 273"/>
                <a:gd name="T24" fmla="*/ 18288 w 25"/>
                <a:gd name="T25" fmla="*/ 107555 h 273"/>
                <a:gd name="T26" fmla="*/ 17526 w 25"/>
                <a:gd name="T27" fmla="*/ 128907 h 273"/>
                <a:gd name="T28" fmla="*/ 16002 w 25"/>
                <a:gd name="T29" fmla="*/ 155005 h 273"/>
                <a:gd name="T30" fmla="*/ 14478 w 25"/>
                <a:gd name="T31" fmla="*/ 183475 h 273"/>
                <a:gd name="T32" fmla="*/ 12954 w 25"/>
                <a:gd name="T33" fmla="*/ 215900 h 273"/>
                <a:gd name="T34" fmla="*/ 0 w 25"/>
                <a:gd name="T35" fmla="*/ 208782 h 273"/>
                <a:gd name="T36" fmla="*/ 0 w 25"/>
                <a:gd name="T37" fmla="*/ 208782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 h="273">
                  <a:moveTo>
                    <a:pt x="0" y="264"/>
                  </a:moveTo>
                  <a:lnTo>
                    <a:pt x="20" y="0"/>
                  </a:lnTo>
                  <a:lnTo>
                    <a:pt x="20" y="2"/>
                  </a:lnTo>
                  <a:lnTo>
                    <a:pt x="20" y="5"/>
                  </a:lnTo>
                  <a:lnTo>
                    <a:pt x="21" y="10"/>
                  </a:lnTo>
                  <a:lnTo>
                    <a:pt x="22" y="17"/>
                  </a:lnTo>
                  <a:lnTo>
                    <a:pt x="23" y="26"/>
                  </a:lnTo>
                  <a:lnTo>
                    <a:pt x="23" y="38"/>
                  </a:lnTo>
                  <a:lnTo>
                    <a:pt x="24" y="52"/>
                  </a:lnTo>
                  <a:lnTo>
                    <a:pt x="24" y="69"/>
                  </a:lnTo>
                  <a:lnTo>
                    <a:pt x="25" y="88"/>
                  </a:lnTo>
                  <a:lnTo>
                    <a:pt x="24" y="110"/>
                  </a:lnTo>
                  <a:lnTo>
                    <a:pt x="24" y="136"/>
                  </a:lnTo>
                  <a:lnTo>
                    <a:pt x="23" y="163"/>
                  </a:lnTo>
                  <a:lnTo>
                    <a:pt x="21" y="196"/>
                  </a:lnTo>
                  <a:lnTo>
                    <a:pt x="19" y="232"/>
                  </a:lnTo>
                  <a:lnTo>
                    <a:pt x="17" y="273"/>
                  </a:lnTo>
                  <a:lnTo>
                    <a:pt x="0" y="264"/>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55" name="Freeform 88"/>
            <p:cNvSpPr/>
            <p:nvPr/>
          </p:nvSpPr>
          <p:spPr>
            <a:xfrm>
              <a:off x="1066800" y="2638425"/>
              <a:ext cx="157163" cy="317500"/>
            </a:xfrm>
            <a:custGeom>
              <a:avLst/>
              <a:gdLst>
                <a:gd name="T0" fmla="*/ 119063 w 198"/>
                <a:gd name="T1" fmla="*/ 242094 h 400"/>
                <a:gd name="T2" fmla="*/ 157163 w 198"/>
                <a:gd name="T3" fmla="*/ 31750 h 400"/>
                <a:gd name="T4" fmla="*/ 123825 w 198"/>
                <a:gd name="T5" fmla="*/ 0 h 400"/>
                <a:gd name="T6" fmla="*/ 69056 w 198"/>
                <a:gd name="T7" fmla="*/ 3969 h 400"/>
                <a:gd name="T8" fmla="*/ 7144 w 198"/>
                <a:gd name="T9" fmla="*/ 204788 h 400"/>
                <a:gd name="T10" fmla="*/ 0 w 198"/>
                <a:gd name="T11" fmla="*/ 269081 h 400"/>
                <a:gd name="T12" fmla="*/ 11906 w 198"/>
                <a:gd name="T13" fmla="*/ 295275 h 400"/>
                <a:gd name="T14" fmla="*/ 51594 w 198"/>
                <a:gd name="T15" fmla="*/ 317500 h 400"/>
                <a:gd name="T16" fmla="*/ 67469 w 198"/>
                <a:gd name="T17" fmla="*/ 306388 h 400"/>
                <a:gd name="T18" fmla="*/ 57150 w 198"/>
                <a:gd name="T19" fmla="*/ 246856 h 400"/>
                <a:gd name="T20" fmla="*/ 92869 w 198"/>
                <a:gd name="T21" fmla="*/ 251619 h 400"/>
                <a:gd name="T22" fmla="*/ 119063 w 198"/>
                <a:gd name="T23" fmla="*/ 242094 h 400"/>
                <a:gd name="T24" fmla="*/ 119063 w 198"/>
                <a:gd name="T25" fmla="*/ 242094 h 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 h="400">
                  <a:moveTo>
                    <a:pt x="150" y="305"/>
                  </a:moveTo>
                  <a:lnTo>
                    <a:pt x="198" y="40"/>
                  </a:lnTo>
                  <a:lnTo>
                    <a:pt x="156" y="0"/>
                  </a:lnTo>
                  <a:lnTo>
                    <a:pt x="87" y="5"/>
                  </a:lnTo>
                  <a:lnTo>
                    <a:pt x="9" y="258"/>
                  </a:lnTo>
                  <a:lnTo>
                    <a:pt x="0" y="339"/>
                  </a:lnTo>
                  <a:lnTo>
                    <a:pt x="15" y="372"/>
                  </a:lnTo>
                  <a:lnTo>
                    <a:pt x="65" y="400"/>
                  </a:lnTo>
                  <a:lnTo>
                    <a:pt x="85" y="386"/>
                  </a:lnTo>
                  <a:lnTo>
                    <a:pt x="72" y="311"/>
                  </a:lnTo>
                  <a:lnTo>
                    <a:pt x="117" y="317"/>
                  </a:lnTo>
                  <a:lnTo>
                    <a:pt x="150" y="305"/>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56" name="Freeform 89"/>
            <p:cNvSpPr/>
            <p:nvPr/>
          </p:nvSpPr>
          <p:spPr>
            <a:xfrm>
              <a:off x="1011238" y="2651125"/>
              <a:ext cx="174625" cy="282575"/>
            </a:xfrm>
            <a:custGeom>
              <a:avLst/>
              <a:gdLst>
                <a:gd name="T0" fmla="*/ 150130 w 221"/>
                <a:gd name="T1" fmla="*/ 796 h 355"/>
                <a:gd name="T2" fmla="*/ 146179 w 221"/>
                <a:gd name="T3" fmla="*/ 9552 h 355"/>
                <a:gd name="T4" fmla="*/ 140648 w 221"/>
                <a:gd name="T5" fmla="*/ 24676 h 355"/>
                <a:gd name="T6" fmla="*/ 134327 w 221"/>
                <a:gd name="T7" fmla="*/ 44575 h 355"/>
                <a:gd name="T8" fmla="*/ 129586 w 221"/>
                <a:gd name="T9" fmla="*/ 67659 h 355"/>
                <a:gd name="T10" fmla="*/ 126425 w 221"/>
                <a:gd name="T11" fmla="*/ 90742 h 355"/>
                <a:gd name="T12" fmla="*/ 128796 w 221"/>
                <a:gd name="T13" fmla="*/ 112234 h 355"/>
                <a:gd name="T14" fmla="*/ 136697 w 221"/>
                <a:gd name="T15" fmla="*/ 129746 h 355"/>
                <a:gd name="T16" fmla="*/ 142229 w 221"/>
                <a:gd name="T17" fmla="*/ 136910 h 355"/>
                <a:gd name="T18" fmla="*/ 137488 w 221"/>
                <a:gd name="T19" fmla="*/ 137706 h 355"/>
                <a:gd name="T20" fmla="*/ 130376 w 221"/>
                <a:gd name="T21" fmla="*/ 141685 h 355"/>
                <a:gd name="T22" fmla="*/ 122475 w 221"/>
                <a:gd name="T23" fmla="*/ 148053 h 355"/>
                <a:gd name="T24" fmla="*/ 114573 w 221"/>
                <a:gd name="T25" fmla="*/ 156013 h 355"/>
                <a:gd name="T26" fmla="*/ 107462 w 221"/>
                <a:gd name="T27" fmla="*/ 166361 h 355"/>
                <a:gd name="T28" fmla="*/ 103511 w 221"/>
                <a:gd name="T29" fmla="*/ 180689 h 355"/>
                <a:gd name="T30" fmla="*/ 104301 w 221"/>
                <a:gd name="T31" fmla="*/ 197405 h 355"/>
                <a:gd name="T32" fmla="*/ 108252 w 221"/>
                <a:gd name="T33" fmla="*/ 208548 h 355"/>
                <a:gd name="T34" fmla="*/ 113783 w 221"/>
                <a:gd name="T35" fmla="*/ 210936 h 355"/>
                <a:gd name="T36" fmla="*/ 121684 w 221"/>
                <a:gd name="T37" fmla="*/ 214916 h 355"/>
                <a:gd name="T38" fmla="*/ 131166 w 221"/>
                <a:gd name="T39" fmla="*/ 219692 h 355"/>
                <a:gd name="T40" fmla="*/ 141438 w 221"/>
                <a:gd name="T41" fmla="*/ 222876 h 355"/>
                <a:gd name="T42" fmla="*/ 153291 w 221"/>
                <a:gd name="T43" fmla="*/ 226856 h 355"/>
                <a:gd name="T44" fmla="*/ 164353 w 221"/>
                <a:gd name="T45" fmla="*/ 229244 h 355"/>
                <a:gd name="T46" fmla="*/ 174625 w 221"/>
                <a:gd name="T47" fmla="*/ 229244 h 355"/>
                <a:gd name="T48" fmla="*/ 160402 w 221"/>
                <a:gd name="T49" fmla="*/ 248348 h 355"/>
                <a:gd name="T50" fmla="*/ 155661 w 221"/>
                <a:gd name="T51" fmla="*/ 246756 h 355"/>
                <a:gd name="T52" fmla="*/ 148550 w 221"/>
                <a:gd name="T53" fmla="*/ 245960 h 355"/>
                <a:gd name="T54" fmla="*/ 139858 w 221"/>
                <a:gd name="T55" fmla="*/ 243572 h 355"/>
                <a:gd name="T56" fmla="*/ 128796 w 221"/>
                <a:gd name="T57" fmla="*/ 240388 h 355"/>
                <a:gd name="T58" fmla="*/ 116943 w 221"/>
                <a:gd name="T59" fmla="*/ 236408 h 355"/>
                <a:gd name="T60" fmla="*/ 104301 w 221"/>
                <a:gd name="T61" fmla="*/ 232428 h 355"/>
                <a:gd name="T62" fmla="*/ 92449 w 221"/>
                <a:gd name="T63" fmla="*/ 226060 h 355"/>
                <a:gd name="T64" fmla="*/ 85337 w 221"/>
                <a:gd name="T65" fmla="*/ 224468 h 355"/>
                <a:gd name="T66" fmla="*/ 79806 w 221"/>
                <a:gd name="T67" fmla="*/ 229244 h 355"/>
                <a:gd name="T68" fmla="*/ 75855 w 221"/>
                <a:gd name="T69" fmla="*/ 234816 h 355"/>
                <a:gd name="T70" fmla="*/ 71904 w 221"/>
                <a:gd name="T71" fmla="*/ 242776 h 355"/>
                <a:gd name="T72" fmla="*/ 68744 w 221"/>
                <a:gd name="T73" fmla="*/ 252328 h 355"/>
                <a:gd name="T74" fmla="*/ 66373 w 221"/>
                <a:gd name="T75" fmla="*/ 262675 h 355"/>
                <a:gd name="T76" fmla="*/ 66373 w 221"/>
                <a:gd name="T77" fmla="*/ 274615 h 355"/>
                <a:gd name="T78" fmla="*/ 32396 w 221"/>
                <a:gd name="T79" fmla="*/ 245164 h 355"/>
                <a:gd name="T80" fmla="*/ 0 w 221"/>
                <a:gd name="T81" fmla="*/ 111438 h 355"/>
                <a:gd name="T82" fmla="*/ 150920 w 221"/>
                <a:gd name="T83" fmla="*/ 0 h 3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 h="355">
                  <a:moveTo>
                    <a:pt x="191" y="0"/>
                  </a:moveTo>
                  <a:lnTo>
                    <a:pt x="190" y="1"/>
                  </a:lnTo>
                  <a:lnTo>
                    <a:pt x="188" y="5"/>
                  </a:lnTo>
                  <a:lnTo>
                    <a:pt x="185" y="12"/>
                  </a:lnTo>
                  <a:lnTo>
                    <a:pt x="182" y="21"/>
                  </a:lnTo>
                  <a:lnTo>
                    <a:pt x="178" y="31"/>
                  </a:lnTo>
                  <a:lnTo>
                    <a:pt x="174" y="43"/>
                  </a:lnTo>
                  <a:lnTo>
                    <a:pt x="170" y="56"/>
                  </a:lnTo>
                  <a:lnTo>
                    <a:pt x="167" y="71"/>
                  </a:lnTo>
                  <a:lnTo>
                    <a:pt x="164" y="85"/>
                  </a:lnTo>
                  <a:lnTo>
                    <a:pt x="161" y="100"/>
                  </a:lnTo>
                  <a:lnTo>
                    <a:pt x="160" y="114"/>
                  </a:lnTo>
                  <a:lnTo>
                    <a:pt x="161" y="128"/>
                  </a:lnTo>
                  <a:lnTo>
                    <a:pt x="163" y="141"/>
                  </a:lnTo>
                  <a:lnTo>
                    <a:pt x="167" y="153"/>
                  </a:lnTo>
                  <a:lnTo>
                    <a:pt x="173" y="163"/>
                  </a:lnTo>
                  <a:lnTo>
                    <a:pt x="181" y="172"/>
                  </a:lnTo>
                  <a:lnTo>
                    <a:pt x="180" y="172"/>
                  </a:lnTo>
                  <a:lnTo>
                    <a:pt x="178" y="172"/>
                  </a:lnTo>
                  <a:lnTo>
                    <a:pt x="174" y="173"/>
                  </a:lnTo>
                  <a:lnTo>
                    <a:pt x="170" y="177"/>
                  </a:lnTo>
                  <a:lnTo>
                    <a:pt x="165" y="178"/>
                  </a:lnTo>
                  <a:lnTo>
                    <a:pt x="160" y="182"/>
                  </a:lnTo>
                  <a:lnTo>
                    <a:pt x="155" y="186"/>
                  </a:lnTo>
                  <a:lnTo>
                    <a:pt x="150" y="191"/>
                  </a:lnTo>
                  <a:lnTo>
                    <a:pt x="145" y="196"/>
                  </a:lnTo>
                  <a:lnTo>
                    <a:pt x="140" y="202"/>
                  </a:lnTo>
                  <a:lnTo>
                    <a:pt x="136" y="209"/>
                  </a:lnTo>
                  <a:lnTo>
                    <a:pt x="133" y="218"/>
                  </a:lnTo>
                  <a:lnTo>
                    <a:pt x="131" y="227"/>
                  </a:lnTo>
                  <a:lnTo>
                    <a:pt x="131" y="237"/>
                  </a:lnTo>
                  <a:lnTo>
                    <a:pt x="132" y="248"/>
                  </a:lnTo>
                  <a:lnTo>
                    <a:pt x="136" y="261"/>
                  </a:lnTo>
                  <a:lnTo>
                    <a:pt x="137" y="262"/>
                  </a:lnTo>
                  <a:lnTo>
                    <a:pt x="140" y="263"/>
                  </a:lnTo>
                  <a:lnTo>
                    <a:pt x="144" y="265"/>
                  </a:lnTo>
                  <a:lnTo>
                    <a:pt x="148" y="267"/>
                  </a:lnTo>
                  <a:lnTo>
                    <a:pt x="154" y="270"/>
                  </a:lnTo>
                  <a:lnTo>
                    <a:pt x="160" y="272"/>
                  </a:lnTo>
                  <a:lnTo>
                    <a:pt x="166" y="276"/>
                  </a:lnTo>
                  <a:lnTo>
                    <a:pt x="173" y="278"/>
                  </a:lnTo>
                  <a:lnTo>
                    <a:pt x="179" y="280"/>
                  </a:lnTo>
                  <a:lnTo>
                    <a:pt x="186" y="282"/>
                  </a:lnTo>
                  <a:lnTo>
                    <a:pt x="194" y="285"/>
                  </a:lnTo>
                  <a:lnTo>
                    <a:pt x="201" y="286"/>
                  </a:lnTo>
                  <a:lnTo>
                    <a:pt x="208" y="288"/>
                  </a:lnTo>
                  <a:lnTo>
                    <a:pt x="214" y="288"/>
                  </a:lnTo>
                  <a:lnTo>
                    <a:pt x="221" y="288"/>
                  </a:lnTo>
                  <a:lnTo>
                    <a:pt x="204" y="312"/>
                  </a:lnTo>
                  <a:lnTo>
                    <a:pt x="203" y="312"/>
                  </a:lnTo>
                  <a:lnTo>
                    <a:pt x="201" y="312"/>
                  </a:lnTo>
                  <a:lnTo>
                    <a:pt x="197" y="310"/>
                  </a:lnTo>
                  <a:lnTo>
                    <a:pt x="193" y="310"/>
                  </a:lnTo>
                  <a:lnTo>
                    <a:pt x="188" y="309"/>
                  </a:lnTo>
                  <a:lnTo>
                    <a:pt x="183" y="308"/>
                  </a:lnTo>
                  <a:lnTo>
                    <a:pt x="177" y="306"/>
                  </a:lnTo>
                  <a:lnTo>
                    <a:pt x="170" y="305"/>
                  </a:lnTo>
                  <a:lnTo>
                    <a:pt x="163" y="302"/>
                  </a:lnTo>
                  <a:lnTo>
                    <a:pt x="156" y="300"/>
                  </a:lnTo>
                  <a:lnTo>
                    <a:pt x="148" y="297"/>
                  </a:lnTo>
                  <a:lnTo>
                    <a:pt x="140" y="295"/>
                  </a:lnTo>
                  <a:lnTo>
                    <a:pt x="132" y="292"/>
                  </a:lnTo>
                  <a:lnTo>
                    <a:pt x="124" y="288"/>
                  </a:lnTo>
                  <a:lnTo>
                    <a:pt x="117" y="284"/>
                  </a:lnTo>
                  <a:lnTo>
                    <a:pt x="110" y="281"/>
                  </a:lnTo>
                  <a:lnTo>
                    <a:pt x="108" y="282"/>
                  </a:lnTo>
                  <a:lnTo>
                    <a:pt x="104" y="285"/>
                  </a:lnTo>
                  <a:lnTo>
                    <a:pt x="101" y="288"/>
                  </a:lnTo>
                  <a:lnTo>
                    <a:pt x="99" y="292"/>
                  </a:lnTo>
                  <a:lnTo>
                    <a:pt x="96" y="295"/>
                  </a:lnTo>
                  <a:lnTo>
                    <a:pt x="94" y="300"/>
                  </a:lnTo>
                  <a:lnTo>
                    <a:pt x="91" y="305"/>
                  </a:lnTo>
                  <a:lnTo>
                    <a:pt x="89" y="310"/>
                  </a:lnTo>
                  <a:lnTo>
                    <a:pt x="87" y="317"/>
                  </a:lnTo>
                  <a:lnTo>
                    <a:pt x="86" y="323"/>
                  </a:lnTo>
                  <a:lnTo>
                    <a:pt x="84" y="330"/>
                  </a:lnTo>
                  <a:lnTo>
                    <a:pt x="84" y="337"/>
                  </a:lnTo>
                  <a:lnTo>
                    <a:pt x="84" y="345"/>
                  </a:lnTo>
                  <a:lnTo>
                    <a:pt x="86" y="355"/>
                  </a:lnTo>
                  <a:lnTo>
                    <a:pt x="41" y="308"/>
                  </a:lnTo>
                  <a:lnTo>
                    <a:pt x="50" y="231"/>
                  </a:lnTo>
                  <a:lnTo>
                    <a:pt x="0" y="140"/>
                  </a:lnTo>
                  <a:lnTo>
                    <a:pt x="4" y="64"/>
                  </a:lnTo>
                  <a:lnTo>
                    <a:pt x="191" y="0"/>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57" name="Freeform 90"/>
            <p:cNvSpPr/>
            <p:nvPr/>
          </p:nvSpPr>
          <p:spPr>
            <a:xfrm>
              <a:off x="1155700" y="3244850"/>
              <a:ext cx="182563" cy="95250"/>
            </a:xfrm>
            <a:custGeom>
              <a:avLst/>
              <a:gdLst>
                <a:gd name="T0" fmla="*/ 21247 w 232"/>
                <a:gd name="T1" fmla="*/ 27445 h 118"/>
                <a:gd name="T2" fmla="*/ 84986 w 232"/>
                <a:gd name="T3" fmla="*/ 27445 h 118"/>
                <a:gd name="T4" fmla="*/ 121184 w 232"/>
                <a:gd name="T5" fmla="*/ 0 h 118"/>
                <a:gd name="T6" fmla="*/ 138496 w 232"/>
                <a:gd name="T7" fmla="*/ 29059 h 118"/>
                <a:gd name="T8" fmla="*/ 182563 w 232"/>
                <a:gd name="T9" fmla="*/ 80720 h 118"/>
                <a:gd name="T10" fmla="*/ 151087 w 232"/>
                <a:gd name="T11" fmla="*/ 95250 h 118"/>
                <a:gd name="T12" fmla="*/ 124332 w 232"/>
                <a:gd name="T13" fmla="*/ 94443 h 118"/>
                <a:gd name="T14" fmla="*/ 78691 w 232"/>
                <a:gd name="T15" fmla="*/ 83142 h 118"/>
                <a:gd name="T16" fmla="*/ 0 w 232"/>
                <a:gd name="T17" fmla="*/ 55697 h 118"/>
                <a:gd name="T18" fmla="*/ 21247 w 232"/>
                <a:gd name="T19" fmla="*/ 27445 h 118"/>
                <a:gd name="T20" fmla="*/ 21247 w 232"/>
                <a:gd name="T21" fmla="*/ 27445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1" h="118">
                  <a:moveTo>
                    <a:pt x="27" y="34"/>
                  </a:moveTo>
                  <a:lnTo>
                    <a:pt x="108" y="34"/>
                  </a:lnTo>
                  <a:lnTo>
                    <a:pt x="154" y="0"/>
                  </a:lnTo>
                  <a:lnTo>
                    <a:pt x="176" y="36"/>
                  </a:lnTo>
                  <a:lnTo>
                    <a:pt x="232" y="100"/>
                  </a:lnTo>
                  <a:lnTo>
                    <a:pt x="192" y="118"/>
                  </a:lnTo>
                  <a:lnTo>
                    <a:pt x="158" y="117"/>
                  </a:lnTo>
                  <a:lnTo>
                    <a:pt x="100" y="103"/>
                  </a:lnTo>
                  <a:lnTo>
                    <a:pt x="0" y="69"/>
                  </a:lnTo>
                  <a:lnTo>
                    <a:pt x="27" y="34"/>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58" name="Freeform 91"/>
            <p:cNvSpPr/>
            <p:nvPr/>
          </p:nvSpPr>
          <p:spPr>
            <a:xfrm>
              <a:off x="884238" y="2992438"/>
              <a:ext cx="292100" cy="350837"/>
            </a:xfrm>
            <a:custGeom>
              <a:avLst/>
              <a:gdLst>
                <a:gd name="T0" fmla="*/ 0 w 368"/>
                <a:gd name="T1" fmla="*/ 12729 h 441"/>
                <a:gd name="T2" fmla="*/ 91281 w 368"/>
                <a:gd name="T3" fmla="*/ 284806 h 441"/>
                <a:gd name="T4" fmla="*/ 259556 w 368"/>
                <a:gd name="T5" fmla="*/ 350837 h 441"/>
                <a:gd name="T6" fmla="*/ 281781 w 368"/>
                <a:gd name="T7" fmla="*/ 319811 h 441"/>
                <a:gd name="T8" fmla="*/ 292100 w 368"/>
                <a:gd name="T9" fmla="*/ 295944 h 441"/>
                <a:gd name="T10" fmla="*/ 234950 w 368"/>
                <a:gd name="T11" fmla="*/ 224345 h 441"/>
                <a:gd name="T12" fmla="*/ 226219 w 368"/>
                <a:gd name="T13" fmla="*/ 182976 h 441"/>
                <a:gd name="T14" fmla="*/ 155575 w 368"/>
                <a:gd name="T15" fmla="*/ 38982 h 441"/>
                <a:gd name="T16" fmla="*/ 58738 w 368"/>
                <a:gd name="T17" fmla="*/ 0 h 441"/>
                <a:gd name="T18" fmla="*/ 0 w 368"/>
                <a:gd name="T19" fmla="*/ 12729 h 441"/>
                <a:gd name="T20" fmla="*/ 0 w 368"/>
                <a:gd name="T21" fmla="*/ 12729 h 4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8" h="441">
                  <a:moveTo>
                    <a:pt x="0" y="16"/>
                  </a:moveTo>
                  <a:lnTo>
                    <a:pt x="115" y="358"/>
                  </a:lnTo>
                  <a:lnTo>
                    <a:pt x="327" y="441"/>
                  </a:lnTo>
                  <a:lnTo>
                    <a:pt x="355" y="402"/>
                  </a:lnTo>
                  <a:lnTo>
                    <a:pt x="368" y="372"/>
                  </a:lnTo>
                  <a:lnTo>
                    <a:pt x="296" y="282"/>
                  </a:lnTo>
                  <a:lnTo>
                    <a:pt x="285" y="230"/>
                  </a:lnTo>
                  <a:lnTo>
                    <a:pt x="196" y="49"/>
                  </a:lnTo>
                  <a:lnTo>
                    <a:pt x="74" y="0"/>
                  </a:lnTo>
                  <a:lnTo>
                    <a:pt x="0" y="16"/>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59" name="Freeform 92"/>
            <p:cNvSpPr/>
            <p:nvPr/>
          </p:nvSpPr>
          <p:spPr>
            <a:xfrm>
              <a:off x="981075" y="2595563"/>
              <a:ext cx="242888" cy="249237"/>
            </a:xfrm>
            <a:custGeom>
              <a:avLst/>
              <a:gdLst>
                <a:gd name="T0" fmla="*/ 241306 w 307"/>
                <a:gd name="T1" fmla="*/ 74140 h 316"/>
                <a:gd name="T2" fmla="*/ 232603 w 307"/>
                <a:gd name="T3" fmla="*/ 70985 h 316"/>
                <a:gd name="T4" fmla="*/ 218362 w 307"/>
                <a:gd name="T5" fmla="*/ 67042 h 316"/>
                <a:gd name="T6" fmla="*/ 198583 w 307"/>
                <a:gd name="T7" fmla="*/ 65464 h 316"/>
                <a:gd name="T8" fmla="*/ 177221 w 307"/>
                <a:gd name="T9" fmla="*/ 67830 h 316"/>
                <a:gd name="T10" fmla="*/ 155860 w 307"/>
                <a:gd name="T11" fmla="*/ 78872 h 316"/>
                <a:gd name="T12" fmla="*/ 136872 w 307"/>
                <a:gd name="T13" fmla="*/ 99379 h 316"/>
                <a:gd name="T14" fmla="*/ 122631 w 307"/>
                <a:gd name="T15" fmla="*/ 132506 h 316"/>
                <a:gd name="T16" fmla="*/ 96522 w 307"/>
                <a:gd name="T17" fmla="*/ 151435 h 316"/>
                <a:gd name="T18" fmla="*/ 94149 w 307"/>
                <a:gd name="T19" fmla="*/ 145125 h 316"/>
                <a:gd name="T20" fmla="*/ 91775 w 307"/>
                <a:gd name="T21" fmla="*/ 140393 h 316"/>
                <a:gd name="T22" fmla="*/ 88611 w 307"/>
                <a:gd name="T23" fmla="*/ 135661 h 316"/>
                <a:gd name="T24" fmla="*/ 82281 w 307"/>
                <a:gd name="T25" fmla="*/ 132506 h 316"/>
                <a:gd name="T26" fmla="*/ 75952 w 307"/>
                <a:gd name="T27" fmla="*/ 131717 h 316"/>
                <a:gd name="T28" fmla="*/ 66458 w 307"/>
                <a:gd name="T29" fmla="*/ 134872 h 316"/>
                <a:gd name="T30" fmla="*/ 56173 w 307"/>
                <a:gd name="T31" fmla="*/ 143548 h 316"/>
                <a:gd name="T32" fmla="*/ 46679 w 307"/>
                <a:gd name="T33" fmla="*/ 153801 h 316"/>
                <a:gd name="T34" fmla="*/ 44305 w 307"/>
                <a:gd name="T35" fmla="*/ 164055 h 316"/>
                <a:gd name="T36" fmla="*/ 46679 w 307"/>
                <a:gd name="T37" fmla="*/ 172731 h 316"/>
                <a:gd name="T38" fmla="*/ 53008 w 307"/>
                <a:gd name="T39" fmla="*/ 180618 h 316"/>
                <a:gd name="T40" fmla="*/ 59337 w 307"/>
                <a:gd name="T41" fmla="*/ 186928 h 316"/>
                <a:gd name="T42" fmla="*/ 66458 w 307"/>
                <a:gd name="T43" fmla="*/ 192449 h 316"/>
                <a:gd name="T44" fmla="*/ 71996 w 307"/>
                <a:gd name="T45" fmla="*/ 196392 h 316"/>
                <a:gd name="T46" fmla="*/ 73578 w 307"/>
                <a:gd name="T47" fmla="*/ 197181 h 316"/>
                <a:gd name="T48" fmla="*/ 68040 w 307"/>
                <a:gd name="T49" fmla="*/ 248448 h 316"/>
                <a:gd name="T50" fmla="*/ 59337 w 307"/>
                <a:gd name="T51" fmla="*/ 242927 h 316"/>
                <a:gd name="T52" fmla="*/ 43514 w 307"/>
                <a:gd name="T53" fmla="*/ 231885 h 316"/>
                <a:gd name="T54" fmla="*/ 28482 w 307"/>
                <a:gd name="T55" fmla="*/ 216111 h 316"/>
                <a:gd name="T56" fmla="*/ 13450 w 307"/>
                <a:gd name="T57" fmla="*/ 194815 h 316"/>
                <a:gd name="T58" fmla="*/ 3165 w 307"/>
                <a:gd name="T59" fmla="*/ 166421 h 316"/>
                <a:gd name="T60" fmla="*/ 0 w 307"/>
                <a:gd name="T61" fmla="*/ 132506 h 316"/>
                <a:gd name="T62" fmla="*/ 9494 w 307"/>
                <a:gd name="T63" fmla="*/ 93070 h 316"/>
                <a:gd name="T64" fmla="*/ 30855 w 307"/>
                <a:gd name="T65" fmla="*/ 49690 h 316"/>
                <a:gd name="T66" fmla="*/ 59337 w 307"/>
                <a:gd name="T67" fmla="*/ 19718 h 316"/>
                <a:gd name="T68" fmla="*/ 90193 w 307"/>
                <a:gd name="T69" fmla="*/ 4732 h 316"/>
                <a:gd name="T70" fmla="*/ 122631 w 307"/>
                <a:gd name="T71" fmla="*/ 0 h 316"/>
                <a:gd name="T72" fmla="*/ 152695 w 307"/>
                <a:gd name="T73" fmla="*/ 2366 h 316"/>
                <a:gd name="T74" fmla="*/ 178804 w 307"/>
                <a:gd name="T75" fmla="*/ 9465 h 316"/>
                <a:gd name="T76" fmla="*/ 199374 w 307"/>
                <a:gd name="T77" fmla="*/ 16563 h 316"/>
                <a:gd name="T78" fmla="*/ 210450 w 307"/>
                <a:gd name="T79" fmla="*/ 22084 h 316"/>
                <a:gd name="T80" fmla="*/ 213615 w 307"/>
                <a:gd name="T81" fmla="*/ 23662 h 316"/>
                <a:gd name="T82" fmla="*/ 219153 w 307"/>
                <a:gd name="T83" fmla="*/ 28394 h 316"/>
                <a:gd name="T84" fmla="*/ 224691 w 307"/>
                <a:gd name="T85" fmla="*/ 33915 h 316"/>
                <a:gd name="T86" fmla="*/ 231021 w 307"/>
                <a:gd name="T87" fmla="*/ 40225 h 316"/>
                <a:gd name="T88" fmla="*/ 236559 w 307"/>
                <a:gd name="T89" fmla="*/ 48112 h 316"/>
                <a:gd name="T90" fmla="*/ 240515 w 307"/>
                <a:gd name="T91" fmla="*/ 58366 h 316"/>
                <a:gd name="T92" fmla="*/ 242888 w 307"/>
                <a:gd name="T93" fmla="*/ 69408 h 316"/>
                <a:gd name="T94" fmla="*/ 242888 w 307"/>
                <a:gd name="T95" fmla="*/ 74929 h 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7" h="316">
                  <a:moveTo>
                    <a:pt x="307" y="95"/>
                  </a:moveTo>
                  <a:lnTo>
                    <a:pt x="305" y="94"/>
                  </a:lnTo>
                  <a:lnTo>
                    <a:pt x="301" y="92"/>
                  </a:lnTo>
                  <a:lnTo>
                    <a:pt x="294" y="90"/>
                  </a:lnTo>
                  <a:lnTo>
                    <a:pt x="286" y="88"/>
                  </a:lnTo>
                  <a:lnTo>
                    <a:pt x="276" y="85"/>
                  </a:lnTo>
                  <a:lnTo>
                    <a:pt x="264" y="84"/>
                  </a:lnTo>
                  <a:lnTo>
                    <a:pt x="251" y="83"/>
                  </a:lnTo>
                  <a:lnTo>
                    <a:pt x="239" y="84"/>
                  </a:lnTo>
                  <a:lnTo>
                    <a:pt x="224" y="86"/>
                  </a:lnTo>
                  <a:lnTo>
                    <a:pt x="211" y="92"/>
                  </a:lnTo>
                  <a:lnTo>
                    <a:pt x="197" y="100"/>
                  </a:lnTo>
                  <a:lnTo>
                    <a:pt x="185" y="111"/>
                  </a:lnTo>
                  <a:lnTo>
                    <a:pt x="173" y="126"/>
                  </a:lnTo>
                  <a:lnTo>
                    <a:pt x="163" y="144"/>
                  </a:lnTo>
                  <a:lnTo>
                    <a:pt x="155" y="168"/>
                  </a:lnTo>
                  <a:lnTo>
                    <a:pt x="149" y="196"/>
                  </a:lnTo>
                  <a:lnTo>
                    <a:pt x="122" y="192"/>
                  </a:lnTo>
                  <a:lnTo>
                    <a:pt x="121" y="190"/>
                  </a:lnTo>
                  <a:lnTo>
                    <a:pt x="119" y="184"/>
                  </a:lnTo>
                  <a:lnTo>
                    <a:pt x="117" y="181"/>
                  </a:lnTo>
                  <a:lnTo>
                    <a:pt x="116" y="178"/>
                  </a:lnTo>
                  <a:lnTo>
                    <a:pt x="114" y="175"/>
                  </a:lnTo>
                  <a:lnTo>
                    <a:pt x="112" y="172"/>
                  </a:lnTo>
                  <a:lnTo>
                    <a:pt x="108" y="170"/>
                  </a:lnTo>
                  <a:lnTo>
                    <a:pt x="104" y="168"/>
                  </a:lnTo>
                  <a:lnTo>
                    <a:pt x="100" y="167"/>
                  </a:lnTo>
                  <a:lnTo>
                    <a:pt x="96" y="167"/>
                  </a:lnTo>
                  <a:lnTo>
                    <a:pt x="90" y="168"/>
                  </a:lnTo>
                  <a:lnTo>
                    <a:pt x="84" y="171"/>
                  </a:lnTo>
                  <a:lnTo>
                    <a:pt x="78" y="175"/>
                  </a:lnTo>
                  <a:lnTo>
                    <a:pt x="71" y="182"/>
                  </a:lnTo>
                  <a:lnTo>
                    <a:pt x="64" y="188"/>
                  </a:lnTo>
                  <a:lnTo>
                    <a:pt x="59" y="195"/>
                  </a:lnTo>
                  <a:lnTo>
                    <a:pt x="57" y="201"/>
                  </a:lnTo>
                  <a:lnTo>
                    <a:pt x="56" y="208"/>
                  </a:lnTo>
                  <a:lnTo>
                    <a:pt x="57" y="213"/>
                  </a:lnTo>
                  <a:lnTo>
                    <a:pt x="59" y="219"/>
                  </a:lnTo>
                  <a:lnTo>
                    <a:pt x="62" y="224"/>
                  </a:lnTo>
                  <a:lnTo>
                    <a:pt x="67" y="229"/>
                  </a:lnTo>
                  <a:lnTo>
                    <a:pt x="70" y="233"/>
                  </a:lnTo>
                  <a:lnTo>
                    <a:pt x="75" y="237"/>
                  </a:lnTo>
                  <a:lnTo>
                    <a:pt x="79" y="240"/>
                  </a:lnTo>
                  <a:lnTo>
                    <a:pt x="84" y="244"/>
                  </a:lnTo>
                  <a:lnTo>
                    <a:pt x="87" y="245"/>
                  </a:lnTo>
                  <a:lnTo>
                    <a:pt x="91" y="249"/>
                  </a:lnTo>
                  <a:lnTo>
                    <a:pt x="92" y="250"/>
                  </a:lnTo>
                  <a:lnTo>
                    <a:pt x="93" y="250"/>
                  </a:lnTo>
                  <a:lnTo>
                    <a:pt x="88" y="316"/>
                  </a:lnTo>
                  <a:lnTo>
                    <a:pt x="86" y="315"/>
                  </a:lnTo>
                  <a:lnTo>
                    <a:pt x="82" y="312"/>
                  </a:lnTo>
                  <a:lnTo>
                    <a:pt x="75" y="308"/>
                  </a:lnTo>
                  <a:lnTo>
                    <a:pt x="67" y="302"/>
                  </a:lnTo>
                  <a:lnTo>
                    <a:pt x="55" y="294"/>
                  </a:lnTo>
                  <a:lnTo>
                    <a:pt x="46" y="285"/>
                  </a:lnTo>
                  <a:lnTo>
                    <a:pt x="36" y="274"/>
                  </a:lnTo>
                  <a:lnTo>
                    <a:pt x="27" y="262"/>
                  </a:lnTo>
                  <a:lnTo>
                    <a:pt x="17" y="247"/>
                  </a:lnTo>
                  <a:lnTo>
                    <a:pt x="9" y="229"/>
                  </a:lnTo>
                  <a:lnTo>
                    <a:pt x="4" y="211"/>
                  </a:lnTo>
                  <a:lnTo>
                    <a:pt x="1" y="191"/>
                  </a:lnTo>
                  <a:lnTo>
                    <a:pt x="0" y="168"/>
                  </a:lnTo>
                  <a:lnTo>
                    <a:pt x="4" y="144"/>
                  </a:lnTo>
                  <a:lnTo>
                    <a:pt x="12" y="118"/>
                  </a:lnTo>
                  <a:lnTo>
                    <a:pt x="24" y="90"/>
                  </a:lnTo>
                  <a:lnTo>
                    <a:pt x="39" y="63"/>
                  </a:lnTo>
                  <a:lnTo>
                    <a:pt x="56" y="42"/>
                  </a:lnTo>
                  <a:lnTo>
                    <a:pt x="75" y="25"/>
                  </a:lnTo>
                  <a:lnTo>
                    <a:pt x="95" y="14"/>
                  </a:lnTo>
                  <a:lnTo>
                    <a:pt x="114" y="6"/>
                  </a:lnTo>
                  <a:lnTo>
                    <a:pt x="135" y="2"/>
                  </a:lnTo>
                  <a:lnTo>
                    <a:pt x="155" y="0"/>
                  </a:lnTo>
                  <a:lnTo>
                    <a:pt x="175" y="1"/>
                  </a:lnTo>
                  <a:lnTo>
                    <a:pt x="193" y="3"/>
                  </a:lnTo>
                  <a:lnTo>
                    <a:pt x="211" y="7"/>
                  </a:lnTo>
                  <a:lnTo>
                    <a:pt x="226" y="12"/>
                  </a:lnTo>
                  <a:lnTo>
                    <a:pt x="241" y="17"/>
                  </a:lnTo>
                  <a:lnTo>
                    <a:pt x="252" y="21"/>
                  </a:lnTo>
                  <a:lnTo>
                    <a:pt x="261" y="26"/>
                  </a:lnTo>
                  <a:lnTo>
                    <a:pt x="266" y="28"/>
                  </a:lnTo>
                  <a:lnTo>
                    <a:pt x="268" y="30"/>
                  </a:lnTo>
                  <a:lnTo>
                    <a:pt x="270" y="30"/>
                  </a:lnTo>
                  <a:lnTo>
                    <a:pt x="275" y="34"/>
                  </a:lnTo>
                  <a:lnTo>
                    <a:pt x="277" y="36"/>
                  </a:lnTo>
                  <a:lnTo>
                    <a:pt x="280" y="39"/>
                  </a:lnTo>
                  <a:lnTo>
                    <a:pt x="284" y="43"/>
                  </a:lnTo>
                  <a:lnTo>
                    <a:pt x="288" y="47"/>
                  </a:lnTo>
                  <a:lnTo>
                    <a:pt x="292" y="51"/>
                  </a:lnTo>
                  <a:lnTo>
                    <a:pt x="295" y="56"/>
                  </a:lnTo>
                  <a:lnTo>
                    <a:pt x="299" y="61"/>
                  </a:lnTo>
                  <a:lnTo>
                    <a:pt x="302" y="67"/>
                  </a:lnTo>
                  <a:lnTo>
                    <a:pt x="304" y="74"/>
                  </a:lnTo>
                  <a:lnTo>
                    <a:pt x="306" y="81"/>
                  </a:lnTo>
                  <a:lnTo>
                    <a:pt x="307" y="88"/>
                  </a:lnTo>
                  <a:lnTo>
                    <a:pt x="307"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60" name="Freeform 93"/>
            <p:cNvSpPr/>
            <p:nvPr/>
          </p:nvSpPr>
          <p:spPr>
            <a:xfrm>
              <a:off x="884238" y="2906713"/>
              <a:ext cx="300037" cy="382587"/>
            </a:xfrm>
            <a:custGeom>
              <a:avLst/>
              <a:gdLst>
                <a:gd name="T0" fmla="*/ 141706 w 379"/>
                <a:gd name="T1" fmla="*/ 0 h 481"/>
                <a:gd name="T2" fmla="*/ 142498 w 379"/>
                <a:gd name="T3" fmla="*/ 1591 h 481"/>
                <a:gd name="T4" fmla="*/ 144873 w 379"/>
                <a:gd name="T5" fmla="*/ 7159 h 481"/>
                <a:gd name="T6" fmla="*/ 149623 w 379"/>
                <a:gd name="T7" fmla="*/ 16703 h 481"/>
                <a:gd name="T8" fmla="*/ 154373 w 379"/>
                <a:gd name="T9" fmla="*/ 29430 h 481"/>
                <a:gd name="T10" fmla="*/ 159914 w 379"/>
                <a:gd name="T11" fmla="*/ 43747 h 481"/>
                <a:gd name="T12" fmla="*/ 166247 w 379"/>
                <a:gd name="T13" fmla="*/ 61246 h 481"/>
                <a:gd name="T14" fmla="*/ 173372 w 379"/>
                <a:gd name="T15" fmla="*/ 80335 h 481"/>
                <a:gd name="T16" fmla="*/ 181289 w 379"/>
                <a:gd name="T17" fmla="*/ 101016 h 481"/>
                <a:gd name="T18" fmla="*/ 188414 w 379"/>
                <a:gd name="T19" fmla="*/ 122491 h 481"/>
                <a:gd name="T20" fmla="*/ 195539 w 379"/>
                <a:gd name="T21" fmla="*/ 144763 h 481"/>
                <a:gd name="T22" fmla="*/ 202664 w 379"/>
                <a:gd name="T23" fmla="*/ 167829 h 481"/>
                <a:gd name="T24" fmla="*/ 208997 w 379"/>
                <a:gd name="T25" fmla="*/ 190100 h 481"/>
                <a:gd name="T26" fmla="*/ 214538 w 379"/>
                <a:gd name="T27" fmla="*/ 210781 h 481"/>
                <a:gd name="T28" fmla="*/ 219288 w 379"/>
                <a:gd name="T29" fmla="*/ 232257 h 481"/>
                <a:gd name="T30" fmla="*/ 223247 w 379"/>
                <a:gd name="T31" fmla="*/ 251346 h 481"/>
                <a:gd name="T32" fmla="*/ 225621 w 379"/>
                <a:gd name="T33" fmla="*/ 269640 h 481"/>
                <a:gd name="T34" fmla="*/ 201080 w 379"/>
                <a:gd name="T35" fmla="*/ 256914 h 481"/>
                <a:gd name="T36" fmla="*/ 148039 w 379"/>
                <a:gd name="T37" fmla="*/ 190100 h 481"/>
                <a:gd name="T38" fmla="*/ 187622 w 379"/>
                <a:gd name="T39" fmla="*/ 272822 h 481"/>
                <a:gd name="T40" fmla="*/ 300037 w 379"/>
                <a:gd name="T41" fmla="*/ 328500 h 481"/>
                <a:gd name="T42" fmla="*/ 299245 w 379"/>
                <a:gd name="T43" fmla="*/ 355543 h 481"/>
                <a:gd name="T44" fmla="*/ 291329 w 379"/>
                <a:gd name="T45" fmla="*/ 382587 h 481"/>
                <a:gd name="T46" fmla="*/ 138540 w 379"/>
                <a:gd name="T47" fmla="*/ 315773 h 481"/>
                <a:gd name="T48" fmla="*/ 72832 w 379"/>
                <a:gd name="T49" fmla="*/ 120105 h 481"/>
                <a:gd name="T50" fmla="*/ 0 w 379"/>
                <a:gd name="T51" fmla="*/ 99425 h 481"/>
                <a:gd name="T52" fmla="*/ 0 w 379"/>
                <a:gd name="T53" fmla="*/ 98629 h 481"/>
                <a:gd name="T54" fmla="*/ 2375 w 379"/>
                <a:gd name="T55" fmla="*/ 96243 h 481"/>
                <a:gd name="T56" fmla="*/ 6333 w 379"/>
                <a:gd name="T57" fmla="*/ 92266 h 481"/>
                <a:gd name="T58" fmla="*/ 11875 w 379"/>
                <a:gd name="T59" fmla="*/ 86699 h 481"/>
                <a:gd name="T60" fmla="*/ 17416 w 379"/>
                <a:gd name="T61" fmla="*/ 79540 h 481"/>
                <a:gd name="T62" fmla="*/ 25333 w 379"/>
                <a:gd name="T63" fmla="*/ 73177 h 481"/>
                <a:gd name="T64" fmla="*/ 33249 w 379"/>
                <a:gd name="T65" fmla="*/ 65223 h 481"/>
                <a:gd name="T66" fmla="*/ 43541 w 379"/>
                <a:gd name="T67" fmla="*/ 57269 h 481"/>
                <a:gd name="T68" fmla="*/ 53041 w 379"/>
                <a:gd name="T69" fmla="*/ 48519 h 481"/>
                <a:gd name="T70" fmla="*/ 64124 w 379"/>
                <a:gd name="T71" fmla="*/ 40565 h 481"/>
                <a:gd name="T72" fmla="*/ 75999 w 379"/>
                <a:gd name="T73" fmla="*/ 31816 h 481"/>
                <a:gd name="T74" fmla="*/ 88665 w 379"/>
                <a:gd name="T75" fmla="*/ 23067 h 481"/>
                <a:gd name="T76" fmla="*/ 100540 w 379"/>
                <a:gd name="T77" fmla="*/ 15908 h 481"/>
                <a:gd name="T78" fmla="*/ 114790 w 379"/>
                <a:gd name="T79" fmla="*/ 9545 h 481"/>
                <a:gd name="T80" fmla="*/ 128248 w 379"/>
                <a:gd name="T81" fmla="*/ 3977 h 481"/>
                <a:gd name="T82" fmla="*/ 141706 w 379"/>
                <a:gd name="T83" fmla="*/ 0 h 481"/>
                <a:gd name="T84" fmla="*/ 141706 w 379"/>
                <a:gd name="T85" fmla="*/ 0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 h="481">
                  <a:moveTo>
                    <a:pt x="179" y="0"/>
                  </a:moveTo>
                  <a:lnTo>
                    <a:pt x="180" y="2"/>
                  </a:lnTo>
                  <a:lnTo>
                    <a:pt x="183" y="9"/>
                  </a:lnTo>
                  <a:lnTo>
                    <a:pt x="189" y="21"/>
                  </a:lnTo>
                  <a:lnTo>
                    <a:pt x="195" y="37"/>
                  </a:lnTo>
                  <a:lnTo>
                    <a:pt x="202" y="55"/>
                  </a:lnTo>
                  <a:lnTo>
                    <a:pt x="210" y="77"/>
                  </a:lnTo>
                  <a:lnTo>
                    <a:pt x="219" y="101"/>
                  </a:lnTo>
                  <a:lnTo>
                    <a:pt x="229" y="127"/>
                  </a:lnTo>
                  <a:lnTo>
                    <a:pt x="238" y="154"/>
                  </a:lnTo>
                  <a:lnTo>
                    <a:pt x="247" y="182"/>
                  </a:lnTo>
                  <a:lnTo>
                    <a:pt x="256" y="211"/>
                  </a:lnTo>
                  <a:lnTo>
                    <a:pt x="264" y="239"/>
                  </a:lnTo>
                  <a:lnTo>
                    <a:pt x="271" y="265"/>
                  </a:lnTo>
                  <a:lnTo>
                    <a:pt x="277" y="292"/>
                  </a:lnTo>
                  <a:lnTo>
                    <a:pt x="282" y="316"/>
                  </a:lnTo>
                  <a:lnTo>
                    <a:pt x="285" y="339"/>
                  </a:lnTo>
                  <a:lnTo>
                    <a:pt x="254" y="323"/>
                  </a:lnTo>
                  <a:lnTo>
                    <a:pt x="187" y="239"/>
                  </a:lnTo>
                  <a:lnTo>
                    <a:pt x="237" y="343"/>
                  </a:lnTo>
                  <a:lnTo>
                    <a:pt x="379" y="413"/>
                  </a:lnTo>
                  <a:lnTo>
                    <a:pt x="378" y="447"/>
                  </a:lnTo>
                  <a:lnTo>
                    <a:pt x="368" y="481"/>
                  </a:lnTo>
                  <a:lnTo>
                    <a:pt x="175" y="397"/>
                  </a:lnTo>
                  <a:lnTo>
                    <a:pt x="92" y="151"/>
                  </a:lnTo>
                  <a:lnTo>
                    <a:pt x="0" y="125"/>
                  </a:lnTo>
                  <a:lnTo>
                    <a:pt x="0" y="124"/>
                  </a:lnTo>
                  <a:lnTo>
                    <a:pt x="3" y="121"/>
                  </a:lnTo>
                  <a:lnTo>
                    <a:pt x="8" y="116"/>
                  </a:lnTo>
                  <a:lnTo>
                    <a:pt x="15" y="109"/>
                  </a:lnTo>
                  <a:lnTo>
                    <a:pt x="22" y="100"/>
                  </a:lnTo>
                  <a:lnTo>
                    <a:pt x="32" y="92"/>
                  </a:lnTo>
                  <a:lnTo>
                    <a:pt x="42" y="82"/>
                  </a:lnTo>
                  <a:lnTo>
                    <a:pt x="55" y="72"/>
                  </a:lnTo>
                  <a:lnTo>
                    <a:pt x="67" y="61"/>
                  </a:lnTo>
                  <a:lnTo>
                    <a:pt x="81" y="51"/>
                  </a:lnTo>
                  <a:lnTo>
                    <a:pt x="96" y="40"/>
                  </a:lnTo>
                  <a:lnTo>
                    <a:pt x="112" y="29"/>
                  </a:lnTo>
                  <a:lnTo>
                    <a:pt x="127" y="20"/>
                  </a:lnTo>
                  <a:lnTo>
                    <a:pt x="145" y="12"/>
                  </a:lnTo>
                  <a:lnTo>
                    <a:pt x="162" y="5"/>
                  </a:lnTo>
                  <a:lnTo>
                    <a:pt x="179" y="0"/>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61" name="Freeform 94"/>
            <p:cNvSpPr/>
            <p:nvPr/>
          </p:nvSpPr>
          <p:spPr>
            <a:xfrm>
              <a:off x="884238" y="3006725"/>
              <a:ext cx="252412" cy="500063"/>
            </a:xfrm>
            <a:custGeom>
              <a:avLst/>
              <a:gdLst>
                <a:gd name="T0" fmla="*/ 0 w 317"/>
                <a:gd name="T1" fmla="*/ 0 h 632"/>
                <a:gd name="T2" fmla="*/ 44590 w 317"/>
                <a:gd name="T3" fmla="*/ 333903 h 632"/>
                <a:gd name="T4" fmla="*/ 27869 w 317"/>
                <a:gd name="T5" fmla="*/ 376630 h 632"/>
                <a:gd name="T6" fmla="*/ 41405 w 317"/>
                <a:gd name="T7" fmla="*/ 400367 h 632"/>
                <a:gd name="T8" fmla="*/ 8759 w 317"/>
                <a:gd name="T9" fmla="*/ 500063 h 632"/>
                <a:gd name="T10" fmla="*/ 113068 w 317"/>
                <a:gd name="T11" fmla="*/ 500063 h 632"/>
                <a:gd name="T12" fmla="*/ 136955 w 317"/>
                <a:gd name="T13" fmla="*/ 411444 h 632"/>
                <a:gd name="T14" fmla="*/ 112272 w 317"/>
                <a:gd name="T15" fmla="*/ 365552 h 632"/>
                <a:gd name="T16" fmla="*/ 136955 w 317"/>
                <a:gd name="T17" fmla="*/ 338650 h 632"/>
                <a:gd name="T18" fmla="*/ 138548 w 317"/>
                <a:gd name="T19" fmla="*/ 312539 h 632"/>
                <a:gd name="T20" fmla="*/ 251616 w 317"/>
                <a:gd name="T21" fmla="*/ 351310 h 632"/>
                <a:gd name="T22" fmla="*/ 252412 w 317"/>
                <a:gd name="T23" fmla="*/ 302253 h 632"/>
                <a:gd name="T24" fmla="*/ 42201 w 317"/>
                <a:gd name="T25" fmla="*/ 22946 h 632"/>
                <a:gd name="T26" fmla="*/ 0 w 317"/>
                <a:gd name="T27" fmla="*/ 0 h 632"/>
                <a:gd name="T28" fmla="*/ 0 w 317"/>
                <a:gd name="T29" fmla="*/ 0 h 6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7" h="632">
                  <a:moveTo>
                    <a:pt x="0" y="0"/>
                  </a:moveTo>
                  <a:lnTo>
                    <a:pt x="56" y="422"/>
                  </a:lnTo>
                  <a:lnTo>
                    <a:pt x="35" y="476"/>
                  </a:lnTo>
                  <a:lnTo>
                    <a:pt x="52" y="506"/>
                  </a:lnTo>
                  <a:lnTo>
                    <a:pt x="11" y="632"/>
                  </a:lnTo>
                  <a:lnTo>
                    <a:pt x="142" y="632"/>
                  </a:lnTo>
                  <a:lnTo>
                    <a:pt x="172" y="520"/>
                  </a:lnTo>
                  <a:lnTo>
                    <a:pt x="141" y="462"/>
                  </a:lnTo>
                  <a:lnTo>
                    <a:pt x="172" y="428"/>
                  </a:lnTo>
                  <a:lnTo>
                    <a:pt x="174" y="395"/>
                  </a:lnTo>
                  <a:lnTo>
                    <a:pt x="316" y="444"/>
                  </a:lnTo>
                  <a:lnTo>
                    <a:pt x="317" y="382"/>
                  </a:lnTo>
                  <a:lnTo>
                    <a:pt x="53" y="29"/>
                  </a:lnTo>
                  <a:lnTo>
                    <a:pt x="0" y="0"/>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62" name="Freeform 95"/>
            <p:cNvSpPr/>
            <p:nvPr/>
          </p:nvSpPr>
          <p:spPr>
            <a:xfrm>
              <a:off x="871538" y="4108450"/>
              <a:ext cx="63500" cy="142875"/>
            </a:xfrm>
            <a:custGeom>
              <a:avLst/>
              <a:gdLst>
                <a:gd name="T0" fmla="*/ 20383 w 81"/>
                <a:gd name="T1" fmla="*/ 0 h 180"/>
                <a:gd name="T2" fmla="*/ 19599 w 81"/>
                <a:gd name="T3" fmla="*/ 794 h 180"/>
                <a:gd name="T4" fmla="*/ 19599 w 81"/>
                <a:gd name="T5" fmla="*/ 3969 h 180"/>
                <a:gd name="T6" fmla="*/ 19599 w 81"/>
                <a:gd name="T7" fmla="*/ 7938 h 180"/>
                <a:gd name="T8" fmla="*/ 19599 w 81"/>
                <a:gd name="T9" fmla="*/ 13494 h 180"/>
                <a:gd name="T10" fmla="*/ 19599 w 81"/>
                <a:gd name="T11" fmla="*/ 19050 h 180"/>
                <a:gd name="T12" fmla="*/ 20383 w 81"/>
                <a:gd name="T13" fmla="*/ 25400 h 180"/>
                <a:gd name="T14" fmla="*/ 21951 w 81"/>
                <a:gd name="T15" fmla="*/ 30956 h 180"/>
                <a:gd name="T16" fmla="*/ 24302 w 81"/>
                <a:gd name="T17" fmla="*/ 36513 h 180"/>
                <a:gd name="T18" fmla="*/ 25870 w 81"/>
                <a:gd name="T19" fmla="*/ 41275 h 180"/>
                <a:gd name="T20" fmla="*/ 28222 w 81"/>
                <a:gd name="T21" fmla="*/ 43656 h 180"/>
                <a:gd name="T22" fmla="*/ 31358 w 81"/>
                <a:gd name="T23" fmla="*/ 45244 h 180"/>
                <a:gd name="T24" fmla="*/ 36062 w 81"/>
                <a:gd name="T25" fmla="*/ 44450 h 180"/>
                <a:gd name="T26" fmla="*/ 40765 w 81"/>
                <a:gd name="T27" fmla="*/ 40481 h 180"/>
                <a:gd name="T28" fmla="*/ 47037 w 81"/>
                <a:gd name="T29" fmla="*/ 33338 h 180"/>
                <a:gd name="T30" fmla="*/ 54093 w 81"/>
                <a:gd name="T31" fmla="*/ 23813 h 180"/>
                <a:gd name="T32" fmla="*/ 63500 w 81"/>
                <a:gd name="T33" fmla="*/ 10319 h 180"/>
                <a:gd name="T34" fmla="*/ 63500 w 81"/>
                <a:gd name="T35" fmla="*/ 10319 h 180"/>
                <a:gd name="T36" fmla="*/ 63500 w 81"/>
                <a:gd name="T37" fmla="*/ 12700 h 180"/>
                <a:gd name="T38" fmla="*/ 63500 w 81"/>
                <a:gd name="T39" fmla="*/ 16669 h 180"/>
                <a:gd name="T40" fmla="*/ 63500 w 81"/>
                <a:gd name="T41" fmla="*/ 22225 h 180"/>
                <a:gd name="T42" fmla="*/ 62716 w 81"/>
                <a:gd name="T43" fmla="*/ 27781 h 180"/>
                <a:gd name="T44" fmla="*/ 61932 w 81"/>
                <a:gd name="T45" fmla="*/ 34925 h 180"/>
                <a:gd name="T46" fmla="*/ 60364 w 81"/>
                <a:gd name="T47" fmla="*/ 42863 h 180"/>
                <a:gd name="T48" fmla="*/ 59580 w 81"/>
                <a:gd name="T49" fmla="*/ 52388 h 180"/>
                <a:gd name="T50" fmla="*/ 56444 w 81"/>
                <a:gd name="T51" fmla="*/ 61913 h 180"/>
                <a:gd name="T52" fmla="*/ 53309 w 81"/>
                <a:gd name="T53" fmla="*/ 72231 h 180"/>
                <a:gd name="T54" fmla="*/ 49389 w 81"/>
                <a:gd name="T55" fmla="*/ 83344 h 180"/>
                <a:gd name="T56" fmla="*/ 45469 w 81"/>
                <a:gd name="T57" fmla="*/ 96044 h 180"/>
                <a:gd name="T58" fmla="*/ 39981 w 81"/>
                <a:gd name="T59" fmla="*/ 107156 h 180"/>
                <a:gd name="T60" fmla="*/ 32926 w 81"/>
                <a:gd name="T61" fmla="*/ 119063 h 180"/>
                <a:gd name="T62" fmla="*/ 25870 w 81"/>
                <a:gd name="T63" fmla="*/ 130969 h 180"/>
                <a:gd name="T64" fmla="*/ 15679 w 81"/>
                <a:gd name="T65" fmla="*/ 142875 h 180"/>
                <a:gd name="T66" fmla="*/ 14895 w 81"/>
                <a:gd name="T67" fmla="*/ 141288 h 180"/>
                <a:gd name="T68" fmla="*/ 14111 w 81"/>
                <a:gd name="T69" fmla="*/ 139700 h 180"/>
                <a:gd name="T70" fmla="*/ 11759 w 81"/>
                <a:gd name="T71" fmla="*/ 135731 h 180"/>
                <a:gd name="T72" fmla="*/ 10191 w 81"/>
                <a:gd name="T73" fmla="*/ 130969 h 180"/>
                <a:gd name="T74" fmla="*/ 7840 w 81"/>
                <a:gd name="T75" fmla="*/ 124619 h 180"/>
                <a:gd name="T76" fmla="*/ 5488 w 81"/>
                <a:gd name="T77" fmla="*/ 118269 h 180"/>
                <a:gd name="T78" fmla="*/ 3136 w 81"/>
                <a:gd name="T79" fmla="*/ 110331 h 180"/>
                <a:gd name="T80" fmla="*/ 2352 w 81"/>
                <a:gd name="T81" fmla="*/ 101600 h 180"/>
                <a:gd name="T82" fmla="*/ 0 w 81"/>
                <a:gd name="T83" fmla="*/ 90488 h 180"/>
                <a:gd name="T84" fmla="*/ 0 w 81"/>
                <a:gd name="T85" fmla="*/ 79375 h 180"/>
                <a:gd name="T86" fmla="*/ 0 w 81"/>
                <a:gd name="T87" fmla="*/ 67469 h 180"/>
                <a:gd name="T88" fmla="*/ 784 w 81"/>
                <a:gd name="T89" fmla="*/ 55563 h 180"/>
                <a:gd name="T90" fmla="*/ 3136 w 81"/>
                <a:gd name="T91" fmla="*/ 42069 h 180"/>
                <a:gd name="T92" fmla="*/ 7056 w 81"/>
                <a:gd name="T93" fmla="*/ 28575 h 180"/>
                <a:gd name="T94" fmla="*/ 12543 w 81"/>
                <a:gd name="T95" fmla="*/ 14288 h 180"/>
                <a:gd name="T96" fmla="*/ 20383 w 81"/>
                <a:gd name="T97" fmla="*/ 0 h 180"/>
                <a:gd name="T98" fmla="*/ 20383 w 81"/>
                <a:gd name="T99" fmla="*/ 0 h 1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1" h="180">
                  <a:moveTo>
                    <a:pt x="26" y="0"/>
                  </a:moveTo>
                  <a:lnTo>
                    <a:pt x="25" y="1"/>
                  </a:lnTo>
                  <a:lnTo>
                    <a:pt x="25" y="5"/>
                  </a:lnTo>
                  <a:lnTo>
                    <a:pt x="25" y="10"/>
                  </a:lnTo>
                  <a:lnTo>
                    <a:pt x="25" y="17"/>
                  </a:lnTo>
                  <a:lnTo>
                    <a:pt x="25" y="24"/>
                  </a:lnTo>
                  <a:lnTo>
                    <a:pt x="26" y="32"/>
                  </a:lnTo>
                  <a:lnTo>
                    <a:pt x="28" y="39"/>
                  </a:lnTo>
                  <a:lnTo>
                    <a:pt x="31" y="46"/>
                  </a:lnTo>
                  <a:lnTo>
                    <a:pt x="33" y="52"/>
                  </a:lnTo>
                  <a:lnTo>
                    <a:pt x="36" y="55"/>
                  </a:lnTo>
                  <a:lnTo>
                    <a:pt x="40" y="57"/>
                  </a:lnTo>
                  <a:lnTo>
                    <a:pt x="46" y="56"/>
                  </a:lnTo>
                  <a:lnTo>
                    <a:pt x="52" y="51"/>
                  </a:lnTo>
                  <a:lnTo>
                    <a:pt x="60" y="42"/>
                  </a:lnTo>
                  <a:lnTo>
                    <a:pt x="69" y="30"/>
                  </a:lnTo>
                  <a:lnTo>
                    <a:pt x="81" y="13"/>
                  </a:lnTo>
                  <a:lnTo>
                    <a:pt x="81" y="16"/>
                  </a:lnTo>
                  <a:lnTo>
                    <a:pt x="81" y="21"/>
                  </a:lnTo>
                  <a:lnTo>
                    <a:pt x="81" y="28"/>
                  </a:lnTo>
                  <a:lnTo>
                    <a:pt x="80" y="35"/>
                  </a:lnTo>
                  <a:lnTo>
                    <a:pt x="79" y="44"/>
                  </a:lnTo>
                  <a:lnTo>
                    <a:pt x="77" y="54"/>
                  </a:lnTo>
                  <a:lnTo>
                    <a:pt x="76" y="66"/>
                  </a:lnTo>
                  <a:lnTo>
                    <a:pt x="72" y="78"/>
                  </a:lnTo>
                  <a:lnTo>
                    <a:pt x="68" y="91"/>
                  </a:lnTo>
                  <a:lnTo>
                    <a:pt x="63" y="105"/>
                  </a:lnTo>
                  <a:lnTo>
                    <a:pt x="58" y="121"/>
                  </a:lnTo>
                  <a:lnTo>
                    <a:pt x="51" y="135"/>
                  </a:lnTo>
                  <a:lnTo>
                    <a:pt x="42" y="150"/>
                  </a:lnTo>
                  <a:lnTo>
                    <a:pt x="33" y="165"/>
                  </a:lnTo>
                  <a:lnTo>
                    <a:pt x="20" y="180"/>
                  </a:lnTo>
                  <a:lnTo>
                    <a:pt x="19" y="178"/>
                  </a:lnTo>
                  <a:lnTo>
                    <a:pt x="18" y="176"/>
                  </a:lnTo>
                  <a:lnTo>
                    <a:pt x="15" y="171"/>
                  </a:lnTo>
                  <a:lnTo>
                    <a:pt x="13" y="165"/>
                  </a:lnTo>
                  <a:lnTo>
                    <a:pt x="10" y="157"/>
                  </a:lnTo>
                  <a:lnTo>
                    <a:pt x="7" y="149"/>
                  </a:lnTo>
                  <a:lnTo>
                    <a:pt x="4" y="139"/>
                  </a:lnTo>
                  <a:lnTo>
                    <a:pt x="3" y="128"/>
                  </a:lnTo>
                  <a:lnTo>
                    <a:pt x="0" y="114"/>
                  </a:lnTo>
                  <a:lnTo>
                    <a:pt x="0" y="100"/>
                  </a:lnTo>
                  <a:lnTo>
                    <a:pt x="0" y="85"/>
                  </a:lnTo>
                  <a:lnTo>
                    <a:pt x="1" y="70"/>
                  </a:lnTo>
                  <a:lnTo>
                    <a:pt x="4" y="53"/>
                  </a:lnTo>
                  <a:lnTo>
                    <a:pt x="9" y="36"/>
                  </a:lnTo>
                  <a:lnTo>
                    <a:pt x="16" y="18"/>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sp>
          <p:nvSpPr>
            <p:cNvPr id="163" name="Freeform 96"/>
            <p:cNvSpPr/>
            <p:nvPr/>
          </p:nvSpPr>
          <p:spPr>
            <a:xfrm>
              <a:off x="1220788" y="4167188"/>
              <a:ext cx="128587" cy="84137"/>
            </a:xfrm>
            <a:custGeom>
              <a:avLst/>
              <a:gdLst>
                <a:gd name="T0" fmla="*/ 15081 w 162"/>
                <a:gd name="T1" fmla="*/ 0 h 107"/>
                <a:gd name="T2" fmla="*/ 15081 w 162"/>
                <a:gd name="T3" fmla="*/ 0 h 107"/>
                <a:gd name="T4" fmla="*/ 16669 w 162"/>
                <a:gd name="T5" fmla="*/ 3145 h 107"/>
                <a:gd name="T6" fmla="*/ 16669 w 162"/>
                <a:gd name="T7" fmla="*/ 3932 h 107"/>
                <a:gd name="T8" fmla="*/ 18256 w 162"/>
                <a:gd name="T9" fmla="*/ 6291 h 107"/>
                <a:gd name="T10" fmla="*/ 19844 w 162"/>
                <a:gd name="T11" fmla="*/ 9436 h 107"/>
                <a:gd name="T12" fmla="*/ 22225 w 162"/>
                <a:gd name="T13" fmla="*/ 11795 h 107"/>
                <a:gd name="T14" fmla="*/ 24606 w 162"/>
                <a:gd name="T15" fmla="*/ 14154 h 107"/>
                <a:gd name="T16" fmla="*/ 27781 w 162"/>
                <a:gd name="T17" fmla="*/ 16513 h 107"/>
                <a:gd name="T18" fmla="*/ 32544 w 162"/>
                <a:gd name="T19" fmla="*/ 19658 h 107"/>
                <a:gd name="T20" fmla="*/ 37306 w 162"/>
                <a:gd name="T21" fmla="*/ 22803 h 107"/>
                <a:gd name="T22" fmla="*/ 42069 w 162"/>
                <a:gd name="T23" fmla="*/ 25949 h 107"/>
                <a:gd name="T24" fmla="*/ 48419 w 162"/>
                <a:gd name="T25" fmla="*/ 29094 h 107"/>
                <a:gd name="T26" fmla="*/ 55562 w 162"/>
                <a:gd name="T27" fmla="*/ 32239 h 107"/>
                <a:gd name="T28" fmla="*/ 64294 w 162"/>
                <a:gd name="T29" fmla="*/ 35385 h 107"/>
                <a:gd name="T30" fmla="*/ 128587 w 162"/>
                <a:gd name="T31" fmla="*/ 71556 h 107"/>
                <a:gd name="T32" fmla="*/ 127000 w 162"/>
                <a:gd name="T33" fmla="*/ 81778 h 107"/>
                <a:gd name="T34" fmla="*/ 68262 w 162"/>
                <a:gd name="T35" fmla="*/ 82564 h 107"/>
                <a:gd name="T36" fmla="*/ 30162 w 162"/>
                <a:gd name="T37" fmla="*/ 55829 h 107"/>
                <a:gd name="T38" fmla="*/ 30162 w 162"/>
                <a:gd name="T39" fmla="*/ 84137 h 107"/>
                <a:gd name="T40" fmla="*/ 15081 w 162"/>
                <a:gd name="T41" fmla="*/ 84137 h 107"/>
                <a:gd name="T42" fmla="*/ 12700 w 162"/>
                <a:gd name="T43" fmla="*/ 46393 h 107"/>
                <a:gd name="T44" fmla="*/ 11112 w 162"/>
                <a:gd name="T45" fmla="*/ 45607 h 107"/>
                <a:gd name="T46" fmla="*/ 7937 w 162"/>
                <a:gd name="T47" fmla="*/ 43248 h 107"/>
                <a:gd name="T48" fmla="*/ 6350 w 162"/>
                <a:gd name="T49" fmla="*/ 40889 h 107"/>
                <a:gd name="T50" fmla="*/ 4762 w 162"/>
                <a:gd name="T51" fmla="*/ 39316 h 107"/>
                <a:gd name="T52" fmla="*/ 3175 w 162"/>
                <a:gd name="T53" fmla="*/ 36171 h 107"/>
                <a:gd name="T54" fmla="*/ 1587 w 162"/>
                <a:gd name="T55" fmla="*/ 33812 h 107"/>
                <a:gd name="T56" fmla="*/ 794 w 162"/>
                <a:gd name="T57" fmla="*/ 29094 h 107"/>
                <a:gd name="T58" fmla="*/ 0 w 162"/>
                <a:gd name="T59" fmla="*/ 25949 h 107"/>
                <a:gd name="T60" fmla="*/ 0 w 162"/>
                <a:gd name="T61" fmla="*/ 22017 h 107"/>
                <a:gd name="T62" fmla="*/ 1587 w 162"/>
                <a:gd name="T63" fmla="*/ 18086 h 107"/>
                <a:gd name="T64" fmla="*/ 3175 w 162"/>
                <a:gd name="T65" fmla="*/ 13368 h 107"/>
                <a:gd name="T66" fmla="*/ 6350 w 162"/>
                <a:gd name="T67" fmla="*/ 9436 h 107"/>
                <a:gd name="T68" fmla="*/ 10319 w 162"/>
                <a:gd name="T69" fmla="*/ 3932 h 107"/>
                <a:gd name="T70" fmla="*/ 15081 w 162"/>
                <a:gd name="T71" fmla="*/ 0 h 107"/>
                <a:gd name="T72" fmla="*/ 15081 w 162"/>
                <a:gd name="T73" fmla="*/ 0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2" h="107">
                  <a:moveTo>
                    <a:pt x="19" y="0"/>
                  </a:moveTo>
                  <a:lnTo>
                    <a:pt x="19" y="0"/>
                  </a:lnTo>
                  <a:lnTo>
                    <a:pt x="21" y="4"/>
                  </a:lnTo>
                  <a:lnTo>
                    <a:pt x="21" y="5"/>
                  </a:lnTo>
                  <a:lnTo>
                    <a:pt x="23" y="8"/>
                  </a:lnTo>
                  <a:lnTo>
                    <a:pt x="25" y="12"/>
                  </a:lnTo>
                  <a:lnTo>
                    <a:pt x="28" y="15"/>
                  </a:lnTo>
                  <a:lnTo>
                    <a:pt x="31" y="18"/>
                  </a:lnTo>
                  <a:lnTo>
                    <a:pt x="35" y="21"/>
                  </a:lnTo>
                  <a:lnTo>
                    <a:pt x="41" y="25"/>
                  </a:lnTo>
                  <a:lnTo>
                    <a:pt x="47" y="29"/>
                  </a:lnTo>
                  <a:lnTo>
                    <a:pt x="53" y="33"/>
                  </a:lnTo>
                  <a:lnTo>
                    <a:pt x="61" y="37"/>
                  </a:lnTo>
                  <a:lnTo>
                    <a:pt x="70" y="41"/>
                  </a:lnTo>
                  <a:lnTo>
                    <a:pt x="81" y="45"/>
                  </a:lnTo>
                  <a:lnTo>
                    <a:pt x="162" y="91"/>
                  </a:lnTo>
                  <a:lnTo>
                    <a:pt x="160" y="104"/>
                  </a:lnTo>
                  <a:lnTo>
                    <a:pt x="86" y="105"/>
                  </a:lnTo>
                  <a:lnTo>
                    <a:pt x="38" y="71"/>
                  </a:lnTo>
                  <a:lnTo>
                    <a:pt x="38" y="107"/>
                  </a:lnTo>
                  <a:lnTo>
                    <a:pt x="19" y="107"/>
                  </a:lnTo>
                  <a:lnTo>
                    <a:pt x="16" y="59"/>
                  </a:lnTo>
                  <a:lnTo>
                    <a:pt x="14" y="58"/>
                  </a:lnTo>
                  <a:lnTo>
                    <a:pt x="10" y="55"/>
                  </a:lnTo>
                  <a:lnTo>
                    <a:pt x="8" y="52"/>
                  </a:lnTo>
                  <a:lnTo>
                    <a:pt x="6" y="50"/>
                  </a:lnTo>
                  <a:lnTo>
                    <a:pt x="4" y="46"/>
                  </a:lnTo>
                  <a:lnTo>
                    <a:pt x="2" y="43"/>
                  </a:lnTo>
                  <a:lnTo>
                    <a:pt x="1" y="37"/>
                  </a:lnTo>
                  <a:lnTo>
                    <a:pt x="0" y="33"/>
                  </a:lnTo>
                  <a:lnTo>
                    <a:pt x="0" y="28"/>
                  </a:lnTo>
                  <a:lnTo>
                    <a:pt x="2" y="23"/>
                  </a:lnTo>
                  <a:lnTo>
                    <a:pt x="4" y="17"/>
                  </a:lnTo>
                  <a:lnTo>
                    <a:pt x="8" y="12"/>
                  </a:lnTo>
                  <a:lnTo>
                    <a:pt x="13" y="5"/>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400">
                <a:solidFill>
                  <a:prstClr val="black"/>
                </a:solidFill>
                <a:latin typeface="Gotham Light" pitchFamily="50" charset="0"/>
              </a:endParaRPr>
            </a:p>
          </p:txBody>
        </p:sp>
      </p:grpSp>
      <p:sp>
        <p:nvSpPr>
          <p:cNvPr id="79" name="TextBox 4">
            <a:extLst>
              <a:ext uri="{FF2B5EF4-FFF2-40B4-BE49-F238E27FC236}">
                <a16:creationId xmlns:a16="http://schemas.microsoft.com/office/drawing/2014/main" id="{4F2FE4AA-CB4E-46BA-8353-75CDF404508E}"/>
              </a:ext>
            </a:extLst>
          </p:cNvPr>
          <p:cNvSpPr txBox="1"/>
          <p:nvPr/>
        </p:nvSpPr>
        <p:spPr>
          <a:xfrm>
            <a:off x="853205" y="4988582"/>
            <a:ext cx="1850160" cy="738664"/>
          </a:xfrm>
          <a:prstGeom prst="rect">
            <a:avLst/>
          </a:prstGeom>
          <a:noFill/>
          <a:ln w="25400">
            <a:solidFill>
              <a:srgbClr val="C00000"/>
            </a:solidFill>
          </a:ln>
        </p:spPr>
        <p:txBody>
          <a:bodyPr wrap="square" rtlCol="0">
            <a:spAutoFit/>
          </a:bodyPr>
          <a:lstStyle/>
          <a:p>
            <a:pPr algn="ctr">
              <a:defRPr b="0" i="0"/>
            </a:pPr>
            <a:r>
              <a:rPr lang="x-none" sz="2100" dirty="0">
                <a:solidFill>
                  <a:prstClr val="black"/>
                </a:solidFill>
                <a:latin typeface="Gotham Light" pitchFamily="50" charset="0"/>
              </a:rPr>
              <a:t>Controlar el reservorio</a:t>
            </a:r>
          </a:p>
        </p:txBody>
      </p:sp>
      <p:sp>
        <p:nvSpPr>
          <p:cNvPr id="80" name="TextBox 82">
            <a:extLst>
              <a:ext uri="{FF2B5EF4-FFF2-40B4-BE49-F238E27FC236}">
                <a16:creationId xmlns:a16="http://schemas.microsoft.com/office/drawing/2014/main" id="{76D27CF1-822A-4363-91E7-7448277B719F}"/>
              </a:ext>
            </a:extLst>
          </p:cNvPr>
          <p:cNvSpPr txBox="1"/>
          <p:nvPr/>
        </p:nvSpPr>
        <p:spPr>
          <a:xfrm>
            <a:off x="3306370" y="4988582"/>
            <a:ext cx="2531259" cy="738664"/>
          </a:xfrm>
          <a:prstGeom prst="rect">
            <a:avLst/>
          </a:prstGeom>
          <a:noFill/>
          <a:ln w="25400">
            <a:solidFill>
              <a:srgbClr val="C00000"/>
            </a:solidFill>
          </a:ln>
        </p:spPr>
        <p:txBody>
          <a:bodyPr wrap="square" rtlCol="0">
            <a:spAutoFit/>
          </a:bodyPr>
          <a:lstStyle/>
          <a:p>
            <a:pPr algn="ctr">
              <a:defRPr b="0" i="0"/>
            </a:pPr>
            <a:r>
              <a:rPr lang="x-none" sz="2100" dirty="0">
                <a:solidFill>
                  <a:prstClr val="black"/>
                </a:solidFill>
                <a:latin typeface="Gotham Light" pitchFamily="50" charset="0"/>
              </a:rPr>
              <a:t>Interrumpir la transmisión</a:t>
            </a:r>
          </a:p>
        </p:txBody>
      </p:sp>
      <p:sp>
        <p:nvSpPr>
          <p:cNvPr id="81" name="TextBox 83">
            <a:extLst>
              <a:ext uri="{FF2B5EF4-FFF2-40B4-BE49-F238E27FC236}">
                <a16:creationId xmlns:a16="http://schemas.microsoft.com/office/drawing/2014/main" id="{83216AF5-85A1-4499-A068-41A0D2BCD9CB}"/>
              </a:ext>
            </a:extLst>
          </p:cNvPr>
          <p:cNvSpPr txBox="1"/>
          <p:nvPr/>
        </p:nvSpPr>
        <p:spPr>
          <a:xfrm>
            <a:off x="6287454" y="4938911"/>
            <a:ext cx="1915814" cy="738664"/>
          </a:xfrm>
          <a:prstGeom prst="rect">
            <a:avLst/>
          </a:prstGeom>
          <a:noFill/>
          <a:ln w="25400">
            <a:solidFill>
              <a:srgbClr val="C00000"/>
            </a:solidFill>
          </a:ln>
        </p:spPr>
        <p:txBody>
          <a:bodyPr wrap="square" rtlCol="0">
            <a:spAutoFit/>
          </a:bodyPr>
          <a:lstStyle/>
          <a:p>
            <a:pPr algn="ctr">
              <a:defRPr b="0" i="0"/>
            </a:pPr>
            <a:r>
              <a:rPr lang="x-none" sz="2100" dirty="0">
                <a:solidFill>
                  <a:prstClr val="black"/>
                </a:solidFill>
                <a:latin typeface="Gotham Light" pitchFamily="50" charset="0"/>
              </a:rPr>
              <a:t>Proteger</a:t>
            </a:r>
          </a:p>
          <a:p>
            <a:pPr algn="ctr">
              <a:defRPr b="0" i="0"/>
            </a:pPr>
            <a:r>
              <a:rPr lang="x-none" sz="2100" dirty="0">
                <a:solidFill>
                  <a:prstClr val="black"/>
                </a:solidFill>
                <a:latin typeface="Gotham Light" pitchFamily="50" charset="0"/>
              </a:rPr>
              <a:t>al huésped</a:t>
            </a:r>
          </a:p>
        </p:txBody>
      </p:sp>
      <p:pic>
        <p:nvPicPr>
          <p:cNvPr id="5" name="Picture 1">
            <a:extLst>
              <a:ext uri="{FF2B5EF4-FFF2-40B4-BE49-F238E27FC236}">
                <a16:creationId xmlns:a16="http://schemas.microsoft.com/office/drawing/2014/main" id="{ADAD02EC-37DD-408A-97F8-11246FD0A0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6601" y="4561958"/>
            <a:ext cx="907873" cy="352113"/>
          </a:xfrm>
          <a:prstGeom prst="rect">
            <a:avLst/>
          </a:prstGeom>
        </p:spPr>
      </p:pic>
    </p:spTree>
    <p:extLst>
      <p:ext uri="{BB962C8B-B14F-4D97-AF65-F5344CB8AC3E}">
        <p14:creationId xmlns:p14="http://schemas.microsoft.com/office/powerpoint/2010/main" val="400857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a:defRPr b="0" i="0"/>
            </a:pPr>
            <a:r>
              <a:rPr lang="x-none" altLang="en-US" sz="2400" dirty="0">
                <a:solidFill>
                  <a:srgbClr val="C00000"/>
                </a:solidFill>
                <a:latin typeface="Gotham Black" pitchFamily="50" charset="0"/>
              </a:rPr>
              <a:t>Estrategias de control para el reservorio</a:t>
            </a:r>
          </a:p>
        </p:txBody>
      </p:sp>
      <p:sp>
        <p:nvSpPr>
          <p:cNvPr id="2" name="Content Placeholder 1"/>
          <p:cNvSpPr>
            <a:spLocks noGrp="1"/>
          </p:cNvSpPr>
          <p:nvPr>
            <p:ph sz="quarter" idx="10"/>
          </p:nvPr>
        </p:nvSpPr>
        <p:spPr>
          <a:xfrm>
            <a:off x="3409581" y="1114425"/>
            <a:ext cx="5321034" cy="4600289"/>
          </a:xfrm>
        </p:spPr>
        <p:txBody>
          <a:bodyPr>
            <a:normAutofit fontScale="95000" lnSpcReduction="10000"/>
          </a:bodyPr>
          <a:lstStyle/>
          <a:p>
            <a:pPr marL="0" indent="0">
              <a:buNone/>
              <a:defRPr b="0" i="0"/>
            </a:pPr>
            <a:r>
              <a:rPr lang="x-none" b="1" dirty="0">
                <a:latin typeface="Gotham Light" pitchFamily="50" charset="0"/>
              </a:rPr>
              <a:t>Seres humanos</a:t>
            </a:r>
          </a:p>
          <a:p>
            <a:pPr lvl="1">
              <a:defRPr b="0" i="0"/>
            </a:pPr>
            <a:r>
              <a:rPr lang="x-none" dirty="0">
                <a:latin typeface="Gotham Light" pitchFamily="50" charset="0"/>
              </a:rPr>
              <a:t>Dar tratamiento a las personas infectadas.</a:t>
            </a:r>
          </a:p>
          <a:p>
            <a:pPr lvl="1">
              <a:defRPr b="0" i="0"/>
            </a:pPr>
            <a:r>
              <a:rPr lang="x-none" dirty="0">
                <a:latin typeface="Gotham Light" pitchFamily="50" charset="0"/>
              </a:rPr>
              <a:t>Aislar a las personas infectadas.</a:t>
            </a:r>
          </a:p>
          <a:p>
            <a:pPr lvl="1">
              <a:defRPr b="0" i="0"/>
            </a:pPr>
            <a:r>
              <a:rPr lang="x-none" dirty="0">
                <a:latin typeface="Gotham Light" pitchFamily="50" charset="0"/>
              </a:rPr>
              <a:t>Poner en cuarentena a las personas expuestas.</a:t>
            </a:r>
          </a:p>
          <a:p>
            <a:pPr marL="0" indent="0">
              <a:buNone/>
              <a:defRPr b="0" i="0"/>
            </a:pPr>
            <a:r>
              <a:rPr lang="x-none" b="1" dirty="0">
                <a:latin typeface="Gotham Light" pitchFamily="50" charset="0"/>
              </a:rPr>
              <a:t>Animales</a:t>
            </a:r>
          </a:p>
          <a:p>
            <a:pPr lvl="1">
              <a:defRPr b="0" i="0"/>
            </a:pPr>
            <a:r>
              <a:rPr lang="x-none" dirty="0">
                <a:latin typeface="Gotham Light" pitchFamily="50" charset="0"/>
              </a:rPr>
              <a:t>Sacrificar</a:t>
            </a:r>
          </a:p>
          <a:p>
            <a:pPr lvl="1">
              <a:defRPr b="0" i="0"/>
            </a:pPr>
            <a:r>
              <a:rPr lang="x-none" dirty="0">
                <a:latin typeface="Gotham Light" pitchFamily="50" charset="0"/>
              </a:rPr>
              <a:t>Vacunar</a:t>
            </a:r>
          </a:p>
          <a:p>
            <a:pPr marL="0" indent="0">
              <a:buNone/>
              <a:defRPr b="0" i="0"/>
            </a:pPr>
            <a:r>
              <a:rPr lang="x-none" b="1" dirty="0">
                <a:latin typeface="Gotham Light" pitchFamily="50" charset="0"/>
              </a:rPr>
              <a:t>Medio ambiente</a:t>
            </a:r>
          </a:p>
          <a:p>
            <a:pPr lvl="1">
              <a:defRPr b="0" i="0"/>
            </a:pPr>
            <a:r>
              <a:rPr lang="x-none" dirty="0">
                <a:latin typeface="Gotham Light" pitchFamily="50" charset="0"/>
              </a:rPr>
              <a:t>Descontaminar, desinfectar.</a:t>
            </a:r>
          </a:p>
          <a:p>
            <a:pPr>
              <a:defRPr b="0" i="0"/>
            </a:pPr>
            <a:endParaRPr lang="en-US" dirty="0"/>
          </a:p>
        </p:txBody>
      </p:sp>
      <p:sp>
        <p:nvSpPr>
          <p:cNvPr id="14374" name="Text Box 38"/>
          <p:cNvSpPr txBox="1">
            <a:spLocks noChangeArrowheads="1"/>
          </p:cNvSpPr>
          <p:nvPr/>
        </p:nvSpPr>
        <p:spPr>
          <a:xfrm>
            <a:off x="1011620" y="1441728"/>
            <a:ext cx="1603403"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b="0" i="0"/>
            </a:pPr>
            <a:r>
              <a:rPr lang="x-none" altLang="en-US" b="1">
                <a:solidFill>
                  <a:prstClr val="black"/>
                </a:solidFill>
                <a:latin typeface="Gotham Black" pitchFamily="50" charset="0"/>
                <a:cs typeface="Arial" charset="0"/>
              </a:rPr>
              <a:t>Reservorio</a:t>
            </a:r>
          </a:p>
        </p:txBody>
      </p:sp>
      <p:pic>
        <p:nvPicPr>
          <p:cNvPr id="129" name="Picture 128"/>
          <p:cNvPicPr>
            <a:picLocks noChangeAspect="1"/>
          </p:cNvPicPr>
          <p:nvPr/>
        </p:nvPicPr>
        <p:blipFill>
          <a:blip r:embed="rId3" cstate="print">
            <a:extLst>
              <a:ext uri="{28A0092B-C50C-407E-A947-70E740481C1C}">
                <a14:useLocalDpi xmlns:a14="http://schemas.microsoft.com/office/drawing/2010/main" val="0"/>
              </a:ext>
            </a:extLst>
          </a:blip>
          <a:stretch/>
        </p:blipFill>
        <p:spPr>
          <a:xfrm flipH="1">
            <a:off x="1625184" y="3740083"/>
            <a:ext cx="820955" cy="525878"/>
          </a:xfrm>
          <a:prstGeom prst="rect">
            <a:avLst/>
          </a:prstGeom>
        </p:spPr>
      </p:pic>
      <p:pic>
        <p:nvPicPr>
          <p:cNvPr id="130" name="Picture 129"/>
          <p:cNvPicPr>
            <a:picLocks noChangeAspect="1"/>
          </p:cNvPicPr>
          <p:nvPr/>
        </p:nvPicPr>
        <p:blipFill>
          <a:blip r:embed="rId4">
            <a:extLst>
              <a:ext uri="{28A0092B-C50C-407E-A947-70E740481C1C}">
                <a14:useLocalDpi xmlns:a14="http://schemas.microsoft.com/office/drawing/2010/main" val="0"/>
              </a:ext>
            </a:extLst>
          </a:blip>
          <a:stretch/>
        </p:blipFill>
        <p:spPr>
          <a:xfrm flipH="1">
            <a:off x="808065" y="3655416"/>
            <a:ext cx="700745" cy="815291"/>
          </a:xfrm>
          <a:prstGeom prst="rect">
            <a:avLst/>
          </a:prstGeom>
        </p:spPr>
      </p:pic>
      <p:grpSp>
        <p:nvGrpSpPr>
          <p:cNvPr id="131" name="Group 130"/>
          <p:cNvGrpSpPr/>
          <p:nvPr/>
        </p:nvGrpSpPr>
        <p:grpSpPr>
          <a:xfrm>
            <a:off x="1357601" y="2141795"/>
            <a:ext cx="779859" cy="1241822"/>
            <a:chOff x="865188" y="2595563"/>
            <a:chExt cx="1039812" cy="1655762"/>
          </a:xfrm>
        </p:grpSpPr>
        <p:sp>
          <p:nvSpPr>
            <p:cNvPr id="132" name="Freeform 35"/>
            <p:cNvSpPr/>
            <p:nvPr/>
          </p:nvSpPr>
          <p:spPr>
            <a:xfrm>
              <a:off x="993775" y="3276600"/>
              <a:ext cx="4763" cy="6350"/>
            </a:xfrm>
            <a:custGeom>
              <a:avLst/>
              <a:gdLst>
                <a:gd name="T0" fmla="*/ 4763 w 7"/>
                <a:gd name="T1" fmla="*/ 0 h 7"/>
                <a:gd name="T2" fmla="*/ 4763 w 7"/>
                <a:gd name="T3" fmla="*/ 1814 h 7"/>
                <a:gd name="T4" fmla="*/ 4763 w 7"/>
                <a:gd name="T5" fmla="*/ 4536 h 7"/>
                <a:gd name="T6" fmla="*/ 3402 w 7"/>
                <a:gd name="T7" fmla="*/ 6350 h 7"/>
                <a:gd name="T8" fmla="*/ 680 w 7"/>
                <a:gd name="T9" fmla="*/ 5443 h 7"/>
                <a:gd name="T10" fmla="*/ 0 w 7"/>
                <a:gd name="T11" fmla="*/ 3629 h 7"/>
                <a:gd name="T12" fmla="*/ 680 w 7"/>
                <a:gd name="T13" fmla="*/ 907 h 7"/>
                <a:gd name="T14" fmla="*/ 2722 w 7"/>
                <a:gd name="T15" fmla="*/ 0 h 7"/>
                <a:gd name="T16" fmla="*/ 4763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7" y="0"/>
                  </a:moveTo>
                  <a:lnTo>
                    <a:pt x="7" y="2"/>
                  </a:lnTo>
                  <a:lnTo>
                    <a:pt x="7" y="5"/>
                  </a:lnTo>
                  <a:lnTo>
                    <a:pt x="5" y="7"/>
                  </a:lnTo>
                  <a:lnTo>
                    <a:pt x="1" y="6"/>
                  </a:lnTo>
                  <a:lnTo>
                    <a:pt x="0" y="4"/>
                  </a:lnTo>
                  <a:lnTo>
                    <a:pt x="1" y="1"/>
                  </a:lnTo>
                  <a:lnTo>
                    <a:pt x="4" y="0"/>
                  </a:lnTo>
                  <a:lnTo>
                    <a:pt x="7" y="0"/>
                  </a:lnTo>
                  <a:close/>
                </a:path>
              </a:pathLst>
            </a:custGeom>
            <a:solidFill>
              <a:srgbClr val="005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33" name="Freeform 41"/>
            <p:cNvSpPr/>
            <p:nvPr/>
          </p:nvSpPr>
          <p:spPr>
            <a:xfrm>
              <a:off x="865188" y="3041650"/>
              <a:ext cx="61912" cy="582613"/>
            </a:xfrm>
            <a:custGeom>
              <a:avLst/>
              <a:gdLst>
                <a:gd name="T0" fmla="*/ 0 w 80"/>
                <a:gd name="T1" fmla="*/ 582613 h 734"/>
                <a:gd name="T2" fmla="*/ 0 w 80"/>
                <a:gd name="T3" fmla="*/ 50800 h 734"/>
                <a:gd name="T4" fmla="*/ 61912 w 80"/>
                <a:gd name="T5" fmla="*/ 0 h 734"/>
                <a:gd name="T6" fmla="*/ 61912 w 80"/>
                <a:gd name="T7" fmla="*/ 582613 h 734"/>
                <a:gd name="T8" fmla="*/ 0 w 80"/>
                <a:gd name="T9" fmla="*/ 582613 h 734"/>
                <a:gd name="T10" fmla="*/ 0 w 80"/>
                <a:gd name="T11" fmla="*/ 582613 h 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734">
                  <a:moveTo>
                    <a:pt x="0" y="734"/>
                  </a:moveTo>
                  <a:lnTo>
                    <a:pt x="0" y="64"/>
                  </a:lnTo>
                  <a:lnTo>
                    <a:pt x="80" y="0"/>
                  </a:lnTo>
                  <a:lnTo>
                    <a:pt x="80" y="734"/>
                  </a:lnTo>
                  <a:lnTo>
                    <a:pt x="0" y="734"/>
                  </a:lnTo>
                  <a:close/>
                </a:path>
              </a:pathLst>
            </a:custGeom>
            <a:solidFill>
              <a:srgbClr val="591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34" name="Freeform 42"/>
            <p:cNvSpPr/>
            <p:nvPr/>
          </p:nvSpPr>
          <p:spPr>
            <a:xfrm>
              <a:off x="1189038" y="3311525"/>
              <a:ext cx="98425" cy="34925"/>
            </a:xfrm>
            <a:custGeom>
              <a:avLst/>
              <a:gdLst>
                <a:gd name="T0" fmla="*/ 0 w 124"/>
                <a:gd name="T1" fmla="*/ 0 h 44"/>
                <a:gd name="T2" fmla="*/ 46831 w 124"/>
                <a:gd name="T3" fmla="*/ 34925 h 44"/>
                <a:gd name="T4" fmla="*/ 98425 w 124"/>
                <a:gd name="T5" fmla="*/ 23019 h 44"/>
                <a:gd name="T6" fmla="*/ 0 w 124"/>
                <a:gd name="T7" fmla="*/ 0 h 44"/>
                <a:gd name="T8" fmla="*/ 0 w 12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44">
                  <a:moveTo>
                    <a:pt x="0" y="0"/>
                  </a:moveTo>
                  <a:lnTo>
                    <a:pt x="59" y="44"/>
                  </a:lnTo>
                  <a:lnTo>
                    <a:pt x="124" y="29"/>
                  </a:lnTo>
                  <a:lnTo>
                    <a:pt x="0"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35" name="Freeform 43"/>
            <p:cNvSpPr/>
            <p:nvPr/>
          </p:nvSpPr>
          <p:spPr>
            <a:xfrm>
              <a:off x="1152525" y="3206750"/>
              <a:ext cx="142875" cy="103188"/>
            </a:xfrm>
            <a:custGeom>
              <a:avLst/>
              <a:gdLst>
                <a:gd name="T0" fmla="*/ 53181 w 180"/>
                <a:gd name="T1" fmla="*/ 16669 h 130"/>
                <a:gd name="T2" fmla="*/ 88900 w 180"/>
                <a:gd name="T3" fmla="*/ 0 h 130"/>
                <a:gd name="T4" fmla="*/ 118269 w 180"/>
                <a:gd name="T5" fmla="*/ 25400 h 130"/>
                <a:gd name="T6" fmla="*/ 142875 w 180"/>
                <a:gd name="T7" fmla="*/ 68263 h 130"/>
                <a:gd name="T8" fmla="*/ 92869 w 180"/>
                <a:gd name="T9" fmla="*/ 103188 h 130"/>
                <a:gd name="T10" fmla="*/ 0 w 180"/>
                <a:gd name="T11" fmla="*/ 82550 h 130"/>
                <a:gd name="T12" fmla="*/ 17463 w 180"/>
                <a:gd name="T13" fmla="*/ 23813 h 130"/>
                <a:gd name="T14" fmla="*/ 53181 w 180"/>
                <a:gd name="T15" fmla="*/ 16669 h 130"/>
                <a:gd name="T16" fmla="*/ 53181 w 180"/>
                <a:gd name="T17" fmla="*/ 16669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130">
                  <a:moveTo>
                    <a:pt x="67" y="21"/>
                  </a:moveTo>
                  <a:lnTo>
                    <a:pt x="112" y="0"/>
                  </a:lnTo>
                  <a:lnTo>
                    <a:pt x="149" y="32"/>
                  </a:lnTo>
                  <a:lnTo>
                    <a:pt x="180" y="86"/>
                  </a:lnTo>
                  <a:lnTo>
                    <a:pt x="117" y="130"/>
                  </a:lnTo>
                  <a:lnTo>
                    <a:pt x="0" y="104"/>
                  </a:lnTo>
                  <a:lnTo>
                    <a:pt x="22" y="30"/>
                  </a:lnTo>
                  <a:lnTo>
                    <a:pt x="67" y="21"/>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36" name="Freeform 44"/>
            <p:cNvSpPr/>
            <p:nvPr/>
          </p:nvSpPr>
          <p:spPr>
            <a:xfrm>
              <a:off x="1246188" y="3221038"/>
              <a:ext cx="141287" cy="114300"/>
            </a:xfrm>
            <a:custGeom>
              <a:avLst/>
              <a:gdLst>
                <a:gd name="T0" fmla="*/ 0 w 177"/>
                <a:gd name="T1" fmla="*/ 34370 h 143"/>
                <a:gd name="T2" fmla="*/ 11973 w 177"/>
                <a:gd name="T3" fmla="*/ 41564 h 143"/>
                <a:gd name="T4" fmla="*/ 31131 w 177"/>
                <a:gd name="T5" fmla="*/ 28775 h 143"/>
                <a:gd name="T6" fmla="*/ 75832 w 177"/>
                <a:gd name="T7" fmla="*/ 98314 h 143"/>
                <a:gd name="T8" fmla="*/ 39113 w 177"/>
                <a:gd name="T9" fmla="*/ 114300 h 143"/>
                <a:gd name="T10" fmla="*/ 93393 w 177"/>
                <a:gd name="T11" fmla="*/ 108705 h 143"/>
                <a:gd name="T12" fmla="*/ 141287 w 177"/>
                <a:gd name="T13" fmla="*/ 67141 h 143"/>
                <a:gd name="T14" fmla="*/ 91797 w 177"/>
                <a:gd name="T15" fmla="*/ 25578 h 143"/>
                <a:gd name="T16" fmla="*/ 39912 w 177"/>
                <a:gd name="T17" fmla="*/ 0 h 143"/>
                <a:gd name="T18" fmla="*/ 15166 w 177"/>
                <a:gd name="T19" fmla="*/ 15986 h 143"/>
                <a:gd name="T20" fmla="*/ 2395 w 177"/>
                <a:gd name="T21" fmla="*/ 23979 h 143"/>
                <a:gd name="T22" fmla="*/ 0 w 177"/>
                <a:gd name="T23" fmla="*/ 34370 h 143"/>
                <a:gd name="T24" fmla="*/ 0 w 177"/>
                <a:gd name="T25" fmla="*/ 34370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7" h="143">
                  <a:moveTo>
                    <a:pt x="0" y="43"/>
                  </a:moveTo>
                  <a:lnTo>
                    <a:pt x="15" y="52"/>
                  </a:lnTo>
                  <a:lnTo>
                    <a:pt x="39" y="36"/>
                  </a:lnTo>
                  <a:lnTo>
                    <a:pt x="95" y="123"/>
                  </a:lnTo>
                  <a:lnTo>
                    <a:pt x="49" y="143"/>
                  </a:lnTo>
                  <a:lnTo>
                    <a:pt x="117" y="136"/>
                  </a:lnTo>
                  <a:lnTo>
                    <a:pt x="177" y="84"/>
                  </a:lnTo>
                  <a:lnTo>
                    <a:pt x="115" y="32"/>
                  </a:lnTo>
                  <a:lnTo>
                    <a:pt x="50" y="0"/>
                  </a:lnTo>
                  <a:lnTo>
                    <a:pt x="19" y="20"/>
                  </a:lnTo>
                  <a:lnTo>
                    <a:pt x="3" y="30"/>
                  </a:lnTo>
                  <a:lnTo>
                    <a:pt x="0" y="43"/>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37" name="Freeform 45"/>
            <p:cNvSpPr/>
            <p:nvPr/>
          </p:nvSpPr>
          <p:spPr>
            <a:xfrm>
              <a:off x="1235075" y="3216275"/>
              <a:ext cx="125413" cy="55563"/>
            </a:xfrm>
            <a:custGeom>
              <a:avLst/>
              <a:gdLst>
                <a:gd name="T0" fmla="*/ 111833 w 157"/>
                <a:gd name="T1" fmla="*/ 19050 h 70"/>
                <a:gd name="T2" fmla="*/ 42337 w 157"/>
                <a:gd name="T3" fmla="*/ 0 h 70"/>
                <a:gd name="T4" fmla="*/ 0 w 157"/>
                <a:gd name="T5" fmla="*/ 31750 h 70"/>
                <a:gd name="T6" fmla="*/ 10385 w 157"/>
                <a:gd name="T7" fmla="*/ 38894 h 70"/>
                <a:gd name="T8" fmla="*/ 45532 w 157"/>
                <a:gd name="T9" fmla="*/ 10319 h 70"/>
                <a:gd name="T10" fmla="*/ 85473 w 157"/>
                <a:gd name="T11" fmla="*/ 47625 h 70"/>
                <a:gd name="T12" fmla="*/ 125413 w 157"/>
                <a:gd name="T13" fmla="*/ 55563 h 70"/>
                <a:gd name="T14" fmla="*/ 111833 w 157"/>
                <a:gd name="T15" fmla="*/ 19050 h 70"/>
                <a:gd name="T16" fmla="*/ 111833 w 157"/>
                <a:gd name="T17" fmla="*/ 1905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 h="70">
                  <a:moveTo>
                    <a:pt x="140" y="24"/>
                  </a:moveTo>
                  <a:lnTo>
                    <a:pt x="53" y="0"/>
                  </a:lnTo>
                  <a:lnTo>
                    <a:pt x="0" y="40"/>
                  </a:lnTo>
                  <a:lnTo>
                    <a:pt x="13" y="49"/>
                  </a:lnTo>
                  <a:lnTo>
                    <a:pt x="57" y="13"/>
                  </a:lnTo>
                  <a:lnTo>
                    <a:pt x="107" y="60"/>
                  </a:lnTo>
                  <a:lnTo>
                    <a:pt x="157" y="70"/>
                  </a:lnTo>
                  <a:lnTo>
                    <a:pt x="140" y="2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38" name="Freeform 46"/>
            <p:cNvSpPr/>
            <p:nvPr/>
          </p:nvSpPr>
          <p:spPr>
            <a:xfrm>
              <a:off x="1417638" y="3797300"/>
              <a:ext cx="198437" cy="427038"/>
            </a:xfrm>
            <a:custGeom>
              <a:avLst/>
              <a:gdLst>
                <a:gd name="T0" fmla="*/ 105938 w 251"/>
                <a:gd name="T1" fmla="*/ 0 h 537"/>
                <a:gd name="T2" fmla="*/ 105148 w 251"/>
                <a:gd name="T3" fmla="*/ 795 h 537"/>
                <a:gd name="T4" fmla="*/ 104357 w 251"/>
                <a:gd name="T5" fmla="*/ 3976 h 537"/>
                <a:gd name="T6" fmla="*/ 103567 w 251"/>
                <a:gd name="T7" fmla="*/ 8748 h 537"/>
                <a:gd name="T8" fmla="*/ 101986 w 251"/>
                <a:gd name="T9" fmla="*/ 15905 h 537"/>
                <a:gd name="T10" fmla="*/ 100404 w 251"/>
                <a:gd name="T11" fmla="*/ 24652 h 537"/>
                <a:gd name="T12" fmla="*/ 98033 w 251"/>
                <a:gd name="T13" fmla="*/ 34195 h 537"/>
                <a:gd name="T14" fmla="*/ 95661 w 251"/>
                <a:gd name="T15" fmla="*/ 45328 h 537"/>
                <a:gd name="T16" fmla="*/ 94080 w 251"/>
                <a:gd name="T17" fmla="*/ 58052 h 537"/>
                <a:gd name="T18" fmla="*/ 90917 w 251"/>
                <a:gd name="T19" fmla="*/ 70775 h 537"/>
                <a:gd name="T20" fmla="*/ 87755 w 251"/>
                <a:gd name="T21" fmla="*/ 85090 h 537"/>
                <a:gd name="T22" fmla="*/ 85383 w 251"/>
                <a:gd name="T23" fmla="*/ 100199 h 537"/>
                <a:gd name="T24" fmla="*/ 82221 w 251"/>
                <a:gd name="T25" fmla="*/ 116899 h 537"/>
                <a:gd name="T26" fmla="*/ 79849 w 251"/>
                <a:gd name="T27" fmla="*/ 133598 h 537"/>
                <a:gd name="T28" fmla="*/ 77477 w 251"/>
                <a:gd name="T29" fmla="*/ 150298 h 537"/>
                <a:gd name="T30" fmla="*/ 74315 w 251"/>
                <a:gd name="T31" fmla="*/ 166998 h 537"/>
                <a:gd name="T32" fmla="*/ 71943 w 251"/>
                <a:gd name="T33" fmla="*/ 183698 h 537"/>
                <a:gd name="T34" fmla="*/ 68781 w 251"/>
                <a:gd name="T35" fmla="*/ 200398 h 537"/>
                <a:gd name="T36" fmla="*/ 65619 w 251"/>
                <a:gd name="T37" fmla="*/ 218688 h 537"/>
                <a:gd name="T38" fmla="*/ 60875 w 251"/>
                <a:gd name="T39" fmla="*/ 236183 h 537"/>
                <a:gd name="T40" fmla="*/ 56922 w 251"/>
                <a:gd name="T41" fmla="*/ 254473 h 537"/>
                <a:gd name="T42" fmla="*/ 52179 w 251"/>
                <a:gd name="T43" fmla="*/ 271968 h 537"/>
                <a:gd name="T44" fmla="*/ 46645 w 251"/>
                <a:gd name="T45" fmla="*/ 289463 h 537"/>
                <a:gd name="T46" fmla="*/ 41901 w 251"/>
                <a:gd name="T47" fmla="*/ 305368 h 537"/>
                <a:gd name="T48" fmla="*/ 37158 w 251"/>
                <a:gd name="T49" fmla="*/ 322068 h 537"/>
                <a:gd name="T50" fmla="*/ 31623 w 251"/>
                <a:gd name="T51" fmla="*/ 336382 h 537"/>
                <a:gd name="T52" fmla="*/ 26880 w 251"/>
                <a:gd name="T53" fmla="*/ 349901 h 537"/>
                <a:gd name="T54" fmla="*/ 22136 w 251"/>
                <a:gd name="T55" fmla="*/ 361829 h 537"/>
                <a:gd name="T56" fmla="*/ 18974 w 251"/>
                <a:gd name="T57" fmla="*/ 372167 h 537"/>
                <a:gd name="T58" fmla="*/ 15812 w 251"/>
                <a:gd name="T59" fmla="*/ 380119 h 537"/>
                <a:gd name="T60" fmla="*/ 13440 w 251"/>
                <a:gd name="T61" fmla="*/ 386481 h 537"/>
                <a:gd name="T62" fmla="*/ 11859 w 251"/>
                <a:gd name="T63" fmla="*/ 390457 h 537"/>
                <a:gd name="T64" fmla="*/ 11859 w 251"/>
                <a:gd name="T65" fmla="*/ 392048 h 537"/>
                <a:gd name="T66" fmla="*/ 0 w 251"/>
                <a:gd name="T67" fmla="*/ 427038 h 537"/>
                <a:gd name="T68" fmla="*/ 39529 w 251"/>
                <a:gd name="T69" fmla="*/ 406362 h 537"/>
                <a:gd name="T70" fmla="*/ 113054 w 251"/>
                <a:gd name="T71" fmla="*/ 209940 h 537"/>
                <a:gd name="T72" fmla="*/ 169185 w 251"/>
                <a:gd name="T73" fmla="*/ 140756 h 537"/>
                <a:gd name="T74" fmla="*/ 198437 w 251"/>
                <a:gd name="T75" fmla="*/ 11928 h 537"/>
                <a:gd name="T76" fmla="*/ 105938 w 251"/>
                <a:gd name="T77" fmla="*/ 0 h 537"/>
                <a:gd name="T78" fmla="*/ 105938 w 251"/>
                <a:gd name="T79" fmla="*/ 0 h 5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1" h="537">
                  <a:moveTo>
                    <a:pt x="134" y="0"/>
                  </a:moveTo>
                  <a:lnTo>
                    <a:pt x="133" y="1"/>
                  </a:lnTo>
                  <a:lnTo>
                    <a:pt x="132" y="5"/>
                  </a:lnTo>
                  <a:lnTo>
                    <a:pt x="131" y="11"/>
                  </a:lnTo>
                  <a:lnTo>
                    <a:pt x="129" y="20"/>
                  </a:lnTo>
                  <a:lnTo>
                    <a:pt x="127" y="31"/>
                  </a:lnTo>
                  <a:lnTo>
                    <a:pt x="124" y="43"/>
                  </a:lnTo>
                  <a:lnTo>
                    <a:pt x="121" y="57"/>
                  </a:lnTo>
                  <a:lnTo>
                    <a:pt x="119" y="73"/>
                  </a:lnTo>
                  <a:lnTo>
                    <a:pt x="115" y="89"/>
                  </a:lnTo>
                  <a:lnTo>
                    <a:pt x="111" y="107"/>
                  </a:lnTo>
                  <a:lnTo>
                    <a:pt x="108" y="126"/>
                  </a:lnTo>
                  <a:lnTo>
                    <a:pt x="104" y="147"/>
                  </a:lnTo>
                  <a:lnTo>
                    <a:pt x="101" y="168"/>
                  </a:lnTo>
                  <a:lnTo>
                    <a:pt x="98" y="189"/>
                  </a:lnTo>
                  <a:lnTo>
                    <a:pt x="94" y="210"/>
                  </a:lnTo>
                  <a:lnTo>
                    <a:pt x="91" y="231"/>
                  </a:lnTo>
                  <a:lnTo>
                    <a:pt x="87" y="252"/>
                  </a:lnTo>
                  <a:lnTo>
                    <a:pt x="83" y="275"/>
                  </a:lnTo>
                  <a:lnTo>
                    <a:pt x="77" y="297"/>
                  </a:lnTo>
                  <a:lnTo>
                    <a:pt x="72" y="320"/>
                  </a:lnTo>
                  <a:lnTo>
                    <a:pt x="66" y="342"/>
                  </a:lnTo>
                  <a:lnTo>
                    <a:pt x="59" y="364"/>
                  </a:lnTo>
                  <a:lnTo>
                    <a:pt x="53" y="384"/>
                  </a:lnTo>
                  <a:lnTo>
                    <a:pt x="47" y="405"/>
                  </a:lnTo>
                  <a:lnTo>
                    <a:pt x="40" y="423"/>
                  </a:lnTo>
                  <a:lnTo>
                    <a:pt x="34" y="440"/>
                  </a:lnTo>
                  <a:lnTo>
                    <a:pt x="28" y="455"/>
                  </a:lnTo>
                  <a:lnTo>
                    <a:pt x="24" y="468"/>
                  </a:lnTo>
                  <a:lnTo>
                    <a:pt x="20" y="478"/>
                  </a:lnTo>
                  <a:lnTo>
                    <a:pt x="17" y="486"/>
                  </a:lnTo>
                  <a:lnTo>
                    <a:pt x="15" y="491"/>
                  </a:lnTo>
                  <a:lnTo>
                    <a:pt x="15" y="493"/>
                  </a:lnTo>
                  <a:lnTo>
                    <a:pt x="0" y="537"/>
                  </a:lnTo>
                  <a:lnTo>
                    <a:pt x="50" y="511"/>
                  </a:lnTo>
                  <a:lnTo>
                    <a:pt x="143" y="264"/>
                  </a:lnTo>
                  <a:lnTo>
                    <a:pt x="214" y="177"/>
                  </a:lnTo>
                  <a:lnTo>
                    <a:pt x="251" y="15"/>
                  </a:lnTo>
                  <a:lnTo>
                    <a:pt x="134"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39" name="Freeform 47"/>
            <p:cNvSpPr/>
            <p:nvPr/>
          </p:nvSpPr>
          <p:spPr>
            <a:xfrm>
              <a:off x="1441450" y="3878263"/>
              <a:ext cx="177800" cy="320675"/>
            </a:xfrm>
            <a:custGeom>
              <a:avLst/>
              <a:gdLst>
                <a:gd name="T0" fmla="*/ 145544 w 226"/>
                <a:gd name="T1" fmla="*/ 8710 h 405"/>
                <a:gd name="T2" fmla="*/ 144758 w 226"/>
                <a:gd name="T3" fmla="*/ 9501 h 405"/>
                <a:gd name="T4" fmla="*/ 143971 w 226"/>
                <a:gd name="T5" fmla="*/ 11877 h 405"/>
                <a:gd name="T6" fmla="*/ 142397 w 226"/>
                <a:gd name="T7" fmla="*/ 15836 h 405"/>
                <a:gd name="T8" fmla="*/ 140824 w 226"/>
                <a:gd name="T9" fmla="*/ 20587 h 405"/>
                <a:gd name="T10" fmla="*/ 138464 w 226"/>
                <a:gd name="T11" fmla="*/ 26129 h 405"/>
                <a:gd name="T12" fmla="*/ 135317 w 226"/>
                <a:gd name="T13" fmla="*/ 33255 h 405"/>
                <a:gd name="T14" fmla="*/ 132170 w 226"/>
                <a:gd name="T15" fmla="*/ 41173 h 405"/>
                <a:gd name="T16" fmla="*/ 129023 w 226"/>
                <a:gd name="T17" fmla="*/ 49883 h 405"/>
                <a:gd name="T18" fmla="*/ 124303 w 226"/>
                <a:gd name="T19" fmla="*/ 57009 h 405"/>
                <a:gd name="T20" fmla="*/ 119582 w 226"/>
                <a:gd name="T21" fmla="*/ 64927 h 405"/>
                <a:gd name="T22" fmla="*/ 114075 w 226"/>
                <a:gd name="T23" fmla="*/ 72845 h 405"/>
                <a:gd name="T24" fmla="*/ 109355 w 226"/>
                <a:gd name="T25" fmla="*/ 79971 h 405"/>
                <a:gd name="T26" fmla="*/ 103848 w 226"/>
                <a:gd name="T27" fmla="*/ 86305 h 405"/>
                <a:gd name="T28" fmla="*/ 97554 w 226"/>
                <a:gd name="T29" fmla="*/ 91848 h 405"/>
                <a:gd name="T30" fmla="*/ 90473 w 226"/>
                <a:gd name="T31" fmla="*/ 96598 h 405"/>
                <a:gd name="T32" fmla="*/ 84180 w 226"/>
                <a:gd name="T33" fmla="*/ 99766 h 405"/>
                <a:gd name="T34" fmla="*/ 83393 w 226"/>
                <a:gd name="T35" fmla="*/ 102141 h 405"/>
                <a:gd name="T36" fmla="*/ 81033 w 226"/>
                <a:gd name="T37" fmla="*/ 108475 h 405"/>
                <a:gd name="T38" fmla="*/ 77886 w 226"/>
                <a:gd name="T39" fmla="*/ 117977 h 405"/>
                <a:gd name="T40" fmla="*/ 73952 w 226"/>
                <a:gd name="T41" fmla="*/ 130645 h 405"/>
                <a:gd name="T42" fmla="*/ 68445 w 226"/>
                <a:gd name="T43" fmla="*/ 144898 h 405"/>
                <a:gd name="T44" fmla="*/ 63725 w 226"/>
                <a:gd name="T45" fmla="*/ 163109 h 405"/>
                <a:gd name="T46" fmla="*/ 57431 w 226"/>
                <a:gd name="T47" fmla="*/ 181320 h 405"/>
                <a:gd name="T48" fmla="*/ 51137 w 226"/>
                <a:gd name="T49" fmla="*/ 201115 h 405"/>
                <a:gd name="T50" fmla="*/ 44057 w 226"/>
                <a:gd name="T51" fmla="*/ 220118 h 405"/>
                <a:gd name="T52" fmla="*/ 36976 w 226"/>
                <a:gd name="T53" fmla="*/ 239912 h 405"/>
                <a:gd name="T54" fmla="*/ 29896 w 226"/>
                <a:gd name="T55" fmla="*/ 258124 h 405"/>
                <a:gd name="T56" fmla="*/ 22815 w 226"/>
                <a:gd name="T57" fmla="*/ 275543 h 405"/>
                <a:gd name="T58" fmla="*/ 16521 w 226"/>
                <a:gd name="T59" fmla="*/ 290587 h 405"/>
                <a:gd name="T60" fmla="*/ 10227 w 226"/>
                <a:gd name="T61" fmla="*/ 304047 h 405"/>
                <a:gd name="T62" fmla="*/ 4720 w 226"/>
                <a:gd name="T63" fmla="*/ 313549 h 405"/>
                <a:gd name="T64" fmla="*/ 0 w 226"/>
                <a:gd name="T65" fmla="*/ 320675 h 405"/>
                <a:gd name="T66" fmla="*/ 41696 w 226"/>
                <a:gd name="T67" fmla="*/ 305631 h 405"/>
                <a:gd name="T68" fmla="*/ 46417 w 226"/>
                <a:gd name="T69" fmla="*/ 274751 h 405"/>
                <a:gd name="T70" fmla="*/ 98341 w 226"/>
                <a:gd name="T71" fmla="*/ 146481 h 405"/>
                <a:gd name="T72" fmla="*/ 99127 w 226"/>
                <a:gd name="T73" fmla="*/ 145689 h 405"/>
                <a:gd name="T74" fmla="*/ 101488 w 226"/>
                <a:gd name="T75" fmla="*/ 144106 h 405"/>
                <a:gd name="T76" fmla="*/ 104635 w 226"/>
                <a:gd name="T77" fmla="*/ 140147 h 405"/>
                <a:gd name="T78" fmla="*/ 109355 w 226"/>
                <a:gd name="T79" fmla="*/ 135396 h 405"/>
                <a:gd name="T80" fmla="*/ 114075 w 226"/>
                <a:gd name="T81" fmla="*/ 129854 h 405"/>
                <a:gd name="T82" fmla="*/ 119582 w 226"/>
                <a:gd name="T83" fmla="*/ 122727 h 405"/>
                <a:gd name="T84" fmla="*/ 126663 w 226"/>
                <a:gd name="T85" fmla="*/ 114810 h 405"/>
                <a:gd name="T86" fmla="*/ 132957 w 226"/>
                <a:gd name="T87" fmla="*/ 106100 h 405"/>
                <a:gd name="T88" fmla="*/ 140824 w 226"/>
                <a:gd name="T89" fmla="*/ 95807 h 405"/>
                <a:gd name="T90" fmla="*/ 147118 w 226"/>
                <a:gd name="T91" fmla="*/ 85513 h 405"/>
                <a:gd name="T92" fmla="*/ 153412 w 226"/>
                <a:gd name="T93" fmla="*/ 72845 h 405"/>
                <a:gd name="T94" fmla="*/ 159705 w 226"/>
                <a:gd name="T95" fmla="*/ 60176 h 405"/>
                <a:gd name="T96" fmla="*/ 165212 w 226"/>
                <a:gd name="T97" fmla="*/ 46716 h 405"/>
                <a:gd name="T98" fmla="*/ 170719 w 226"/>
                <a:gd name="T99" fmla="*/ 30880 h 405"/>
                <a:gd name="T100" fmla="*/ 174653 w 226"/>
                <a:gd name="T101" fmla="*/ 15836 h 405"/>
                <a:gd name="T102" fmla="*/ 177800 w 226"/>
                <a:gd name="T103" fmla="*/ 0 h 405"/>
                <a:gd name="T104" fmla="*/ 145544 w 226"/>
                <a:gd name="T105" fmla="*/ 8710 h 405"/>
                <a:gd name="T106" fmla="*/ 145544 w 226"/>
                <a:gd name="T107" fmla="*/ 8710 h 4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6" h="405">
                  <a:moveTo>
                    <a:pt x="185" y="11"/>
                  </a:moveTo>
                  <a:lnTo>
                    <a:pt x="184" y="12"/>
                  </a:lnTo>
                  <a:lnTo>
                    <a:pt x="183" y="15"/>
                  </a:lnTo>
                  <a:lnTo>
                    <a:pt x="181" y="20"/>
                  </a:lnTo>
                  <a:lnTo>
                    <a:pt x="179" y="26"/>
                  </a:lnTo>
                  <a:lnTo>
                    <a:pt x="176" y="33"/>
                  </a:lnTo>
                  <a:lnTo>
                    <a:pt x="172" y="42"/>
                  </a:lnTo>
                  <a:lnTo>
                    <a:pt x="168" y="52"/>
                  </a:lnTo>
                  <a:lnTo>
                    <a:pt x="164" y="63"/>
                  </a:lnTo>
                  <a:lnTo>
                    <a:pt x="158" y="72"/>
                  </a:lnTo>
                  <a:lnTo>
                    <a:pt x="152" y="82"/>
                  </a:lnTo>
                  <a:lnTo>
                    <a:pt x="145" y="92"/>
                  </a:lnTo>
                  <a:lnTo>
                    <a:pt x="139" y="101"/>
                  </a:lnTo>
                  <a:lnTo>
                    <a:pt x="132" y="109"/>
                  </a:lnTo>
                  <a:lnTo>
                    <a:pt x="124" y="116"/>
                  </a:lnTo>
                  <a:lnTo>
                    <a:pt x="115" y="122"/>
                  </a:lnTo>
                  <a:lnTo>
                    <a:pt x="107" y="126"/>
                  </a:lnTo>
                  <a:lnTo>
                    <a:pt x="106" y="129"/>
                  </a:lnTo>
                  <a:lnTo>
                    <a:pt x="103" y="137"/>
                  </a:lnTo>
                  <a:lnTo>
                    <a:pt x="99" y="149"/>
                  </a:lnTo>
                  <a:lnTo>
                    <a:pt x="94" y="165"/>
                  </a:lnTo>
                  <a:lnTo>
                    <a:pt x="87" y="183"/>
                  </a:lnTo>
                  <a:lnTo>
                    <a:pt x="81" y="206"/>
                  </a:lnTo>
                  <a:lnTo>
                    <a:pt x="73" y="229"/>
                  </a:lnTo>
                  <a:lnTo>
                    <a:pt x="65" y="254"/>
                  </a:lnTo>
                  <a:lnTo>
                    <a:pt x="56" y="278"/>
                  </a:lnTo>
                  <a:lnTo>
                    <a:pt x="47" y="303"/>
                  </a:lnTo>
                  <a:lnTo>
                    <a:pt x="38" y="326"/>
                  </a:lnTo>
                  <a:lnTo>
                    <a:pt x="29" y="348"/>
                  </a:lnTo>
                  <a:lnTo>
                    <a:pt x="21" y="367"/>
                  </a:lnTo>
                  <a:lnTo>
                    <a:pt x="13" y="384"/>
                  </a:lnTo>
                  <a:lnTo>
                    <a:pt x="6" y="396"/>
                  </a:lnTo>
                  <a:lnTo>
                    <a:pt x="0" y="405"/>
                  </a:lnTo>
                  <a:lnTo>
                    <a:pt x="53" y="386"/>
                  </a:lnTo>
                  <a:lnTo>
                    <a:pt x="59" y="347"/>
                  </a:lnTo>
                  <a:lnTo>
                    <a:pt x="125" y="185"/>
                  </a:lnTo>
                  <a:lnTo>
                    <a:pt x="126" y="184"/>
                  </a:lnTo>
                  <a:lnTo>
                    <a:pt x="129" y="182"/>
                  </a:lnTo>
                  <a:lnTo>
                    <a:pt x="133" y="177"/>
                  </a:lnTo>
                  <a:lnTo>
                    <a:pt x="139" y="171"/>
                  </a:lnTo>
                  <a:lnTo>
                    <a:pt x="145" y="164"/>
                  </a:lnTo>
                  <a:lnTo>
                    <a:pt x="152" y="155"/>
                  </a:lnTo>
                  <a:lnTo>
                    <a:pt x="161" y="145"/>
                  </a:lnTo>
                  <a:lnTo>
                    <a:pt x="169" y="134"/>
                  </a:lnTo>
                  <a:lnTo>
                    <a:pt x="179" y="121"/>
                  </a:lnTo>
                  <a:lnTo>
                    <a:pt x="187" y="108"/>
                  </a:lnTo>
                  <a:lnTo>
                    <a:pt x="195" y="92"/>
                  </a:lnTo>
                  <a:lnTo>
                    <a:pt x="203" y="76"/>
                  </a:lnTo>
                  <a:lnTo>
                    <a:pt x="210" y="59"/>
                  </a:lnTo>
                  <a:lnTo>
                    <a:pt x="217" y="39"/>
                  </a:lnTo>
                  <a:lnTo>
                    <a:pt x="222" y="20"/>
                  </a:lnTo>
                  <a:lnTo>
                    <a:pt x="226" y="0"/>
                  </a:lnTo>
                  <a:lnTo>
                    <a:pt x="185" y="11"/>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40" name="Freeform 48"/>
            <p:cNvSpPr/>
            <p:nvPr/>
          </p:nvSpPr>
          <p:spPr>
            <a:xfrm>
              <a:off x="1736725" y="3883025"/>
              <a:ext cx="115888" cy="319088"/>
            </a:xfrm>
            <a:custGeom>
              <a:avLst/>
              <a:gdLst>
                <a:gd name="T0" fmla="*/ 102207 w 144"/>
                <a:gd name="T1" fmla="*/ 239118 h 403"/>
                <a:gd name="T2" fmla="*/ 98988 w 144"/>
                <a:gd name="T3" fmla="*/ 140145 h 403"/>
                <a:gd name="T4" fmla="*/ 98988 w 144"/>
                <a:gd name="T5" fmla="*/ 138562 h 403"/>
                <a:gd name="T6" fmla="*/ 98988 w 144"/>
                <a:gd name="T7" fmla="*/ 134603 h 403"/>
                <a:gd name="T8" fmla="*/ 98988 w 144"/>
                <a:gd name="T9" fmla="*/ 128269 h 403"/>
                <a:gd name="T10" fmla="*/ 99792 w 144"/>
                <a:gd name="T11" fmla="*/ 121143 h 403"/>
                <a:gd name="T12" fmla="*/ 99792 w 144"/>
                <a:gd name="T13" fmla="*/ 111641 h 403"/>
                <a:gd name="T14" fmla="*/ 100597 w 144"/>
                <a:gd name="T15" fmla="*/ 102140 h 403"/>
                <a:gd name="T16" fmla="*/ 100597 w 144"/>
                <a:gd name="T17" fmla="*/ 91055 h 403"/>
                <a:gd name="T18" fmla="*/ 100597 w 144"/>
                <a:gd name="T19" fmla="*/ 79970 h 403"/>
                <a:gd name="T20" fmla="*/ 98988 w 144"/>
                <a:gd name="T21" fmla="*/ 68093 h 403"/>
                <a:gd name="T22" fmla="*/ 98183 w 144"/>
                <a:gd name="T23" fmla="*/ 56216 h 403"/>
                <a:gd name="T24" fmla="*/ 96573 w 144"/>
                <a:gd name="T25" fmla="*/ 43548 h 403"/>
                <a:gd name="T26" fmla="*/ 94159 w 144"/>
                <a:gd name="T27" fmla="*/ 32463 h 403"/>
                <a:gd name="T28" fmla="*/ 90135 w 144"/>
                <a:gd name="T29" fmla="*/ 22170 h 403"/>
                <a:gd name="T30" fmla="*/ 86916 w 144"/>
                <a:gd name="T31" fmla="*/ 13460 h 403"/>
                <a:gd name="T32" fmla="*/ 81283 w 144"/>
                <a:gd name="T33" fmla="*/ 6334 h 403"/>
                <a:gd name="T34" fmla="*/ 75649 w 144"/>
                <a:gd name="T35" fmla="*/ 1584 h 403"/>
                <a:gd name="T36" fmla="*/ 73235 w 144"/>
                <a:gd name="T37" fmla="*/ 792 h 403"/>
                <a:gd name="T38" fmla="*/ 70820 w 144"/>
                <a:gd name="T39" fmla="*/ 0 h 403"/>
                <a:gd name="T40" fmla="*/ 66797 w 144"/>
                <a:gd name="T41" fmla="*/ 0 h 403"/>
                <a:gd name="T42" fmla="*/ 61968 w 144"/>
                <a:gd name="T43" fmla="*/ 0 h 403"/>
                <a:gd name="T44" fmla="*/ 55530 w 144"/>
                <a:gd name="T45" fmla="*/ 0 h 403"/>
                <a:gd name="T46" fmla="*/ 49091 w 144"/>
                <a:gd name="T47" fmla="*/ 0 h 403"/>
                <a:gd name="T48" fmla="*/ 42653 w 144"/>
                <a:gd name="T49" fmla="*/ 792 h 403"/>
                <a:gd name="T50" fmla="*/ 36215 w 144"/>
                <a:gd name="T51" fmla="*/ 792 h 403"/>
                <a:gd name="T52" fmla="*/ 28972 w 144"/>
                <a:gd name="T53" fmla="*/ 792 h 403"/>
                <a:gd name="T54" fmla="*/ 22534 w 144"/>
                <a:gd name="T55" fmla="*/ 1584 h 403"/>
                <a:gd name="T56" fmla="*/ 16096 w 144"/>
                <a:gd name="T57" fmla="*/ 2375 h 403"/>
                <a:gd name="T58" fmla="*/ 10462 w 144"/>
                <a:gd name="T59" fmla="*/ 2375 h 403"/>
                <a:gd name="T60" fmla="*/ 5633 w 144"/>
                <a:gd name="T61" fmla="*/ 3167 h 403"/>
                <a:gd name="T62" fmla="*/ 2414 w 144"/>
                <a:gd name="T63" fmla="*/ 3167 h 403"/>
                <a:gd name="T64" fmla="*/ 0 w 144"/>
                <a:gd name="T65" fmla="*/ 3167 h 403"/>
                <a:gd name="T66" fmla="*/ 0 w 144"/>
                <a:gd name="T67" fmla="*/ 3959 h 403"/>
                <a:gd name="T68" fmla="*/ 76454 w 144"/>
                <a:gd name="T69" fmla="*/ 249411 h 403"/>
                <a:gd name="T70" fmla="*/ 98988 w 144"/>
                <a:gd name="T71" fmla="*/ 319088 h 403"/>
                <a:gd name="T72" fmla="*/ 115888 w 144"/>
                <a:gd name="T73" fmla="*/ 285041 h 403"/>
                <a:gd name="T74" fmla="*/ 102207 w 144"/>
                <a:gd name="T75" fmla="*/ 239118 h 403"/>
                <a:gd name="T76" fmla="*/ 102207 w 144"/>
                <a:gd name="T77" fmla="*/ 239118 h 4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4" h="402">
                  <a:moveTo>
                    <a:pt x="127" y="302"/>
                  </a:moveTo>
                  <a:lnTo>
                    <a:pt x="123" y="177"/>
                  </a:lnTo>
                  <a:lnTo>
                    <a:pt x="123" y="175"/>
                  </a:lnTo>
                  <a:lnTo>
                    <a:pt x="123" y="170"/>
                  </a:lnTo>
                  <a:lnTo>
                    <a:pt x="123" y="162"/>
                  </a:lnTo>
                  <a:lnTo>
                    <a:pt x="124" y="153"/>
                  </a:lnTo>
                  <a:lnTo>
                    <a:pt x="124" y="141"/>
                  </a:lnTo>
                  <a:lnTo>
                    <a:pt x="125" y="129"/>
                  </a:lnTo>
                  <a:lnTo>
                    <a:pt x="125" y="115"/>
                  </a:lnTo>
                  <a:lnTo>
                    <a:pt x="125" y="101"/>
                  </a:lnTo>
                  <a:lnTo>
                    <a:pt x="123" y="86"/>
                  </a:lnTo>
                  <a:lnTo>
                    <a:pt x="122" y="71"/>
                  </a:lnTo>
                  <a:lnTo>
                    <a:pt x="120" y="55"/>
                  </a:lnTo>
                  <a:lnTo>
                    <a:pt x="117" y="41"/>
                  </a:lnTo>
                  <a:lnTo>
                    <a:pt x="112" y="28"/>
                  </a:lnTo>
                  <a:lnTo>
                    <a:pt x="108" y="17"/>
                  </a:lnTo>
                  <a:lnTo>
                    <a:pt x="101" y="8"/>
                  </a:lnTo>
                  <a:lnTo>
                    <a:pt x="94" y="2"/>
                  </a:lnTo>
                  <a:lnTo>
                    <a:pt x="91" y="1"/>
                  </a:lnTo>
                  <a:lnTo>
                    <a:pt x="88" y="0"/>
                  </a:lnTo>
                  <a:lnTo>
                    <a:pt x="83" y="0"/>
                  </a:lnTo>
                  <a:lnTo>
                    <a:pt x="77" y="0"/>
                  </a:lnTo>
                  <a:lnTo>
                    <a:pt x="69" y="0"/>
                  </a:lnTo>
                  <a:lnTo>
                    <a:pt x="61" y="0"/>
                  </a:lnTo>
                  <a:lnTo>
                    <a:pt x="53" y="1"/>
                  </a:lnTo>
                  <a:lnTo>
                    <a:pt x="45" y="1"/>
                  </a:lnTo>
                  <a:lnTo>
                    <a:pt x="36" y="1"/>
                  </a:lnTo>
                  <a:lnTo>
                    <a:pt x="28" y="2"/>
                  </a:lnTo>
                  <a:lnTo>
                    <a:pt x="20" y="3"/>
                  </a:lnTo>
                  <a:lnTo>
                    <a:pt x="13" y="3"/>
                  </a:lnTo>
                  <a:lnTo>
                    <a:pt x="7" y="4"/>
                  </a:lnTo>
                  <a:lnTo>
                    <a:pt x="3" y="4"/>
                  </a:lnTo>
                  <a:lnTo>
                    <a:pt x="0" y="4"/>
                  </a:lnTo>
                  <a:lnTo>
                    <a:pt x="0" y="5"/>
                  </a:lnTo>
                  <a:lnTo>
                    <a:pt x="95" y="315"/>
                  </a:lnTo>
                  <a:lnTo>
                    <a:pt x="123" y="403"/>
                  </a:lnTo>
                  <a:lnTo>
                    <a:pt x="144" y="360"/>
                  </a:lnTo>
                  <a:lnTo>
                    <a:pt x="127" y="302"/>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41" name="Freeform 49"/>
            <p:cNvSpPr/>
            <p:nvPr/>
          </p:nvSpPr>
          <p:spPr>
            <a:xfrm>
              <a:off x="1725613" y="3883025"/>
              <a:ext cx="109537" cy="307975"/>
            </a:xfrm>
            <a:custGeom>
              <a:avLst/>
              <a:gdLst>
                <a:gd name="T0" fmla="*/ 77555 w 137"/>
                <a:gd name="T1" fmla="*/ 251619 h 388"/>
                <a:gd name="T2" fmla="*/ 75956 w 137"/>
                <a:gd name="T3" fmla="*/ 248444 h 388"/>
                <a:gd name="T4" fmla="*/ 73558 w 137"/>
                <a:gd name="T5" fmla="*/ 242094 h 388"/>
                <a:gd name="T6" fmla="*/ 69560 w 137"/>
                <a:gd name="T7" fmla="*/ 232569 h 388"/>
                <a:gd name="T8" fmla="*/ 64763 w 137"/>
                <a:gd name="T9" fmla="*/ 219869 h 388"/>
                <a:gd name="T10" fmla="*/ 58366 w 137"/>
                <a:gd name="T11" fmla="*/ 203200 h 388"/>
                <a:gd name="T12" fmla="*/ 51970 w 137"/>
                <a:gd name="T13" fmla="*/ 185738 h 388"/>
                <a:gd name="T14" fmla="*/ 44774 w 137"/>
                <a:gd name="T15" fmla="*/ 165894 h 388"/>
                <a:gd name="T16" fmla="*/ 38378 w 137"/>
                <a:gd name="T17" fmla="*/ 145256 h 388"/>
                <a:gd name="T18" fmla="*/ 30383 w 137"/>
                <a:gd name="T19" fmla="*/ 124619 h 388"/>
                <a:gd name="T20" fmla="*/ 23986 w 137"/>
                <a:gd name="T21" fmla="*/ 103188 h 388"/>
                <a:gd name="T22" fmla="*/ 16790 w 137"/>
                <a:gd name="T23" fmla="*/ 81756 h 388"/>
                <a:gd name="T24" fmla="*/ 11194 w 137"/>
                <a:gd name="T25" fmla="*/ 62706 h 388"/>
                <a:gd name="T26" fmla="*/ 6396 w 137"/>
                <a:gd name="T27" fmla="*/ 43656 h 388"/>
                <a:gd name="T28" fmla="*/ 3198 w 137"/>
                <a:gd name="T29" fmla="*/ 26194 h 388"/>
                <a:gd name="T30" fmla="*/ 0 w 137"/>
                <a:gd name="T31" fmla="*/ 11906 h 388"/>
                <a:gd name="T32" fmla="*/ 0 w 137"/>
                <a:gd name="T33" fmla="*/ 0 h 388"/>
                <a:gd name="T34" fmla="*/ 51171 w 137"/>
                <a:gd name="T35" fmla="*/ 0 h 388"/>
                <a:gd name="T36" fmla="*/ 51171 w 137"/>
                <a:gd name="T37" fmla="*/ 2381 h 388"/>
                <a:gd name="T38" fmla="*/ 52770 w 137"/>
                <a:gd name="T39" fmla="*/ 8731 h 388"/>
                <a:gd name="T40" fmla="*/ 55168 w 137"/>
                <a:gd name="T41" fmla="*/ 19050 h 388"/>
                <a:gd name="T42" fmla="*/ 58366 w 137"/>
                <a:gd name="T43" fmla="*/ 32544 h 388"/>
                <a:gd name="T44" fmla="*/ 61565 w 137"/>
                <a:gd name="T45" fmla="*/ 49213 h 388"/>
                <a:gd name="T46" fmla="*/ 66362 w 137"/>
                <a:gd name="T47" fmla="*/ 68263 h 388"/>
                <a:gd name="T48" fmla="*/ 70360 w 137"/>
                <a:gd name="T49" fmla="*/ 89694 h 388"/>
                <a:gd name="T50" fmla="*/ 75157 w 137"/>
                <a:gd name="T51" fmla="*/ 112713 h 388"/>
                <a:gd name="T52" fmla="*/ 79954 w 137"/>
                <a:gd name="T53" fmla="*/ 135731 h 388"/>
                <a:gd name="T54" fmla="*/ 84751 w 137"/>
                <a:gd name="T55" fmla="*/ 161131 h 388"/>
                <a:gd name="T56" fmla="*/ 90348 w 137"/>
                <a:gd name="T57" fmla="*/ 187325 h 388"/>
                <a:gd name="T58" fmla="*/ 95145 w 137"/>
                <a:gd name="T59" fmla="*/ 213519 h 388"/>
                <a:gd name="T60" fmla="*/ 98343 w 137"/>
                <a:gd name="T61" fmla="*/ 238125 h 388"/>
                <a:gd name="T62" fmla="*/ 103141 w 137"/>
                <a:gd name="T63" fmla="*/ 262731 h 388"/>
                <a:gd name="T64" fmla="*/ 106339 w 137"/>
                <a:gd name="T65" fmla="*/ 285750 h 388"/>
                <a:gd name="T66" fmla="*/ 109537 w 137"/>
                <a:gd name="T67" fmla="*/ 307975 h 388"/>
                <a:gd name="T68" fmla="*/ 87150 w 137"/>
                <a:gd name="T69" fmla="*/ 293688 h 388"/>
                <a:gd name="T70" fmla="*/ 77555 w 137"/>
                <a:gd name="T71" fmla="*/ 251619 h 388"/>
                <a:gd name="T72" fmla="*/ 77555 w 137"/>
                <a:gd name="T73" fmla="*/ 251619 h 3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7" h="388">
                  <a:moveTo>
                    <a:pt x="97" y="317"/>
                  </a:moveTo>
                  <a:lnTo>
                    <a:pt x="95" y="313"/>
                  </a:lnTo>
                  <a:lnTo>
                    <a:pt x="92" y="305"/>
                  </a:lnTo>
                  <a:lnTo>
                    <a:pt x="87" y="293"/>
                  </a:lnTo>
                  <a:lnTo>
                    <a:pt x="81" y="277"/>
                  </a:lnTo>
                  <a:lnTo>
                    <a:pt x="73" y="256"/>
                  </a:lnTo>
                  <a:lnTo>
                    <a:pt x="65" y="234"/>
                  </a:lnTo>
                  <a:lnTo>
                    <a:pt x="56" y="209"/>
                  </a:lnTo>
                  <a:lnTo>
                    <a:pt x="48" y="183"/>
                  </a:lnTo>
                  <a:lnTo>
                    <a:pt x="38" y="157"/>
                  </a:lnTo>
                  <a:lnTo>
                    <a:pt x="30" y="130"/>
                  </a:lnTo>
                  <a:lnTo>
                    <a:pt x="21" y="103"/>
                  </a:lnTo>
                  <a:lnTo>
                    <a:pt x="14" y="79"/>
                  </a:lnTo>
                  <a:lnTo>
                    <a:pt x="8" y="55"/>
                  </a:lnTo>
                  <a:lnTo>
                    <a:pt x="4" y="33"/>
                  </a:lnTo>
                  <a:lnTo>
                    <a:pt x="0" y="15"/>
                  </a:lnTo>
                  <a:lnTo>
                    <a:pt x="0" y="0"/>
                  </a:lnTo>
                  <a:lnTo>
                    <a:pt x="64" y="0"/>
                  </a:lnTo>
                  <a:lnTo>
                    <a:pt x="64" y="3"/>
                  </a:lnTo>
                  <a:lnTo>
                    <a:pt x="66" y="11"/>
                  </a:lnTo>
                  <a:lnTo>
                    <a:pt x="69" y="24"/>
                  </a:lnTo>
                  <a:lnTo>
                    <a:pt x="73" y="41"/>
                  </a:lnTo>
                  <a:lnTo>
                    <a:pt x="77" y="62"/>
                  </a:lnTo>
                  <a:lnTo>
                    <a:pt x="83" y="86"/>
                  </a:lnTo>
                  <a:lnTo>
                    <a:pt x="88" y="113"/>
                  </a:lnTo>
                  <a:lnTo>
                    <a:pt x="94" y="142"/>
                  </a:lnTo>
                  <a:lnTo>
                    <a:pt x="100" y="171"/>
                  </a:lnTo>
                  <a:lnTo>
                    <a:pt x="106" y="203"/>
                  </a:lnTo>
                  <a:lnTo>
                    <a:pt x="113" y="236"/>
                  </a:lnTo>
                  <a:lnTo>
                    <a:pt x="119" y="269"/>
                  </a:lnTo>
                  <a:lnTo>
                    <a:pt x="123" y="300"/>
                  </a:lnTo>
                  <a:lnTo>
                    <a:pt x="129" y="331"/>
                  </a:lnTo>
                  <a:lnTo>
                    <a:pt x="133" y="360"/>
                  </a:lnTo>
                  <a:lnTo>
                    <a:pt x="137" y="388"/>
                  </a:lnTo>
                  <a:lnTo>
                    <a:pt x="109" y="370"/>
                  </a:lnTo>
                  <a:lnTo>
                    <a:pt x="97" y="317"/>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42" name="Freeform 50"/>
            <p:cNvSpPr/>
            <p:nvPr/>
          </p:nvSpPr>
          <p:spPr>
            <a:xfrm>
              <a:off x="1466850" y="3384550"/>
              <a:ext cx="269875" cy="434975"/>
            </a:xfrm>
            <a:custGeom>
              <a:avLst/>
              <a:gdLst>
                <a:gd name="T0" fmla="*/ 131376 w 341"/>
                <a:gd name="T1" fmla="*/ 19844 h 548"/>
                <a:gd name="T2" fmla="*/ 0 w 341"/>
                <a:gd name="T3" fmla="*/ 415925 h 548"/>
                <a:gd name="T4" fmla="*/ 91805 w 341"/>
                <a:gd name="T5" fmla="*/ 434975 h 548"/>
                <a:gd name="T6" fmla="*/ 255629 w 341"/>
                <a:gd name="T7" fmla="*/ 311944 h 548"/>
                <a:gd name="T8" fmla="*/ 269875 w 341"/>
                <a:gd name="T9" fmla="*/ 28575 h 548"/>
                <a:gd name="T10" fmla="*/ 174113 w 341"/>
                <a:gd name="T11" fmla="*/ 0 h 548"/>
                <a:gd name="T12" fmla="*/ 131376 w 341"/>
                <a:gd name="T13" fmla="*/ 19844 h 548"/>
                <a:gd name="T14" fmla="*/ 131376 w 341"/>
                <a:gd name="T15" fmla="*/ 19844 h 5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1" h="548">
                  <a:moveTo>
                    <a:pt x="166" y="25"/>
                  </a:moveTo>
                  <a:lnTo>
                    <a:pt x="0" y="524"/>
                  </a:lnTo>
                  <a:lnTo>
                    <a:pt x="116" y="548"/>
                  </a:lnTo>
                  <a:lnTo>
                    <a:pt x="323" y="393"/>
                  </a:lnTo>
                  <a:lnTo>
                    <a:pt x="341" y="36"/>
                  </a:lnTo>
                  <a:lnTo>
                    <a:pt x="220" y="0"/>
                  </a:lnTo>
                  <a:lnTo>
                    <a:pt x="166" y="25"/>
                  </a:lnTo>
                  <a:close/>
                </a:path>
              </a:pathLst>
            </a:custGeom>
            <a:solidFill>
              <a:srgbClr val="B0C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43" name="Freeform 51"/>
            <p:cNvSpPr/>
            <p:nvPr/>
          </p:nvSpPr>
          <p:spPr>
            <a:xfrm>
              <a:off x="1614488" y="3435350"/>
              <a:ext cx="277812" cy="396875"/>
            </a:xfrm>
            <a:custGeom>
              <a:avLst/>
              <a:gdLst>
                <a:gd name="T0" fmla="*/ 223837 w 350"/>
                <a:gd name="T1" fmla="*/ 20555 h 502"/>
                <a:gd name="T2" fmla="*/ 277812 w 350"/>
                <a:gd name="T3" fmla="*/ 396875 h 502"/>
                <a:gd name="T4" fmla="*/ 245268 w 350"/>
                <a:gd name="T5" fmla="*/ 396875 h 502"/>
                <a:gd name="T6" fmla="*/ 0 w 350"/>
                <a:gd name="T7" fmla="*/ 355764 h 502"/>
                <a:gd name="T8" fmla="*/ 62706 w 350"/>
                <a:gd name="T9" fmla="*/ 108311 h 502"/>
                <a:gd name="T10" fmla="*/ 195262 w 350"/>
                <a:gd name="T11" fmla="*/ 0 h 502"/>
                <a:gd name="T12" fmla="*/ 223837 w 350"/>
                <a:gd name="T13" fmla="*/ 20555 h 502"/>
                <a:gd name="T14" fmla="*/ 223837 w 350"/>
                <a:gd name="T15" fmla="*/ 20555 h 5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0" h="502">
                  <a:moveTo>
                    <a:pt x="282" y="26"/>
                  </a:moveTo>
                  <a:lnTo>
                    <a:pt x="350" y="502"/>
                  </a:lnTo>
                  <a:lnTo>
                    <a:pt x="309" y="502"/>
                  </a:lnTo>
                  <a:lnTo>
                    <a:pt x="0" y="450"/>
                  </a:lnTo>
                  <a:lnTo>
                    <a:pt x="79" y="137"/>
                  </a:lnTo>
                  <a:lnTo>
                    <a:pt x="246" y="0"/>
                  </a:lnTo>
                  <a:lnTo>
                    <a:pt x="282" y="26"/>
                  </a:lnTo>
                  <a:close/>
                </a:path>
              </a:pathLst>
            </a:custGeom>
            <a:solidFill>
              <a:srgbClr val="9CB3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44" name="Freeform 52"/>
            <p:cNvSpPr/>
            <p:nvPr/>
          </p:nvSpPr>
          <p:spPr>
            <a:xfrm>
              <a:off x="1665288" y="3451225"/>
              <a:ext cx="207962" cy="381000"/>
            </a:xfrm>
            <a:custGeom>
              <a:avLst/>
              <a:gdLst>
                <a:gd name="T0" fmla="*/ 173961 w 263"/>
                <a:gd name="T1" fmla="*/ 3960 h 481"/>
                <a:gd name="T2" fmla="*/ 131261 w 263"/>
                <a:gd name="T3" fmla="*/ 116439 h 481"/>
                <a:gd name="T4" fmla="*/ 181077 w 263"/>
                <a:gd name="T5" fmla="*/ 139410 h 481"/>
                <a:gd name="T6" fmla="*/ 171588 w 263"/>
                <a:gd name="T7" fmla="*/ 198817 h 481"/>
                <a:gd name="T8" fmla="*/ 201636 w 263"/>
                <a:gd name="T9" fmla="*/ 214659 h 481"/>
                <a:gd name="T10" fmla="*/ 207962 w 263"/>
                <a:gd name="T11" fmla="*/ 248719 h 481"/>
                <a:gd name="T12" fmla="*/ 195310 w 263"/>
                <a:gd name="T13" fmla="*/ 381000 h 481"/>
                <a:gd name="T14" fmla="*/ 0 w 263"/>
                <a:gd name="T15" fmla="*/ 354861 h 481"/>
                <a:gd name="T16" fmla="*/ 18978 w 263"/>
                <a:gd name="T17" fmla="*/ 181391 h 481"/>
                <a:gd name="T18" fmla="*/ 128098 w 263"/>
                <a:gd name="T19" fmla="*/ 0 h 481"/>
                <a:gd name="T20" fmla="*/ 173961 w 263"/>
                <a:gd name="T21" fmla="*/ 3960 h 481"/>
                <a:gd name="T22" fmla="*/ 173961 w 263"/>
                <a:gd name="T23" fmla="*/ 3960 h 4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3" h="481">
                  <a:moveTo>
                    <a:pt x="220" y="5"/>
                  </a:moveTo>
                  <a:lnTo>
                    <a:pt x="166" y="147"/>
                  </a:lnTo>
                  <a:lnTo>
                    <a:pt x="229" y="176"/>
                  </a:lnTo>
                  <a:lnTo>
                    <a:pt x="217" y="251"/>
                  </a:lnTo>
                  <a:lnTo>
                    <a:pt x="255" y="271"/>
                  </a:lnTo>
                  <a:lnTo>
                    <a:pt x="263" y="314"/>
                  </a:lnTo>
                  <a:lnTo>
                    <a:pt x="247" y="481"/>
                  </a:lnTo>
                  <a:lnTo>
                    <a:pt x="0" y="448"/>
                  </a:lnTo>
                  <a:lnTo>
                    <a:pt x="24" y="229"/>
                  </a:lnTo>
                  <a:lnTo>
                    <a:pt x="162" y="0"/>
                  </a:lnTo>
                  <a:lnTo>
                    <a:pt x="220" y="5"/>
                  </a:lnTo>
                  <a:close/>
                </a:path>
              </a:pathLst>
            </a:custGeom>
            <a:solidFill>
              <a:srgbClr val="899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45" name="Freeform 53"/>
            <p:cNvSpPr/>
            <p:nvPr/>
          </p:nvSpPr>
          <p:spPr>
            <a:xfrm>
              <a:off x="1527175" y="3562350"/>
              <a:ext cx="330200" cy="333375"/>
            </a:xfrm>
            <a:custGeom>
              <a:avLst/>
              <a:gdLst>
                <a:gd name="T0" fmla="*/ 117703 w 418"/>
                <a:gd name="T1" fmla="*/ 10343 h 419"/>
                <a:gd name="T2" fmla="*/ 79785 w 418"/>
                <a:gd name="T3" fmla="*/ 13526 h 419"/>
                <a:gd name="T4" fmla="*/ 75045 w 418"/>
                <a:gd name="T5" fmla="*/ 88317 h 419"/>
                <a:gd name="T6" fmla="*/ 18169 w 418"/>
                <a:gd name="T7" fmla="*/ 91499 h 419"/>
                <a:gd name="T8" fmla="*/ 0 w 418"/>
                <a:gd name="T9" fmla="*/ 330192 h 419"/>
                <a:gd name="T10" fmla="*/ 317561 w 418"/>
                <a:gd name="T11" fmla="*/ 333375 h 419"/>
                <a:gd name="T12" fmla="*/ 330200 w 418"/>
                <a:gd name="T13" fmla="*/ 105025 h 419"/>
                <a:gd name="T14" fmla="*/ 297022 w 418"/>
                <a:gd name="T15" fmla="*/ 104229 h 419"/>
                <a:gd name="T16" fmla="*/ 297812 w 418"/>
                <a:gd name="T17" fmla="*/ 31826 h 419"/>
                <a:gd name="T18" fmla="*/ 236986 w 418"/>
                <a:gd name="T19" fmla="*/ 19891 h 419"/>
                <a:gd name="T20" fmla="*/ 225136 w 418"/>
                <a:gd name="T21" fmla="*/ 55695 h 419"/>
                <a:gd name="T22" fmla="*/ 262264 w 418"/>
                <a:gd name="T23" fmla="*/ 58082 h 419"/>
                <a:gd name="T24" fmla="*/ 260684 w 418"/>
                <a:gd name="T25" fmla="*/ 105025 h 419"/>
                <a:gd name="T26" fmla="*/ 109013 w 418"/>
                <a:gd name="T27" fmla="*/ 97864 h 419"/>
                <a:gd name="T28" fmla="*/ 112173 w 418"/>
                <a:gd name="T29" fmla="*/ 52513 h 419"/>
                <a:gd name="T30" fmla="*/ 165890 w 418"/>
                <a:gd name="T31" fmla="*/ 63652 h 419"/>
                <a:gd name="T32" fmla="*/ 167470 w 418"/>
                <a:gd name="T33" fmla="*/ 0 h 419"/>
                <a:gd name="T34" fmla="*/ 117703 w 418"/>
                <a:gd name="T35" fmla="*/ 10343 h 419"/>
                <a:gd name="T36" fmla="*/ 117703 w 418"/>
                <a:gd name="T37" fmla="*/ 10343 h 4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8" h="419">
                  <a:moveTo>
                    <a:pt x="149" y="13"/>
                  </a:moveTo>
                  <a:lnTo>
                    <a:pt x="101" y="17"/>
                  </a:lnTo>
                  <a:lnTo>
                    <a:pt x="95" y="111"/>
                  </a:lnTo>
                  <a:lnTo>
                    <a:pt x="23" y="115"/>
                  </a:lnTo>
                  <a:lnTo>
                    <a:pt x="0" y="415"/>
                  </a:lnTo>
                  <a:lnTo>
                    <a:pt x="402" y="419"/>
                  </a:lnTo>
                  <a:lnTo>
                    <a:pt x="418" y="132"/>
                  </a:lnTo>
                  <a:lnTo>
                    <a:pt x="376" y="131"/>
                  </a:lnTo>
                  <a:lnTo>
                    <a:pt x="377" y="40"/>
                  </a:lnTo>
                  <a:lnTo>
                    <a:pt x="300" y="25"/>
                  </a:lnTo>
                  <a:lnTo>
                    <a:pt x="285" y="70"/>
                  </a:lnTo>
                  <a:lnTo>
                    <a:pt x="332" y="73"/>
                  </a:lnTo>
                  <a:lnTo>
                    <a:pt x="330" y="132"/>
                  </a:lnTo>
                  <a:lnTo>
                    <a:pt x="138" y="123"/>
                  </a:lnTo>
                  <a:lnTo>
                    <a:pt x="142" y="66"/>
                  </a:lnTo>
                  <a:lnTo>
                    <a:pt x="210" y="80"/>
                  </a:lnTo>
                  <a:lnTo>
                    <a:pt x="212" y="0"/>
                  </a:lnTo>
                  <a:lnTo>
                    <a:pt x="14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46" name="Freeform 54"/>
            <p:cNvSpPr/>
            <p:nvPr/>
          </p:nvSpPr>
          <p:spPr>
            <a:xfrm>
              <a:off x="1684338" y="3519488"/>
              <a:ext cx="95250" cy="128587"/>
            </a:xfrm>
            <a:custGeom>
              <a:avLst/>
              <a:gdLst>
                <a:gd name="T0" fmla="*/ 5465 w 122"/>
                <a:gd name="T1" fmla="*/ 128587 h 162"/>
                <a:gd name="T2" fmla="*/ 76512 w 122"/>
                <a:gd name="T3" fmla="*/ 118268 h 162"/>
                <a:gd name="T4" fmla="*/ 95250 w 122"/>
                <a:gd name="T5" fmla="*/ 53975 h 162"/>
                <a:gd name="T6" fmla="*/ 82758 w 122"/>
                <a:gd name="T7" fmla="*/ 0 h 162"/>
                <a:gd name="T8" fmla="*/ 15615 w 122"/>
                <a:gd name="T9" fmla="*/ 6350 h 162"/>
                <a:gd name="T10" fmla="*/ 0 w 122"/>
                <a:gd name="T11" fmla="*/ 93662 h 162"/>
                <a:gd name="T12" fmla="*/ 5465 w 122"/>
                <a:gd name="T13" fmla="*/ 128587 h 162"/>
                <a:gd name="T14" fmla="*/ 5465 w 122"/>
                <a:gd name="T15" fmla="*/ 12858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62">
                  <a:moveTo>
                    <a:pt x="7" y="162"/>
                  </a:moveTo>
                  <a:lnTo>
                    <a:pt x="98" y="149"/>
                  </a:lnTo>
                  <a:lnTo>
                    <a:pt x="122" y="68"/>
                  </a:lnTo>
                  <a:lnTo>
                    <a:pt x="106" y="0"/>
                  </a:lnTo>
                  <a:lnTo>
                    <a:pt x="20" y="8"/>
                  </a:lnTo>
                  <a:lnTo>
                    <a:pt x="0" y="118"/>
                  </a:lnTo>
                  <a:lnTo>
                    <a:pt x="7" y="162"/>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47" name="Freeform 55"/>
            <p:cNvSpPr/>
            <p:nvPr/>
          </p:nvSpPr>
          <p:spPr>
            <a:xfrm>
              <a:off x="1644650" y="3498850"/>
              <a:ext cx="90488" cy="149225"/>
            </a:xfrm>
            <a:custGeom>
              <a:avLst/>
              <a:gdLst>
                <a:gd name="T0" fmla="*/ 43656 w 114"/>
                <a:gd name="T1" fmla="*/ 17556 h 187"/>
                <a:gd name="T2" fmla="*/ 4763 w 114"/>
                <a:gd name="T3" fmla="*/ 37506 h 187"/>
                <a:gd name="T4" fmla="*/ 0 w 114"/>
                <a:gd name="T5" fmla="*/ 73416 h 187"/>
                <a:gd name="T6" fmla="*/ 37306 w 114"/>
                <a:gd name="T7" fmla="*/ 78203 h 187"/>
                <a:gd name="T8" fmla="*/ 26194 w 114"/>
                <a:gd name="T9" fmla="*/ 127679 h 187"/>
                <a:gd name="T10" fmla="*/ 44450 w 114"/>
                <a:gd name="T11" fmla="*/ 149225 h 187"/>
                <a:gd name="T12" fmla="*/ 59532 w 114"/>
                <a:gd name="T13" fmla="*/ 68628 h 187"/>
                <a:gd name="T14" fmla="*/ 90488 w 114"/>
                <a:gd name="T15" fmla="*/ 0 h 187"/>
                <a:gd name="T16" fmla="*/ 43656 w 114"/>
                <a:gd name="T17" fmla="*/ 17556 h 187"/>
                <a:gd name="T18" fmla="*/ 43656 w 114"/>
                <a:gd name="T19" fmla="*/ 17556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187">
                  <a:moveTo>
                    <a:pt x="55" y="22"/>
                  </a:moveTo>
                  <a:lnTo>
                    <a:pt x="6" y="47"/>
                  </a:lnTo>
                  <a:lnTo>
                    <a:pt x="0" y="92"/>
                  </a:lnTo>
                  <a:lnTo>
                    <a:pt x="47" y="98"/>
                  </a:lnTo>
                  <a:lnTo>
                    <a:pt x="33" y="160"/>
                  </a:lnTo>
                  <a:lnTo>
                    <a:pt x="56" y="187"/>
                  </a:lnTo>
                  <a:lnTo>
                    <a:pt x="75" y="86"/>
                  </a:lnTo>
                  <a:lnTo>
                    <a:pt x="114" y="0"/>
                  </a:lnTo>
                  <a:lnTo>
                    <a:pt x="55" y="22"/>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48" name="Freeform 56"/>
            <p:cNvSpPr/>
            <p:nvPr/>
          </p:nvSpPr>
          <p:spPr>
            <a:xfrm>
              <a:off x="1590675" y="2874963"/>
              <a:ext cx="146050" cy="500062"/>
            </a:xfrm>
            <a:custGeom>
              <a:avLst/>
              <a:gdLst>
                <a:gd name="T0" fmla="*/ 127794 w 184"/>
                <a:gd name="T1" fmla="*/ 0 h 630"/>
                <a:gd name="T2" fmla="*/ 146050 w 184"/>
                <a:gd name="T3" fmla="*/ 33337 h 630"/>
                <a:gd name="T4" fmla="*/ 57944 w 184"/>
                <a:gd name="T5" fmla="*/ 500062 h 630"/>
                <a:gd name="T6" fmla="*/ 0 w 184"/>
                <a:gd name="T7" fmla="*/ 500062 h 630"/>
                <a:gd name="T8" fmla="*/ 26194 w 184"/>
                <a:gd name="T9" fmla="*/ 53181 h 630"/>
                <a:gd name="T10" fmla="*/ 51594 w 184"/>
                <a:gd name="T11" fmla="*/ 15875 h 630"/>
                <a:gd name="T12" fmla="*/ 127794 w 184"/>
                <a:gd name="T13" fmla="*/ 0 h 630"/>
                <a:gd name="T14" fmla="*/ 127794 w 184"/>
                <a:gd name="T15" fmla="*/ 0 h 6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4" h="630">
                  <a:moveTo>
                    <a:pt x="161" y="0"/>
                  </a:moveTo>
                  <a:lnTo>
                    <a:pt x="184" y="42"/>
                  </a:lnTo>
                  <a:lnTo>
                    <a:pt x="73" y="630"/>
                  </a:lnTo>
                  <a:lnTo>
                    <a:pt x="0" y="630"/>
                  </a:lnTo>
                  <a:lnTo>
                    <a:pt x="33" y="67"/>
                  </a:lnTo>
                  <a:lnTo>
                    <a:pt x="65" y="20"/>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49" name="Freeform 57"/>
            <p:cNvSpPr/>
            <p:nvPr/>
          </p:nvSpPr>
          <p:spPr>
            <a:xfrm>
              <a:off x="1590675" y="2946400"/>
              <a:ext cx="85725" cy="425450"/>
            </a:xfrm>
            <a:custGeom>
              <a:avLst/>
              <a:gdLst>
                <a:gd name="T0" fmla="*/ 85725 w 106"/>
                <a:gd name="T1" fmla="*/ 33338 h 536"/>
                <a:gd name="T2" fmla="*/ 67124 w 106"/>
                <a:gd name="T3" fmla="*/ 0 h 536"/>
                <a:gd name="T4" fmla="*/ 29114 w 106"/>
                <a:gd name="T5" fmla="*/ 26194 h 536"/>
                <a:gd name="T6" fmla="*/ 0 w 106"/>
                <a:gd name="T7" fmla="*/ 181769 h 536"/>
                <a:gd name="T8" fmla="*/ 7279 w 106"/>
                <a:gd name="T9" fmla="*/ 425450 h 536"/>
                <a:gd name="T10" fmla="*/ 29114 w 106"/>
                <a:gd name="T11" fmla="*/ 423863 h 536"/>
                <a:gd name="T12" fmla="*/ 28305 w 106"/>
                <a:gd name="T13" fmla="*/ 419894 h 536"/>
                <a:gd name="T14" fmla="*/ 28305 w 106"/>
                <a:gd name="T15" fmla="*/ 408781 h 536"/>
                <a:gd name="T16" fmla="*/ 28305 w 106"/>
                <a:gd name="T17" fmla="*/ 391319 h 536"/>
                <a:gd name="T18" fmla="*/ 28305 w 106"/>
                <a:gd name="T19" fmla="*/ 369094 h 536"/>
                <a:gd name="T20" fmla="*/ 28305 w 106"/>
                <a:gd name="T21" fmla="*/ 342900 h 536"/>
                <a:gd name="T22" fmla="*/ 28305 w 106"/>
                <a:gd name="T23" fmla="*/ 313531 h 536"/>
                <a:gd name="T24" fmla="*/ 29114 w 106"/>
                <a:gd name="T25" fmla="*/ 281781 h 536"/>
                <a:gd name="T26" fmla="*/ 30732 w 106"/>
                <a:gd name="T27" fmla="*/ 247650 h 536"/>
                <a:gd name="T28" fmla="*/ 30732 w 106"/>
                <a:gd name="T29" fmla="*/ 213519 h 536"/>
                <a:gd name="T30" fmla="*/ 32349 w 106"/>
                <a:gd name="T31" fmla="*/ 179388 h 536"/>
                <a:gd name="T32" fmla="*/ 33158 w 106"/>
                <a:gd name="T33" fmla="*/ 146844 h 536"/>
                <a:gd name="T34" fmla="*/ 35584 w 106"/>
                <a:gd name="T35" fmla="*/ 116681 h 536"/>
                <a:gd name="T36" fmla="*/ 37201 w 106"/>
                <a:gd name="T37" fmla="*/ 88900 h 536"/>
                <a:gd name="T38" fmla="*/ 40436 w 106"/>
                <a:gd name="T39" fmla="*/ 65881 h 536"/>
                <a:gd name="T40" fmla="*/ 43671 w 106"/>
                <a:gd name="T41" fmla="*/ 47625 h 536"/>
                <a:gd name="T42" fmla="*/ 47715 w 106"/>
                <a:gd name="T43" fmla="*/ 35719 h 536"/>
                <a:gd name="T44" fmla="*/ 62272 w 106"/>
                <a:gd name="T45" fmla="*/ 19844 h 536"/>
                <a:gd name="T46" fmla="*/ 85725 w 106"/>
                <a:gd name="T47" fmla="*/ 33338 h 536"/>
                <a:gd name="T48" fmla="*/ 85725 w 106"/>
                <a:gd name="T49" fmla="*/ 33338 h 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536">
                  <a:moveTo>
                    <a:pt x="106" y="42"/>
                  </a:moveTo>
                  <a:lnTo>
                    <a:pt x="83" y="0"/>
                  </a:lnTo>
                  <a:lnTo>
                    <a:pt x="36" y="33"/>
                  </a:lnTo>
                  <a:lnTo>
                    <a:pt x="0" y="229"/>
                  </a:lnTo>
                  <a:lnTo>
                    <a:pt x="9" y="536"/>
                  </a:lnTo>
                  <a:lnTo>
                    <a:pt x="36" y="534"/>
                  </a:lnTo>
                  <a:lnTo>
                    <a:pt x="35" y="529"/>
                  </a:lnTo>
                  <a:lnTo>
                    <a:pt x="35" y="515"/>
                  </a:lnTo>
                  <a:lnTo>
                    <a:pt x="35" y="493"/>
                  </a:lnTo>
                  <a:lnTo>
                    <a:pt x="35" y="465"/>
                  </a:lnTo>
                  <a:lnTo>
                    <a:pt x="35" y="432"/>
                  </a:lnTo>
                  <a:lnTo>
                    <a:pt x="35" y="395"/>
                  </a:lnTo>
                  <a:lnTo>
                    <a:pt x="36" y="355"/>
                  </a:lnTo>
                  <a:lnTo>
                    <a:pt x="38" y="312"/>
                  </a:lnTo>
                  <a:lnTo>
                    <a:pt x="38" y="269"/>
                  </a:lnTo>
                  <a:lnTo>
                    <a:pt x="40" y="226"/>
                  </a:lnTo>
                  <a:lnTo>
                    <a:pt x="41" y="185"/>
                  </a:lnTo>
                  <a:lnTo>
                    <a:pt x="44" y="147"/>
                  </a:lnTo>
                  <a:lnTo>
                    <a:pt x="46" y="112"/>
                  </a:lnTo>
                  <a:lnTo>
                    <a:pt x="50" y="83"/>
                  </a:lnTo>
                  <a:lnTo>
                    <a:pt x="54" y="60"/>
                  </a:lnTo>
                  <a:lnTo>
                    <a:pt x="59" y="45"/>
                  </a:lnTo>
                  <a:lnTo>
                    <a:pt x="77" y="25"/>
                  </a:lnTo>
                  <a:lnTo>
                    <a:pt x="106" y="42"/>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50" name="Freeform 58"/>
            <p:cNvSpPr/>
            <p:nvPr/>
          </p:nvSpPr>
          <p:spPr>
            <a:xfrm>
              <a:off x="1651000" y="2974975"/>
              <a:ext cx="254000" cy="571500"/>
            </a:xfrm>
            <a:custGeom>
              <a:avLst/>
              <a:gdLst>
                <a:gd name="T0" fmla="*/ 254000 w 320"/>
                <a:gd name="T1" fmla="*/ 7154 h 719"/>
                <a:gd name="T2" fmla="*/ 242094 w 320"/>
                <a:gd name="T3" fmla="*/ 291711 h 719"/>
                <a:gd name="T4" fmla="*/ 195263 w 320"/>
                <a:gd name="T5" fmla="*/ 413324 h 719"/>
                <a:gd name="T6" fmla="*/ 208756 w 320"/>
                <a:gd name="T7" fmla="*/ 478502 h 719"/>
                <a:gd name="T8" fmla="*/ 159544 w 320"/>
                <a:gd name="T9" fmla="*/ 499168 h 719"/>
                <a:gd name="T10" fmla="*/ 134938 w 320"/>
                <a:gd name="T11" fmla="*/ 568321 h 719"/>
                <a:gd name="T12" fmla="*/ 88900 w 320"/>
                <a:gd name="T13" fmla="*/ 571500 h 719"/>
                <a:gd name="T14" fmla="*/ 60325 w 320"/>
                <a:gd name="T15" fmla="*/ 561167 h 719"/>
                <a:gd name="T16" fmla="*/ 42069 w 320"/>
                <a:gd name="T17" fmla="*/ 502348 h 719"/>
                <a:gd name="T18" fmla="*/ 22225 w 320"/>
                <a:gd name="T19" fmla="*/ 498373 h 719"/>
                <a:gd name="T20" fmla="*/ 0 w 320"/>
                <a:gd name="T21" fmla="*/ 440349 h 719"/>
                <a:gd name="T22" fmla="*/ 100013 w 320"/>
                <a:gd name="T23" fmla="*/ 0 h 719"/>
                <a:gd name="T24" fmla="*/ 254000 w 320"/>
                <a:gd name="T25" fmla="*/ 7154 h 719"/>
                <a:gd name="T26" fmla="*/ 254000 w 320"/>
                <a:gd name="T27" fmla="*/ 7154 h 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0" h="719">
                  <a:moveTo>
                    <a:pt x="320" y="9"/>
                  </a:moveTo>
                  <a:lnTo>
                    <a:pt x="305" y="367"/>
                  </a:lnTo>
                  <a:lnTo>
                    <a:pt x="246" y="520"/>
                  </a:lnTo>
                  <a:lnTo>
                    <a:pt x="263" y="602"/>
                  </a:lnTo>
                  <a:lnTo>
                    <a:pt x="201" y="628"/>
                  </a:lnTo>
                  <a:lnTo>
                    <a:pt x="170" y="715"/>
                  </a:lnTo>
                  <a:lnTo>
                    <a:pt x="112" y="719"/>
                  </a:lnTo>
                  <a:lnTo>
                    <a:pt x="76" y="706"/>
                  </a:lnTo>
                  <a:lnTo>
                    <a:pt x="53" y="632"/>
                  </a:lnTo>
                  <a:lnTo>
                    <a:pt x="28" y="627"/>
                  </a:lnTo>
                  <a:lnTo>
                    <a:pt x="0" y="554"/>
                  </a:lnTo>
                  <a:lnTo>
                    <a:pt x="126" y="0"/>
                  </a:lnTo>
                  <a:lnTo>
                    <a:pt x="320" y="9"/>
                  </a:lnTo>
                  <a:close/>
                </a:path>
              </a:pathLst>
            </a:custGeom>
            <a:solidFill>
              <a:srgbClr val="9CB3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51" name="Freeform 59"/>
            <p:cNvSpPr/>
            <p:nvPr/>
          </p:nvSpPr>
          <p:spPr>
            <a:xfrm>
              <a:off x="1346200" y="2971800"/>
              <a:ext cx="260350" cy="419100"/>
            </a:xfrm>
            <a:custGeom>
              <a:avLst/>
              <a:gdLst>
                <a:gd name="T0" fmla="*/ 0 w 327"/>
                <a:gd name="T1" fmla="*/ 313731 h 529"/>
                <a:gd name="T2" fmla="*/ 21497 w 327"/>
                <a:gd name="T3" fmla="*/ 350967 h 529"/>
                <a:gd name="T4" fmla="*/ 203821 w 327"/>
                <a:gd name="T5" fmla="*/ 273326 h 529"/>
                <a:gd name="T6" fmla="*/ 227707 w 327"/>
                <a:gd name="T7" fmla="*/ 247182 h 529"/>
                <a:gd name="T8" fmla="*/ 241242 w 327"/>
                <a:gd name="T9" fmla="*/ 419100 h 529"/>
                <a:gd name="T10" fmla="*/ 253184 w 327"/>
                <a:gd name="T11" fmla="*/ 419100 h 529"/>
                <a:gd name="T12" fmla="*/ 260350 w 327"/>
                <a:gd name="T13" fmla="*/ 383449 h 529"/>
                <a:gd name="T14" fmla="*/ 244426 w 327"/>
                <a:gd name="T15" fmla="*/ 0 h 529"/>
                <a:gd name="T16" fmla="*/ 225318 w 327"/>
                <a:gd name="T17" fmla="*/ 3961 h 529"/>
                <a:gd name="T18" fmla="*/ 147293 w 327"/>
                <a:gd name="T19" fmla="*/ 220245 h 529"/>
                <a:gd name="T20" fmla="*/ 22293 w 327"/>
                <a:gd name="T21" fmla="*/ 270157 h 529"/>
                <a:gd name="T22" fmla="*/ 0 w 327"/>
                <a:gd name="T23" fmla="*/ 313731 h 529"/>
                <a:gd name="T24" fmla="*/ 0 w 327"/>
                <a:gd name="T25" fmla="*/ 313731 h 5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7" h="529">
                  <a:moveTo>
                    <a:pt x="0" y="396"/>
                  </a:moveTo>
                  <a:lnTo>
                    <a:pt x="27" y="443"/>
                  </a:lnTo>
                  <a:lnTo>
                    <a:pt x="256" y="345"/>
                  </a:lnTo>
                  <a:lnTo>
                    <a:pt x="286" y="312"/>
                  </a:lnTo>
                  <a:lnTo>
                    <a:pt x="303" y="529"/>
                  </a:lnTo>
                  <a:lnTo>
                    <a:pt x="318" y="529"/>
                  </a:lnTo>
                  <a:lnTo>
                    <a:pt x="327" y="484"/>
                  </a:lnTo>
                  <a:lnTo>
                    <a:pt x="307" y="0"/>
                  </a:lnTo>
                  <a:lnTo>
                    <a:pt x="283" y="5"/>
                  </a:lnTo>
                  <a:lnTo>
                    <a:pt x="185" y="278"/>
                  </a:lnTo>
                  <a:lnTo>
                    <a:pt x="28" y="341"/>
                  </a:lnTo>
                  <a:lnTo>
                    <a:pt x="0" y="396"/>
                  </a:lnTo>
                  <a:close/>
                </a:path>
              </a:pathLst>
            </a:custGeom>
            <a:solidFill>
              <a:srgbClr val="9CB3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52" name="Freeform 60"/>
            <p:cNvSpPr/>
            <p:nvPr/>
          </p:nvSpPr>
          <p:spPr>
            <a:xfrm>
              <a:off x="1341438" y="2901950"/>
              <a:ext cx="293687" cy="461963"/>
            </a:xfrm>
            <a:custGeom>
              <a:avLst/>
              <a:gdLst>
                <a:gd name="T0" fmla="*/ 293687 w 371"/>
                <a:gd name="T1" fmla="*/ 0 h 583"/>
                <a:gd name="T2" fmla="*/ 215318 w 371"/>
                <a:gd name="T3" fmla="*/ 48336 h 583"/>
                <a:gd name="T4" fmla="*/ 125074 w 371"/>
                <a:gd name="T5" fmla="*/ 265450 h 583"/>
                <a:gd name="T6" fmla="*/ 0 w 371"/>
                <a:gd name="T7" fmla="*/ 324880 h 583"/>
                <a:gd name="T8" fmla="*/ 0 w 371"/>
                <a:gd name="T9" fmla="*/ 362122 h 583"/>
                <a:gd name="T10" fmla="*/ 5541 w 371"/>
                <a:gd name="T11" fmla="*/ 383516 h 583"/>
                <a:gd name="T12" fmla="*/ 178904 w 371"/>
                <a:gd name="T13" fmla="*/ 297938 h 583"/>
                <a:gd name="T14" fmla="*/ 242232 w 371"/>
                <a:gd name="T15" fmla="*/ 80824 h 583"/>
                <a:gd name="T16" fmla="*/ 242232 w 371"/>
                <a:gd name="T17" fmla="*/ 84786 h 583"/>
                <a:gd name="T18" fmla="*/ 242232 w 371"/>
                <a:gd name="T19" fmla="*/ 96672 h 583"/>
                <a:gd name="T20" fmla="*/ 242232 w 371"/>
                <a:gd name="T21" fmla="*/ 114104 h 583"/>
                <a:gd name="T22" fmla="*/ 243024 w 371"/>
                <a:gd name="T23" fmla="*/ 138668 h 583"/>
                <a:gd name="T24" fmla="*/ 243024 w 371"/>
                <a:gd name="T25" fmla="*/ 165609 h 583"/>
                <a:gd name="T26" fmla="*/ 243816 w 371"/>
                <a:gd name="T27" fmla="*/ 198097 h 583"/>
                <a:gd name="T28" fmla="*/ 244607 w 371"/>
                <a:gd name="T29" fmla="*/ 231378 h 583"/>
                <a:gd name="T30" fmla="*/ 246190 w 371"/>
                <a:gd name="T31" fmla="*/ 266243 h 583"/>
                <a:gd name="T32" fmla="*/ 246982 w 371"/>
                <a:gd name="T33" fmla="*/ 300316 h 583"/>
                <a:gd name="T34" fmla="*/ 247774 w 371"/>
                <a:gd name="T35" fmla="*/ 335973 h 583"/>
                <a:gd name="T36" fmla="*/ 249357 w 371"/>
                <a:gd name="T37" fmla="*/ 367669 h 583"/>
                <a:gd name="T38" fmla="*/ 250940 w 371"/>
                <a:gd name="T39" fmla="*/ 396987 h 583"/>
                <a:gd name="T40" fmla="*/ 253315 w 371"/>
                <a:gd name="T41" fmla="*/ 420759 h 583"/>
                <a:gd name="T42" fmla="*/ 255690 w 371"/>
                <a:gd name="T43" fmla="*/ 440568 h 583"/>
                <a:gd name="T44" fmla="*/ 257273 w 371"/>
                <a:gd name="T45" fmla="*/ 454831 h 583"/>
                <a:gd name="T46" fmla="*/ 259648 w 371"/>
                <a:gd name="T47" fmla="*/ 461963 h 583"/>
                <a:gd name="T48" fmla="*/ 269147 w 371"/>
                <a:gd name="T49" fmla="*/ 460378 h 583"/>
                <a:gd name="T50" fmla="*/ 268356 w 371"/>
                <a:gd name="T51" fmla="*/ 456416 h 583"/>
                <a:gd name="T52" fmla="*/ 268356 w 371"/>
                <a:gd name="T53" fmla="*/ 445323 h 583"/>
                <a:gd name="T54" fmla="*/ 267564 w 371"/>
                <a:gd name="T55" fmla="*/ 429475 h 583"/>
                <a:gd name="T56" fmla="*/ 267564 w 371"/>
                <a:gd name="T57" fmla="*/ 408873 h 583"/>
                <a:gd name="T58" fmla="*/ 267564 w 371"/>
                <a:gd name="T59" fmla="*/ 382724 h 583"/>
                <a:gd name="T60" fmla="*/ 267564 w 371"/>
                <a:gd name="T61" fmla="*/ 354198 h 583"/>
                <a:gd name="T62" fmla="*/ 267564 w 371"/>
                <a:gd name="T63" fmla="*/ 321710 h 583"/>
                <a:gd name="T64" fmla="*/ 269147 w 371"/>
                <a:gd name="T65" fmla="*/ 286053 h 583"/>
                <a:gd name="T66" fmla="*/ 269147 w 371"/>
                <a:gd name="T67" fmla="*/ 248810 h 583"/>
                <a:gd name="T68" fmla="*/ 270730 w 371"/>
                <a:gd name="T69" fmla="*/ 211568 h 583"/>
                <a:gd name="T70" fmla="*/ 273105 w 371"/>
                <a:gd name="T71" fmla="*/ 172741 h 583"/>
                <a:gd name="T72" fmla="*/ 275480 w 371"/>
                <a:gd name="T73" fmla="*/ 134706 h 583"/>
                <a:gd name="T74" fmla="*/ 278646 w 371"/>
                <a:gd name="T75" fmla="*/ 97464 h 583"/>
                <a:gd name="T76" fmla="*/ 282604 w 371"/>
                <a:gd name="T77" fmla="*/ 62599 h 583"/>
                <a:gd name="T78" fmla="*/ 288146 w 371"/>
                <a:gd name="T79" fmla="*/ 30111 h 583"/>
                <a:gd name="T80" fmla="*/ 293687 w 371"/>
                <a:gd name="T81" fmla="*/ 0 h 583"/>
                <a:gd name="T82" fmla="*/ 293687 w 371"/>
                <a:gd name="T83" fmla="*/ 0 h 5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1" h="583">
                  <a:moveTo>
                    <a:pt x="371" y="0"/>
                  </a:moveTo>
                  <a:lnTo>
                    <a:pt x="272" y="61"/>
                  </a:lnTo>
                  <a:lnTo>
                    <a:pt x="158" y="335"/>
                  </a:lnTo>
                  <a:lnTo>
                    <a:pt x="0" y="410"/>
                  </a:lnTo>
                  <a:lnTo>
                    <a:pt x="0" y="457"/>
                  </a:lnTo>
                  <a:lnTo>
                    <a:pt x="7" y="484"/>
                  </a:lnTo>
                  <a:lnTo>
                    <a:pt x="226" y="376"/>
                  </a:lnTo>
                  <a:lnTo>
                    <a:pt x="306" y="102"/>
                  </a:lnTo>
                  <a:lnTo>
                    <a:pt x="306" y="107"/>
                  </a:lnTo>
                  <a:lnTo>
                    <a:pt x="306" y="122"/>
                  </a:lnTo>
                  <a:lnTo>
                    <a:pt x="306" y="144"/>
                  </a:lnTo>
                  <a:lnTo>
                    <a:pt x="307" y="175"/>
                  </a:lnTo>
                  <a:lnTo>
                    <a:pt x="307" y="209"/>
                  </a:lnTo>
                  <a:lnTo>
                    <a:pt x="308" y="250"/>
                  </a:lnTo>
                  <a:lnTo>
                    <a:pt x="309" y="292"/>
                  </a:lnTo>
                  <a:lnTo>
                    <a:pt x="311" y="336"/>
                  </a:lnTo>
                  <a:lnTo>
                    <a:pt x="312" y="379"/>
                  </a:lnTo>
                  <a:lnTo>
                    <a:pt x="313" y="424"/>
                  </a:lnTo>
                  <a:lnTo>
                    <a:pt x="315" y="464"/>
                  </a:lnTo>
                  <a:lnTo>
                    <a:pt x="317" y="501"/>
                  </a:lnTo>
                  <a:lnTo>
                    <a:pt x="320" y="531"/>
                  </a:lnTo>
                  <a:lnTo>
                    <a:pt x="323" y="556"/>
                  </a:lnTo>
                  <a:lnTo>
                    <a:pt x="325" y="574"/>
                  </a:lnTo>
                  <a:lnTo>
                    <a:pt x="328" y="583"/>
                  </a:lnTo>
                  <a:lnTo>
                    <a:pt x="340" y="581"/>
                  </a:lnTo>
                  <a:lnTo>
                    <a:pt x="339" y="576"/>
                  </a:lnTo>
                  <a:lnTo>
                    <a:pt x="339" y="562"/>
                  </a:lnTo>
                  <a:lnTo>
                    <a:pt x="338" y="542"/>
                  </a:lnTo>
                  <a:lnTo>
                    <a:pt x="338" y="516"/>
                  </a:lnTo>
                  <a:lnTo>
                    <a:pt x="338" y="483"/>
                  </a:lnTo>
                  <a:lnTo>
                    <a:pt x="338" y="447"/>
                  </a:lnTo>
                  <a:lnTo>
                    <a:pt x="338" y="406"/>
                  </a:lnTo>
                  <a:lnTo>
                    <a:pt x="340" y="361"/>
                  </a:lnTo>
                  <a:lnTo>
                    <a:pt x="340" y="314"/>
                  </a:lnTo>
                  <a:lnTo>
                    <a:pt x="342" y="267"/>
                  </a:lnTo>
                  <a:lnTo>
                    <a:pt x="345" y="218"/>
                  </a:lnTo>
                  <a:lnTo>
                    <a:pt x="348" y="170"/>
                  </a:lnTo>
                  <a:lnTo>
                    <a:pt x="352" y="123"/>
                  </a:lnTo>
                  <a:lnTo>
                    <a:pt x="357" y="79"/>
                  </a:lnTo>
                  <a:lnTo>
                    <a:pt x="364" y="38"/>
                  </a:lnTo>
                  <a:lnTo>
                    <a:pt x="371" y="0"/>
                  </a:lnTo>
                  <a:close/>
                </a:path>
              </a:pathLst>
            </a:custGeom>
            <a:solidFill>
              <a:srgbClr val="B0C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53" name="Freeform 61"/>
            <p:cNvSpPr/>
            <p:nvPr/>
          </p:nvSpPr>
          <p:spPr>
            <a:xfrm>
              <a:off x="1536700" y="2654300"/>
              <a:ext cx="160338" cy="254000"/>
            </a:xfrm>
            <a:custGeom>
              <a:avLst/>
              <a:gdLst>
                <a:gd name="T0" fmla="*/ 32544 w 202"/>
                <a:gd name="T1" fmla="*/ 205277 h 318"/>
                <a:gd name="T2" fmla="*/ 0 w 202"/>
                <a:gd name="T3" fmla="*/ 10384 h 318"/>
                <a:gd name="T4" fmla="*/ 23019 w 202"/>
                <a:gd name="T5" fmla="*/ 0 h 318"/>
                <a:gd name="T6" fmla="*/ 130969 w 202"/>
                <a:gd name="T7" fmla="*/ 27157 h 318"/>
                <a:gd name="T8" fmla="*/ 160338 w 202"/>
                <a:gd name="T9" fmla="*/ 191698 h 318"/>
                <a:gd name="T10" fmla="*/ 153194 w 202"/>
                <a:gd name="T11" fmla="*/ 241220 h 318"/>
                <a:gd name="T12" fmla="*/ 113507 w 202"/>
                <a:gd name="T13" fmla="*/ 254000 h 318"/>
                <a:gd name="T14" fmla="*/ 100013 w 202"/>
                <a:gd name="T15" fmla="*/ 248409 h 318"/>
                <a:gd name="T16" fmla="*/ 99219 w 202"/>
                <a:gd name="T17" fmla="*/ 214063 h 318"/>
                <a:gd name="T18" fmla="*/ 44450 w 202"/>
                <a:gd name="T19" fmla="*/ 216459 h 318"/>
                <a:gd name="T20" fmla="*/ 32544 w 202"/>
                <a:gd name="T21" fmla="*/ 205277 h 318"/>
                <a:gd name="T22" fmla="*/ 32544 w 202"/>
                <a:gd name="T23" fmla="*/ 205277 h 3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 h="318">
                  <a:moveTo>
                    <a:pt x="41" y="257"/>
                  </a:moveTo>
                  <a:lnTo>
                    <a:pt x="0" y="13"/>
                  </a:lnTo>
                  <a:lnTo>
                    <a:pt x="29" y="0"/>
                  </a:lnTo>
                  <a:lnTo>
                    <a:pt x="165" y="34"/>
                  </a:lnTo>
                  <a:lnTo>
                    <a:pt x="202" y="240"/>
                  </a:lnTo>
                  <a:lnTo>
                    <a:pt x="193" y="302"/>
                  </a:lnTo>
                  <a:lnTo>
                    <a:pt x="143" y="318"/>
                  </a:lnTo>
                  <a:lnTo>
                    <a:pt x="126" y="311"/>
                  </a:lnTo>
                  <a:lnTo>
                    <a:pt x="125" y="268"/>
                  </a:lnTo>
                  <a:lnTo>
                    <a:pt x="56" y="271"/>
                  </a:lnTo>
                  <a:lnTo>
                    <a:pt x="41" y="257"/>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54" name="Freeform 62"/>
            <p:cNvSpPr/>
            <p:nvPr/>
          </p:nvSpPr>
          <p:spPr>
            <a:xfrm>
              <a:off x="1568450" y="2678113"/>
              <a:ext cx="149225" cy="217487"/>
            </a:xfrm>
            <a:custGeom>
              <a:avLst/>
              <a:gdLst>
                <a:gd name="T0" fmla="*/ 56848 w 189"/>
                <a:gd name="T1" fmla="*/ 16791 h 272"/>
                <a:gd name="T2" fmla="*/ 59216 w 189"/>
                <a:gd name="T3" fmla="*/ 23188 h 272"/>
                <a:gd name="T4" fmla="*/ 61585 w 189"/>
                <a:gd name="T5" fmla="*/ 34382 h 272"/>
                <a:gd name="T6" fmla="*/ 63954 w 189"/>
                <a:gd name="T7" fmla="*/ 49574 h 272"/>
                <a:gd name="T8" fmla="*/ 65533 w 189"/>
                <a:gd name="T9" fmla="*/ 66366 h 272"/>
                <a:gd name="T10" fmla="*/ 63954 w 189"/>
                <a:gd name="T11" fmla="*/ 83956 h 272"/>
                <a:gd name="T12" fmla="*/ 60006 w 189"/>
                <a:gd name="T13" fmla="*/ 100748 h 272"/>
                <a:gd name="T14" fmla="*/ 52110 w 189"/>
                <a:gd name="T15" fmla="*/ 115940 h 272"/>
                <a:gd name="T16" fmla="*/ 46583 w 189"/>
                <a:gd name="T17" fmla="*/ 122336 h 272"/>
                <a:gd name="T18" fmla="*/ 52900 w 189"/>
                <a:gd name="T19" fmla="*/ 124735 h 272"/>
                <a:gd name="T20" fmla="*/ 60006 w 189"/>
                <a:gd name="T21" fmla="*/ 130332 h 272"/>
                <a:gd name="T22" fmla="*/ 63954 w 189"/>
                <a:gd name="T23" fmla="*/ 136729 h 272"/>
                <a:gd name="T24" fmla="*/ 66322 w 189"/>
                <a:gd name="T25" fmla="*/ 146324 h 272"/>
                <a:gd name="T26" fmla="*/ 68691 w 189"/>
                <a:gd name="T27" fmla="*/ 159117 h 272"/>
                <a:gd name="T28" fmla="*/ 67901 w 189"/>
                <a:gd name="T29" fmla="*/ 168712 h 272"/>
                <a:gd name="T30" fmla="*/ 62374 w 189"/>
                <a:gd name="T31" fmla="*/ 172710 h 272"/>
                <a:gd name="T32" fmla="*/ 56058 w 189"/>
                <a:gd name="T33" fmla="*/ 176708 h 272"/>
                <a:gd name="T34" fmla="*/ 47373 w 189"/>
                <a:gd name="T35" fmla="*/ 180706 h 272"/>
                <a:gd name="T36" fmla="*/ 37109 w 189"/>
                <a:gd name="T37" fmla="*/ 183105 h 272"/>
                <a:gd name="T38" fmla="*/ 23687 w 189"/>
                <a:gd name="T39" fmla="*/ 183904 h 272"/>
                <a:gd name="T40" fmla="*/ 7896 w 189"/>
                <a:gd name="T41" fmla="*/ 183105 h 272"/>
                <a:gd name="T42" fmla="*/ 3948 w 189"/>
                <a:gd name="T43" fmla="*/ 199896 h 272"/>
                <a:gd name="T44" fmla="*/ 7896 w 189"/>
                <a:gd name="T45" fmla="*/ 199896 h 272"/>
                <a:gd name="T46" fmla="*/ 15791 w 189"/>
                <a:gd name="T47" fmla="*/ 200696 h 272"/>
                <a:gd name="T48" fmla="*/ 25266 w 189"/>
                <a:gd name="T49" fmla="*/ 201495 h 272"/>
                <a:gd name="T50" fmla="*/ 37898 w 189"/>
                <a:gd name="T51" fmla="*/ 200696 h 272"/>
                <a:gd name="T52" fmla="*/ 52110 w 189"/>
                <a:gd name="T53" fmla="*/ 198297 h 272"/>
                <a:gd name="T54" fmla="*/ 69480 w 189"/>
                <a:gd name="T55" fmla="*/ 194299 h 272"/>
                <a:gd name="T56" fmla="*/ 88430 w 189"/>
                <a:gd name="T57" fmla="*/ 187103 h 272"/>
                <a:gd name="T58" fmla="*/ 99483 w 189"/>
                <a:gd name="T59" fmla="*/ 183105 h 272"/>
                <a:gd name="T60" fmla="*/ 105010 w 189"/>
                <a:gd name="T61" fmla="*/ 188702 h 272"/>
                <a:gd name="T62" fmla="*/ 111327 w 189"/>
                <a:gd name="T63" fmla="*/ 195099 h 272"/>
                <a:gd name="T64" fmla="*/ 114485 w 189"/>
                <a:gd name="T65" fmla="*/ 200696 h 272"/>
                <a:gd name="T66" fmla="*/ 117643 w 189"/>
                <a:gd name="T67" fmla="*/ 207092 h 272"/>
                <a:gd name="T68" fmla="*/ 119222 w 189"/>
                <a:gd name="T69" fmla="*/ 214289 h 272"/>
                <a:gd name="T70" fmla="*/ 149225 w 189"/>
                <a:gd name="T71" fmla="*/ 197497 h 272"/>
                <a:gd name="T72" fmla="*/ 109747 w 189"/>
                <a:gd name="T73" fmla="*/ 0 h 272"/>
                <a:gd name="T74" fmla="*/ 56848 w 189"/>
                <a:gd name="T75" fmla="*/ 15992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9" h="272">
                  <a:moveTo>
                    <a:pt x="72" y="20"/>
                  </a:moveTo>
                  <a:lnTo>
                    <a:pt x="72" y="21"/>
                  </a:lnTo>
                  <a:lnTo>
                    <a:pt x="74" y="24"/>
                  </a:lnTo>
                  <a:lnTo>
                    <a:pt x="75" y="29"/>
                  </a:lnTo>
                  <a:lnTo>
                    <a:pt x="76" y="36"/>
                  </a:lnTo>
                  <a:lnTo>
                    <a:pt x="78" y="43"/>
                  </a:lnTo>
                  <a:lnTo>
                    <a:pt x="80" y="52"/>
                  </a:lnTo>
                  <a:lnTo>
                    <a:pt x="81" y="62"/>
                  </a:lnTo>
                  <a:lnTo>
                    <a:pt x="83" y="73"/>
                  </a:lnTo>
                  <a:lnTo>
                    <a:pt x="83" y="83"/>
                  </a:lnTo>
                  <a:lnTo>
                    <a:pt x="83" y="94"/>
                  </a:lnTo>
                  <a:lnTo>
                    <a:pt x="81" y="105"/>
                  </a:lnTo>
                  <a:lnTo>
                    <a:pt x="80" y="116"/>
                  </a:lnTo>
                  <a:lnTo>
                    <a:pt x="76" y="126"/>
                  </a:lnTo>
                  <a:lnTo>
                    <a:pt x="72" y="135"/>
                  </a:lnTo>
                  <a:lnTo>
                    <a:pt x="66" y="145"/>
                  </a:lnTo>
                  <a:lnTo>
                    <a:pt x="58" y="153"/>
                  </a:lnTo>
                  <a:lnTo>
                    <a:pt x="59" y="153"/>
                  </a:lnTo>
                  <a:lnTo>
                    <a:pt x="63" y="153"/>
                  </a:lnTo>
                  <a:lnTo>
                    <a:pt x="67" y="156"/>
                  </a:lnTo>
                  <a:lnTo>
                    <a:pt x="74" y="160"/>
                  </a:lnTo>
                  <a:lnTo>
                    <a:pt x="76" y="163"/>
                  </a:lnTo>
                  <a:lnTo>
                    <a:pt x="79" y="166"/>
                  </a:lnTo>
                  <a:lnTo>
                    <a:pt x="81" y="171"/>
                  </a:lnTo>
                  <a:lnTo>
                    <a:pt x="83" y="177"/>
                  </a:lnTo>
                  <a:lnTo>
                    <a:pt x="84" y="183"/>
                  </a:lnTo>
                  <a:lnTo>
                    <a:pt x="86" y="190"/>
                  </a:lnTo>
                  <a:lnTo>
                    <a:pt x="87" y="199"/>
                  </a:lnTo>
                  <a:lnTo>
                    <a:pt x="88" y="210"/>
                  </a:lnTo>
                  <a:lnTo>
                    <a:pt x="86" y="211"/>
                  </a:lnTo>
                  <a:lnTo>
                    <a:pt x="82" y="214"/>
                  </a:lnTo>
                  <a:lnTo>
                    <a:pt x="79" y="216"/>
                  </a:lnTo>
                  <a:lnTo>
                    <a:pt x="75" y="219"/>
                  </a:lnTo>
                  <a:lnTo>
                    <a:pt x="71" y="221"/>
                  </a:lnTo>
                  <a:lnTo>
                    <a:pt x="67" y="224"/>
                  </a:lnTo>
                  <a:lnTo>
                    <a:pt x="60" y="226"/>
                  </a:lnTo>
                  <a:lnTo>
                    <a:pt x="54" y="228"/>
                  </a:lnTo>
                  <a:lnTo>
                    <a:pt x="47" y="229"/>
                  </a:lnTo>
                  <a:lnTo>
                    <a:pt x="39" y="230"/>
                  </a:lnTo>
                  <a:lnTo>
                    <a:pt x="30" y="230"/>
                  </a:lnTo>
                  <a:lnTo>
                    <a:pt x="21" y="230"/>
                  </a:lnTo>
                  <a:lnTo>
                    <a:pt x="10" y="229"/>
                  </a:lnTo>
                  <a:lnTo>
                    <a:pt x="0" y="227"/>
                  </a:lnTo>
                  <a:lnTo>
                    <a:pt x="5" y="250"/>
                  </a:lnTo>
                  <a:lnTo>
                    <a:pt x="7" y="250"/>
                  </a:lnTo>
                  <a:lnTo>
                    <a:pt x="10" y="250"/>
                  </a:lnTo>
                  <a:lnTo>
                    <a:pt x="15" y="251"/>
                  </a:lnTo>
                  <a:lnTo>
                    <a:pt x="20" y="251"/>
                  </a:lnTo>
                  <a:lnTo>
                    <a:pt x="25" y="252"/>
                  </a:lnTo>
                  <a:lnTo>
                    <a:pt x="32" y="252"/>
                  </a:lnTo>
                  <a:lnTo>
                    <a:pt x="40" y="252"/>
                  </a:lnTo>
                  <a:lnTo>
                    <a:pt x="48" y="251"/>
                  </a:lnTo>
                  <a:lnTo>
                    <a:pt x="56" y="250"/>
                  </a:lnTo>
                  <a:lnTo>
                    <a:pt x="66" y="248"/>
                  </a:lnTo>
                  <a:lnTo>
                    <a:pt x="77" y="246"/>
                  </a:lnTo>
                  <a:lnTo>
                    <a:pt x="88" y="243"/>
                  </a:lnTo>
                  <a:lnTo>
                    <a:pt x="100" y="239"/>
                  </a:lnTo>
                  <a:lnTo>
                    <a:pt x="112" y="234"/>
                  </a:lnTo>
                  <a:lnTo>
                    <a:pt x="125" y="229"/>
                  </a:lnTo>
                  <a:lnTo>
                    <a:pt x="126" y="229"/>
                  </a:lnTo>
                  <a:lnTo>
                    <a:pt x="129" y="232"/>
                  </a:lnTo>
                  <a:lnTo>
                    <a:pt x="133" y="236"/>
                  </a:lnTo>
                  <a:lnTo>
                    <a:pt x="138" y="242"/>
                  </a:lnTo>
                  <a:lnTo>
                    <a:pt x="141" y="244"/>
                  </a:lnTo>
                  <a:lnTo>
                    <a:pt x="143" y="248"/>
                  </a:lnTo>
                  <a:lnTo>
                    <a:pt x="145" y="251"/>
                  </a:lnTo>
                  <a:lnTo>
                    <a:pt x="147" y="255"/>
                  </a:lnTo>
                  <a:lnTo>
                    <a:pt x="149" y="259"/>
                  </a:lnTo>
                  <a:lnTo>
                    <a:pt x="150" y="264"/>
                  </a:lnTo>
                  <a:lnTo>
                    <a:pt x="151" y="268"/>
                  </a:lnTo>
                  <a:lnTo>
                    <a:pt x="152" y="272"/>
                  </a:lnTo>
                  <a:lnTo>
                    <a:pt x="189" y="247"/>
                  </a:lnTo>
                  <a:lnTo>
                    <a:pt x="169" y="200"/>
                  </a:lnTo>
                  <a:lnTo>
                    <a:pt x="139" y="0"/>
                  </a:lnTo>
                  <a:lnTo>
                    <a:pt x="72" y="20"/>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55" name="Freeform 63"/>
            <p:cNvSpPr/>
            <p:nvPr/>
          </p:nvSpPr>
          <p:spPr>
            <a:xfrm>
              <a:off x="1498600" y="2605088"/>
              <a:ext cx="301625" cy="241300"/>
            </a:xfrm>
            <a:custGeom>
              <a:avLst/>
              <a:gdLst>
                <a:gd name="T0" fmla="*/ 58738 w 380"/>
                <a:gd name="T1" fmla="*/ 84376 h 306"/>
                <a:gd name="T2" fmla="*/ 55563 w 380"/>
                <a:gd name="T3" fmla="*/ 82799 h 306"/>
                <a:gd name="T4" fmla="*/ 50006 w 380"/>
                <a:gd name="T5" fmla="*/ 80433 h 306"/>
                <a:gd name="T6" fmla="*/ 40481 w 380"/>
                <a:gd name="T7" fmla="*/ 74913 h 306"/>
                <a:gd name="T8" fmla="*/ 30956 w 380"/>
                <a:gd name="T9" fmla="*/ 68605 h 306"/>
                <a:gd name="T10" fmla="*/ 19844 w 380"/>
                <a:gd name="T11" fmla="*/ 58354 h 306"/>
                <a:gd name="T12" fmla="*/ 11113 w 380"/>
                <a:gd name="T13" fmla="*/ 47314 h 306"/>
                <a:gd name="T14" fmla="*/ 3175 w 380"/>
                <a:gd name="T15" fmla="*/ 31542 h 306"/>
                <a:gd name="T16" fmla="*/ 0 w 380"/>
                <a:gd name="T17" fmla="*/ 14983 h 306"/>
                <a:gd name="T18" fmla="*/ 7938 w 380"/>
                <a:gd name="T19" fmla="*/ 11828 h 306"/>
                <a:gd name="T20" fmla="*/ 31750 w 380"/>
                <a:gd name="T21" fmla="*/ 6308 h 306"/>
                <a:gd name="T22" fmla="*/ 66675 w 380"/>
                <a:gd name="T23" fmla="*/ 1577 h 306"/>
                <a:gd name="T24" fmla="*/ 110331 w 380"/>
                <a:gd name="T25" fmla="*/ 0 h 306"/>
                <a:gd name="T26" fmla="*/ 157163 w 380"/>
                <a:gd name="T27" fmla="*/ 5520 h 306"/>
                <a:gd name="T28" fmla="*/ 205581 w 380"/>
                <a:gd name="T29" fmla="*/ 21291 h 306"/>
                <a:gd name="T30" fmla="*/ 251619 w 380"/>
                <a:gd name="T31" fmla="*/ 52045 h 306"/>
                <a:gd name="T32" fmla="*/ 291306 w 380"/>
                <a:gd name="T33" fmla="*/ 99359 h 306"/>
                <a:gd name="T34" fmla="*/ 292894 w 380"/>
                <a:gd name="T35" fmla="*/ 104090 h 306"/>
                <a:gd name="T36" fmla="*/ 296863 w 380"/>
                <a:gd name="T37" fmla="*/ 117496 h 306"/>
                <a:gd name="T38" fmla="*/ 300831 w 380"/>
                <a:gd name="T39" fmla="*/ 137210 h 306"/>
                <a:gd name="T40" fmla="*/ 301625 w 380"/>
                <a:gd name="T41" fmla="*/ 160867 h 306"/>
                <a:gd name="T42" fmla="*/ 296863 w 380"/>
                <a:gd name="T43" fmla="*/ 185312 h 306"/>
                <a:gd name="T44" fmla="*/ 283369 w 380"/>
                <a:gd name="T45" fmla="*/ 208180 h 306"/>
                <a:gd name="T46" fmla="*/ 259556 w 380"/>
                <a:gd name="T47" fmla="*/ 227106 h 306"/>
                <a:gd name="T48" fmla="*/ 223044 w 380"/>
                <a:gd name="T49" fmla="*/ 239723 h 306"/>
                <a:gd name="T50" fmla="*/ 219869 w 380"/>
                <a:gd name="T51" fmla="*/ 239723 h 306"/>
                <a:gd name="T52" fmla="*/ 211931 w 380"/>
                <a:gd name="T53" fmla="*/ 240511 h 306"/>
                <a:gd name="T54" fmla="*/ 201613 w 380"/>
                <a:gd name="T55" fmla="*/ 241300 h 306"/>
                <a:gd name="T56" fmla="*/ 188119 w 380"/>
                <a:gd name="T57" fmla="*/ 240511 h 306"/>
                <a:gd name="T58" fmla="*/ 173038 w 380"/>
                <a:gd name="T59" fmla="*/ 238934 h 306"/>
                <a:gd name="T60" fmla="*/ 157163 w 380"/>
                <a:gd name="T61" fmla="*/ 234203 h 306"/>
                <a:gd name="T62" fmla="*/ 142081 w 380"/>
                <a:gd name="T63" fmla="*/ 227106 h 306"/>
                <a:gd name="T64" fmla="*/ 128588 w 380"/>
                <a:gd name="T65" fmla="*/ 216066 h 306"/>
                <a:gd name="T66" fmla="*/ 129381 w 380"/>
                <a:gd name="T67" fmla="*/ 213700 h 306"/>
                <a:gd name="T68" fmla="*/ 134144 w 380"/>
                <a:gd name="T69" fmla="*/ 207392 h 306"/>
                <a:gd name="T70" fmla="*/ 141288 w 380"/>
                <a:gd name="T71" fmla="*/ 197141 h 306"/>
                <a:gd name="T72" fmla="*/ 149225 w 380"/>
                <a:gd name="T73" fmla="*/ 182946 h 306"/>
                <a:gd name="T74" fmla="*/ 157163 w 380"/>
                <a:gd name="T75" fmla="*/ 165598 h 306"/>
                <a:gd name="T76" fmla="*/ 165100 w 380"/>
                <a:gd name="T77" fmla="*/ 144307 h 306"/>
                <a:gd name="T78" fmla="*/ 169863 w 380"/>
                <a:gd name="T79" fmla="*/ 118284 h 306"/>
                <a:gd name="T80" fmla="*/ 173038 w 380"/>
                <a:gd name="T81" fmla="*/ 89896 h 306"/>
                <a:gd name="T82" fmla="*/ 169863 w 380"/>
                <a:gd name="T83" fmla="*/ 90685 h 306"/>
                <a:gd name="T84" fmla="*/ 161925 w 380"/>
                <a:gd name="T85" fmla="*/ 91473 h 306"/>
                <a:gd name="T86" fmla="*/ 148431 w 380"/>
                <a:gd name="T87" fmla="*/ 92262 h 306"/>
                <a:gd name="T88" fmla="*/ 132556 w 380"/>
                <a:gd name="T89" fmla="*/ 92262 h 306"/>
                <a:gd name="T90" fmla="*/ 113506 w 380"/>
                <a:gd name="T91" fmla="*/ 89896 h 306"/>
                <a:gd name="T92" fmla="*/ 93663 w 380"/>
                <a:gd name="T93" fmla="*/ 84376 h 306"/>
                <a:gd name="T94" fmla="*/ 73025 w 380"/>
                <a:gd name="T95" fmla="*/ 74913 h 306"/>
                <a:gd name="T96" fmla="*/ 55563 w 380"/>
                <a:gd name="T97" fmla="*/ 60719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0" h="306">
                  <a:moveTo>
                    <a:pt x="70" y="77"/>
                  </a:moveTo>
                  <a:lnTo>
                    <a:pt x="74" y="107"/>
                  </a:lnTo>
                  <a:lnTo>
                    <a:pt x="72" y="106"/>
                  </a:lnTo>
                  <a:lnTo>
                    <a:pt x="70" y="105"/>
                  </a:lnTo>
                  <a:lnTo>
                    <a:pt x="67" y="103"/>
                  </a:lnTo>
                  <a:lnTo>
                    <a:pt x="63" y="102"/>
                  </a:lnTo>
                  <a:lnTo>
                    <a:pt x="57" y="98"/>
                  </a:lnTo>
                  <a:lnTo>
                    <a:pt x="51" y="95"/>
                  </a:lnTo>
                  <a:lnTo>
                    <a:pt x="45" y="91"/>
                  </a:lnTo>
                  <a:lnTo>
                    <a:pt x="39" y="87"/>
                  </a:lnTo>
                  <a:lnTo>
                    <a:pt x="32" y="81"/>
                  </a:lnTo>
                  <a:lnTo>
                    <a:pt x="25" y="74"/>
                  </a:lnTo>
                  <a:lnTo>
                    <a:pt x="19" y="67"/>
                  </a:lnTo>
                  <a:lnTo>
                    <a:pt x="14" y="60"/>
                  </a:lnTo>
                  <a:lnTo>
                    <a:pt x="8" y="49"/>
                  </a:lnTo>
                  <a:lnTo>
                    <a:pt x="4" y="40"/>
                  </a:lnTo>
                  <a:lnTo>
                    <a:pt x="1" y="30"/>
                  </a:lnTo>
                  <a:lnTo>
                    <a:pt x="0" y="19"/>
                  </a:lnTo>
                  <a:lnTo>
                    <a:pt x="2" y="18"/>
                  </a:lnTo>
                  <a:lnTo>
                    <a:pt x="10" y="15"/>
                  </a:lnTo>
                  <a:lnTo>
                    <a:pt x="23" y="12"/>
                  </a:lnTo>
                  <a:lnTo>
                    <a:pt x="40" y="8"/>
                  </a:lnTo>
                  <a:lnTo>
                    <a:pt x="60" y="4"/>
                  </a:lnTo>
                  <a:lnTo>
                    <a:pt x="84" y="2"/>
                  </a:lnTo>
                  <a:lnTo>
                    <a:pt x="110" y="0"/>
                  </a:lnTo>
                  <a:lnTo>
                    <a:pt x="139" y="0"/>
                  </a:lnTo>
                  <a:lnTo>
                    <a:pt x="167" y="2"/>
                  </a:lnTo>
                  <a:lnTo>
                    <a:pt x="198" y="7"/>
                  </a:lnTo>
                  <a:lnTo>
                    <a:pt x="228" y="15"/>
                  </a:lnTo>
                  <a:lnTo>
                    <a:pt x="259" y="27"/>
                  </a:lnTo>
                  <a:lnTo>
                    <a:pt x="289" y="43"/>
                  </a:lnTo>
                  <a:lnTo>
                    <a:pt x="317" y="66"/>
                  </a:lnTo>
                  <a:lnTo>
                    <a:pt x="343" y="93"/>
                  </a:lnTo>
                  <a:lnTo>
                    <a:pt x="367" y="126"/>
                  </a:lnTo>
                  <a:lnTo>
                    <a:pt x="367" y="127"/>
                  </a:lnTo>
                  <a:lnTo>
                    <a:pt x="369" y="132"/>
                  </a:lnTo>
                  <a:lnTo>
                    <a:pt x="371" y="139"/>
                  </a:lnTo>
                  <a:lnTo>
                    <a:pt x="374" y="149"/>
                  </a:lnTo>
                  <a:lnTo>
                    <a:pt x="376" y="160"/>
                  </a:lnTo>
                  <a:lnTo>
                    <a:pt x="379" y="174"/>
                  </a:lnTo>
                  <a:lnTo>
                    <a:pt x="380" y="188"/>
                  </a:lnTo>
                  <a:lnTo>
                    <a:pt x="380" y="204"/>
                  </a:lnTo>
                  <a:lnTo>
                    <a:pt x="378" y="219"/>
                  </a:lnTo>
                  <a:lnTo>
                    <a:pt x="374" y="235"/>
                  </a:lnTo>
                  <a:lnTo>
                    <a:pt x="366" y="250"/>
                  </a:lnTo>
                  <a:lnTo>
                    <a:pt x="357" y="264"/>
                  </a:lnTo>
                  <a:lnTo>
                    <a:pt x="344" y="276"/>
                  </a:lnTo>
                  <a:lnTo>
                    <a:pt x="327" y="288"/>
                  </a:lnTo>
                  <a:lnTo>
                    <a:pt x="306" y="297"/>
                  </a:lnTo>
                  <a:lnTo>
                    <a:pt x="281" y="304"/>
                  </a:lnTo>
                  <a:lnTo>
                    <a:pt x="280" y="304"/>
                  </a:lnTo>
                  <a:lnTo>
                    <a:pt x="277" y="304"/>
                  </a:lnTo>
                  <a:lnTo>
                    <a:pt x="272" y="304"/>
                  </a:lnTo>
                  <a:lnTo>
                    <a:pt x="267" y="305"/>
                  </a:lnTo>
                  <a:lnTo>
                    <a:pt x="261" y="305"/>
                  </a:lnTo>
                  <a:lnTo>
                    <a:pt x="254" y="306"/>
                  </a:lnTo>
                  <a:lnTo>
                    <a:pt x="245" y="305"/>
                  </a:lnTo>
                  <a:lnTo>
                    <a:pt x="237" y="305"/>
                  </a:lnTo>
                  <a:lnTo>
                    <a:pt x="227" y="304"/>
                  </a:lnTo>
                  <a:lnTo>
                    <a:pt x="218" y="303"/>
                  </a:lnTo>
                  <a:lnTo>
                    <a:pt x="208" y="300"/>
                  </a:lnTo>
                  <a:lnTo>
                    <a:pt x="198" y="297"/>
                  </a:lnTo>
                  <a:lnTo>
                    <a:pt x="188" y="292"/>
                  </a:lnTo>
                  <a:lnTo>
                    <a:pt x="179" y="288"/>
                  </a:lnTo>
                  <a:lnTo>
                    <a:pt x="169" y="281"/>
                  </a:lnTo>
                  <a:lnTo>
                    <a:pt x="162" y="274"/>
                  </a:lnTo>
                  <a:lnTo>
                    <a:pt x="162" y="272"/>
                  </a:lnTo>
                  <a:lnTo>
                    <a:pt x="163" y="271"/>
                  </a:lnTo>
                  <a:lnTo>
                    <a:pt x="166" y="267"/>
                  </a:lnTo>
                  <a:lnTo>
                    <a:pt x="169" y="263"/>
                  </a:lnTo>
                  <a:lnTo>
                    <a:pt x="173" y="257"/>
                  </a:lnTo>
                  <a:lnTo>
                    <a:pt x="178" y="250"/>
                  </a:lnTo>
                  <a:lnTo>
                    <a:pt x="183" y="242"/>
                  </a:lnTo>
                  <a:lnTo>
                    <a:pt x="188" y="232"/>
                  </a:lnTo>
                  <a:lnTo>
                    <a:pt x="193" y="221"/>
                  </a:lnTo>
                  <a:lnTo>
                    <a:pt x="198" y="210"/>
                  </a:lnTo>
                  <a:lnTo>
                    <a:pt x="202" y="196"/>
                  </a:lnTo>
                  <a:lnTo>
                    <a:pt x="208" y="183"/>
                  </a:lnTo>
                  <a:lnTo>
                    <a:pt x="211" y="167"/>
                  </a:lnTo>
                  <a:lnTo>
                    <a:pt x="214" y="150"/>
                  </a:lnTo>
                  <a:lnTo>
                    <a:pt x="217" y="132"/>
                  </a:lnTo>
                  <a:lnTo>
                    <a:pt x="218" y="114"/>
                  </a:lnTo>
                  <a:lnTo>
                    <a:pt x="217" y="114"/>
                  </a:lnTo>
                  <a:lnTo>
                    <a:pt x="214" y="115"/>
                  </a:lnTo>
                  <a:lnTo>
                    <a:pt x="209" y="115"/>
                  </a:lnTo>
                  <a:lnTo>
                    <a:pt x="204" y="116"/>
                  </a:lnTo>
                  <a:lnTo>
                    <a:pt x="195" y="116"/>
                  </a:lnTo>
                  <a:lnTo>
                    <a:pt x="187" y="117"/>
                  </a:lnTo>
                  <a:lnTo>
                    <a:pt x="177" y="117"/>
                  </a:lnTo>
                  <a:lnTo>
                    <a:pt x="167" y="117"/>
                  </a:lnTo>
                  <a:lnTo>
                    <a:pt x="155" y="115"/>
                  </a:lnTo>
                  <a:lnTo>
                    <a:pt x="143" y="114"/>
                  </a:lnTo>
                  <a:lnTo>
                    <a:pt x="130" y="110"/>
                  </a:lnTo>
                  <a:lnTo>
                    <a:pt x="118" y="107"/>
                  </a:lnTo>
                  <a:lnTo>
                    <a:pt x="106" y="101"/>
                  </a:lnTo>
                  <a:lnTo>
                    <a:pt x="92" y="95"/>
                  </a:lnTo>
                  <a:lnTo>
                    <a:pt x="80" y="86"/>
                  </a:lnTo>
                  <a:lnTo>
                    <a:pt x="70" y="77"/>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56" name="Freeform 64"/>
            <p:cNvSpPr/>
            <p:nvPr/>
          </p:nvSpPr>
          <p:spPr>
            <a:xfrm>
              <a:off x="1504950" y="2622550"/>
              <a:ext cx="44450" cy="55563"/>
            </a:xfrm>
            <a:custGeom>
              <a:avLst/>
              <a:gdLst>
                <a:gd name="T0" fmla="*/ 0 w 56"/>
                <a:gd name="T1" fmla="*/ 0 h 71"/>
                <a:gd name="T2" fmla="*/ 0 w 56"/>
                <a:gd name="T3" fmla="*/ 1565 h 71"/>
                <a:gd name="T4" fmla="*/ 0 w 56"/>
                <a:gd name="T5" fmla="*/ 3130 h 71"/>
                <a:gd name="T6" fmla="*/ 794 w 56"/>
                <a:gd name="T7" fmla="*/ 6261 h 71"/>
                <a:gd name="T8" fmla="*/ 1588 w 56"/>
                <a:gd name="T9" fmla="*/ 9391 h 71"/>
                <a:gd name="T10" fmla="*/ 2381 w 56"/>
                <a:gd name="T11" fmla="*/ 13304 h 71"/>
                <a:gd name="T12" fmla="*/ 3969 w 56"/>
                <a:gd name="T13" fmla="*/ 17217 h 71"/>
                <a:gd name="T14" fmla="*/ 6350 w 56"/>
                <a:gd name="T15" fmla="*/ 21912 h 71"/>
                <a:gd name="T16" fmla="*/ 7938 w 56"/>
                <a:gd name="T17" fmla="*/ 25825 h 71"/>
                <a:gd name="T18" fmla="*/ 11113 w 56"/>
                <a:gd name="T19" fmla="*/ 31303 h 71"/>
                <a:gd name="T20" fmla="*/ 15081 w 56"/>
                <a:gd name="T21" fmla="*/ 35216 h 71"/>
                <a:gd name="T22" fmla="*/ 19844 w 56"/>
                <a:gd name="T23" fmla="*/ 39911 h 71"/>
                <a:gd name="T24" fmla="*/ 23813 w 56"/>
                <a:gd name="T25" fmla="*/ 43824 h 71"/>
                <a:gd name="T26" fmla="*/ 30163 w 56"/>
                <a:gd name="T27" fmla="*/ 48520 h 71"/>
                <a:gd name="T28" fmla="*/ 36513 w 56"/>
                <a:gd name="T29" fmla="*/ 52433 h 71"/>
                <a:gd name="T30" fmla="*/ 44450 w 56"/>
                <a:gd name="T31" fmla="*/ 55563 h 71"/>
                <a:gd name="T32" fmla="*/ 40481 w 56"/>
                <a:gd name="T33" fmla="*/ 23477 h 71"/>
                <a:gd name="T34" fmla="*/ 36513 w 56"/>
                <a:gd name="T35" fmla="*/ 42259 h 71"/>
                <a:gd name="T36" fmla="*/ 23813 w 56"/>
                <a:gd name="T37" fmla="*/ 22695 h 71"/>
                <a:gd name="T38" fmla="*/ 18256 w 56"/>
                <a:gd name="T39" fmla="*/ 31303 h 71"/>
                <a:gd name="T40" fmla="*/ 0 w 56"/>
                <a:gd name="T41" fmla="*/ 0 h 71"/>
                <a:gd name="T42" fmla="*/ 0 w 56"/>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6" h="71">
                  <a:moveTo>
                    <a:pt x="0" y="0"/>
                  </a:moveTo>
                  <a:lnTo>
                    <a:pt x="0" y="2"/>
                  </a:lnTo>
                  <a:lnTo>
                    <a:pt x="0" y="4"/>
                  </a:lnTo>
                  <a:lnTo>
                    <a:pt x="1" y="8"/>
                  </a:lnTo>
                  <a:lnTo>
                    <a:pt x="2" y="12"/>
                  </a:lnTo>
                  <a:lnTo>
                    <a:pt x="3" y="17"/>
                  </a:lnTo>
                  <a:lnTo>
                    <a:pt x="5" y="22"/>
                  </a:lnTo>
                  <a:lnTo>
                    <a:pt x="8" y="28"/>
                  </a:lnTo>
                  <a:lnTo>
                    <a:pt x="10" y="33"/>
                  </a:lnTo>
                  <a:lnTo>
                    <a:pt x="14" y="40"/>
                  </a:lnTo>
                  <a:lnTo>
                    <a:pt x="19" y="45"/>
                  </a:lnTo>
                  <a:lnTo>
                    <a:pt x="25" y="51"/>
                  </a:lnTo>
                  <a:lnTo>
                    <a:pt x="30" y="56"/>
                  </a:lnTo>
                  <a:lnTo>
                    <a:pt x="38" y="62"/>
                  </a:lnTo>
                  <a:lnTo>
                    <a:pt x="46" y="67"/>
                  </a:lnTo>
                  <a:lnTo>
                    <a:pt x="56" y="71"/>
                  </a:lnTo>
                  <a:lnTo>
                    <a:pt x="51" y="30"/>
                  </a:lnTo>
                  <a:lnTo>
                    <a:pt x="46" y="54"/>
                  </a:lnTo>
                  <a:lnTo>
                    <a:pt x="30" y="29"/>
                  </a:lnTo>
                  <a:lnTo>
                    <a:pt x="23" y="40"/>
                  </a:lnTo>
                  <a:lnTo>
                    <a:pt x="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57" name="Freeform 65"/>
            <p:cNvSpPr/>
            <p:nvPr/>
          </p:nvSpPr>
          <p:spPr>
            <a:xfrm>
              <a:off x="1641475" y="2697163"/>
              <a:ext cx="141288" cy="142875"/>
            </a:xfrm>
            <a:custGeom>
              <a:avLst/>
              <a:gdLst>
                <a:gd name="T0" fmla="*/ 38677 w 179"/>
                <a:gd name="T1" fmla="*/ 0 h 179"/>
                <a:gd name="T2" fmla="*/ 37887 w 179"/>
                <a:gd name="T3" fmla="*/ 798 h 179"/>
                <a:gd name="T4" fmla="*/ 37887 w 179"/>
                <a:gd name="T5" fmla="*/ 3991 h 179"/>
                <a:gd name="T6" fmla="*/ 37098 w 179"/>
                <a:gd name="T7" fmla="*/ 7982 h 179"/>
                <a:gd name="T8" fmla="*/ 36309 w 179"/>
                <a:gd name="T9" fmla="*/ 14367 h 179"/>
                <a:gd name="T10" fmla="*/ 35519 w 179"/>
                <a:gd name="T11" fmla="*/ 21551 h 179"/>
                <a:gd name="T12" fmla="*/ 33941 w 179"/>
                <a:gd name="T13" fmla="*/ 30331 h 179"/>
                <a:gd name="T14" fmla="*/ 32362 w 179"/>
                <a:gd name="T15" fmla="*/ 39111 h 179"/>
                <a:gd name="T16" fmla="*/ 30783 w 179"/>
                <a:gd name="T17" fmla="*/ 49487 h 179"/>
                <a:gd name="T18" fmla="*/ 28415 w 179"/>
                <a:gd name="T19" fmla="*/ 59066 h 179"/>
                <a:gd name="T20" fmla="*/ 25258 w 179"/>
                <a:gd name="T21" fmla="*/ 69442 h 179"/>
                <a:gd name="T22" fmla="*/ 22101 w 179"/>
                <a:gd name="T23" fmla="*/ 79020 h 179"/>
                <a:gd name="T24" fmla="*/ 18944 w 179"/>
                <a:gd name="T25" fmla="*/ 89397 h 179"/>
                <a:gd name="T26" fmla="*/ 14208 w 179"/>
                <a:gd name="T27" fmla="*/ 98975 h 179"/>
                <a:gd name="T28" fmla="*/ 10261 w 179"/>
                <a:gd name="T29" fmla="*/ 107755 h 179"/>
                <a:gd name="T30" fmla="*/ 5525 w 179"/>
                <a:gd name="T31" fmla="*/ 114939 h 179"/>
                <a:gd name="T32" fmla="*/ 0 w 179"/>
                <a:gd name="T33" fmla="*/ 122122 h 179"/>
                <a:gd name="T34" fmla="*/ 789 w 179"/>
                <a:gd name="T35" fmla="*/ 122122 h 179"/>
                <a:gd name="T36" fmla="*/ 3157 w 179"/>
                <a:gd name="T37" fmla="*/ 124517 h 179"/>
                <a:gd name="T38" fmla="*/ 7893 w 179"/>
                <a:gd name="T39" fmla="*/ 126113 h 179"/>
                <a:gd name="T40" fmla="*/ 13418 w 179"/>
                <a:gd name="T41" fmla="*/ 129306 h 179"/>
                <a:gd name="T42" fmla="*/ 20522 w 179"/>
                <a:gd name="T43" fmla="*/ 132499 h 179"/>
                <a:gd name="T44" fmla="*/ 28415 w 179"/>
                <a:gd name="T45" fmla="*/ 136490 h 179"/>
                <a:gd name="T46" fmla="*/ 37098 w 179"/>
                <a:gd name="T47" fmla="*/ 138884 h 179"/>
                <a:gd name="T48" fmla="*/ 48148 w 179"/>
                <a:gd name="T49" fmla="*/ 142077 h 179"/>
                <a:gd name="T50" fmla="*/ 58410 w 179"/>
                <a:gd name="T51" fmla="*/ 142875 h 179"/>
                <a:gd name="T52" fmla="*/ 69460 w 179"/>
                <a:gd name="T53" fmla="*/ 142875 h 179"/>
                <a:gd name="T54" fmla="*/ 82089 w 179"/>
                <a:gd name="T55" fmla="*/ 141279 h 179"/>
                <a:gd name="T56" fmla="*/ 93929 w 179"/>
                <a:gd name="T57" fmla="*/ 138086 h 179"/>
                <a:gd name="T58" fmla="*/ 105769 w 179"/>
                <a:gd name="T59" fmla="*/ 132499 h 179"/>
                <a:gd name="T60" fmla="*/ 117608 w 179"/>
                <a:gd name="T61" fmla="*/ 124517 h 179"/>
                <a:gd name="T62" fmla="*/ 129448 w 179"/>
                <a:gd name="T63" fmla="*/ 113342 h 179"/>
                <a:gd name="T64" fmla="*/ 141288 w 179"/>
                <a:gd name="T65" fmla="*/ 100571 h 179"/>
                <a:gd name="T66" fmla="*/ 97875 w 179"/>
                <a:gd name="T67" fmla="*/ 122122 h 179"/>
                <a:gd name="T68" fmla="*/ 95508 w 179"/>
                <a:gd name="T69" fmla="*/ 91791 h 179"/>
                <a:gd name="T70" fmla="*/ 58410 w 179"/>
                <a:gd name="T71" fmla="*/ 122920 h 179"/>
                <a:gd name="T72" fmla="*/ 54463 w 179"/>
                <a:gd name="T73" fmla="*/ 95782 h 179"/>
                <a:gd name="T74" fmla="*/ 28415 w 179"/>
                <a:gd name="T75" fmla="*/ 117333 h 179"/>
                <a:gd name="T76" fmla="*/ 28415 w 179"/>
                <a:gd name="T77" fmla="*/ 116535 h 179"/>
                <a:gd name="T78" fmla="*/ 28415 w 179"/>
                <a:gd name="T79" fmla="*/ 114939 h 179"/>
                <a:gd name="T80" fmla="*/ 29205 w 179"/>
                <a:gd name="T81" fmla="*/ 111746 h 179"/>
                <a:gd name="T82" fmla="*/ 30783 w 179"/>
                <a:gd name="T83" fmla="*/ 107755 h 179"/>
                <a:gd name="T84" fmla="*/ 32362 w 179"/>
                <a:gd name="T85" fmla="*/ 102168 h 179"/>
                <a:gd name="T86" fmla="*/ 33151 w 179"/>
                <a:gd name="T87" fmla="*/ 95782 h 179"/>
                <a:gd name="T88" fmla="*/ 35519 w 179"/>
                <a:gd name="T89" fmla="*/ 87800 h 179"/>
                <a:gd name="T90" fmla="*/ 37098 w 179"/>
                <a:gd name="T91" fmla="*/ 80617 h 179"/>
                <a:gd name="T92" fmla="*/ 37887 w 179"/>
                <a:gd name="T93" fmla="*/ 71837 h 179"/>
                <a:gd name="T94" fmla="*/ 39466 w 179"/>
                <a:gd name="T95" fmla="*/ 63057 h 179"/>
                <a:gd name="T96" fmla="*/ 39466 w 179"/>
                <a:gd name="T97" fmla="*/ 52680 h 179"/>
                <a:gd name="T98" fmla="*/ 40255 w 179"/>
                <a:gd name="T99" fmla="*/ 43102 h 179"/>
                <a:gd name="T100" fmla="*/ 40255 w 179"/>
                <a:gd name="T101" fmla="*/ 31927 h 179"/>
                <a:gd name="T102" fmla="*/ 40255 w 179"/>
                <a:gd name="T103" fmla="*/ 21551 h 179"/>
                <a:gd name="T104" fmla="*/ 39466 w 179"/>
                <a:gd name="T105" fmla="*/ 10376 h 179"/>
                <a:gd name="T106" fmla="*/ 38677 w 179"/>
                <a:gd name="T107" fmla="*/ 0 h 179"/>
                <a:gd name="T108" fmla="*/ 38677 w 179"/>
                <a:gd name="T109" fmla="*/ 0 h 1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9" h="179">
                  <a:moveTo>
                    <a:pt x="49" y="0"/>
                  </a:moveTo>
                  <a:lnTo>
                    <a:pt x="48" y="1"/>
                  </a:lnTo>
                  <a:lnTo>
                    <a:pt x="48" y="5"/>
                  </a:lnTo>
                  <a:lnTo>
                    <a:pt x="47" y="10"/>
                  </a:lnTo>
                  <a:lnTo>
                    <a:pt x="46" y="18"/>
                  </a:lnTo>
                  <a:lnTo>
                    <a:pt x="45" y="27"/>
                  </a:lnTo>
                  <a:lnTo>
                    <a:pt x="43" y="38"/>
                  </a:lnTo>
                  <a:lnTo>
                    <a:pt x="41" y="49"/>
                  </a:lnTo>
                  <a:lnTo>
                    <a:pt x="39" y="62"/>
                  </a:lnTo>
                  <a:lnTo>
                    <a:pt x="36" y="74"/>
                  </a:lnTo>
                  <a:lnTo>
                    <a:pt x="32" y="87"/>
                  </a:lnTo>
                  <a:lnTo>
                    <a:pt x="28" y="99"/>
                  </a:lnTo>
                  <a:lnTo>
                    <a:pt x="24" y="112"/>
                  </a:lnTo>
                  <a:lnTo>
                    <a:pt x="18" y="124"/>
                  </a:lnTo>
                  <a:lnTo>
                    <a:pt x="13" y="135"/>
                  </a:lnTo>
                  <a:lnTo>
                    <a:pt x="7" y="144"/>
                  </a:lnTo>
                  <a:lnTo>
                    <a:pt x="0" y="153"/>
                  </a:lnTo>
                  <a:lnTo>
                    <a:pt x="1" y="153"/>
                  </a:lnTo>
                  <a:lnTo>
                    <a:pt x="4" y="156"/>
                  </a:lnTo>
                  <a:lnTo>
                    <a:pt x="10" y="158"/>
                  </a:lnTo>
                  <a:lnTo>
                    <a:pt x="17" y="162"/>
                  </a:lnTo>
                  <a:lnTo>
                    <a:pt x="26" y="166"/>
                  </a:lnTo>
                  <a:lnTo>
                    <a:pt x="36" y="171"/>
                  </a:lnTo>
                  <a:lnTo>
                    <a:pt x="47" y="174"/>
                  </a:lnTo>
                  <a:lnTo>
                    <a:pt x="61" y="178"/>
                  </a:lnTo>
                  <a:lnTo>
                    <a:pt x="74" y="179"/>
                  </a:lnTo>
                  <a:lnTo>
                    <a:pt x="88" y="179"/>
                  </a:lnTo>
                  <a:lnTo>
                    <a:pt x="104" y="177"/>
                  </a:lnTo>
                  <a:lnTo>
                    <a:pt x="119" y="173"/>
                  </a:lnTo>
                  <a:lnTo>
                    <a:pt x="134" y="166"/>
                  </a:lnTo>
                  <a:lnTo>
                    <a:pt x="149" y="156"/>
                  </a:lnTo>
                  <a:lnTo>
                    <a:pt x="164" y="142"/>
                  </a:lnTo>
                  <a:lnTo>
                    <a:pt x="179" y="126"/>
                  </a:lnTo>
                  <a:lnTo>
                    <a:pt x="124" y="153"/>
                  </a:lnTo>
                  <a:lnTo>
                    <a:pt x="121" y="115"/>
                  </a:lnTo>
                  <a:lnTo>
                    <a:pt x="74" y="154"/>
                  </a:lnTo>
                  <a:lnTo>
                    <a:pt x="69" y="120"/>
                  </a:lnTo>
                  <a:lnTo>
                    <a:pt x="36" y="147"/>
                  </a:lnTo>
                  <a:lnTo>
                    <a:pt x="36" y="146"/>
                  </a:lnTo>
                  <a:lnTo>
                    <a:pt x="36" y="144"/>
                  </a:lnTo>
                  <a:lnTo>
                    <a:pt x="37" y="140"/>
                  </a:lnTo>
                  <a:lnTo>
                    <a:pt x="39" y="135"/>
                  </a:lnTo>
                  <a:lnTo>
                    <a:pt x="41" y="128"/>
                  </a:lnTo>
                  <a:lnTo>
                    <a:pt x="42" y="120"/>
                  </a:lnTo>
                  <a:lnTo>
                    <a:pt x="45" y="110"/>
                  </a:lnTo>
                  <a:lnTo>
                    <a:pt x="47" y="101"/>
                  </a:lnTo>
                  <a:lnTo>
                    <a:pt x="48" y="90"/>
                  </a:lnTo>
                  <a:lnTo>
                    <a:pt x="50" y="79"/>
                  </a:lnTo>
                  <a:lnTo>
                    <a:pt x="50" y="66"/>
                  </a:lnTo>
                  <a:lnTo>
                    <a:pt x="51" y="54"/>
                  </a:lnTo>
                  <a:lnTo>
                    <a:pt x="51" y="40"/>
                  </a:lnTo>
                  <a:lnTo>
                    <a:pt x="51" y="27"/>
                  </a:lnTo>
                  <a:lnTo>
                    <a:pt x="50" y="13"/>
                  </a:lnTo>
                  <a:lnTo>
                    <a:pt x="49"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58" name="Freeform 66"/>
            <p:cNvSpPr/>
            <p:nvPr/>
          </p:nvSpPr>
          <p:spPr>
            <a:xfrm>
              <a:off x="1598613" y="3359150"/>
              <a:ext cx="39687" cy="46038"/>
            </a:xfrm>
            <a:custGeom>
              <a:avLst/>
              <a:gdLst>
                <a:gd name="T0" fmla="*/ 36512 w 50"/>
                <a:gd name="T1" fmla="*/ 0 h 57"/>
                <a:gd name="T2" fmla="*/ 3175 w 50"/>
                <a:gd name="T3" fmla="*/ 4846 h 57"/>
                <a:gd name="T4" fmla="*/ 0 w 50"/>
                <a:gd name="T5" fmla="*/ 45230 h 57"/>
                <a:gd name="T6" fmla="*/ 39687 w 50"/>
                <a:gd name="T7" fmla="*/ 46038 h 57"/>
                <a:gd name="T8" fmla="*/ 36512 w 50"/>
                <a:gd name="T9" fmla="*/ 0 h 57"/>
                <a:gd name="T10" fmla="*/ 36512 w 50"/>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57">
                  <a:moveTo>
                    <a:pt x="46" y="0"/>
                  </a:moveTo>
                  <a:lnTo>
                    <a:pt x="4" y="6"/>
                  </a:lnTo>
                  <a:lnTo>
                    <a:pt x="0" y="56"/>
                  </a:lnTo>
                  <a:lnTo>
                    <a:pt x="50" y="57"/>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59" name="Freeform 67"/>
            <p:cNvSpPr/>
            <p:nvPr/>
          </p:nvSpPr>
          <p:spPr>
            <a:xfrm>
              <a:off x="1635125" y="2903538"/>
              <a:ext cx="269875" cy="631825"/>
            </a:xfrm>
            <a:custGeom>
              <a:avLst/>
              <a:gdLst>
                <a:gd name="T0" fmla="*/ 96838 w 340"/>
                <a:gd name="T1" fmla="*/ 792 h 798"/>
                <a:gd name="T2" fmla="*/ 95250 w 340"/>
                <a:gd name="T3" fmla="*/ 1584 h 798"/>
                <a:gd name="T4" fmla="*/ 92075 w 340"/>
                <a:gd name="T5" fmla="*/ 7918 h 798"/>
                <a:gd name="T6" fmla="*/ 86519 w 340"/>
                <a:gd name="T7" fmla="*/ 17419 h 798"/>
                <a:gd name="T8" fmla="*/ 79375 w 340"/>
                <a:gd name="T9" fmla="*/ 31670 h 798"/>
                <a:gd name="T10" fmla="*/ 71438 w 340"/>
                <a:gd name="T11" fmla="*/ 49881 h 798"/>
                <a:gd name="T12" fmla="*/ 63500 w 340"/>
                <a:gd name="T13" fmla="*/ 71258 h 798"/>
                <a:gd name="T14" fmla="*/ 54769 w 340"/>
                <a:gd name="T15" fmla="*/ 98178 h 798"/>
                <a:gd name="T16" fmla="*/ 45244 w 340"/>
                <a:gd name="T17" fmla="*/ 129057 h 798"/>
                <a:gd name="T18" fmla="*/ 35719 w 340"/>
                <a:gd name="T19" fmla="*/ 163894 h 798"/>
                <a:gd name="T20" fmla="*/ 26988 w 340"/>
                <a:gd name="T21" fmla="*/ 204274 h 798"/>
                <a:gd name="T22" fmla="*/ 19050 w 340"/>
                <a:gd name="T23" fmla="*/ 248613 h 798"/>
                <a:gd name="T24" fmla="*/ 12700 w 340"/>
                <a:gd name="T25" fmla="*/ 298494 h 798"/>
                <a:gd name="T26" fmla="*/ 6350 w 340"/>
                <a:gd name="T27" fmla="*/ 353125 h 798"/>
                <a:gd name="T28" fmla="*/ 2381 w 340"/>
                <a:gd name="T29" fmla="*/ 412507 h 798"/>
                <a:gd name="T30" fmla="*/ 0 w 340"/>
                <a:gd name="T31" fmla="*/ 477432 h 798"/>
                <a:gd name="T32" fmla="*/ 794 w 340"/>
                <a:gd name="T33" fmla="*/ 547107 h 798"/>
                <a:gd name="T34" fmla="*/ 38100 w 340"/>
                <a:gd name="T35" fmla="*/ 569276 h 798"/>
                <a:gd name="T36" fmla="*/ 107950 w 340"/>
                <a:gd name="T37" fmla="*/ 344416 h 798"/>
                <a:gd name="T38" fmla="*/ 123031 w 340"/>
                <a:gd name="T39" fmla="*/ 163103 h 798"/>
                <a:gd name="T40" fmla="*/ 130969 w 340"/>
                <a:gd name="T41" fmla="*/ 341249 h 798"/>
                <a:gd name="T42" fmla="*/ 33338 w 340"/>
                <a:gd name="T43" fmla="*/ 608072 h 798"/>
                <a:gd name="T44" fmla="*/ 55563 w 340"/>
                <a:gd name="T45" fmla="*/ 627866 h 798"/>
                <a:gd name="T46" fmla="*/ 76200 w 340"/>
                <a:gd name="T47" fmla="*/ 631825 h 798"/>
                <a:gd name="T48" fmla="*/ 188119 w 340"/>
                <a:gd name="T49" fmla="*/ 362626 h 798"/>
                <a:gd name="T50" fmla="*/ 192881 w 340"/>
                <a:gd name="T51" fmla="*/ 121139 h 798"/>
                <a:gd name="T52" fmla="*/ 269875 w 340"/>
                <a:gd name="T53" fmla="*/ 79968 h 798"/>
                <a:gd name="T54" fmla="*/ 268288 w 340"/>
                <a:gd name="T55" fmla="*/ 79176 h 798"/>
                <a:gd name="T56" fmla="*/ 265906 w 340"/>
                <a:gd name="T57" fmla="*/ 76009 h 798"/>
                <a:gd name="T58" fmla="*/ 261144 w 340"/>
                <a:gd name="T59" fmla="*/ 72050 h 798"/>
                <a:gd name="T60" fmla="*/ 254794 w 340"/>
                <a:gd name="T61" fmla="*/ 66508 h 798"/>
                <a:gd name="T62" fmla="*/ 246856 w 340"/>
                <a:gd name="T63" fmla="*/ 60174 h 798"/>
                <a:gd name="T64" fmla="*/ 238125 w 340"/>
                <a:gd name="T65" fmla="*/ 53048 h 798"/>
                <a:gd name="T66" fmla="*/ 227806 w 340"/>
                <a:gd name="T67" fmla="*/ 45130 h 798"/>
                <a:gd name="T68" fmla="*/ 215900 w 340"/>
                <a:gd name="T69" fmla="*/ 38005 h 798"/>
                <a:gd name="T70" fmla="*/ 203200 w 340"/>
                <a:gd name="T71" fmla="*/ 30087 h 798"/>
                <a:gd name="T72" fmla="*/ 189706 w 340"/>
                <a:gd name="T73" fmla="*/ 22169 h 798"/>
                <a:gd name="T74" fmla="*/ 175419 w 340"/>
                <a:gd name="T75" fmla="*/ 15043 h 798"/>
                <a:gd name="T76" fmla="*/ 161131 w 340"/>
                <a:gd name="T77" fmla="*/ 10293 h 798"/>
                <a:gd name="T78" fmla="*/ 145256 w 340"/>
                <a:gd name="T79" fmla="*/ 4751 h 798"/>
                <a:gd name="T80" fmla="*/ 129381 w 340"/>
                <a:gd name="T81" fmla="*/ 1584 h 798"/>
                <a:gd name="T82" fmla="*/ 112713 w 340"/>
                <a:gd name="T83" fmla="*/ 0 h 798"/>
                <a:gd name="T84" fmla="*/ 96838 w 340"/>
                <a:gd name="T85" fmla="*/ 792 h 798"/>
                <a:gd name="T86" fmla="*/ 96838 w 340"/>
                <a:gd name="T87" fmla="*/ 792 h 7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0" h="798">
                  <a:moveTo>
                    <a:pt x="122" y="1"/>
                  </a:moveTo>
                  <a:lnTo>
                    <a:pt x="120" y="2"/>
                  </a:lnTo>
                  <a:lnTo>
                    <a:pt x="116" y="10"/>
                  </a:lnTo>
                  <a:lnTo>
                    <a:pt x="109" y="22"/>
                  </a:lnTo>
                  <a:lnTo>
                    <a:pt x="100" y="40"/>
                  </a:lnTo>
                  <a:lnTo>
                    <a:pt x="90" y="63"/>
                  </a:lnTo>
                  <a:lnTo>
                    <a:pt x="80" y="90"/>
                  </a:lnTo>
                  <a:lnTo>
                    <a:pt x="69" y="124"/>
                  </a:lnTo>
                  <a:lnTo>
                    <a:pt x="57" y="163"/>
                  </a:lnTo>
                  <a:lnTo>
                    <a:pt x="45" y="207"/>
                  </a:lnTo>
                  <a:lnTo>
                    <a:pt x="34" y="258"/>
                  </a:lnTo>
                  <a:lnTo>
                    <a:pt x="24" y="314"/>
                  </a:lnTo>
                  <a:lnTo>
                    <a:pt x="16" y="377"/>
                  </a:lnTo>
                  <a:lnTo>
                    <a:pt x="8" y="446"/>
                  </a:lnTo>
                  <a:lnTo>
                    <a:pt x="3" y="521"/>
                  </a:lnTo>
                  <a:lnTo>
                    <a:pt x="0" y="603"/>
                  </a:lnTo>
                  <a:lnTo>
                    <a:pt x="1" y="691"/>
                  </a:lnTo>
                  <a:lnTo>
                    <a:pt x="48" y="719"/>
                  </a:lnTo>
                  <a:lnTo>
                    <a:pt x="136" y="435"/>
                  </a:lnTo>
                  <a:lnTo>
                    <a:pt x="155" y="206"/>
                  </a:lnTo>
                  <a:lnTo>
                    <a:pt x="165" y="431"/>
                  </a:lnTo>
                  <a:lnTo>
                    <a:pt x="42" y="768"/>
                  </a:lnTo>
                  <a:lnTo>
                    <a:pt x="70" y="793"/>
                  </a:lnTo>
                  <a:lnTo>
                    <a:pt x="96" y="798"/>
                  </a:lnTo>
                  <a:lnTo>
                    <a:pt x="237" y="458"/>
                  </a:lnTo>
                  <a:lnTo>
                    <a:pt x="243" y="153"/>
                  </a:lnTo>
                  <a:lnTo>
                    <a:pt x="340" y="101"/>
                  </a:lnTo>
                  <a:lnTo>
                    <a:pt x="338" y="100"/>
                  </a:lnTo>
                  <a:lnTo>
                    <a:pt x="335" y="96"/>
                  </a:lnTo>
                  <a:lnTo>
                    <a:pt x="329" y="91"/>
                  </a:lnTo>
                  <a:lnTo>
                    <a:pt x="321" y="84"/>
                  </a:lnTo>
                  <a:lnTo>
                    <a:pt x="311" y="76"/>
                  </a:lnTo>
                  <a:lnTo>
                    <a:pt x="300" y="67"/>
                  </a:lnTo>
                  <a:lnTo>
                    <a:pt x="287" y="57"/>
                  </a:lnTo>
                  <a:lnTo>
                    <a:pt x="272" y="48"/>
                  </a:lnTo>
                  <a:lnTo>
                    <a:pt x="256" y="38"/>
                  </a:lnTo>
                  <a:lnTo>
                    <a:pt x="239" y="28"/>
                  </a:lnTo>
                  <a:lnTo>
                    <a:pt x="221" y="19"/>
                  </a:lnTo>
                  <a:lnTo>
                    <a:pt x="203" y="13"/>
                  </a:lnTo>
                  <a:lnTo>
                    <a:pt x="183" y="6"/>
                  </a:lnTo>
                  <a:lnTo>
                    <a:pt x="163" y="2"/>
                  </a:lnTo>
                  <a:lnTo>
                    <a:pt x="142" y="0"/>
                  </a:lnTo>
                  <a:lnTo>
                    <a:pt x="122" y="1"/>
                  </a:lnTo>
                  <a:close/>
                </a:path>
              </a:pathLst>
            </a:custGeom>
            <a:solidFill>
              <a:srgbClr val="B0C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60" name="Freeform 68"/>
            <p:cNvSpPr/>
            <p:nvPr/>
          </p:nvSpPr>
          <p:spPr>
            <a:xfrm>
              <a:off x="1365250" y="4165600"/>
              <a:ext cx="136525" cy="85725"/>
            </a:xfrm>
            <a:custGeom>
              <a:avLst/>
              <a:gdLst>
                <a:gd name="T0" fmla="*/ 119759 w 171"/>
                <a:gd name="T1" fmla="*/ 0 h 109"/>
                <a:gd name="T2" fmla="*/ 116565 w 171"/>
                <a:gd name="T3" fmla="*/ 0 h 109"/>
                <a:gd name="T4" fmla="*/ 113372 w 171"/>
                <a:gd name="T5" fmla="*/ 2359 h 109"/>
                <a:gd name="T6" fmla="*/ 111775 w 171"/>
                <a:gd name="T7" fmla="*/ 3146 h 109"/>
                <a:gd name="T8" fmla="*/ 110178 w 171"/>
                <a:gd name="T9" fmla="*/ 5505 h 109"/>
                <a:gd name="T10" fmla="*/ 107783 w 171"/>
                <a:gd name="T11" fmla="*/ 8651 h 109"/>
                <a:gd name="T12" fmla="*/ 105388 w 171"/>
                <a:gd name="T13" fmla="*/ 11011 h 109"/>
                <a:gd name="T14" fmla="*/ 102194 w 171"/>
                <a:gd name="T15" fmla="*/ 13370 h 109"/>
                <a:gd name="T16" fmla="*/ 98202 w 171"/>
                <a:gd name="T17" fmla="*/ 15729 h 109"/>
                <a:gd name="T18" fmla="*/ 94210 w 171"/>
                <a:gd name="T19" fmla="*/ 18089 h 109"/>
                <a:gd name="T20" fmla="*/ 90218 w 171"/>
                <a:gd name="T21" fmla="*/ 20448 h 109"/>
                <a:gd name="T22" fmla="*/ 84630 w 171"/>
                <a:gd name="T23" fmla="*/ 21235 h 109"/>
                <a:gd name="T24" fmla="*/ 78242 w 171"/>
                <a:gd name="T25" fmla="*/ 22808 h 109"/>
                <a:gd name="T26" fmla="*/ 71057 w 171"/>
                <a:gd name="T27" fmla="*/ 23594 h 109"/>
                <a:gd name="T28" fmla="*/ 63871 w 171"/>
                <a:gd name="T29" fmla="*/ 24381 h 109"/>
                <a:gd name="T30" fmla="*/ 0 w 171"/>
                <a:gd name="T31" fmla="*/ 73142 h 109"/>
                <a:gd name="T32" fmla="*/ 798 w 171"/>
                <a:gd name="T33" fmla="*/ 83366 h 109"/>
                <a:gd name="T34" fmla="*/ 61476 w 171"/>
                <a:gd name="T35" fmla="*/ 85725 h 109"/>
                <a:gd name="T36" fmla="*/ 110178 w 171"/>
                <a:gd name="T37" fmla="*/ 54266 h 109"/>
                <a:gd name="T38" fmla="*/ 110178 w 171"/>
                <a:gd name="T39" fmla="*/ 85725 h 109"/>
                <a:gd name="T40" fmla="*/ 131735 w 171"/>
                <a:gd name="T41" fmla="*/ 85725 h 109"/>
                <a:gd name="T42" fmla="*/ 131735 w 171"/>
                <a:gd name="T43" fmla="*/ 42469 h 109"/>
                <a:gd name="T44" fmla="*/ 131735 w 171"/>
                <a:gd name="T45" fmla="*/ 41683 h 109"/>
                <a:gd name="T46" fmla="*/ 134130 w 171"/>
                <a:gd name="T47" fmla="*/ 38537 h 109"/>
                <a:gd name="T48" fmla="*/ 134130 w 171"/>
                <a:gd name="T49" fmla="*/ 35391 h 109"/>
                <a:gd name="T50" fmla="*/ 134928 w 171"/>
                <a:gd name="T51" fmla="*/ 33032 h 109"/>
                <a:gd name="T52" fmla="*/ 135727 w 171"/>
                <a:gd name="T53" fmla="*/ 29099 h 109"/>
                <a:gd name="T54" fmla="*/ 136525 w 171"/>
                <a:gd name="T55" fmla="*/ 26740 h 109"/>
                <a:gd name="T56" fmla="*/ 136525 w 171"/>
                <a:gd name="T57" fmla="*/ 23594 h 109"/>
                <a:gd name="T58" fmla="*/ 136525 w 171"/>
                <a:gd name="T59" fmla="*/ 19662 h 109"/>
                <a:gd name="T60" fmla="*/ 134928 w 171"/>
                <a:gd name="T61" fmla="*/ 15729 h 109"/>
                <a:gd name="T62" fmla="*/ 134130 w 171"/>
                <a:gd name="T63" fmla="*/ 12583 h 109"/>
                <a:gd name="T64" fmla="*/ 130936 w 171"/>
                <a:gd name="T65" fmla="*/ 9438 h 109"/>
                <a:gd name="T66" fmla="*/ 127743 w 171"/>
                <a:gd name="T67" fmla="*/ 6292 h 109"/>
                <a:gd name="T68" fmla="*/ 123751 w 171"/>
                <a:gd name="T69" fmla="*/ 3146 h 109"/>
                <a:gd name="T70" fmla="*/ 119759 w 171"/>
                <a:gd name="T71" fmla="*/ 0 h 109"/>
                <a:gd name="T72" fmla="*/ 119759 w 171"/>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1" h="109">
                  <a:moveTo>
                    <a:pt x="150" y="0"/>
                  </a:moveTo>
                  <a:lnTo>
                    <a:pt x="146" y="0"/>
                  </a:lnTo>
                  <a:lnTo>
                    <a:pt x="142" y="3"/>
                  </a:lnTo>
                  <a:lnTo>
                    <a:pt x="140" y="4"/>
                  </a:lnTo>
                  <a:lnTo>
                    <a:pt x="138" y="7"/>
                  </a:lnTo>
                  <a:lnTo>
                    <a:pt x="135" y="11"/>
                  </a:lnTo>
                  <a:lnTo>
                    <a:pt x="132" y="14"/>
                  </a:lnTo>
                  <a:lnTo>
                    <a:pt x="128" y="17"/>
                  </a:lnTo>
                  <a:lnTo>
                    <a:pt x="123" y="20"/>
                  </a:lnTo>
                  <a:lnTo>
                    <a:pt x="118" y="23"/>
                  </a:lnTo>
                  <a:lnTo>
                    <a:pt x="113" y="26"/>
                  </a:lnTo>
                  <a:lnTo>
                    <a:pt x="106" y="27"/>
                  </a:lnTo>
                  <a:lnTo>
                    <a:pt x="98" y="29"/>
                  </a:lnTo>
                  <a:lnTo>
                    <a:pt x="89" y="30"/>
                  </a:lnTo>
                  <a:lnTo>
                    <a:pt x="80" y="31"/>
                  </a:lnTo>
                  <a:lnTo>
                    <a:pt x="0" y="93"/>
                  </a:lnTo>
                  <a:lnTo>
                    <a:pt x="1" y="106"/>
                  </a:lnTo>
                  <a:lnTo>
                    <a:pt x="77" y="109"/>
                  </a:lnTo>
                  <a:lnTo>
                    <a:pt x="138" y="69"/>
                  </a:lnTo>
                  <a:lnTo>
                    <a:pt x="138" y="109"/>
                  </a:lnTo>
                  <a:lnTo>
                    <a:pt x="165" y="109"/>
                  </a:lnTo>
                  <a:lnTo>
                    <a:pt x="165" y="54"/>
                  </a:lnTo>
                  <a:lnTo>
                    <a:pt x="165" y="53"/>
                  </a:lnTo>
                  <a:lnTo>
                    <a:pt x="168" y="49"/>
                  </a:lnTo>
                  <a:lnTo>
                    <a:pt x="168" y="45"/>
                  </a:lnTo>
                  <a:lnTo>
                    <a:pt x="169" y="42"/>
                  </a:lnTo>
                  <a:lnTo>
                    <a:pt x="170" y="37"/>
                  </a:lnTo>
                  <a:lnTo>
                    <a:pt x="171" y="34"/>
                  </a:lnTo>
                  <a:lnTo>
                    <a:pt x="171" y="30"/>
                  </a:lnTo>
                  <a:lnTo>
                    <a:pt x="171" y="25"/>
                  </a:lnTo>
                  <a:lnTo>
                    <a:pt x="169" y="20"/>
                  </a:lnTo>
                  <a:lnTo>
                    <a:pt x="168" y="16"/>
                  </a:lnTo>
                  <a:lnTo>
                    <a:pt x="164" y="12"/>
                  </a:lnTo>
                  <a:lnTo>
                    <a:pt x="160" y="8"/>
                  </a:lnTo>
                  <a:lnTo>
                    <a:pt x="155" y="4"/>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61" name="Freeform 69"/>
            <p:cNvSpPr/>
            <p:nvPr/>
          </p:nvSpPr>
          <p:spPr>
            <a:xfrm>
              <a:off x="1803400" y="4121150"/>
              <a:ext cx="58738" cy="130175"/>
            </a:xfrm>
            <a:custGeom>
              <a:avLst/>
              <a:gdLst>
                <a:gd name="T0" fmla="*/ 773 w 76"/>
                <a:gd name="T1" fmla="*/ 11979 h 163"/>
                <a:gd name="T2" fmla="*/ 0 w 76"/>
                <a:gd name="T3" fmla="*/ 11979 h 163"/>
                <a:gd name="T4" fmla="*/ 0 w 76"/>
                <a:gd name="T5" fmla="*/ 13577 h 163"/>
                <a:gd name="T6" fmla="*/ 0 w 76"/>
                <a:gd name="T7" fmla="*/ 16771 h 163"/>
                <a:gd name="T8" fmla="*/ 0 w 76"/>
                <a:gd name="T9" fmla="*/ 21563 h 163"/>
                <a:gd name="T10" fmla="*/ 0 w 76"/>
                <a:gd name="T11" fmla="*/ 26354 h 163"/>
                <a:gd name="T12" fmla="*/ 773 w 76"/>
                <a:gd name="T13" fmla="*/ 32743 h 163"/>
                <a:gd name="T14" fmla="*/ 2319 w 76"/>
                <a:gd name="T15" fmla="*/ 39931 h 163"/>
                <a:gd name="T16" fmla="*/ 3864 w 76"/>
                <a:gd name="T17" fmla="*/ 48716 h 163"/>
                <a:gd name="T18" fmla="*/ 6183 w 76"/>
                <a:gd name="T19" fmla="*/ 56702 h 163"/>
                <a:gd name="T20" fmla="*/ 9274 w 76"/>
                <a:gd name="T21" fmla="*/ 65487 h 163"/>
                <a:gd name="T22" fmla="*/ 13139 w 76"/>
                <a:gd name="T23" fmla="*/ 75869 h 163"/>
                <a:gd name="T24" fmla="*/ 17776 w 76"/>
                <a:gd name="T25" fmla="*/ 86251 h 163"/>
                <a:gd name="T26" fmla="*/ 23959 w 76"/>
                <a:gd name="T27" fmla="*/ 96633 h 163"/>
                <a:gd name="T28" fmla="*/ 30915 w 76"/>
                <a:gd name="T29" fmla="*/ 107814 h 163"/>
                <a:gd name="T30" fmla="*/ 39416 w 76"/>
                <a:gd name="T31" fmla="*/ 118196 h 163"/>
                <a:gd name="T32" fmla="*/ 48691 w 76"/>
                <a:gd name="T33" fmla="*/ 130175 h 163"/>
                <a:gd name="T34" fmla="*/ 48691 w 76"/>
                <a:gd name="T35" fmla="*/ 128578 h 163"/>
                <a:gd name="T36" fmla="*/ 50236 w 76"/>
                <a:gd name="T37" fmla="*/ 126182 h 163"/>
                <a:gd name="T38" fmla="*/ 51782 w 76"/>
                <a:gd name="T39" fmla="*/ 121390 h 163"/>
                <a:gd name="T40" fmla="*/ 53328 w 76"/>
                <a:gd name="T41" fmla="*/ 115800 h 163"/>
                <a:gd name="T42" fmla="*/ 54874 w 76"/>
                <a:gd name="T43" fmla="*/ 109411 h 163"/>
                <a:gd name="T44" fmla="*/ 56419 w 76"/>
                <a:gd name="T45" fmla="*/ 101425 h 163"/>
                <a:gd name="T46" fmla="*/ 57965 w 76"/>
                <a:gd name="T47" fmla="*/ 92640 h 163"/>
                <a:gd name="T48" fmla="*/ 58738 w 76"/>
                <a:gd name="T49" fmla="*/ 83855 h 163"/>
                <a:gd name="T50" fmla="*/ 58738 w 76"/>
                <a:gd name="T51" fmla="*/ 72674 h 163"/>
                <a:gd name="T52" fmla="*/ 58738 w 76"/>
                <a:gd name="T53" fmla="*/ 62292 h 163"/>
                <a:gd name="T54" fmla="*/ 57965 w 76"/>
                <a:gd name="T55" fmla="*/ 51112 h 163"/>
                <a:gd name="T56" fmla="*/ 56419 w 76"/>
                <a:gd name="T57" fmla="*/ 40730 h 163"/>
                <a:gd name="T58" fmla="*/ 52555 w 76"/>
                <a:gd name="T59" fmla="*/ 29549 h 163"/>
                <a:gd name="T60" fmla="*/ 47918 w 76"/>
                <a:gd name="T61" fmla="*/ 19965 h 163"/>
                <a:gd name="T62" fmla="*/ 41735 w 76"/>
                <a:gd name="T63" fmla="*/ 9583 h 163"/>
                <a:gd name="T64" fmla="*/ 34779 w 76"/>
                <a:gd name="T65" fmla="*/ 0 h 163"/>
                <a:gd name="T66" fmla="*/ 34779 w 76"/>
                <a:gd name="T67" fmla="*/ 1597 h 163"/>
                <a:gd name="T68" fmla="*/ 34779 w 76"/>
                <a:gd name="T69" fmla="*/ 4792 h 163"/>
                <a:gd name="T70" fmla="*/ 34779 w 76"/>
                <a:gd name="T71" fmla="*/ 8785 h 163"/>
                <a:gd name="T72" fmla="*/ 35552 w 76"/>
                <a:gd name="T73" fmla="*/ 15174 h 163"/>
                <a:gd name="T74" fmla="*/ 35552 w 76"/>
                <a:gd name="T75" fmla="*/ 21563 h 163"/>
                <a:gd name="T76" fmla="*/ 35552 w 76"/>
                <a:gd name="T77" fmla="*/ 27952 h 163"/>
                <a:gd name="T78" fmla="*/ 34779 w 76"/>
                <a:gd name="T79" fmla="*/ 34341 h 163"/>
                <a:gd name="T80" fmla="*/ 34006 w 76"/>
                <a:gd name="T81" fmla="*/ 40730 h 163"/>
                <a:gd name="T82" fmla="*/ 32460 w 76"/>
                <a:gd name="T83" fmla="*/ 45521 h 163"/>
                <a:gd name="T84" fmla="*/ 30142 w 76"/>
                <a:gd name="T85" fmla="*/ 48716 h 163"/>
                <a:gd name="T86" fmla="*/ 27050 w 76"/>
                <a:gd name="T87" fmla="*/ 49514 h 163"/>
                <a:gd name="T88" fmla="*/ 23959 w 76"/>
                <a:gd name="T89" fmla="*/ 48716 h 163"/>
                <a:gd name="T90" fmla="*/ 19322 w 76"/>
                <a:gd name="T91" fmla="*/ 44723 h 163"/>
                <a:gd name="T92" fmla="*/ 13912 w 76"/>
                <a:gd name="T93" fmla="*/ 37535 h 163"/>
                <a:gd name="T94" fmla="*/ 7729 w 76"/>
                <a:gd name="T95" fmla="*/ 26354 h 163"/>
                <a:gd name="T96" fmla="*/ 773 w 76"/>
                <a:gd name="T97" fmla="*/ 11979 h 163"/>
                <a:gd name="T98" fmla="*/ 773 w 76"/>
                <a:gd name="T99" fmla="*/ 11979 h 1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6" h="163">
                  <a:moveTo>
                    <a:pt x="1" y="15"/>
                  </a:moveTo>
                  <a:lnTo>
                    <a:pt x="0" y="15"/>
                  </a:lnTo>
                  <a:lnTo>
                    <a:pt x="0" y="17"/>
                  </a:lnTo>
                  <a:lnTo>
                    <a:pt x="0" y="21"/>
                  </a:lnTo>
                  <a:lnTo>
                    <a:pt x="0" y="27"/>
                  </a:lnTo>
                  <a:lnTo>
                    <a:pt x="0" y="33"/>
                  </a:lnTo>
                  <a:lnTo>
                    <a:pt x="1" y="41"/>
                  </a:lnTo>
                  <a:lnTo>
                    <a:pt x="3" y="50"/>
                  </a:lnTo>
                  <a:lnTo>
                    <a:pt x="5" y="61"/>
                  </a:lnTo>
                  <a:lnTo>
                    <a:pt x="8" y="71"/>
                  </a:lnTo>
                  <a:lnTo>
                    <a:pt x="12" y="82"/>
                  </a:lnTo>
                  <a:lnTo>
                    <a:pt x="17" y="95"/>
                  </a:lnTo>
                  <a:lnTo>
                    <a:pt x="23" y="108"/>
                  </a:lnTo>
                  <a:lnTo>
                    <a:pt x="31" y="121"/>
                  </a:lnTo>
                  <a:lnTo>
                    <a:pt x="40" y="135"/>
                  </a:lnTo>
                  <a:lnTo>
                    <a:pt x="51" y="148"/>
                  </a:lnTo>
                  <a:lnTo>
                    <a:pt x="63" y="163"/>
                  </a:lnTo>
                  <a:lnTo>
                    <a:pt x="63" y="161"/>
                  </a:lnTo>
                  <a:lnTo>
                    <a:pt x="65" y="158"/>
                  </a:lnTo>
                  <a:lnTo>
                    <a:pt x="67" y="152"/>
                  </a:lnTo>
                  <a:lnTo>
                    <a:pt x="69" y="145"/>
                  </a:lnTo>
                  <a:lnTo>
                    <a:pt x="71" y="137"/>
                  </a:lnTo>
                  <a:lnTo>
                    <a:pt x="73" y="127"/>
                  </a:lnTo>
                  <a:lnTo>
                    <a:pt x="75" y="116"/>
                  </a:lnTo>
                  <a:lnTo>
                    <a:pt x="76" y="105"/>
                  </a:lnTo>
                  <a:lnTo>
                    <a:pt x="76" y="91"/>
                  </a:lnTo>
                  <a:lnTo>
                    <a:pt x="76" y="78"/>
                  </a:lnTo>
                  <a:lnTo>
                    <a:pt x="75" y="64"/>
                  </a:lnTo>
                  <a:lnTo>
                    <a:pt x="73" y="51"/>
                  </a:lnTo>
                  <a:lnTo>
                    <a:pt x="68" y="37"/>
                  </a:lnTo>
                  <a:lnTo>
                    <a:pt x="62" y="25"/>
                  </a:lnTo>
                  <a:lnTo>
                    <a:pt x="54" y="12"/>
                  </a:lnTo>
                  <a:lnTo>
                    <a:pt x="45" y="0"/>
                  </a:lnTo>
                  <a:lnTo>
                    <a:pt x="45" y="2"/>
                  </a:lnTo>
                  <a:lnTo>
                    <a:pt x="45" y="6"/>
                  </a:lnTo>
                  <a:lnTo>
                    <a:pt x="45" y="11"/>
                  </a:lnTo>
                  <a:lnTo>
                    <a:pt x="46" y="19"/>
                  </a:lnTo>
                  <a:lnTo>
                    <a:pt x="46" y="27"/>
                  </a:lnTo>
                  <a:lnTo>
                    <a:pt x="46" y="35"/>
                  </a:lnTo>
                  <a:lnTo>
                    <a:pt x="45" y="43"/>
                  </a:lnTo>
                  <a:lnTo>
                    <a:pt x="44" y="51"/>
                  </a:lnTo>
                  <a:lnTo>
                    <a:pt x="42" y="57"/>
                  </a:lnTo>
                  <a:lnTo>
                    <a:pt x="39" y="61"/>
                  </a:lnTo>
                  <a:lnTo>
                    <a:pt x="35" y="62"/>
                  </a:lnTo>
                  <a:lnTo>
                    <a:pt x="31" y="61"/>
                  </a:lnTo>
                  <a:lnTo>
                    <a:pt x="25" y="56"/>
                  </a:lnTo>
                  <a:lnTo>
                    <a:pt x="18" y="47"/>
                  </a:lnTo>
                  <a:lnTo>
                    <a:pt x="10" y="33"/>
                  </a:lnTo>
                  <a:lnTo>
                    <a:pt x="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62" name="Freeform 70"/>
            <p:cNvSpPr/>
            <p:nvPr/>
          </p:nvSpPr>
          <p:spPr>
            <a:xfrm>
              <a:off x="1109663" y="3836988"/>
              <a:ext cx="173037" cy="371475"/>
            </a:xfrm>
            <a:custGeom>
              <a:avLst/>
              <a:gdLst>
                <a:gd name="T0" fmla="*/ 173037 w 218"/>
                <a:gd name="T1" fmla="*/ 371475 h 468"/>
                <a:gd name="T2" fmla="*/ 91281 w 218"/>
                <a:gd name="T3" fmla="*/ 0 h 468"/>
                <a:gd name="T4" fmla="*/ 0 w 218"/>
                <a:gd name="T5" fmla="*/ 29369 h 468"/>
                <a:gd name="T6" fmla="*/ 16669 w 218"/>
                <a:gd name="T7" fmla="*/ 78581 h 468"/>
                <a:gd name="T8" fmla="*/ 61912 w 218"/>
                <a:gd name="T9" fmla="*/ 142875 h 468"/>
                <a:gd name="T10" fmla="*/ 146050 w 218"/>
                <a:gd name="T11" fmla="*/ 361156 h 468"/>
                <a:gd name="T12" fmla="*/ 173037 w 218"/>
                <a:gd name="T13" fmla="*/ 371475 h 468"/>
                <a:gd name="T14" fmla="*/ 173037 w 218"/>
                <a:gd name="T15" fmla="*/ 371475 h 4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8" h="468">
                  <a:moveTo>
                    <a:pt x="218" y="468"/>
                  </a:moveTo>
                  <a:lnTo>
                    <a:pt x="115" y="0"/>
                  </a:lnTo>
                  <a:lnTo>
                    <a:pt x="0" y="37"/>
                  </a:lnTo>
                  <a:lnTo>
                    <a:pt x="21" y="99"/>
                  </a:lnTo>
                  <a:lnTo>
                    <a:pt x="78" y="180"/>
                  </a:lnTo>
                  <a:lnTo>
                    <a:pt x="184" y="455"/>
                  </a:lnTo>
                  <a:lnTo>
                    <a:pt x="218" y="468"/>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63" name="Freeform 71"/>
            <p:cNvSpPr/>
            <p:nvPr/>
          </p:nvSpPr>
          <p:spPr>
            <a:xfrm>
              <a:off x="1093788" y="3856038"/>
              <a:ext cx="180975" cy="350837"/>
            </a:xfrm>
            <a:custGeom>
              <a:avLst/>
              <a:gdLst>
                <a:gd name="T0" fmla="*/ 0 w 228"/>
                <a:gd name="T1" fmla="*/ 17423 h 443"/>
                <a:gd name="T2" fmla="*/ 0 w 228"/>
                <a:gd name="T3" fmla="*/ 17423 h 443"/>
                <a:gd name="T4" fmla="*/ 794 w 228"/>
                <a:gd name="T5" fmla="*/ 19799 h 443"/>
                <a:gd name="T6" fmla="*/ 794 w 228"/>
                <a:gd name="T7" fmla="*/ 22175 h 443"/>
                <a:gd name="T8" fmla="*/ 3175 w 228"/>
                <a:gd name="T9" fmla="*/ 26927 h 443"/>
                <a:gd name="T10" fmla="*/ 3969 w 228"/>
                <a:gd name="T11" fmla="*/ 31678 h 443"/>
                <a:gd name="T12" fmla="*/ 6350 w 228"/>
                <a:gd name="T13" fmla="*/ 38014 h 443"/>
                <a:gd name="T14" fmla="*/ 8731 w 228"/>
                <a:gd name="T15" fmla="*/ 43558 h 443"/>
                <a:gd name="T16" fmla="*/ 12700 w 228"/>
                <a:gd name="T17" fmla="*/ 51477 h 443"/>
                <a:gd name="T18" fmla="*/ 15875 w 228"/>
                <a:gd name="T19" fmla="*/ 58605 h 443"/>
                <a:gd name="T20" fmla="*/ 19844 w 228"/>
                <a:gd name="T21" fmla="*/ 68108 h 443"/>
                <a:gd name="T22" fmla="*/ 24606 w 228"/>
                <a:gd name="T23" fmla="*/ 76028 h 443"/>
                <a:gd name="T24" fmla="*/ 30956 w 228"/>
                <a:gd name="T25" fmla="*/ 84739 h 443"/>
                <a:gd name="T26" fmla="*/ 36513 w 228"/>
                <a:gd name="T27" fmla="*/ 92659 h 443"/>
                <a:gd name="T28" fmla="*/ 42863 w 228"/>
                <a:gd name="T29" fmla="*/ 101371 h 443"/>
                <a:gd name="T30" fmla="*/ 50800 w 228"/>
                <a:gd name="T31" fmla="*/ 109290 h 443"/>
                <a:gd name="T32" fmla="*/ 58738 w 228"/>
                <a:gd name="T33" fmla="*/ 118002 h 443"/>
                <a:gd name="T34" fmla="*/ 141288 w 228"/>
                <a:gd name="T35" fmla="*/ 312823 h 443"/>
                <a:gd name="T36" fmla="*/ 146050 w 228"/>
                <a:gd name="T37" fmla="*/ 337374 h 443"/>
                <a:gd name="T38" fmla="*/ 180975 w 228"/>
                <a:gd name="T39" fmla="*/ 350837 h 443"/>
                <a:gd name="T40" fmla="*/ 92869 w 228"/>
                <a:gd name="T41" fmla="*/ 110874 h 443"/>
                <a:gd name="T42" fmla="*/ 92075 w 228"/>
                <a:gd name="T43" fmla="*/ 110082 h 443"/>
                <a:gd name="T44" fmla="*/ 89694 w 228"/>
                <a:gd name="T45" fmla="*/ 107706 h 443"/>
                <a:gd name="T46" fmla="*/ 87313 w 228"/>
                <a:gd name="T47" fmla="*/ 104538 h 443"/>
                <a:gd name="T48" fmla="*/ 83344 w 228"/>
                <a:gd name="T49" fmla="*/ 100579 h 443"/>
                <a:gd name="T50" fmla="*/ 79375 w 228"/>
                <a:gd name="T51" fmla="*/ 94243 h 443"/>
                <a:gd name="T52" fmla="*/ 73819 w 228"/>
                <a:gd name="T53" fmla="*/ 87907 h 443"/>
                <a:gd name="T54" fmla="*/ 69056 w 228"/>
                <a:gd name="T55" fmla="*/ 80780 h 443"/>
                <a:gd name="T56" fmla="*/ 64294 w 228"/>
                <a:gd name="T57" fmla="*/ 72860 h 443"/>
                <a:gd name="T58" fmla="*/ 58738 w 228"/>
                <a:gd name="T59" fmla="*/ 64940 h 443"/>
                <a:gd name="T60" fmla="*/ 53181 w 228"/>
                <a:gd name="T61" fmla="*/ 54645 h 443"/>
                <a:gd name="T62" fmla="*/ 48419 w 228"/>
                <a:gd name="T63" fmla="*/ 45934 h 443"/>
                <a:gd name="T64" fmla="*/ 44450 w 228"/>
                <a:gd name="T65" fmla="*/ 36430 h 443"/>
                <a:gd name="T66" fmla="*/ 39688 w 228"/>
                <a:gd name="T67" fmla="*/ 26927 h 443"/>
                <a:gd name="T68" fmla="*/ 37306 w 228"/>
                <a:gd name="T69" fmla="*/ 17423 h 443"/>
                <a:gd name="T70" fmla="*/ 35719 w 228"/>
                <a:gd name="T71" fmla="*/ 8712 h 443"/>
                <a:gd name="T72" fmla="*/ 34925 w 228"/>
                <a:gd name="T73" fmla="*/ 0 h 443"/>
                <a:gd name="T74" fmla="*/ 0 w 228"/>
                <a:gd name="T75" fmla="*/ 17423 h 443"/>
                <a:gd name="T76" fmla="*/ 0 w 228"/>
                <a:gd name="T77" fmla="*/ 17423 h 4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8" h="442">
                  <a:moveTo>
                    <a:pt x="0" y="22"/>
                  </a:moveTo>
                  <a:lnTo>
                    <a:pt x="0" y="22"/>
                  </a:lnTo>
                  <a:lnTo>
                    <a:pt x="1" y="25"/>
                  </a:lnTo>
                  <a:lnTo>
                    <a:pt x="1" y="28"/>
                  </a:lnTo>
                  <a:lnTo>
                    <a:pt x="4" y="34"/>
                  </a:lnTo>
                  <a:lnTo>
                    <a:pt x="5" y="40"/>
                  </a:lnTo>
                  <a:lnTo>
                    <a:pt x="8" y="48"/>
                  </a:lnTo>
                  <a:lnTo>
                    <a:pt x="11" y="55"/>
                  </a:lnTo>
                  <a:lnTo>
                    <a:pt x="16" y="65"/>
                  </a:lnTo>
                  <a:lnTo>
                    <a:pt x="20" y="74"/>
                  </a:lnTo>
                  <a:lnTo>
                    <a:pt x="25" y="86"/>
                  </a:lnTo>
                  <a:lnTo>
                    <a:pt x="31" y="96"/>
                  </a:lnTo>
                  <a:lnTo>
                    <a:pt x="39" y="107"/>
                  </a:lnTo>
                  <a:lnTo>
                    <a:pt x="46" y="117"/>
                  </a:lnTo>
                  <a:lnTo>
                    <a:pt x="54" y="128"/>
                  </a:lnTo>
                  <a:lnTo>
                    <a:pt x="64" y="138"/>
                  </a:lnTo>
                  <a:lnTo>
                    <a:pt x="74" y="149"/>
                  </a:lnTo>
                  <a:lnTo>
                    <a:pt x="178" y="395"/>
                  </a:lnTo>
                  <a:lnTo>
                    <a:pt x="184" y="426"/>
                  </a:lnTo>
                  <a:lnTo>
                    <a:pt x="228" y="443"/>
                  </a:lnTo>
                  <a:lnTo>
                    <a:pt x="117" y="140"/>
                  </a:lnTo>
                  <a:lnTo>
                    <a:pt x="116" y="139"/>
                  </a:lnTo>
                  <a:lnTo>
                    <a:pt x="113" y="136"/>
                  </a:lnTo>
                  <a:lnTo>
                    <a:pt x="110" y="132"/>
                  </a:lnTo>
                  <a:lnTo>
                    <a:pt x="105" y="127"/>
                  </a:lnTo>
                  <a:lnTo>
                    <a:pt x="100" y="119"/>
                  </a:lnTo>
                  <a:lnTo>
                    <a:pt x="93" y="111"/>
                  </a:lnTo>
                  <a:lnTo>
                    <a:pt x="87" y="102"/>
                  </a:lnTo>
                  <a:lnTo>
                    <a:pt x="81" y="92"/>
                  </a:lnTo>
                  <a:lnTo>
                    <a:pt x="74" y="82"/>
                  </a:lnTo>
                  <a:lnTo>
                    <a:pt x="67" y="69"/>
                  </a:lnTo>
                  <a:lnTo>
                    <a:pt x="61" y="58"/>
                  </a:lnTo>
                  <a:lnTo>
                    <a:pt x="56" y="46"/>
                  </a:lnTo>
                  <a:lnTo>
                    <a:pt x="50" y="34"/>
                  </a:lnTo>
                  <a:lnTo>
                    <a:pt x="47" y="22"/>
                  </a:lnTo>
                  <a:lnTo>
                    <a:pt x="45" y="11"/>
                  </a:lnTo>
                  <a:lnTo>
                    <a:pt x="44" y="0"/>
                  </a:lnTo>
                  <a:lnTo>
                    <a:pt x="0" y="22"/>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64" name="Freeform 72"/>
            <p:cNvSpPr/>
            <p:nvPr/>
          </p:nvSpPr>
          <p:spPr>
            <a:xfrm>
              <a:off x="893763" y="3871913"/>
              <a:ext cx="119062" cy="315912"/>
            </a:xfrm>
            <a:custGeom>
              <a:avLst/>
              <a:gdLst>
                <a:gd name="T0" fmla="*/ 42578 w 151"/>
                <a:gd name="T1" fmla="*/ 246856 h 398"/>
                <a:gd name="T2" fmla="*/ 42578 w 151"/>
                <a:gd name="T3" fmla="*/ 245268 h 398"/>
                <a:gd name="T4" fmla="*/ 44944 w 151"/>
                <a:gd name="T5" fmla="*/ 242093 h 398"/>
                <a:gd name="T6" fmla="*/ 47309 w 151"/>
                <a:gd name="T7" fmla="*/ 236537 h 398"/>
                <a:gd name="T8" fmla="*/ 51252 w 151"/>
                <a:gd name="T9" fmla="*/ 229393 h 398"/>
                <a:gd name="T10" fmla="*/ 55983 w 151"/>
                <a:gd name="T11" fmla="*/ 219075 h 398"/>
                <a:gd name="T12" fmla="*/ 61502 w 151"/>
                <a:gd name="T13" fmla="*/ 207962 h 398"/>
                <a:gd name="T14" fmla="*/ 67022 w 151"/>
                <a:gd name="T15" fmla="*/ 194468 h 398"/>
                <a:gd name="T16" fmla="*/ 73330 w 151"/>
                <a:gd name="T17" fmla="*/ 179387 h 398"/>
                <a:gd name="T18" fmla="*/ 79637 w 151"/>
                <a:gd name="T19" fmla="*/ 161925 h 398"/>
                <a:gd name="T20" fmla="*/ 85945 w 151"/>
                <a:gd name="T21" fmla="*/ 143669 h 398"/>
                <a:gd name="T22" fmla="*/ 92253 w 151"/>
                <a:gd name="T23" fmla="*/ 123031 h 398"/>
                <a:gd name="T24" fmla="*/ 98561 w 151"/>
                <a:gd name="T25" fmla="*/ 101600 h 398"/>
                <a:gd name="T26" fmla="*/ 104081 w 151"/>
                <a:gd name="T27" fmla="*/ 78581 h 398"/>
                <a:gd name="T28" fmla="*/ 109600 w 151"/>
                <a:gd name="T29" fmla="*/ 53975 h 398"/>
                <a:gd name="T30" fmla="*/ 114331 w 151"/>
                <a:gd name="T31" fmla="*/ 26987 h 398"/>
                <a:gd name="T32" fmla="*/ 119062 w 151"/>
                <a:gd name="T33" fmla="*/ 0 h 398"/>
                <a:gd name="T34" fmla="*/ 48886 w 151"/>
                <a:gd name="T35" fmla="*/ 7144 h 398"/>
                <a:gd name="T36" fmla="*/ 14193 w 151"/>
                <a:gd name="T37" fmla="*/ 177800 h 398"/>
                <a:gd name="T38" fmla="*/ 0 w 151"/>
                <a:gd name="T39" fmla="*/ 315912 h 398"/>
                <a:gd name="T40" fmla="*/ 22078 w 151"/>
                <a:gd name="T41" fmla="*/ 300037 h 398"/>
                <a:gd name="T42" fmla="*/ 42578 w 151"/>
                <a:gd name="T43" fmla="*/ 246856 h 398"/>
                <a:gd name="T44" fmla="*/ 42578 w 151"/>
                <a:gd name="T45" fmla="*/ 246856 h 3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1" h="398">
                  <a:moveTo>
                    <a:pt x="54" y="311"/>
                  </a:moveTo>
                  <a:lnTo>
                    <a:pt x="54" y="309"/>
                  </a:lnTo>
                  <a:lnTo>
                    <a:pt x="57" y="305"/>
                  </a:lnTo>
                  <a:lnTo>
                    <a:pt x="60" y="298"/>
                  </a:lnTo>
                  <a:lnTo>
                    <a:pt x="65" y="289"/>
                  </a:lnTo>
                  <a:lnTo>
                    <a:pt x="71" y="276"/>
                  </a:lnTo>
                  <a:lnTo>
                    <a:pt x="78" y="262"/>
                  </a:lnTo>
                  <a:lnTo>
                    <a:pt x="85" y="245"/>
                  </a:lnTo>
                  <a:lnTo>
                    <a:pt x="93" y="226"/>
                  </a:lnTo>
                  <a:lnTo>
                    <a:pt x="101" y="204"/>
                  </a:lnTo>
                  <a:lnTo>
                    <a:pt x="109" y="181"/>
                  </a:lnTo>
                  <a:lnTo>
                    <a:pt x="117" y="155"/>
                  </a:lnTo>
                  <a:lnTo>
                    <a:pt x="125" y="128"/>
                  </a:lnTo>
                  <a:lnTo>
                    <a:pt x="132" y="99"/>
                  </a:lnTo>
                  <a:lnTo>
                    <a:pt x="139" y="68"/>
                  </a:lnTo>
                  <a:lnTo>
                    <a:pt x="145" y="34"/>
                  </a:lnTo>
                  <a:lnTo>
                    <a:pt x="151" y="0"/>
                  </a:lnTo>
                  <a:lnTo>
                    <a:pt x="62" y="9"/>
                  </a:lnTo>
                  <a:lnTo>
                    <a:pt x="18" y="224"/>
                  </a:lnTo>
                  <a:lnTo>
                    <a:pt x="0" y="398"/>
                  </a:lnTo>
                  <a:lnTo>
                    <a:pt x="28" y="378"/>
                  </a:lnTo>
                  <a:lnTo>
                    <a:pt x="54" y="311"/>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65" name="Freeform 73"/>
            <p:cNvSpPr/>
            <p:nvPr/>
          </p:nvSpPr>
          <p:spPr>
            <a:xfrm>
              <a:off x="882650" y="3876675"/>
              <a:ext cx="90488" cy="295275"/>
            </a:xfrm>
            <a:custGeom>
              <a:avLst/>
              <a:gdLst>
                <a:gd name="T0" fmla="*/ 9525 w 114"/>
                <a:gd name="T1" fmla="*/ 231775 h 372"/>
                <a:gd name="T2" fmla="*/ 9525 w 114"/>
                <a:gd name="T3" fmla="*/ 229394 h 372"/>
                <a:gd name="T4" fmla="*/ 9525 w 114"/>
                <a:gd name="T5" fmla="*/ 223838 h 372"/>
                <a:gd name="T6" fmla="*/ 9525 w 114"/>
                <a:gd name="T7" fmla="*/ 214313 h 372"/>
                <a:gd name="T8" fmla="*/ 11113 w 114"/>
                <a:gd name="T9" fmla="*/ 201613 h 372"/>
                <a:gd name="T10" fmla="*/ 12700 w 114"/>
                <a:gd name="T11" fmla="*/ 186531 h 372"/>
                <a:gd name="T12" fmla="*/ 15081 w 114"/>
                <a:gd name="T13" fmla="*/ 169069 h 372"/>
                <a:gd name="T14" fmla="*/ 15875 w 114"/>
                <a:gd name="T15" fmla="*/ 150019 h 372"/>
                <a:gd name="T16" fmla="*/ 19050 w 114"/>
                <a:gd name="T17" fmla="*/ 130969 h 372"/>
                <a:gd name="T18" fmla="*/ 20638 w 114"/>
                <a:gd name="T19" fmla="*/ 111125 h 372"/>
                <a:gd name="T20" fmla="*/ 23019 w 114"/>
                <a:gd name="T21" fmla="*/ 91281 h 372"/>
                <a:gd name="T22" fmla="*/ 26194 w 114"/>
                <a:gd name="T23" fmla="*/ 72231 h 372"/>
                <a:gd name="T24" fmla="*/ 29369 w 114"/>
                <a:gd name="T25" fmla="*/ 53975 h 372"/>
                <a:gd name="T26" fmla="*/ 33338 w 114"/>
                <a:gd name="T27" fmla="*/ 35719 h 372"/>
                <a:gd name="T28" fmla="*/ 37306 w 114"/>
                <a:gd name="T29" fmla="*/ 21431 h 372"/>
                <a:gd name="T30" fmla="*/ 41275 w 114"/>
                <a:gd name="T31" fmla="*/ 8731 h 372"/>
                <a:gd name="T32" fmla="*/ 46038 w 114"/>
                <a:gd name="T33" fmla="*/ 0 h 372"/>
                <a:gd name="T34" fmla="*/ 90488 w 114"/>
                <a:gd name="T35" fmla="*/ 3175 h 372"/>
                <a:gd name="T36" fmla="*/ 89694 w 114"/>
                <a:gd name="T37" fmla="*/ 5556 h 372"/>
                <a:gd name="T38" fmla="*/ 87313 w 114"/>
                <a:gd name="T39" fmla="*/ 11906 h 372"/>
                <a:gd name="T40" fmla="*/ 84138 w 114"/>
                <a:gd name="T41" fmla="*/ 22225 h 372"/>
                <a:gd name="T42" fmla="*/ 80169 w 114"/>
                <a:gd name="T43" fmla="*/ 35719 h 372"/>
                <a:gd name="T44" fmla="*/ 74613 w 114"/>
                <a:gd name="T45" fmla="*/ 52388 h 372"/>
                <a:gd name="T46" fmla="*/ 69850 w 114"/>
                <a:gd name="T47" fmla="*/ 71438 h 372"/>
                <a:gd name="T48" fmla="*/ 63500 w 114"/>
                <a:gd name="T49" fmla="*/ 92075 h 372"/>
                <a:gd name="T50" fmla="*/ 57944 w 114"/>
                <a:gd name="T51" fmla="*/ 115094 h 372"/>
                <a:gd name="T52" fmla="*/ 51594 w 114"/>
                <a:gd name="T53" fmla="*/ 138113 h 372"/>
                <a:gd name="T54" fmla="*/ 45244 w 114"/>
                <a:gd name="T55" fmla="*/ 162719 h 372"/>
                <a:gd name="T56" fmla="*/ 38894 w 114"/>
                <a:gd name="T57" fmla="*/ 187325 h 372"/>
                <a:gd name="T58" fmla="*/ 33338 w 114"/>
                <a:gd name="T59" fmla="*/ 211138 h 372"/>
                <a:gd name="T60" fmla="*/ 27781 w 114"/>
                <a:gd name="T61" fmla="*/ 234156 h 372"/>
                <a:gd name="T62" fmla="*/ 23019 w 114"/>
                <a:gd name="T63" fmla="*/ 256381 h 372"/>
                <a:gd name="T64" fmla="*/ 19844 w 114"/>
                <a:gd name="T65" fmla="*/ 276225 h 372"/>
                <a:gd name="T66" fmla="*/ 17463 w 114"/>
                <a:gd name="T67" fmla="*/ 295275 h 372"/>
                <a:gd name="T68" fmla="*/ 0 w 114"/>
                <a:gd name="T69" fmla="*/ 268288 h 372"/>
                <a:gd name="T70" fmla="*/ 9525 w 114"/>
                <a:gd name="T71" fmla="*/ 231775 h 372"/>
                <a:gd name="T72" fmla="*/ 9525 w 114"/>
                <a:gd name="T73" fmla="*/ 231775 h 3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 h="372">
                  <a:moveTo>
                    <a:pt x="12" y="292"/>
                  </a:moveTo>
                  <a:lnTo>
                    <a:pt x="12" y="289"/>
                  </a:lnTo>
                  <a:lnTo>
                    <a:pt x="12" y="282"/>
                  </a:lnTo>
                  <a:lnTo>
                    <a:pt x="12" y="270"/>
                  </a:lnTo>
                  <a:lnTo>
                    <a:pt x="14" y="254"/>
                  </a:lnTo>
                  <a:lnTo>
                    <a:pt x="16" y="235"/>
                  </a:lnTo>
                  <a:lnTo>
                    <a:pt x="19" y="213"/>
                  </a:lnTo>
                  <a:lnTo>
                    <a:pt x="20" y="189"/>
                  </a:lnTo>
                  <a:lnTo>
                    <a:pt x="24" y="165"/>
                  </a:lnTo>
                  <a:lnTo>
                    <a:pt x="26" y="140"/>
                  </a:lnTo>
                  <a:lnTo>
                    <a:pt x="29" y="115"/>
                  </a:lnTo>
                  <a:lnTo>
                    <a:pt x="33" y="91"/>
                  </a:lnTo>
                  <a:lnTo>
                    <a:pt x="37" y="68"/>
                  </a:lnTo>
                  <a:lnTo>
                    <a:pt x="42" y="45"/>
                  </a:lnTo>
                  <a:lnTo>
                    <a:pt x="47" y="27"/>
                  </a:lnTo>
                  <a:lnTo>
                    <a:pt x="52" y="11"/>
                  </a:lnTo>
                  <a:lnTo>
                    <a:pt x="58" y="0"/>
                  </a:lnTo>
                  <a:lnTo>
                    <a:pt x="114" y="4"/>
                  </a:lnTo>
                  <a:lnTo>
                    <a:pt x="113" y="7"/>
                  </a:lnTo>
                  <a:lnTo>
                    <a:pt x="110" y="15"/>
                  </a:lnTo>
                  <a:lnTo>
                    <a:pt x="106" y="28"/>
                  </a:lnTo>
                  <a:lnTo>
                    <a:pt x="101" y="45"/>
                  </a:lnTo>
                  <a:lnTo>
                    <a:pt x="94" y="66"/>
                  </a:lnTo>
                  <a:lnTo>
                    <a:pt x="88" y="90"/>
                  </a:lnTo>
                  <a:lnTo>
                    <a:pt x="80" y="116"/>
                  </a:lnTo>
                  <a:lnTo>
                    <a:pt x="73" y="145"/>
                  </a:lnTo>
                  <a:lnTo>
                    <a:pt x="65" y="174"/>
                  </a:lnTo>
                  <a:lnTo>
                    <a:pt x="57" y="205"/>
                  </a:lnTo>
                  <a:lnTo>
                    <a:pt x="49" y="236"/>
                  </a:lnTo>
                  <a:lnTo>
                    <a:pt x="42" y="266"/>
                  </a:lnTo>
                  <a:lnTo>
                    <a:pt x="35" y="295"/>
                  </a:lnTo>
                  <a:lnTo>
                    <a:pt x="29" y="323"/>
                  </a:lnTo>
                  <a:lnTo>
                    <a:pt x="25" y="348"/>
                  </a:lnTo>
                  <a:lnTo>
                    <a:pt x="22" y="372"/>
                  </a:lnTo>
                  <a:lnTo>
                    <a:pt x="0" y="338"/>
                  </a:lnTo>
                  <a:lnTo>
                    <a:pt x="12" y="292"/>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66" name="Freeform 74"/>
            <p:cNvSpPr/>
            <p:nvPr/>
          </p:nvSpPr>
          <p:spPr>
            <a:xfrm>
              <a:off x="1020763" y="2897188"/>
              <a:ext cx="157162" cy="522287"/>
            </a:xfrm>
            <a:custGeom>
              <a:avLst/>
              <a:gdLst>
                <a:gd name="T0" fmla="*/ 23574 w 200"/>
                <a:gd name="T1" fmla="*/ 0 h 660"/>
                <a:gd name="T2" fmla="*/ 0 w 200"/>
                <a:gd name="T3" fmla="*/ 15827 h 660"/>
                <a:gd name="T4" fmla="*/ 7072 w 200"/>
                <a:gd name="T5" fmla="*/ 140859 h 660"/>
                <a:gd name="T6" fmla="*/ 88797 w 200"/>
                <a:gd name="T7" fmla="*/ 349774 h 660"/>
                <a:gd name="T8" fmla="*/ 95869 w 200"/>
                <a:gd name="T9" fmla="*/ 512791 h 660"/>
                <a:gd name="T10" fmla="*/ 151661 w 200"/>
                <a:gd name="T11" fmla="*/ 522287 h 660"/>
                <a:gd name="T12" fmla="*/ 157162 w 200"/>
                <a:gd name="T13" fmla="*/ 257187 h 660"/>
                <a:gd name="T14" fmla="*/ 143017 w 200"/>
                <a:gd name="T15" fmla="*/ 86256 h 660"/>
                <a:gd name="T16" fmla="*/ 113942 w 200"/>
                <a:gd name="T17" fmla="*/ 48272 h 660"/>
                <a:gd name="T18" fmla="*/ 76224 w 200"/>
                <a:gd name="T19" fmla="*/ 11870 h 660"/>
                <a:gd name="T20" fmla="*/ 23574 w 200"/>
                <a:gd name="T21" fmla="*/ 0 h 660"/>
                <a:gd name="T22" fmla="*/ 23574 w 200"/>
                <a:gd name="T23" fmla="*/ 0 h 6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 h="660">
                  <a:moveTo>
                    <a:pt x="30" y="0"/>
                  </a:moveTo>
                  <a:lnTo>
                    <a:pt x="0" y="20"/>
                  </a:lnTo>
                  <a:lnTo>
                    <a:pt x="9" y="178"/>
                  </a:lnTo>
                  <a:lnTo>
                    <a:pt x="113" y="442"/>
                  </a:lnTo>
                  <a:lnTo>
                    <a:pt x="122" y="648"/>
                  </a:lnTo>
                  <a:lnTo>
                    <a:pt x="193" y="660"/>
                  </a:lnTo>
                  <a:lnTo>
                    <a:pt x="200" y="325"/>
                  </a:lnTo>
                  <a:lnTo>
                    <a:pt x="182" y="109"/>
                  </a:lnTo>
                  <a:lnTo>
                    <a:pt x="145" y="61"/>
                  </a:lnTo>
                  <a:lnTo>
                    <a:pt x="97" y="15"/>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67" name="Freeform 75"/>
            <p:cNvSpPr/>
            <p:nvPr/>
          </p:nvSpPr>
          <p:spPr>
            <a:xfrm>
              <a:off x="1082675" y="2976563"/>
              <a:ext cx="69850" cy="247650"/>
            </a:xfrm>
            <a:custGeom>
              <a:avLst/>
              <a:gdLst>
                <a:gd name="T0" fmla="*/ 0 w 87"/>
                <a:gd name="T1" fmla="*/ 27074 h 311"/>
                <a:gd name="T2" fmla="*/ 29706 w 87"/>
                <a:gd name="T3" fmla="*/ 0 h 311"/>
                <a:gd name="T4" fmla="*/ 65836 w 87"/>
                <a:gd name="T5" fmla="*/ 27871 h 311"/>
                <a:gd name="T6" fmla="*/ 69850 w 87"/>
                <a:gd name="T7" fmla="*/ 242076 h 311"/>
                <a:gd name="T8" fmla="*/ 52187 w 87"/>
                <a:gd name="T9" fmla="*/ 247650 h 311"/>
                <a:gd name="T10" fmla="*/ 52187 w 87"/>
                <a:gd name="T11" fmla="*/ 245261 h 311"/>
                <a:gd name="T12" fmla="*/ 52187 w 87"/>
                <a:gd name="T13" fmla="*/ 239687 h 311"/>
                <a:gd name="T14" fmla="*/ 52187 w 87"/>
                <a:gd name="T15" fmla="*/ 230131 h 311"/>
                <a:gd name="T16" fmla="*/ 52187 w 87"/>
                <a:gd name="T17" fmla="*/ 218983 h 311"/>
                <a:gd name="T18" fmla="*/ 52187 w 87"/>
                <a:gd name="T19" fmla="*/ 205446 h 311"/>
                <a:gd name="T20" fmla="*/ 52187 w 87"/>
                <a:gd name="T21" fmla="*/ 190316 h 311"/>
                <a:gd name="T22" fmla="*/ 52187 w 87"/>
                <a:gd name="T23" fmla="*/ 172798 h 311"/>
                <a:gd name="T24" fmla="*/ 52990 w 87"/>
                <a:gd name="T25" fmla="*/ 156075 h 311"/>
                <a:gd name="T26" fmla="*/ 52187 w 87"/>
                <a:gd name="T27" fmla="*/ 136964 h 311"/>
                <a:gd name="T28" fmla="*/ 52187 w 87"/>
                <a:gd name="T29" fmla="*/ 118649 h 311"/>
                <a:gd name="T30" fmla="*/ 51384 w 87"/>
                <a:gd name="T31" fmla="*/ 100334 h 311"/>
                <a:gd name="T32" fmla="*/ 50581 w 87"/>
                <a:gd name="T33" fmla="*/ 82815 h 311"/>
                <a:gd name="T34" fmla="*/ 49778 w 87"/>
                <a:gd name="T35" fmla="*/ 66093 h 311"/>
                <a:gd name="T36" fmla="*/ 48172 w 87"/>
                <a:gd name="T37" fmla="*/ 51760 h 311"/>
                <a:gd name="T38" fmla="*/ 46567 w 87"/>
                <a:gd name="T39" fmla="*/ 39019 h 311"/>
                <a:gd name="T40" fmla="*/ 44961 w 87"/>
                <a:gd name="T41" fmla="*/ 28667 h 311"/>
                <a:gd name="T42" fmla="*/ 29706 w 87"/>
                <a:gd name="T43" fmla="*/ 15926 h 311"/>
                <a:gd name="T44" fmla="*/ 0 w 87"/>
                <a:gd name="T45" fmla="*/ 27074 h 311"/>
                <a:gd name="T46" fmla="*/ 0 w 87"/>
                <a:gd name="T47" fmla="*/ 27074 h 3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7" h="311">
                  <a:moveTo>
                    <a:pt x="0" y="34"/>
                  </a:moveTo>
                  <a:lnTo>
                    <a:pt x="37" y="0"/>
                  </a:lnTo>
                  <a:lnTo>
                    <a:pt x="82" y="35"/>
                  </a:lnTo>
                  <a:lnTo>
                    <a:pt x="87" y="304"/>
                  </a:lnTo>
                  <a:lnTo>
                    <a:pt x="65" y="311"/>
                  </a:lnTo>
                  <a:lnTo>
                    <a:pt x="65" y="308"/>
                  </a:lnTo>
                  <a:lnTo>
                    <a:pt x="65" y="301"/>
                  </a:lnTo>
                  <a:lnTo>
                    <a:pt x="65" y="289"/>
                  </a:lnTo>
                  <a:lnTo>
                    <a:pt x="65" y="275"/>
                  </a:lnTo>
                  <a:lnTo>
                    <a:pt x="65" y="258"/>
                  </a:lnTo>
                  <a:lnTo>
                    <a:pt x="65" y="239"/>
                  </a:lnTo>
                  <a:lnTo>
                    <a:pt x="65" y="217"/>
                  </a:lnTo>
                  <a:lnTo>
                    <a:pt x="66" y="196"/>
                  </a:lnTo>
                  <a:lnTo>
                    <a:pt x="65" y="172"/>
                  </a:lnTo>
                  <a:lnTo>
                    <a:pt x="65" y="149"/>
                  </a:lnTo>
                  <a:lnTo>
                    <a:pt x="64" y="126"/>
                  </a:lnTo>
                  <a:lnTo>
                    <a:pt x="63" y="104"/>
                  </a:lnTo>
                  <a:lnTo>
                    <a:pt x="62" y="83"/>
                  </a:lnTo>
                  <a:lnTo>
                    <a:pt x="60" y="65"/>
                  </a:lnTo>
                  <a:lnTo>
                    <a:pt x="58" y="49"/>
                  </a:lnTo>
                  <a:lnTo>
                    <a:pt x="56" y="36"/>
                  </a:lnTo>
                  <a:lnTo>
                    <a:pt x="37" y="20"/>
                  </a:lnTo>
                  <a:lnTo>
                    <a:pt x="0" y="34"/>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68" name="Freeform 76"/>
            <p:cNvSpPr/>
            <p:nvPr/>
          </p:nvSpPr>
          <p:spPr>
            <a:xfrm>
              <a:off x="1184275" y="3503613"/>
              <a:ext cx="203200" cy="307975"/>
            </a:xfrm>
            <a:custGeom>
              <a:avLst/>
              <a:gdLst>
                <a:gd name="T0" fmla="*/ 37600 w 254"/>
                <a:gd name="T1" fmla="*/ 10292 h 389"/>
                <a:gd name="T2" fmla="*/ 82400 w 254"/>
                <a:gd name="T3" fmla="*/ 0 h 389"/>
                <a:gd name="T4" fmla="*/ 100800 w 254"/>
                <a:gd name="T5" fmla="*/ 42752 h 389"/>
                <a:gd name="T6" fmla="*/ 133600 w 254"/>
                <a:gd name="T7" fmla="*/ 30877 h 389"/>
                <a:gd name="T8" fmla="*/ 203200 w 254"/>
                <a:gd name="T9" fmla="*/ 236721 h 389"/>
                <a:gd name="T10" fmla="*/ 56000 w 254"/>
                <a:gd name="T11" fmla="*/ 307975 h 389"/>
                <a:gd name="T12" fmla="*/ 0 w 254"/>
                <a:gd name="T13" fmla="*/ 104506 h 389"/>
                <a:gd name="T14" fmla="*/ 80800 w 254"/>
                <a:gd name="T15" fmla="*/ 73629 h 389"/>
                <a:gd name="T16" fmla="*/ 72000 w 254"/>
                <a:gd name="T17" fmla="*/ 45127 h 389"/>
                <a:gd name="T18" fmla="*/ 29600 w 254"/>
                <a:gd name="T19" fmla="*/ 51461 h 389"/>
                <a:gd name="T20" fmla="*/ 37600 w 254"/>
                <a:gd name="T21" fmla="*/ 10292 h 389"/>
                <a:gd name="T22" fmla="*/ 37600 w 254"/>
                <a:gd name="T23" fmla="*/ 10292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4" h="389">
                  <a:moveTo>
                    <a:pt x="47" y="13"/>
                  </a:moveTo>
                  <a:lnTo>
                    <a:pt x="103" y="0"/>
                  </a:lnTo>
                  <a:lnTo>
                    <a:pt x="126" y="54"/>
                  </a:lnTo>
                  <a:lnTo>
                    <a:pt x="167" y="39"/>
                  </a:lnTo>
                  <a:lnTo>
                    <a:pt x="254" y="299"/>
                  </a:lnTo>
                  <a:lnTo>
                    <a:pt x="70" y="389"/>
                  </a:lnTo>
                  <a:lnTo>
                    <a:pt x="0" y="132"/>
                  </a:lnTo>
                  <a:lnTo>
                    <a:pt x="101" y="93"/>
                  </a:lnTo>
                  <a:lnTo>
                    <a:pt x="90" y="57"/>
                  </a:lnTo>
                  <a:lnTo>
                    <a:pt x="37" y="65"/>
                  </a:lnTo>
                  <a:lnTo>
                    <a:pt x="4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69" name="Freeform 77"/>
            <p:cNvSpPr/>
            <p:nvPr/>
          </p:nvSpPr>
          <p:spPr>
            <a:xfrm>
              <a:off x="1154113" y="3494088"/>
              <a:ext cx="88900" cy="104775"/>
            </a:xfrm>
            <a:custGeom>
              <a:avLst/>
              <a:gdLst>
                <a:gd name="T0" fmla="*/ 88900 w 113"/>
                <a:gd name="T1" fmla="*/ 57586 h 131"/>
                <a:gd name="T2" fmla="*/ 86540 w 113"/>
                <a:gd name="T3" fmla="*/ 86379 h 131"/>
                <a:gd name="T4" fmla="*/ 36189 w 113"/>
                <a:gd name="T5" fmla="*/ 104775 h 131"/>
                <a:gd name="T6" fmla="*/ 0 w 113"/>
                <a:gd name="T7" fmla="*/ 3999 h 131"/>
                <a:gd name="T8" fmla="*/ 60578 w 113"/>
                <a:gd name="T9" fmla="*/ 0 h 131"/>
                <a:gd name="T10" fmla="*/ 62938 w 113"/>
                <a:gd name="T11" fmla="*/ 38391 h 131"/>
                <a:gd name="T12" fmla="*/ 88900 w 113"/>
                <a:gd name="T13" fmla="*/ 57586 h 131"/>
                <a:gd name="T14" fmla="*/ 88900 w 113"/>
                <a:gd name="T15" fmla="*/ 57586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 h="131">
                  <a:moveTo>
                    <a:pt x="113" y="72"/>
                  </a:moveTo>
                  <a:lnTo>
                    <a:pt x="110" y="108"/>
                  </a:lnTo>
                  <a:lnTo>
                    <a:pt x="46" y="131"/>
                  </a:lnTo>
                  <a:lnTo>
                    <a:pt x="0" y="5"/>
                  </a:lnTo>
                  <a:lnTo>
                    <a:pt x="77" y="0"/>
                  </a:lnTo>
                  <a:lnTo>
                    <a:pt x="80" y="48"/>
                  </a:lnTo>
                  <a:lnTo>
                    <a:pt x="113" y="72"/>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70" name="Freeform 78"/>
            <p:cNvSpPr/>
            <p:nvPr/>
          </p:nvSpPr>
          <p:spPr>
            <a:xfrm>
              <a:off x="1174750" y="3482975"/>
              <a:ext cx="68263" cy="84138"/>
            </a:xfrm>
            <a:custGeom>
              <a:avLst/>
              <a:gdLst>
                <a:gd name="T0" fmla="*/ 43367 w 85"/>
                <a:gd name="T1" fmla="*/ 6350 h 106"/>
                <a:gd name="T2" fmla="*/ 68263 w 85"/>
                <a:gd name="T3" fmla="*/ 69057 h 106"/>
                <a:gd name="T4" fmla="*/ 7228 w 85"/>
                <a:gd name="T5" fmla="*/ 84138 h 106"/>
                <a:gd name="T6" fmla="*/ 0 w 85"/>
                <a:gd name="T7" fmla="*/ 61119 h 106"/>
                <a:gd name="T8" fmla="*/ 29714 w 85"/>
                <a:gd name="T9" fmla="*/ 52388 h 106"/>
                <a:gd name="T10" fmla="*/ 29714 w 85"/>
                <a:gd name="T11" fmla="*/ 33338 h 106"/>
                <a:gd name="T12" fmla="*/ 18471 w 85"/>
                <a:gd name="T13" fmla="*/ 0 h 106"/>
                <a:gd name="T14" fmla="*/ 43367 w 85"/>
                <a:gd name="T15" fmla="*/ 6350 h 106"/>
                <a:gd name="T16" fmla="*/ 43367 w 85"/>
                <a:gd name="T17" fmla="*/ 635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105">
                  <a:moveTo>
                    <a:pt x="54" y="8"/>
                  </a:moveTo>
                  <a:lnTo>
                    <a:pt x="85" y="87"/>
                  </a:lnTo>
                  <a:lnTo>
                    <a:pt x="9" y="106"/>
                  </a:lnTo>
                  <a:lnTo>
                    <a:pt x="0" y="77"/>
                  </a:lnTo>
                  <a:lnTo>
                    <a:pt x="37" y="66"/>
                  </a:lnTo>
                  <a:lnTo>
                    <a:pt x="37" y="42"/>
                  </a:lnTo>
                  <a:lnTo>
                    <a:pt x="23" y="0"/>
                  </a:lnTo>
                  <a:lnTo>
                    <a:pt x="54" y="8"/>
                  </a:lnTo>
                  <a:close/>
                </a:path>
              </a:pathLst>
            </a:custGeom>
            <a:solidFill>
              <a:srgbClr val="B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71" name="Freeform 79"/>
            <p:cNvSpPr/>
            <p:nvPr/>
          </p:nvSpPr>
          <p:spPr>
            <a:xfrm>
              <a:off x="1135063" y="3346450"/>
              <a:ext cx="73025" cy="163513"/>
            </a:xfrm>
            <a:custGeom>
              <a:avLst/>
              <a:gdLst>
                <a:gd name="T0" fmla="*/ 67528 w 93"/>
                <a:gd name="T1" fmla="*/ 157224 h 208"/>
                <a:gd name="T2" fmla="*/ 51039 w 93"/>
                <a:gd name="T3" fmla="*/ 163513 h 208"/>
                <a:gd name="T4" fmla="*/ 25127 w 93"/>
                <a:gd name="T5" fmla="*/ 163513 h 208"/>
                <a:gd name="T6" fmla="*/ 0 w 93"/>
                <a:gd name="T7" fmla="*/ 80184 h 208"/>
                <a:gd name="T8" fmla="*/ 36120 w 93"/>
                <a:gd name="T9" fmla="*/ 0 h 208"/>
                <a:gd name="T10" fmla="*/ 73025 w 93"/>
                <a:gd name="T11" fmla="*/ 114774 h 208"/>
                <a:gd name="T12" fmla="*/ 67528 w 93"/>
                <a:gd name="T13" fmla="*/ 157224 h 208"/>
                <a:gd name="T14" fmla="*/ 67528 w 93"/>
                <a:gd name="T15" fmla="*/ 157224 h 2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 h="208">
                  <a:moveTo>
                    <a:pt x="86" y="200"/>
                  </a:moveTo>
                  <a:lnTo>
                    <a:pt x="65" y="208"/>
                  </a:lnTo>
                  <a:lnTo>
                    <a:pt x="32" y="208"/>
                  </a:lnTo>
                  <a:lnTo>
                    <a:pt x="0" y="102"/>
                  </a:lnTo>
                  <a:lnTo>
                    <a:pt x="46" y="0"/>
                  </a:lnTo>
                  <a:lnTo>
                    <a:pt x="93" y="146"/>
                  </a:lnTo>
                  <a:lnTo>
                    <a:pt x="86" y="200"/>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72" name="Freeform 80"/>
            <p:cNvSpPr/>
            <p:nvPr/>
          </p:nvSpPr>
          <p:spPr>
            <a:xfrm>
              <a:off x="1155700" y="3290888"/>
              <a:ext cx="73025" cy="212725"/>
            </a:xfrm>
            <a:custGeom>
              <a:avLst/>
              <a:gdLst>
                <a:gd name="T0" fmla="*/ 46328 w 93"/>
                <a:gd name="T1" fmla="*/ 18909 h 270"/>
                <a:gd name="T2" fmla="*/ 32979 w 93"/>
                <a:gd name="T3" fmla="*/ 70120 h 270"/>
                <a:gd name="T4" fmla="*/ 73025 w 93"/>
                <a:gd name="T5" fmla="*/ 193816 h 270"/>
                <a:gd name="T6" fmla="*/ 47113 w 93"/>
                <a:gd name="T7" fmla="*/ 212725 h 270"/>
                <a:gd name="T8" fmla="*/ 3926 w 93"/>
                <a:gd name="T9" fmla="*/ 70120 h 270"/>
                <a:gd name="T10" fmla="*/ 0 w 93"/>
                <a:gd name="T11" fmla="*/ 0 h 270"/>
                <a:gd name="T12" fmla="*/ 46328 w 93"/>
                <a:gd name="T13" fmla="*/ 18909 h 270"/>
                <a:gd name="T14" fmla="*/ 46328 w 93"/>
                <a:gd name="T15" fmla="*/ 18909 h 2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 h="270">
                  <a:moveTo>
                    <a:pt x="59" y="24"/>
                  </a:moveTo>
                  <a:lnTo>
                    <a:pt x="42" y="89"/>
                  </a:lnTo>
                  <a:lnTo>
                    <a:pt x="93" y="246"/>
                  </a:lnTo>
                  <a:lnTo>
                    <a:pt x="60" y="270"/>
                  </a:lnTo>
                  <a:lnTo>
                    <a:pt x="5" y="89"/>
                  </a:lnTo>
                  <a:lnTo>
                    <a:pt x="0" y="0"/>
                  </a:lnTo>
                  <a:lnTo>
                    <a:pt x="59" y="24"/>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73" name="Freeform 81"/>
            <p:cNvSpPr/>
            <p:nvPr/>
          </p:nvSpPr>
          <p:spPr>
            <a:xfrm>
              <a:off x="974725" y="3417888"/>
              <a:ext cx="290513" cy="471487"/>
            </a:xfrm>
            <a:custGeom>
              <a:avLst/>
              <a:gdLst>
                <a:gd name="T0" fmla="*/ 173038 w 366"/>
                <a:gd name="T1" fmla="*/ 17492 h 593"/>
                <a:gd name="T2" fmla="*/ 290513 w 366"/>
                <a:gd name="T3" fmla="*/ 409470 h 593"/>
                <a:gd name="T4" fmla="*/ 227013 w 366"/>
                <a:gd name="T5" fmla="*/ 438888 h 593"/>
                <a:gd name="T6" fmla="*/ 100806 w 366"/>
                <a:gd name="T7" fmla="*/ 471487 h 593"/>
                <a:gd name="T8" fmla="*/ 55563 w 366"/>
                <a:gd name="T9" fmla="*/ 471487 h 593"/>
                <a:gd name="T10" fmla="*/ 0 w 366"/>
                <a:gd name="T11" fmla="*/ 438888 h 593"/>
                <a:gd name="T12" fmla="*/ 13494 w 366"/>
                <a:gd name="T13" fmla="*/ 117673 h 593"/>
                <a:gd name="T14" fmla="*/ 145257 w 366"/>
                <a:gd name="T15" fmla="*/ 0 h 593"/>
                <a:gd name="T16" fmla="*/ 173038 w 366"/>
                <a:gd name="T17" fmla="*/ 17492 h 593"/>
                <a:gd name="T18" fmla="*/ 173038 w 366"/>
                <a:gd name="T19" fmla="*/ 17492 h 5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6" h="593">
                  <a:moveTo>
                    <a:pt x="218" y="22"/>
                  </a:moveTo>
                  <a:lnTo>
                    <a:pt x="366" y="515"/>
                  </a:lnTo>
                  <a:lnTo>
                    <a:pt x="286" y="552"/>
                  </a:lnTo>
                  <a:lnTo>
                    <a:pt x="127" y="593"/>
                  </a:lnTo>
                  <a:lnTo>
                    <a:pt x="70" y="593"/>
                  </a:lnTo>
                  <a:lnTo>
                    <a:pt x="0" y="552"/>
                  </a:lnTo>
                  <a:lnTo>
                    <a:pt x="17" y="148"/>
                  </a:lnTo>
                  <a:lnTo>
                    <a:pt x="183" y="0"/>
                  </a:lnTo>
                  <a:lnTo>
                    <a:pt x="218" y="22"/>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74" name="Freeform 82"/>
            <p:cNvSpPr/>
            <p:nvPr/>
          </p:nvSpPr>
          <p:spPr>
            <a:xfrm>
              <a:off x="885825" y="3482975"/>
              <a:ext cx="215900" cy="409575"/>
            </a:xfrm>
            <a:custGeom>
              <a:avLst/>
              <a:gdLst>
                <a:gd name="T0" fmla="*/ 215900 w 272"/>
                <a:gd name="T1" fmla="*/ 16637 h 517"/>
                <a:gd name="T2" fmla="*/ 143669 w 272"/>
                <a:gd name="T3" fmla="*/ 45948 h 517"/>
                <a:gd name="T4" fmla="*/ 141288 w 272"/>
                <a:gd name="T5" fmla="*/ 289158 h 517"/>
                <a:gd name="T6" fmla="*/ 165894 w 272"/>
                <a:gd name="T7" fmla="*/ 311340 h 517"/>
                <a:gd name="T8" fmla="*/ 143669 w 272"/>
                <a:gd name="T9" fmla="*/ 337483 h 517"/>
                <a:gd name="T10" fmla="*/ 143669 w 272"/>
                <a:gd name="T11" fmla="*/ 405614 h 517"/>
                <a:gd name="T12" fmla="*/ 71438 w 272"/>
                <a:gd name="T13" fmla="*/ 409575 h 517"/>
                <a:gd name="T14" fmla="*/ 0 w 272"/>
                <a:gd name="T15" fmla="*/ 396107 h 517"/>
                <a:gd name="T16" fmla="*/ 40481 w 272"/>
                <a:gd name="T17" fmla="*/ 2377 h 517"/>
                <a:gd name="T18" fmla="*/ 194469 w 272"/>
                <a:gd name="T19" fmla="*/ 0 h 517"/>
                <a:gd name="T20" fmla="*/ 215900 w 272"/>
                <a:gd name="T21" fmla="*/ 16637 h 517"/>
                <a:gd name="T22" fmla="*/ 215900 w 272"/>
                <a:gd name="T23" fmla="*/ 16637 h 5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2" h="517">
                  <a:moveTo>
                    <a:pt x="272" y="21"/>
                  </a:moveTo>
                  <a:lnTo>
                    <a:pt x="181" y="58"/>
                  </a:lnTo>
                  <a:lnTo>
                    <a:pt x="178" y="365"/>
                  </a:lnTo>
                  <a:lnTo>
                    <a:pt x="209" y="393"/>
                  </a:lnTo>
                  <a:lnTo>
                    <a:pt x="181" y="426"/>
                  </a:lnTo>
                  <a:lnTo>
                    <a:pt x="181" y="512"/>
                  </a:lnTo>
                  <a:lnTo>
                    <a:pt x="90" y="517"/>
                  </a:lnTo>
                  <a:lnTo>
                    <a:pt x="0" y="500"/>
                  </a:lnTo>
                  <a:lnTo>
                    <a:pt x="51" y="3"/>
                  </a:lnTo>
                  <a:lnTo>
                    <a:pt x="245" y="0"/>
                  </a:lnTo>
                  <a:lnTo>
                    <a:pt x="272" y="21"/>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75" name="Freeform 83"/>
            <p:cNvSpPr/>
            <p:nvPr/>
          </p:nvSpPr>
          <p:spPr>
            <a:xfrm>
              <a:off x="1141413" y="3300413"/>
              <a:ext cx="33337" cy="107950"/>
            </a:xfrm>
            <a:custGeom>
              <a:avLst/>
              <a:gdLst>
                <a:gd name="T0" fmla="*/ 10079 w 43"/>
                <a:gd name="T1" fmla="*/ 19050 h 136"/>
                <a:gd name="T2" fmla="*/ 0 w 43"/>
                <a:gd name="T3" fmla="*/ 107950 h 136"/>
                <a:gd name="T4" fmla="*/ 11629 w 43"/>
                <a:gd name="T5" fmla="*/ 107950 h 136"/>
                <a:gd name="T6" fmla="*/ 33337 w 43"/>
                <a:gd name="T7" fmla="*/ 21431 h 136"/>
                <a:gd name="T8" fmla="*/ 13180 w 43"/>
                <a:gd name="T9" fmla="*/ 0 h 136"/>
                <a:gd name="T10" fmla="*/ 10079 w 43"/>
                <a:gd name="T11" fmla="*/ 19050 h 136"/>
                <a:gd name="T12" fmla="*/ 10079 w 43"/>
                <a:gd name="T13" fmla="*/ 1905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36">
                  <a:moveTo>
                    <a:pt x="13" y="24"/>
                  </a:moveTo>
                  <a:lnTo>
                    <a:pt x="0" y="136"/>
                  </a:lnTo>
                  <a:lnTo>
                    <a:pt x="15" y="136"/>
                  </a:lnTo>
                  <a:lnTo>
                    <a:pt x="43" y="27"/>
                  </a:lnTo>
                  <a:lnTo>
                    <a:pt x="17" y="0"/>
                  </a:lnTo>
                  <a:lnTo>
                    <a:pt x="13" y="24"/>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76" name="Freeform 84"/>
            <p:cNvSpPr/>
            <p:nvPr/>
          </p:nvSpPr>
          <p:spPr>
            <a:xfrm>
              <a:off x="1119188" y="3400425"/>
              <a:ext cx="34925" cy="34925"/>
            </a:xfrm>
            <a:custGeom>
              <a:avLst/>
              <a:gdLst>
                <a:gd name="T0" fmla="*/ 4061 w 43"/>
                <a:gd name="T1" fmla="*/ 0 h 44"/>
                <a:gd name="T2" fmla="*/ 34925 w 43"/>
                <a:gd name="T3" fmla="*/ 3969 h 44"/>
                <a:gd name="T4" fmla="*/ 28427 w 43"/>
                <a:gd name="T5" fmla="*/ 34925 h 44"/>
                <a:gd name="T6" fmla="*/ 0 w 43"/>
                <a:gd name="T7" fmla="*/ 33338 h 44"/>
                <a:gd name="T8" fmla="*/ 4061 w 43"/>
                <a:gd name="T9" fmla="*/ 0 h 44"/>
                <a:gd name="T10" fmla="*/ 4061 w 43"/>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5" y="0"/>
                  </a:moveTo>
                  <a:lnTo>
                    <a:pt x="43" y="5"/>
                  </a:lnTo>
                  <a:lnTo>
                    <a:pt x="35" y="44"/>
                  </a:lnTo>
                  <a:lnTo>
                    <a:pt x="0" y="4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77" name="Freeform 85"/>
            <p:cNvSpPr/>
            <p:nvPr/>
          </p:nvSpPr>
          <p:spPr>
            <a:xfrm>
              <a:off x="966788" y="3303588"/>
              <a:ext cx="168275" cy="203200"/>
            </a:xfrm>
            <a:custGeom>
              <a:avLst/>
              <a:gdLst>
                <a:gd name="T0" fmla="*/ 168275 w 212"/>
                <a:gd name="T1" fmla="*/ 55132 h 258"/>
                <a:gd name="T2" fmla="*/ 167481 w 212"/>
                <a:gd name="T3" fmla="*/ 55919 h 258"/>
                <a:gd name="T4" fmla="*/ 167481 w 212"/>
                <a:gd name="T5" fmla="*/ 59070 h 258"/>
                <a:gd name="T6" fmla="*/ 167481 w 212"/>
                <a:gd name="T7" fmla="*/ 63008 h 258"/>
                <a:gd name="T8" fmla="*/ 167481 w 212"/>
                <a:gd name="T9" fmla="*/ 69309 h 258"/>
                <a:gd name="T10" fmla="*/ 166688 w 212"/>
                <a:gd name="T11" fmla="*/ 76397 h 258"/>
                <a:gd name="T12" fmla="*/ 166688 w 212"/>
                <a:gd name="T13" fmla="*/ 85060 h 258"/>
                <a:gd name="T14" fmla="*/ 165894 w 212"/>
                <a:gd name="T15" fmla="*/ 93724 h 258"/>
                <a:gd name="T16" fmla="*/ 165100 w 212"/>
                <a:gd name="T17" fmla="*/ 104750 h 258"/>
                <a:gd name="T18" fmla="*/ 162719 w 212"/>
                <a:gd name="T19" fmla="*/ 114989 h 258"/>
                <a:gd name="T20" fmla="*/ 160338 w 212"/>
                <a:gd name="T21" fmla="*/ 126016 h 258"/>
                <a:gd name="T22" fmla="*/ 157956 w 212"/>
                <a:gd name="T23" fmla="*/ 137829 h 258"/>
                <a:gd name="T24" fmla="*/ 155575 w 212"/>
                <a:gd name="T25" fmla="*/ 149643 h 258"/>
                <a:gd name="T26" fmla="*/ 150813 w 212"/>
                <a:gd name="T27" fmla="*/ 160670 h 258"/>
                <a:gd name="T28" fmla="*/ 146050 w 212"/>
                <a:gd name="T29" fmla="*/ 172484 h 258"/>
                <a:gd name="T30" fmla="*/ 140494 w 212"/>
                <a:gd name="T31" fmla="*/ 182722 h 258"/>
                <a:gd name="T32" fmla="*/ 134938 w 212"/>
                <a:gd name="T33" fmla="*/ 194536 h 258"/>
                <a:gd name="T34" fmla="*/ 30163 w 212"/>
                <a:gd name="T35" fmla="*/ 203200 h 258"/>
                <a:gd name="T36" fmla="*/ 0 w 212"/>
                <a:gd name="T37" fmla="*/ 140192 h 258"/>
                <a:gd name="T38" fmla="*/ 3969 w 212"/>
                <a:gd name="T39" fmla="*/ 25203 h 258"/>
                <a:gd name="T40" fmla="*/ 53975 w 212"/>
                <a:gd name="T41" fmla="*/ 0 h 258"/>
                <a:gd name="T42" fmla="*/ 138906 w 212"/>
                <a:gd name="T43" fmla="*/ 29929 h 258"/>
                <a:gd name="T44" fmla="*/ 168275 w 212"/>
                <a:gd name="T45" fmla="*/ 55132 h 258"/>
                <a:gd name="T46" fmla="*/ 168275 w 212"/>
                <a:gd name="T47" fmla="*/ 55132 h 2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1" h="258">
                  <a:moveTo>
                    <a:pt x="212" y="70"/>
                  </a:moveTo>
                  <a:lnTo>
                    <a:pt x="211" y="71"/>
                  </a:lnTo>
                  <a:lnTo>
                    <a:pt x="211" y="75"/>
                  </a:lnTo>
                  <a:lnTo>
                    <a:pt x="211" y="80"/>
                  </a:lnTo>
                  <a:lnTo>
                    <a:pt x="211" y="88"/>
                  </a:lnTo>
                  <a:lnTo>
                    <a:pt x="210" y="97"/>
                  </a:lnTo>
                  <a:lnTo>
                    <a:pt x="210" y="108"/>
                  </a:lnTo>
                  <a:lnTo>
                    <a:pt x="209" y="119"/>
                  </a:lnTo>
                  <a:lnTo>
                    <a:pt x="208" y="133"/>
                  </a:lnTo>
                  <a:lnTo>
                    <a:pt x="205" y="146"/>
                  </a:lnTo>
                  <a:lnTo>
                    <a:pt x="202" y="160"/>
                  </a:lnTo>
                  <a:lnTo>
                    <a:pt x="199" y="175"/>
                  </a:lnTo>
                  <a:lnTo>
                    <a:pt x="196" y="190"/>
                  </a:lnTo>
                  <a:lnTo>
                    <a:pt x="190" y="204"/>
                  </a:lnTo>
                  <a:lnTo>
                    <a:pt x="184" y="219"/>
                  </a:lnTo>
                  <a:lnTo>
                    <a:pt x="177" y="232"/>
                  </a:lnTo>
                  <a:lnTo>
                    <a:pt x="170" y="247"/>
                  </a:lnTo>
                  <a:lnTo>
                    <a:pt x="38" y="258"/>
                  </a:lnTo>
                  <a:lnTo>
                    <a:pt x="0" y="178"/>
                  </a:lnTo>
                  <a:lnTo>
                    <a:pt x="5" y="32"/>
                  </a:lnTo>
                  <a:lnTo>
                    <a:pt x="68" y="0"/>
                  </a:lnTo>
                  <a:lnTo>
                    <a:pt x="175" y="38"/>
                  </a:lnTo>
                  <a:lnTo>
                    <a:pt x="212" y="70"/>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78" name="Freeform 86"/>
            <p:cNvSpPr/>
            <p:nvPr/>
          </p:nvSpPr>
          <p:spPr>
            <a:xfrm>
              <a:off x="1135063" y="2944813"/>
              <a:ext cx="87312" cy="295275"/>
            </a:xfrm>
            <a:custGeom>
              <a:avLst/>
              <a:gdLst>
                <a:gd name="T0" fmla="*/ 0 w 110"/>
                <a:gd name="T1" fmla="*/ 0 h 372"/>
                <a:gd name="T2" fmla="*/ 0 w 110"/>
                <a:gd name="T3" fmla="*/ 2381 h 372"/>
                <a:gd name="T4" fmla="*/ 794 w 110"/>
                <a:gd name="T5" fmla="*/ 8731 h 372"/>
                <a:gd name="T6" fmla="*/ 1587 w 110"/>
                <a:gd name="T7" fmla="*/ 19050 h 372"/>
                <a:gd name="T8" fmla="*/ 3175 w 110"/>
                <a:gd name="T9" fmla="*/ 34131 h 372"/>
                <a:gd name="T10" fmla="*/ 3969 w 110"/>
                <a:gd name="T11" fmla="*/ 50800 h 372"/>
                <a:gd name="T12" fmla="*/ 6350 w 110"/>
                <a:gd name="T13" fmla="*/ 69850 h 372"/>
                <a:gd name="T14" fmla="*/ 7937 w 110"/>
                <a:gd name="T15" fmla="*/ 92075 h 372"/>
                <a:gd name="T16" fmla="*/ 9525 w 110"/>
                <a:gd name="T17" fmla="*/ 115094 h 372"/>
                <a:gd name="T18" fmla="*/ 10319 w 110"/>
                <a:gd name="T19" fmla="*/ 138906 h 372"/>
                <a:gd name="T20" fmla="*/ 11906 w 110"/>
                <a:gd name="T21" fmla="*/ 162719 h 372"/>
                <a:gd name="T22" fmla="*/ 12700 w 110"/>
                <a:gd name="T23" fmla="*/ 186531 h 372"/>
                <a:gd name="T24" fmla="*/ 13494 w 110"/>
                <a:gd name="T25" fmla="*/ 210344 h 372"/>
                <a:gd name="T26" fmla="*/ 12700 w 110"/>
                <a:gd name="T27" fmla="*/ 231775 h 372"/>
                <a:gd name="T28" fmla="*/ 11112 w 110"/>
                <a:gd name="T29" fmla="*/ 251619 h 372"/>
                <a:gd name="T30" fmla="*/ 9525 w 110"/>
                <a:gd name="T31" fmla="*/ 271463 h 372"/>
                <a:gd name="T32" fmla="*/ 7144 w 110"/>
                <a:gd name="T33" fmla="*/ 287338 h 372"/>
                <a:gd name="T34" fmla="*/ 40481 w 110"/>
                <a:gd name="T35" fmla="*/ 295275 h 372"/>
                <a:gd name="T36" fmla="*/ 50006 w 110"/>
                <a:gd name="T37" fmla="*/ 289719 h 372"/>
                <a:gd name="T38" fmla="*/ 69850 w 110"/>
                <a:gd name="T39" fmla="*/ 277813 h 372"/>
                <a:gd name="T40" fmla="*/ 87312 w 110"/>
                <a:gd name="T41" fmla="*/ 73025 h 372"/>
                <a:gd name="T42" fmla="*/ 0 w 110"/>
                <a:gd name="T43" fmla="*/ 0 h 372"/>
                <a:gd name="T44" fmla="*/ 0 w 110"/>
                <a:gd name="T45" fmla="*/ 0 h 3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0" h="372">
                  <a:moveTo>
                    <a:pt x="0" y="0"/>
                  </a:moveTo>
                  <a:lnTo>
                    <a:pt x="0" y="3"/>
                  </a:lnTo>
                  <a:lnTo>
                    <a:pt x="1" y="11"/>
                  </a:lnTo>
                  <a:lnTo>
                    <a:pt x="2" y="24"/>
                  </a:lnTo>
                  <a:lnTo>
                    <a:pt x="4" y="43"/>
                  </a:lnTo>
                  <a:lnTo>
                    <a:pt x="5" y="64"/>
                  </a:lnTo>
                  <a:lnTo>
                    <a:pt x="8" y="88"/>
                  </a:lnTo>
                  <a:lnTo>
                    <a:pt x="10" y="116"/>
                  </a:lnTo>
                  <a:lnTo>
                    <a:pt x="12" y="145"/>
                  </a:lnTo>
                  <a:lnTo>
                    <a:pt x="13" y="175"/>
                  </a:lnTo>
                  <a:lnTo>
                    <a:pt x="15" y="205"/>
                  </a:lnTo>
                  <a:lnTo>
                    <a:pt x="16" y="235"/>
                  </a:lnTo>
                  <a:lnTo>
                    <a:pt x="17" y="265"/>
                  </a:lnTo>
                  <a:lnTo>
                    <a:pt x="16" y="292"/>
                  </a:lnTo>
                  <a:lnTo>
                    <a:pt x="14" y="317"/>
                  </a:lnTo>
                  <a:lnTo>
                    <a:pt x="12" y="342"/>
                  </a:lnTo>
                  <a:lnTo>
                    <a:pt x="9" y="362"/>
                  </a:lnTo>
                  <a:lnTo>
                    <a:pt x="51" y="372"/>
                  </a:lnTo>
                  <a:lnTo>
                    <a:pt x="63" y="365"/>
                  </a:lnTo>
                  <a:lnTo>
                    <a:pt x="88" y="350"/>
                  </a:lnTo>
                  <a:lnTo>
                    <a:pt x="110" y="92"/>
                  </a:lnTo>
                  <a:lnTo>
                    <a:pt x="0" y="0"/>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79" name="Freeform 87"/>
            <p:cNvSpPr/>
            <p:nvPr/>
          </p:nvSpPr>
          <p:spPr>
            <a:xfrm>
              <a:off x="1157288" y="3017838"/>
              <a:ext cx="19050" cy="215900"/>
            </a:xfrm>
            <a:custGeom>
              <a:avLst/>
              <a:gdLst>
                <a:gd name="T0" fmla="*/ 0 w 25"/>
                <a:gd name="T1" fmla="*/ 208782 h 273"/>
                <a:gd name="T2" fmla="*/ 15240 w 25"/>
                <a:gd name="T3" fmla="*/ 0 h 273"/>
                <a:gd name="T4" fmla="*/ 15240 w 25"/>
                <a:gd name="T5" fmla="*/ 1582 h 273"/>
                <a:gd name="T6" fmla="*/ 15240 w 25"/>
                <a:gd name="T7" fmla="*/ 3954 h 273"/>
                <a:gd name="T8" fmla="*/ 16002 w 25"/>
                <a:gd name="T9" fmla="*/ 7908 h 273"/>
                <a:gd name="T10" fmla="*/ 16764 w 25"/>
                <a:gd name="T11" fmla="*/ 13444 h 273"/>
                <a:gd name="T12" fmla="*/ 17526 w 25"/>
                <a:gd name="T13" fmla="*/ 20562 h 273"/>
                <a:gd name="T14" fmla="*/ 17526 w 25"/>
                <a:gd name="T15" fmla="*/ 30052 h 273"/>
                <a:gd name="T16" fmla="*/ 18288 w 25"/>
                <a:gd name="T17" fmla="*/ 41124 h 273"/>
                <a:gd name="T18" fmla="*/ 18288 w 25"/>
                <a:gd name="T19" fmla="*/ 54568 h 273"/>
                <a:gd name="T20" fmla="*/ 19050 w 25"/>
                <a:gd name="T21" fmla="*/ 69594 h 273"/>
                <a:gd name="T22" fmla="*/ 18288 w 25"/>
                <a:gd name="T23" fmla="*/ 86993 h 273"/>
                <a:gd name="T24" fmla="*/ 18288 w 25"/>
                <a:gd name="T25" fmla="*/ 107555 h 273"/>
                <a:gd name="T26" fmla="*/ 17526 w 25"/>
                <a:gd name="T27" fmla="*/ 128907 h 273"/>
                <a:gd name="T28" fmla="*/ 16002 w 25"/>
                <a:gd name="T29" fmla="*/ 155005 h 273"/>
                <a:gd name="T30" fmla="*/ 14478 w 25"/>
                <a:gd name="T31" fmla="*/ 183475 h 273"/>
                <a:gd name="T32" fmla="*/ 12954 w 25"/>
                <a:gd name="T33" fmla="*/ 215900 h 273"/>
                <a:gd name="T34" fmla="*/ 0 w 25"/>
                <a:gd name="T35" fmla="*/ 208782 h 273"/>
                <a:gd name="T36" fmla="*/ 0 w 25"/>
                <a:gd name="T37" fmla="*/ 208782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 h="273">
                  <a:moveTo>
                    <a:pt x="0" y="264"/>
                  </a:moveTo>
                  <a:lnTo>
                    <a:pt x="20" y="0"/>
                  </a:lnTo>
                  <a:lnTo>
                    <a:pt x="20" y="2"/>
                  </a:lnTo>
                  <a:lnTo>
                    <a:pt x="20" y="5"/>
                  </a:lnTo>
                  <a:lnTo>
                    <a:pt x="21" y="10"/>
                  </a:lnTo>
                  <a:lnTo>
                    <a:pt x="22" y="17"/>
                  </a:lnTo>
                  <a:lnTo>
                    <a:pt x="23" y="26"/>
                  </a:lnTo>
                  <a:lnTo>
                    <a:pt x="23" y="38"/>
                  </a:lnTo>
                  <a:lnTo>
                    <a:pt x="24" y="52"/>
                  </a:lnTo>
                  <a:lnTo>
                    <a:pt x="24" y="69"/>
                  </a:lnTo>
                  <a:lnTo>
                    <a:pt x="25" y="88"/>
                  </a:lnTo>
                  <a:lnTo>
                    <a:pt x="24" y="110"/>
                  </a:lnTo>
                  <a:lnTo>
                    <a:pt x="24" y="136"/>
                  </a:lnTo>
                  <a:lnTo>
                    <a:pt x="23" y="163"/>
                  </a:lnTo>
                  <a:lnTo>
                    <a:pt x="21" y="196"/>
                  </a:lnTo>
                  <a:lnTo>
                    <a:pt x="19" y="232"/>
                  </a:lnTo>
                  <a:lnTo>
                    <a:pt x="17" y="273"/>
                  </a:lnTo>
                  <a:lnTo>
                    <a:pt x="0" y="264"/>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80" name="Freeform 88"/>
            <p:cNvSpPr/>
            <p:nvPr/>
          </p:nvSpPr>
          <p:spPr>
            <a:xfrm>
              <a:off x="1066800" y="2638425"/>
              <a:ext cx="157163" cy="317500"/>
            </a:xfrm>
            <a:custGeom>
              <a:avLst/>
              <a:gdLst>
                <a:gd name="T0" fmla="*/ 119063 w 198"/>
                <a:gd name="T1" fmla="*/ 242094 h 400"/>
                <a:gd name="T2" fmla="*/ 157163 w 198"/>
                <a:gd name="T3" fmla="*/ 31750 h 400"/>
                <a:gd name="T4" fmla="*/ 123825 w 198"/>
                <a:gd name="T5" fmla="*/ 0 h 400"/>
                <a:gd name="T6" fmla="*/ 69056 w 198"/>
                <a:gd name="T7" fmla="*/ 3969 h 400"/>
                <a:gd name="T8" fmla="*/ 7144 w 198"/>
                <a:gd name="T9" fmla="*/ 204788 h 400"/>
                <a:gd name="T10" fmla="*/ 0 w 198"/>
                <a:gd name="T11" fmla="*/ 269081 h 400"/>
                <a:gd name="T12" fmla="*/ 11906 w 198"/>
                <a:gd name="T13" fmla="*/ 295275 h 400"/>
                <a:gd name="T14" fmla="*/ 51594 w 198"/>
                <a:gd name="T15" fmla="*/ 317500 h 400"/>
                <a:gd name="T16" fmla="*/ 67469 w 198"/>
                <a:gd name="T17" fmla="*/ 306388 h 400"/>
                <a:gd name="T18" fmla="*/ 57150 w 198"/>
                <a:gd name="T19" fmla="*/ 246856 h 400"/>
                <a:gd name="T20" fmla="*/ 92869 w 198"/>
                <a:gd name="T21" fmla="*/ 251619 h 400"/>
                <a:gd name="T22" fmla="*/ 119063 w 198"/>
                <a:gd name="T23" fmla="*/ 242094 h 400"/>
                <a:gd name="T24" fmla="*/ 119063 w 198"/>
                <a:gd name="T25" fmla="*/ 242094 h 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 h="400">
                  <a:moveTo>
                    <a:pt x="150" y="305"/>
                  </a:moveTo>
                  <a:lnTo>
                    <a:pt x="198" y="40"/>
                  </a:lnTo>
                  <a:lnTo>
                    <a:pt x="156" y="0"/>
                  </a:lnTo>
                  <a:lnTo>
                    <a:pt x="87" y="5"/>
                  </a:lnTo>
                  <a:lnTo>
                    <a:pt x="9" y="258"/>
                  </a:lnTo>
                  <a:lnTo>
                    <a:pt x="0" y="339"/>
                  </a:lnTo>
                  <a:lnTo>
                    <a:pt x="15" y="372"/>
                  </a:lnTo>
                  <a:lnTo>
                    <a:pt x="65" y="400"/>
                  </a:lnTo>
                  <a:lnTo>
                    <a:pt x="85" y="386"/>
                  </a:lnTo>
                  <a:lnTo>
                    <a:pt x="72" y="311"/>
                  </a:lnTo>
                  <a:lnTo>
                    <a:pt x="117" y="317"/>
                  </a:lnTo>
                  <a:lnTo>
                    <a:pt x="150" y="305"/>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81" name="Freeform 89"/>
            <p:cNvSpPr/>
            <p:nvPr/>
          </p:nvSpPr>
          <p:spPr>
            <a:xfrm>
              <a:off x="1011238" y="2651125"/>
              <a:ext cx="174625" cy="282575"/>
            </a:xfrm>
            <a:custGeom>
              <a:avLst/>
              <a:gdLst>
                <a:gd name="T0" fmla="*/ 150130 w 221"/>
                <a:gd name="T1" fmla="*/ 796 h 355"/>
                <a:gd name="T2" fmla="*/ 146179 w 221"/>
                <a:gd name="T3" fmla="*/ 9552 h 355"/>
                <a:gd name="T4" fmla="*/ 140648 w 221"/>
                <a:gd name="T5" fmla="*/ 24676 h 355"/>
                <a:gd name="T6" fmla="*/ 134327 w 221"/>
                <a:gd name="T7" fmla="*/ 44575 h 355"/>
                <a:gd name="T8" fmla="*/ 129586 w 221"/>
                <a:gd name="T9" fmla="*/ 67659 h 355"/>
                <a:gd name="T10" fmla="*/ 126425 w 221"/>
                <a:gd name="T11" fmla="*/ 90742 h 355"/>
                <a:gd name="T12" fmla="*/ 128796 w 221"/>
                <a:gd name="T13" fmla="*/ 112234 h 355"/>
                <a:gd name="T14" fmla="*/ 136697 w 221"/>
                <a:gd name="T15" fmla="*/ 129746 h 355"/>
                <a:gd name="T16" fmla="*/ 142229 w 221"/>
                <a:gd name="T17" fmla="*/ 136910 h 355"/>
                <a:gd name="T18" fmla="*/ 137488 w 221"/>
                <a:gd name="T19" fmla="*/ 137706 h 355"/>
                <a:gd name="T20" fmla="*/ 130376 w 221"/>
                <a:gd name="T21" fmla="*/ 141685 h 355"/>
                <a:gd name="T22" fmla="*/ 122475 w 221"/>
                <a:gd name="T23" fmla="*/ 148053 h 355"/>
                <a:gd name="T24" fmla="*/ 114573 w 221"/>
                <a:gd name="T25" fmla="*/ 156013 h 355"/>
                <a:gd name="T26" fmla="*/ 107462 w 221"/>
                <a:gd name="T27" fmla="*/ 166361 h 355"/>
                <a:gd name="T28" fmla="*/ 103511 w 221"/>
                <a:gd name="T29" fmla="*/ 180689 h 355"/>
                <a:gd name="T30" fmla="*/ 104301 w 221"/>
                <a:gd name="T31" fmla="*/ 197405 h 355"/>
                <a:gd name="T32" fmla="*/ 108252 w 221"/>
                <a:gd name="T33" fmla="*/ 208548 h 355"/>
                <a:gd name="T34" fmla="*/ 113783 w 221"/>
                <a:gd name="T35" fmla="*/ 210936 h 355"/>
                <a:gd name="T36" fmla="*/ 121684 w 221"/>
                <a:gd name="T37" fmla="*/ 214916 h 355"/>
                <a:gd name="T38" fmla="*/ 131166 w 221"/>
                <a:gd name="T39" fmla="*/ 219692 h 355"/>
                <a:gd name="T40" fmla="*/ 141438 w 221"/>
                <a:gd name="T41" fmla="*/ 222876 h 355"/>
                <a:gd name="T42" fmla="*/ 153291 w 221"/>
                <a:gd name="T43" fmla="*/ 226856 h 355"/>
                <a:gd name="T44" fmla="*/ 164353 w 221"/>
                <a:gd name="T45" fmla="*/ 229244 h 355"/>
                <a:gd name="T46" fmla="*/ 174625 w 221"/>
                <a:gd name="T47" fmla="*/ 229244 h 355"/>
                <a:gd name="T48" fmla="*/ 160402 w 221"/>
                <a:gd name="T49" fmla="*/ 248348 h 355"/>
                <a:gd name="T50" fmla="*/ 155661 w 221"/>
                <a:gd name="T51" fmla="*/ 246756 h 355"/>
                <a:gd name="T52" fmla="*/ 148550 w 221"/>
                <a:gd name="T53" fmla="*/ 245960 h 355"/>
                <a:gd name="T54" fmla="*/ 139858 w 221"/>
                <a:gd name="T55" fmla="*/ 243572 h 355"/>
                <a:gd name="T56" fmla="*/ 128796 w 221"/>
                <a:gd name="T57" fmla="*/ 240388 h 355"/>
                <a:gd name="T58" fmla="*/ 116943 w 221"/>
                <a:gd name="T59" fmla="*/ 236408 h 355"/>
                <a:gd name="T60" fmla="*/ 104301 w 221"/>
                <a:gd name="T61" fmla="*/ 232428 h 355"/>
                <a:gd name="T62" fmla="*/ 92449 w 221"/>
                <a:gd name="T63" fmla="*/ 226060 h 355"/>
                <a:gd name="T64" fmla="*/ 85337 w 221"/>
                <a:gd name="T65" fmla="*/ 224468 h 355"/>
                <a:gd name="T66" fmla="*/ 79806 w 221"/>
                <a:gd name="T67" fmla="*/ 229244 h 355"/>
                <a:gd name="T68" fmla="*/ 75855 w 221"/>
                <a:gd name="T69" fmla="*/ 234816 h 355"/>
                <a:gd name="T70" fmla="*/ 71904 w 221"/>
                <a:gd name="T71" fmla="*/ 242776 h 355"/>
                <a:gd name="T72" fmla="*/ 68744 w 221"/>
                <a:gd name="T73" fmla="*/ 252328 h 355"/>
                <a:gd name="T74" fmla="*/ 66373 w 221"/>
                <a:gd name="T75" fmla="*/ 262675 h 355"/>
                <a:gd name="T76" fmla="*/ 66373 w 221"/>
                <a:gd name="T77" fmla="*/ 274615 h 355"/>
                <a:gd name="T78" fmla="*/ 32396 w 221"/>
                <a:gd name="T79" fmla="*/ 245164 h 355"/>
                <a:gd name="T80" fmla="*/ 0 w 221"/>
                <a:gd name="T81" fmla="*/ 111438 h 355"/>
                <a:gd name="T82" fmla="*/ 150920 w 221"/>
                <a:gd name="T83" fmla="*/ 0 h 3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 h="355">
                  <a:moveTo>
                    <a:pt x="191" y="0"/>
                  </a:moveTo>
                  <a:lnTo>
                    <a:pt x="190" y="1"/>
                  </a:lnTo>
                  <a:lnTo>
                    <a:pt x="188" y="5"/>
                  </a:lnTo>
                  <a:lnTo>
                    <a:pt x="185" y="12"/>
                  </a:lnTo>
                  <a:lnTo>
                    <a:pt x="182" y="21"/>
                  </a:lnTo>
                  <a:lnTo>
                    <a:pt x="178" y="31"/>
                  </a:lnTo>
                  <a:lnTo>
                    <a:pt x="174" y="43"/>
                  </a:lnTo>
                  <a:lnTo>
                    <a:pt x="170" y="56"/>
                  </a:lnTo>
                  <a:lnTo>
                    <a:pt x="167" y="71"/>
                  </a:lnTo>
                  <a:lnTo>
                    <a:pt x="164" y="85"/>
                  </a:lnTo>
                  <a:lnTo>
                    <a:pt x="161" y="100"/>
                  </a:lnTo>
                  <a:lnTo>
                    <a:pt x="160" y="114"/>
                  </a:lnTo>
                  <a:lnTo>
                    <a:pt x="161" y="128"/>
                  </a:lnTo>
                  <a:lnTo>
                    <a:pt x="163" y="141"/>
                  </a:lnTo>
                  <a:lnTo>
                    <a:pt x="167" y="153"/>
                  </a:lnTo>
                  <a:lnTo>
                    <a:pt x="173" y="163"/>
                  </a:lnTo>
                  <a:lnTo>
                    <a:pt x="181" y="172"/>
                  </a:lnTo>
                  <a:lnTo>
                    <a:pt x="180" y="172"/>
                  </a:lnTo>
                  <a:lnTo>
                    <a:pt x="178" y="172"/>
                  </a:lnTo>
                  <a:lnTo>
                    <a:pt x="174" y="173"/>
                  </a:lnTo>
                  <a:lnTo>
                    <a:pt x="170" y="177"/>
                  </a:lnTo>
                  <a:lnTo>
                    <a:pt x="165" y="178"/>
                  </a:lnTo>
                  <a:lnTo>
                    <a:pt x="160" y="182"/>
                  </a:lnTo>
                  <a:lnTo>
                    <a:pt x="155" y="186"/>
                  </a:lnTo>
                  <a:lnTo>
                    <a:pt x="150" y="191"/>
                  </a:lnTo>
                  <a:lnTo>
                    <a:pt x="145" y="196"/>
                  </a:lnTo>
                  <a:lnTo>
                    <a:pt x="140" y="202"/>
                  </a:lnTo>
                  <a:lnTo>
                    <a:pt x="136" y="209"/>
                  </a:lnTo>
                  <a:lnTo>
                    <a:pt x="133" y="218"/>
                  </a:lnTo>
                  <a:lnTo>
                    <a:pt x="131" y="227"/>
                  </a:lnTo>
                  <a:lnTo>
                    <a:pt x="131" y="237"/>
                  </a:lnTo>
                  <a:lnTo>
                    <a:pt x="132" y="248"/>
                  </a:lnTo>
                  <a:lnTo>
                    <a:pt x="136" y="261"/>
                  </a:lnTo>
                  <a:lnTo>
                    <a:pt x="137" y="262"/>
                  </a:lnTo>
                  <a:lnTo>
                    <a:pt x="140" y="263"/>
                  </a:lnTo>
                  <a:lnTo>
                    <a:pt x="144" y="265"/>
                  </a:lnTo>
                  <a:lnTo>
                    <a:pt x="148" y="267"/>
                  </a:lnTo>
                  <a:lnTo>
                    <a:pt x="154" y="270"/>
                  </a:lnTo>
                  <a:lnTo>
                    <a:pt x="160" y="272"/>
                  </a:lnTo>
                  <a:lnTo>
                    <a:pt x="166" y="276"/>
                  </a:lnTo>
                  <a:lnTo>
                    <a:pt x="173" y="278"/>
                  </a:lnTo>
                  <a:lnTo>
                    <a:pt x="179" y="280"/>
                  </a:lnTo>
                  <a:lnTo>
                    <a:pt x="186" y="282"/>
                  </a:lnTo>
                  <a:lnTo>
                    <a:pt x="194" y="285"/>
                  </a:lnTo>
                  <a:lnTo>
                    <a:pt x="201" y="286"/>
                  </a:lnTo>
                  <a:lnTo>
                    <a:pt x="208" y="288"/>
                  </a:lnTo>
                  <a:lnTo>
                    <a:pt x="214" y="288"/>
                  </a:lnTo>
                  <a:lnTo>
                    <a:pt x="221" y="288"/>
                  </a:lnTo>
                  <a:lnTo>
                    <a:pt x="204" y="312"/>
                  </a:lnTo>
                  <a:lnTo>
                    <a:pt x="203" y="312"/>
                  </a:lnTo>
                  <a:lnTo>
                    <a:pt x="201" y="312"/>
                  </a:lnTo>
                  <a:lnTo>
                    <a:pt x="197" y="310"/>
                  </a:lnTo>
                  <a:lnTo>
                    <a:pt x="193" y="310"/>
                  </a:lnTo>
                  <a:lnTo>
                    <a:pt x="188" y="309"/>
                  </a:lnTo>
                  <a:lnTo>
                    <a:pt x="183" y="308"/>
                  </a:lnTo>
                  <a:lnTo>
                    <a:pt x="177" y="306"/>
                  </a:lnTo>
                  <a:lnTo>
                    <a:pt x="170" y="305"/>
                  </a:lnTo>
                  <a:lnTo>
                    <a:pt x="163" y="302"/>
                  </a:lnTo>
                  <a:lnTo>
                    <a:pt x="156" y="300"/>
                  </a:lnTo>
                  <a:lnTo>
                    <a:pt x="148" y="297"/>
                  </a:lnTo>
                  <a:lnTo>
                    <a:pt x="140" y="295"/>
                  </a:lnTo>
                  <a:lnTo>
                    <a:pt x="132" y="292"/>
                  </a:lnTo>
                  <a:lnTo>
                    <a:pt x="124" y="288"/>
                  </a:lnTo>
                  <a:lnTo>
                    <a:pt x="117" y="284"/>
                  </a:lnTo>
                  <a:lnTo>
                    <a:pt x="110" y="281"/>
                  </a:lnTo>
                  <a:lnTo>
                    <a:pt x="108" y="282"/>
                  </a:lnTo>
                  <a:lnTo>
                    <a:pt x="104" y="285"/>
                  </a:lnTo>
                  <a:lnTo>
                    <a:pt x="101" y="288"/>
                  </a:lnTo>
                  <a:lnTo>
                    <a:pt x="99" y="292"/>
                  </a:lnTo>
                  <a:lnTo>
                    <a:pt x="96" y="295"/>
                  </a:lnTo>
                  <a:lnTo>
                    <a:pt x="94" y="300"/>
                  </a:lnTo>
                  <a:lnTo>
                    <a:pt x="91" y="305"/>
                  </a:lnTo>
                  <a:lnTo>
                    <a:pt x="89" y="310"/>
                  </a:lnTo>
                  <a:lnTo>
                    <a:pt x="87" y="317"/>
                  </a:lnTo>
                  <a:lnTo>
                    <a:pt x="86" y="323"/>
                  </a:lnTo>
                  <a:lnTo>
                    <a:pt x="84" y="330"/>
                  </a:lnTo>
                  <a:lnTo>
                    <a:pt x="84" y="337"/>
                  </a:lnTo>
                  <a:lnTo>
                    <a:pt x="84" y="345"/>
                  </a:lnTo>
                  <a:lnTo>
                    <a:pt x="86" y="355"/>
                  </a:lnTo>
                  <a:lnTo>
                    <a:pt x="41" y="308"/>
                  </a:lnTo>
                  <a:lnTo>
                    <a:pt x="50" y="231"/>
                  </a:lnTo>
                  <a:lnTo>
                    <a:pt x="0" y="140"/>
                  </a:lnTo>
                  <a:lnTo>
                    <a:pt x="4" y="64"/>
                  </a:lnTo>
                  <a:lnTo>
                    <a:pt x="191" y="0"/>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82" name="Freeform 90"/>
            <p:cNvSpPr/>
            <p:nvPr/>
          </p:nvSpPr>
          <p:spPr>
            <a:xfrm>
              <a:off x="1155700" y="3244850"/>
              <a:ext cx="182563" cy="95250"/>
            </a:xfrm>
            <a:custGeom>
              <a:avLst/>
              <a:gdLst>
                <a:gd name="T0" fmla="*/ 21247 w 232"/>
                <a:gd name="T1" fmla="*/ 27445 h 118"/>
                <a:gd name="T2" fmla="*/ 84986 w 232"/>
                <a:gd name="T3" fmla="*/ 27445 h 118"/>
                <a:gd name="T4" fmla="*/ 121184 w 232"/>
                <a:gd name="T5" fmla="*/ 0 h 118"/>
                <a:gd name="T6" fmla="*/ 138496 w 232"/>
                <a:gd name="T7" fmla="*/ 29059 h 118"/>
                <a:gd name="T8" fmla="*/ 182563 w 232"/>
                <a:gd name="T9" fmla="*/ 80720 h 118"/>
                <a:gd name="T10" fmla="*/ 151087 w 232"/>
                <a:gd name="T11" fmla="*/ 95250 h 118"/>
                <a:gd name="T12" fmla="*/ 124332 w 232"/>
                <a:gd name="T13" fmla="*/ 94443 h 118"/>
                <a:gd name="T14" fmla="*/ 78691 w 232"/>
                <a:gd name="T15" fmla="*/ 83142 h 118"/>
                <a:gd name="T16" fmla="*/ 0 w 232"/>
                <a:gd name="T17" fmla="*/ 55697 h 118"/>
                <a:gd name="T18" fmla="*/ 21247 w 232"/>
                <a:gd name="T19" fmla="*/ 27445 h 118"/>
                <a:gd name="T20" fmla="*/ 21247 w 232"/>
                <a:gd name="T21" fmla="*/ 27445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1" h="118">
                  <a:moveTo>
                    <a:pt x="27" y="34"/>
                  </a:moveTo>
                  <a:lnTo>
                    <a:pt x="108" y="34"/>
                  </a:lnTo>
                  <a:lnTo>
                    <a:pt x="154" y="0"/>
                  </a:lnTo>
                  <a:lnTo>
                    <a:pt x="176" y="36"/>
                  </a:lnTo>
                  <a:lnTo>
                    <a:pt x="232" y="100"/>
                  </a:lnTo>
                  <a:lnTo>
                    <a:pt x="192" y="118"/>
                  </a:lnTo>
                  <a:lnTo>
                    <a:pt x="158" y="117"/>
                  </a:lnTo>
                  <a:lnTo>
                    <a:pt x="100" y="103"/>
                  </a:lnTo>
                  <a:lnTo>
                    <a:pt x="0" y="69"/>
                  </a:lnTo>
                  <a:lnTo>
                    <a:pt x="27" y="34"/>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83" name="Freeform 91"/>
            <p:cNvSpPr/>
            <p:nvPr/>
          </p:nvSpPr>
          <p:spPr>
            <a:xfrm>
              <a:off x="884238" y="2992438"/>
              <a:ext cx="292100" cy="350837"/>
            </a:xfrm>
            <a:custGeom>
              <a:avLst/>
              <a:gdLst>
                <a:gd name="T0" fmla="*/ 0 w 368"/>
                <a:gd name="T1" fmla="*/ 12729 h 441"/>
                <a:gd name="T2" fmla="*/ 91281 w 368"/>
                <a:gd name="T3" fmla="*/ 284806 h 441"/>
                <a:gd name="T4" fmla="*/ 259556 w 368"/>
                <a:gd name="T5" fmla="*/ 350837 h 441"/>
                <a:gd name="T6" fmla="*/ 281781 w 368"/>
                <a:gd name="T7" fmla="*/ 319811 h 441"/>
                <a:gd name="T8" fmla="*/ 292100 w 368"/>
                <a:gd name="T9" fmla="*/ 295944 h 441"/>
                <a:gd name="T10" fmla="*/ 234950 w 368"/>
                <a:gd name="T11" fmla="*/ 224345 h 441"/>
                <a:gd name="T12" fmla="*/ 226219 w 368"/>
                <a:gd name="T13" fmla="*/ 182976 h 441"/>
                <a:gd name="T14" fmla="*/ 155575 w 368"/>
                <a:gd name="T15" fmla="*/ 38982 h 441"/>
                <a:gd name="T16" fmla="*/ 58738 w 368"/>
                <a:gd name="T17" fmla="*/ 0 h 441"/>
                <a:gd name="T18" fmla="*/ 0 w 368"/>
                <a:gd name="T19" fmla="*/ 12729 h 441"/>
                <a:gd name="T20" fmla="*/ 0 w 368"/>
                <a:gd name="T21" fmla="*/ 12729 h 4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8" h="441">
                  <a:moveTo>
                    <a:pt x="0" y="16"/>
                  </a:moveTo>
                  <a:lnTo>
                    <a:pt x="115" y="358"/>
                  </a:lnTo>
                  <a:lnTo>
                    <a:pt x="327" y="441"/>
                  </a:lnTo>
                  <a:lnTo>
                    <a:pt x="355" y="402"/>
                  </a:lnTo>
                  <a:lnTo>
                    <a:pt x="368" y="372"/>
                  </a:lnTo>
                  <a:lnTo>
                    <a:pt x="296" y="282"/>
                  </a:lnTo>
                  <a:lnTo>
                    <a:pt x="285" y="230"/>
                  </a:lnTo>
                  <a:lnTo>
                    <a:pt x="196" y="49"/>
                  </a:lnTo>
                  <a:lnTo>
                    <a:pt x="74" y="0"/>
                  </a:lnTo>
                  <a:lnTo>
                    <a:pt x="0" y="16"/>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84" name="Freeform 92"/>
            <p:cNvSpPr/>
            <p:nvPr/>
          </p:nvSpPr>
          <p:spPr>
            <a:xfrm>
              <a:off x="981075" y="2595563"/>
              <a:ext cx="242888" cy="249237"/>
            </a:xfrm>
            <a:custGeom>
              <a:avLst/>
              <a:gdLst>
                <a:gd name="T0" fmla="*/ 241306 w 307"/>
                <a:gd name="T1" fmla="*/ 74140 h 316"/>
                <a:gd name="T2" fmla="*/ 232603 w 307"/>
                <a:gd name="T3" fmla="*/ 70985 h 316"/>
                <a:gd name="T4" fmla="*/ 218362 w 307"/>
                <a:gd name="T5" fmla="*/ 67042 h 316"/>
                <a:gd name="T6" fmla="*/ 198583 w 307"/>
                <a:gd name="T7" fmla="*/ 65464 h 316"/>
                <a:gd name="T8" fmla="*/ 177221 w 307"/>
                <a:gd name="T9" fmla="*/ 67830 h 316"/>
                <a:gd name="T10" fmla="*/ 155860 w 307"/>
                <a:gd name="T11" fmla="*/ 78872 h 316"/>
                <a:gd name="T12" fmla="*/ 136872 w 307"/>
                <a:gd name="T13" fmla="*/ 99379 h 316"/>
                <a:gd name="T14" fmla="*/ 122631 w 307"/>
                <a:gd name="T15" fmla="*/ 132506 h 316"/>
                <a:gd name="T16" fmla="*/ 96522 w 307"/>
                <a:gd name="T17" fmla="*/ 151435 h 316"/>
                <a:gd name="T18" fmla="*/ 94149 w 307"/>
                <a:gd name="T19" fmla="*/ 145125 h 316"/>
                <a:gd name="T20" fmla="*/ 91775 w 307"/>
                <a:gd name="T21" fmla="*/ 140393 h 316"/>
                <a:gd name="T22" fmla="*/ 88611 w 307"/>
                <a:gd name="T23" fmla="*/ 135661 h 316"/>
                <a:gd name="T24" fmla="*/ 82281 w 307"/>
                <a:gd name="T25" fmla="*/ 132506 h 316"/>
                <a:gd name="T26" fmla="*/ 75952 w 307"/>
                <a:gd name="T27" fmla="*/ 131717 h 316"/>
                <a:gd name="T28" fmla="*/ 66458 w 307"/>
                <a:gd name="T29" fmla="*/ 134872 h 316"/>
                <a:gd name="T30" fmla="*/ 56173 w 307"/>
                <a:gd name="T31" fmla="*/ 143548 h 316"/>
                <a:gd name="T32" fmla="*/ 46679 w 307"/>
                <a:gd name="T33" fmla="*/ 153801 h 316"/>
                <a:gd name="T34" fmla="*/ 44305 w 307"/>
                <a:gd name="T35" fmla="*/ 164055 h 316"/>
                <a:gd name="T36" fmla="*/ 46679 w 307"/>
                <a:gd name="T37" fmla="*/ 172731 h 316"/>
                <a:gd name="T38" fmla="*/ 53008 w 307"/>
                <a:gd name="T39" fmla="*/ 180618 h 316"/>
                <a:gd name="T40" fmla="*/ 59337 w 307"/>
                <a:gd name="T41" fmla="*/ 186928 h 316"/>
                <a:gd name="T42" fmla="*/ 66458 w 307"/>
                <a:gd name="T43" fmla="*/ 192449 h 316"/>
                <a:gd name="T44" fmla="*/ 71996 w 307"/>
                <a:gd name="T45" fmla="*/ 196392 h 316"/>
                <a:gd name="T46" fmla="*/ 73578 w 307"/>
                <a:gd name="T47" fmla="*/ 197181 h 316"/>
                <a:gd name="T48" fmla="*/ 68040 w 307"/>
                <a:gd name="T49" fmla="*/ 248448 h 316"/>
                <a:gd name="T50" fmla="*/ 59337 w 307"/>
                <a:gd name="T51" fmla="*/ 242927 h 316"/>
                <a:gd name="T52" fmla="*/ 43514 w 307"/>
                <a:gd name="T53" fmla="*/ 231885 h 316"/>
                <a:gd name="T54" fmla="*/ 28482 w 307"/>
                <a:gd name="T55" fmla="*/ 216111 h 316"/>
                <a:gd name="T56" fmla="*/ 13450 w 307"/>
                <a:gd name="T57" fmla="*/ 194815 h 316"/>
                <a:gd name="T58" fmla="*/ 3165 w 307"/>
                <a:gd name="T59" fmla="*/ 166421 h 316"/>
                <a:gd name="T60" fmla="*/ 0 w 307"/>
                <a:gd name="T61" fmla="*/ 132506 h 316"/>
                <a:gd name="T62" fmla="*/ 9494 w 307"/>
                <a:gd name="T63" fmla="*/ 93070 h 316"/>
                <a:gd name="T64" fmla="*/ 30855 w 307"/>
                <a:gd name="T65" fmla="*/ 49690 h 316"/>
                <a:gd name="T66" fmla="*/ 59337 w 307"/>
                <a:gd name="T67" fmla="*/ 19718 h 316"/>
                <a:gd name="T68" fmla="*/ 90193 w 307"/>
                <a:gd name="T69" fmla="*/ 4732 h 316"/>
                <a:gd name="T70" fmla="*/ 122631 w 307"/>
                <a:gd name="T71" fmla="*/ 0 h 316"/>
                <a:gd name="T72" fmla="*/ 152695 w 307"/>
                <a:gd name="T73" fmla="*/ 2366 h 316"/>
                <a:gd name="T74" fmla="*/ 178804 w 307"/>
                <a:gd name="T75" fmla="*/ 9465 h 316"/>
                <a:gd name="T76" fmla="*/ 199374 w 307"/>
                <a:gd name="T77" fmla="*/ 16563 h 316"/>
                <a:gd name="T78" fmla="*/ 210450 w 307"/>
                <a:gd name="T79" fmla="*/ 22084 h 316"/>
                <a:gd name="T80" fmla="*/ 213615 w 307"/>
                <a:gd name="T81" fmla="*/ 23662 h 316"/>
                <a:gd name="T82" fmla="*/ 219153 w 307"/>
                <a:gd name="T83" fmla="*/ 28394 h 316"/>
                <a:gd name="T84" fmla="*/ 224691 w 307"/>
                <a:gd name="T85" fmla="*/ 33915 h 316"/>
                <a:gd name="T86" fmla="*/ 231021 w 307"/>
                <a:gd name="T87" fmla="*/ 40225 h 316"/>
                <a:gd name="T88" fmla="*/ 236559 w 307"/>
                <a:gd name="T89" fmla="*/ 48112 h 316"/>
                <a:gd name="T90" fmla="*/ 240515 w 307"/>
                <a:gd name="T91" fmla="*/ 58366 h 316"/>
                <a:gd name="T92" fmla="*/ 242888 w 307"/>
                <a:gd name="T93" fmla="*/ 69408 h 316"/>
                <a:gd name="T94" fmla="*/ 242888 w 307"/>
                <a:gd name="T95" fmla="*/ 74929 h 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7" h="316">
                  <a:moveTo>
                    <a:pt x="307" y="95"/>
                  </a:moveTo>
                  <a:lnTo>
                    <a:pt x="305" y="94"/>
                  </a:lnTo>
                  <a:lnTo>
                    <a:pt x="301" y="92"/>
                  </a:lnTo>
                  <a:lnTo>
                    <a:pt x="294" y="90"/>
                  </a:lnTo>
                  <a:lnTo>
                    <a:pt x="286" y="88"/>
                  </a:lnTo>
                  <a:lnTo>
                    <a:pt x="276" y="85"/>
                  </a:lnTo>
                  <a:lnTo>
                    <a:pt x="264" y="84"/>
                  </a:lnTo>
                  <a:lnTo>
                    <a:pt x="251" y="83"/>
                  </a:lnTo>
                  <a:lnTo>
                    <a:pt x="239" y="84"/>
                  </a:lnTo>
                  <a:lnTo>
                    <a:pt x="224" y="86"/>
                  </a:lnTo>
                  <a:lnTo>
                    <a:pt x="211" y="92"/>
                  </a:lnTo>
                  <a:lnTo>
                    <a:pt x="197" y="100"/>
                  </a:lnTo>
                  <a:lnTo>
                    <a:pt x="185" y="111"/>
                  </a:lnTo>
                  <a:lnTo>
                    <a:pt x="173" y="126"/>
                  </a:lnTo>
                  <a:lnTo>
                    <a:pt x="163" y="144"/>
                  </a:lnTo>
                  <a:lnTo>
                    <a:pt x="155" y="168"/>
                  </a:lnTo>
                  <a:lnTo>
                    <a:pt x="149" y="196"/>
                  </a:lnTo>
                  <a:lnTo>
                    <a:pt x="122" y="192"/>
                  </a:lnTo>
                  <a:lnTo>
                    <a:pt x="121" y="190"/>
                  </a:lnTo>
                  <a:lnTo>
                    <a:pt x="119" y="184"/>
                  </a:lnTo>
                  <a:lnTo>
                    <a:pt x="117" y="181"/>
                  </a:lnTo>
                  <a:lnTo>
                    <a:pt x="116" y="178"/>
                  </a:lnTo>
                  <a:lnTo>
                    <a:pt x="114" y="175"/>
                  </a:lnTo>
                  <a:lnTo>
                    <a:pt x="112" y="172"/>
                  </a:lnTo>
                  <a:lnTo>
                    <a:pt x="108" y="170"/>
                  </a:lnTo>
                  <a:lnTo>
                    <a:pt x="104" y="168"/>
                  </a:lnTo>
                  <a:lnTo>
                    <a:pt x="100" y="167"/>
                  </a:lnTo>
                  <a:lnTo>
                    <a:pt x="96" y="167"/>
                  </a:lnTo>
                  <a:lnTo>
                    <a:pt x="90" y="168"/>
                  </a:lnTo>
                  <a:lnTo>
                    <a:pt x="84" y="171"/>
                  </a:lnTo>
                  <a:lnTo>
                    <a:pt x="78" y="175"/>
                  </a:lnTo>
                  <a:lnTo>
                    <a:pt x="71" y="182"/>
                  </a:lnTo>
                  <a:lnTo>
                    <a:pt x="64" y="188"/>
                  </a:lnTo>
                  <a:lnTo>
                    <a:pt x="59" y="195"/>
                  </a:lnTo>
                  <a:lnTo>
                    <a:pt x="57" y="201"/>
                  </a:lnTo>
                  <a:lnTo>
                    <a:pt x="56" y="208"/>
                  </a:lnTo>
                  <a:lnTo>
                    <a:pt x="57" y="213"/>
                  </a:lnTo>
                  <a:lnTo>
                    <a:pt x="59" y="219"/>
                  </a:lnTo>
                  <a:lnTo>
                    <a:pt x="62" y="224"/>
                  </a:lnTo>
                  <a:lnTo>
                    <a:pt x="67" y="229"/>
                  </a:lnTo>
                  <a:lnTo>
                    <a:pt x="70" y="233"/>
                  </a:lnTo>
                  <a:lnTo>
                    <a:pt x="75" y="237"/>
                  </a:lnTo>
                  <a:lnTo>
                    <a:pt x="79" y="240"/>
                  </a:lnTo>
                  <a:lnTo>
                    <a:pt x="84" y="244"/>
                  </a:lnTo>
                  <a:lnTo>
                    <a:pt x="87" y="245"/>
                  </a:lnTo>
                  <a:lnTo>
                    <a:pt x="91" y="249"/>
                  </a:lnTo>
                  <a:lnTo>
                    <a:pt x="92" y="250"/>
                  </a:lnTo>
                  <a:lnTo>
                    <a:pt x="93" y="250"/>
                  </a:lnTo>
                  <a:lnTo>
                    <a:pt x="88" y="316"/>
                  </a:lnTo>
                  <a:lnTo>
                    <a:pt x="86" y="315"/>
                  </a:lnTo>
                  <a:lnTo>
                    <a:pt x="82" y="312"/>
                  </a:lnTo>
                  <a:lnTo>
                    <a:pt x="75" y="308"/>
                  </a:lnTo>
                  <a:lnTo>
                    <a:pt x="67" y="302"/>
                  </a:lnTo>
                  <a:lnTo>
                    <a:pt x="55" y="294"/>
                  </a:lnTo>
                  <a:lnTo>
                    <a:pt x="46" y="285"/>
                  </a:lnTo>
                  <a:lnTo>
                    <a:pt x="36" y="274"/>
                  </a:lnTo>
                  <a:lnTo>
                    <a:pt x="27" y="262"/>
                  </a:lnTo>
                  <a:lnTo>
                    <a:pt x="17" y="247"/>
                  </a:lnTo>
                  <a:lnTo>
                    <a:pt x="9" y="229"/>
                  </a:lnTo>
                  <a:lnTo>
                    <a:pt x="4" y="211"/>
                  </a:lnTo>
                  <a:lnTo>
                    <a:pt x="1" y="191"/>
                  </a:lnTo>
                  <a:lnTo>
                    <a:pt x="0" y="168"/>
                  </a:lnTo>
                  <a:lnTo>
                    <a:pt x="4" y="144"/>
                  </a:lnTo>
                  <a:lnTo>
                    <a:pt x="12" y="118"/>
                  </a:lnTo>
                  <a:lnTo>
                    <a:pt x="24" y="90"/>
                  </a:lnTo>
                  <a:lnTo>
                    <a:pt x="39" y="63"/>
                  </a:lnTo>
                  <a:lnTo>
                    <a:pt x="56" y="42"/>
                  </a:lnTo>
                  <a:lnTo>
                    <a:pt x="75" y="25"/>
                  </a:lnTo>
                  <a:lnTo>
                    <a:pt x="95" y="14"/>
                  </a:lnTo>
                  <a:lnTo>
                    <a:pt x="114" y="6"/>
                  </a:lnTo>
                  <a:lnTo>
                    <a:pt x="135" y="2"/>
                  </a:lnTo>
                  <a:lnTo>
                    <a:pt x="155" y="0"/>
                  </a:lnTo>
                  <a:lnTo>
                    <a:pt x="175" y="1"/>
                  </a:lnTo>
                  <a:lnTo>
                    <a:pt x="193" y="3"/>
                  </a:lnTo>
                  <a:lnTo>
                    <a:pt x="211" y="7"/>
                  </a:lnTo>
                  <a:lnTo>
                    <a:pt x="226" y="12"/>
                  </a:lnTo>
                  <a:lnTo>
                    <a:pt x="241" y="17"/>
                  </a:lnTo>
                  <a:lnTo>
                    <a:pt x="252" y="21"/>
                  </a:lnTo>
                  <a:lnTo>
                    <a:pt x="261" y="26"/>
                  </a:lnTo>
                  <a:lnTo>
                    <a:pt x="266" y="28"/>
                  </a:lnTo>
                  <a:lnTo>
                    <a:pt x="268" y="30"/>
                  </a:lnTo>
                  <a:lnTo>
                    <a:pt x="270" y="30"/>
                  </a:lnTo>
                  <a:lnTo>
                    <a:pt x="275" y="34"/>
                  </a:lnTo>
                  <a:lnTo>
                    <a:pt x="277" y="36"/>
                  </a:lnTo>
                  <a:lnTo>
                    <a:pt x="280" y="39"/>
                  </a:lnTo>
                  <a:lnTo>
                    <a:pt x="284" y="43"/>
                  </a:lnTo>
                  <a:lnTo>
                    <a:pt x="288" y="47"/>
                  </a:lnTo>
                  <a:lnTo>
                    <a:pt x="292" y="51"/>
                  </a:lnTo>
                  <a:lnTo>
                    <a:pt x="295" y="56"/>
                  </a:lnTo>
                  <a:lnTo>
                    <a:pt x="299" y="61"/>
                  </a:lnTo>
                  <a:lnTo>
                    <a:pt x="302" y="67"/>
                  </a:lnTo>
                  <a:lnTo>
                    <a:pt x="304" y="74"/>
                  </a:lnTo>
                  <a:lnTo>
                    <a:pt x="306" y="81"/>
                  </a:lnTo>
                  <a:lnTo>
                    <a:pt x="307" y="88"/>
                  </a:lnTo>
                  <a:lnTo>
                    <a:pt x="307"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85" name="Freeform 93"/>
            <p:cNvSpPr/>
            <p:nvPr/>
          </p:nvSpPr>
          <p:spPr>
            <a:xfrm>
              <a:off x="884238" y="2906713"/>
              <a:ext cx="300037" cy="382587"/>
            </a:xfrm>
            <a:custGeom>
              <a:avLst/>
              <a:gdLst>
                <a:gd name="T0" fmla="*/ 141706 w 379"/>
                <a:gd name="T1" fmla="*/ 0 h 481"/>
                <a:gd name="T2" fmla="*/ 142498 w 379"/>
                <a:gd name="T3" fmla="*/ 1591 h 481"/>
                <a:gd name="T4" fmla="*/ 144873 w 379"/>
                <a:gd name="T5" fmla="*/ 7159 h 481"/>
                <a:gd name="T6" fmla="*/ 149623 w 379"/>
                <a:gd name="T7" fmla="*/ 16703 h 481"/>
                <a:gd name="T8" fmla="*/ 154373 w 379"/>
                <a:gd name="T9" fmla="*/ 29430 h 481"/>
                <a:gd name="T10" fmla="*/ 159914 w 379"/>
                <a:gd name="T11" fmla="*/ 43747 h 481"/>
                <a:gd name="T12" fmla="*/ 166247 w 379"/>
                <a:gd name="T13" fmla="*/ 61246 h 481"/>
                <a:gd name="T14" fmla="*/ 173372 w 379"/>
                <a:gd name="T15" fmla="*/ 80335 h 481"/>
                <a:gd name="T16" fmla="*/ 181289 w 379"/>
                <a:gd name="T17" fmla="*/ 101016 h 481"/>
                <a:gd name="T18" fmla="*/ 188414 w 379"/>
                <a:gd name="T19" fmla="*/ 122491 h 481"/>
                <a:gd name="T20" fmla="*/ 195539 w 379"/>
                <a:gd name="T21" fmla="*/ 144763 h 481"/>
                <a:gd name="T22" fmla="*/ 202664 w 379"/>
                <a:gd name="T23" fmla="*/ 167829 h 481"/>
                <a:gd name="T24" fmla="*/ 208997 w 379"/>
                <a:gd name="T25" fmla="*/ 190100 h 481"/>
                <a:gd name="T26" fmla="*/ 214538 w 379"/>
                <a:gd name="T27" fmla="*/ 210781 h 481"/>
                <a:gd name="T28" fmla="*/ 219288 w 379"/>
                <a:gd name="T29" fmla="*/ 232257 h 481"/>
                <a:gd name="T30" fmla="*/ 223247 w 379"/>
                <a:gd name="T31" fmla="*/ 251346 h 481"/>
                <a:gd name="T32" fmla="*/ 225621 w 379"/>
                <a:gd name="T33" fmla="*/ 269640 h 481"/>
                <a:gd name="T34" fmla="*/ 201080 w 379"/>
                <a:gd name="T35" fmla="*/ 256914 h 481"/>
                <a:gd name="T36" fmla="*/ 148039 w 379"/>
                <a:gd name="T37" fmla="*/ 190100 h 481"/>
                <a:gd name="T38" fmla="*/ 187622 w 379"/>
                <a:gd name="T39" fmla="*/ 272822 h 481"/>
                <a:gd name="T40" fmla="*/ 300037 w 379"/>
                <a:gd name="T41" fmla="*/ 328500 h 481"/>
                <a:gd name="T42" fmla="*/ 299245 w 379"/>
                <a:gd name="T43" fmla="*/ 355543 h 481"/>
                <a:gd name="T44" fmla="*/ 291329 w 379"/>
                <a:gd name="T45" fmla="*/ 382587 h 481"/>
                <a:gd name="T46" fmla="*/ 138540 w 379"/>
                <a:gd name="T47" fmla="*/ 315773 h 481"/>
                <a:gd name="T48" fmla="*/ 72832 w 379"/>
                <a:gd name="T49" fmla="*/ 120105 h 481"/>
                <a:gd name="T50" fmla="*/ 0 w 379"/>
                <a:gd name="T51" fmla="*/ 99425 h 481"/>
                <a:gd name="T52" fmla="*/ 0 w 379"/>
                <a:gd name="T53" fmla="*/ 98629 h 481"/>
                <a:gd name="T54" fmla="*/ 2375 w 379"/>
                <a:gd name="T55" fmla="*/ 96243 h 481"/>
                <a:gd name="T56" fmla="*/ 6333 w 379"/>
                <a:gd name="T57" fmla="*/ 92266 h 481"/>
                <a:gd name="T58" fmla="*/ 11875 w 379"/>
                <a:gd name="T59" fmla="*/ 86699 h 481"/>
                <a:gd name="T60" fmla="*/ 17416 w 379"/>
                <a:gd name="T61" fmla="*/ 79540 h 481"/>
                <a:gd name="T62" fmla="*/ 25333 w 379"/>
                <a:gd name="T63" fmla="*/ 73177 h 481"/>
                <a:gd name="T64" fmla="*/ 33249 w 379"/>
                <a:gd name="T65" fmla="*/ 65223 h 481"/>
                <a:gd name="T66" fmla="*/ 43541 w 379"/>
                <a:gd name="T67" fmla="*/ 57269 h 481"/>
                <a:gd name="T68" fmla="*/ 53041 w 379"/>
                <a:gd name="T69" fmla="*/ 48519 h 481"/>
                <a:gd name="T70" fmla="*/ 64124 w 379"/>
                <a:gd name="T71" fmla="*/ 40565 h 481"/>
                <a:gd name="T72" fmla="*/ 75999 w 379"/>
                <a:gd name="T73" fmla="*/ 31816 h 481"/>
                <a:gd name="T74" fmla="*/ 88665 w 379"/>
                <a:gd name="T75" fmla="*/ 23067 h 481"/>
                <a:gd name="T76" fmla="*/ 100540 w 379"/>
                <a:gd name="T77" fmla="*/ 15908 h 481"/>
                <a:gd name="T78" fmla="*/ 114790 w 379"/>
                <a:gd name="T79" fmla="*/ 9545 h 481"/>
                <a:gd name="T80" fmla="*/ 128248 w 379"/>
                <a:gd name="T81" fmla="*/ 3977 h 481"/>
                <a:gd name="T82" fmla="*/ 141706 w 379"/>
                <a:gd name="T83" fmla="*/ 0 h 481"/>
                <a:gd name="T84" fmla="*/ 141706 w 379"/>
                <a:gd name="T85" fmla="*/ 0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 h="481">
                  <a:moveTo>
                    <a:pt x="179" y="0"/>
                  </a:moveTo>
                  <a:lnTo>
                    <a:pt x="180" y="2"/>
                  </a:lnTo>
                  <a:lnTo>
                    <a:pt x="183" y="9"/>
                  </a:lnTo>
                  <a:lnTo>
                    <a:pt x="189" y="21"/>
                  </a:lnTo>
                  <a:lnTo>
                    <a:pt x="195" y="37"/>
                  </a:lnTo>
                  <a:lnTo>
                    <a:pt x="202" y="55"/>
                  </a:lnTo>
                  <a:lnTo>
                    <a:pt x="210" y="77"/>
                  </a:lnTo>
                  <a:lnTo>
                    <a:pt x="219" y="101"/>
                  </a:lnTo>
                  <a:lnTo>
                    <a:pt x="229" y="127"/>
                  </a:lnTo>
                  <a:lnTo>
                    <a:pt x="238" y="154"/>
                  </a:lnTo>
                  <a:lnTo>
                    <a:pt x="247" y="182"/>
                  </a:lnTo>
                  <a:lnTo>
                    <a:pt x="256" y="211"/>
                  </a:lnTo>
                  <a:lnTo>
                    <a:pt x="264" y="239"/>
                  </a:lnTo>
                  <a:lnTo>
                    <a:pt x="271" y="265"/>
                  </a:lnTo>
                  <a:lnTo>
                    <a:pt x="277" y="292"/>
                  </a:lnTo>
                  <a:lnTo>
                    <a:pt x="282" y="316"/>
                  </a:lnTo>
                  <a:lnTo>
                    <a:pt x="285" y="339"/>
                  </a:lnTo>
                  <a:lnTo>
                    <a:pt x="254" y="323"/>
                  </a:lnTo>
                  <a:lnTo>
                    <a:pt x="187" y="239"/>
                  </a:lnTo>
                  <a:lnTo>
                    <a:pt x="237" y="343"/>
                  </a:lnTo>
                  <a:lnTo>
                    <a:pt x="379" y="413"/>
                  </a:lnTo>
                  <a:lnTo>
                    <a:pt x="378" y="447"/>
                  </a:lnTo>
                  <a:lnTo>
                    <a:pt x="368" y="481"/>
                  </a:lnTo>
                  <a:lnTo>
                    <a:pt x="175" y="397"/>
                  </a:lnTo>
                  <a:lnTo>
                    <a:pt x="92" y="151"/>
                  </a:lnTo>
                  <a:lnTo>
                    <a:pt x="0" y="125"/>
                  </a:lnTo>
                  <a:lnTo>
                    <a:pt x="0" y="124"/>
                  </a:lnTo>
                  <a:lnTo>
                    <a:pt x="3" y="121"/>
                  </a:lnTo>
                  <a:lnTo>
                    <a:pt x="8" y="116"/>
                  </a:lnTo>
                  <a:lnTo>
                    <a:pt x="15" y="109"/>
                  </a:lnTo>
                  <a:lnTo>
                    <a:pt x="22" y="100"/>
                  </a:lnTo>
                  <a:lnTo>
                    <a:pt x="32" y="92"/>
                  </a:lnTo>
                  <a:lnTo>
                    <a:pt x="42" y="82"/>
                  </a:lnTo>
                  <a:lnTo>
                    <a:pt x="55" y="72"/>
                  </a:lnTo>
                  <a:lnTo>
                    <a:pt x="67" y="61"/>
                  </a:lnTo>
                  <a:lnTo>
                    <a:pt x="81" y="51"/>
                  </a:lnTo>
                  <a:lnTo>
                    <a:pt x="96" y="40"/>
                  </a:lnTo>
                  <a:lnTo>
                    <a:pt x="112" y="29"/>
                  </a:lnTo>
                  <a:lnTo>
                    <a:pt x="127" y="20"/>
                  </a:lnTo>
                  <a:lnTo>
                    <a:pt x="145" y="12"/>
                  </a:lnTo>
                  <a:lnTo>
                    <a:pt x="162" y="5"/>
                  </a:lnTo>
                  <a:lnTo>
                    <a:pt x="179" y="0"/>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86" name="Freeform 94"/>
            <p:cNvSpPr/>
            <p:nvPr/>
          </p:nvSpPr>
          <p:spPr>
            <a:xfrm>
              <a:off x="884238" y="3006725"/>
              <a:ext cx="252412" cy="500063"/>
            </a:xfrm>
            <a:custGeom>
              <a:avLst/>
              <a:gdLst>
                <a:gd name="T0" fmla="*/ 0 w 317"/>
                <a:gd name="T1" fmla="*/ 0 h 632"/>
                <a:gd name="T2" fmla="*/ 44590 w 317"/>
                <a:gd name="T3" fmla="*/ 333903 h 632"/>
                <a:gd name="T4" fmla="*/ 27869 w 317"/>
                <a:gd name="T5" fmla="*/ 376630 h 632"/>
                <a:gd name="T6" fmla="*/ 41405 w 317"/>
                <a:gd name="T7" fmla="*/ 400367 h 632"/>
                <a:gd name="T8" fmla="*/ 8759 w 317"/>
                <a:gd name="T9" fmla="*/ 500063 h 632"/>
                <a:gd name="T10" fmla="*/ 113068 w 317"/>
                <a:gd name="T11" fmla="*/ 500063 h 632"/>
                <a:gd name="T12" fmla="*/ 136955 w 317"/>
                <a:gd name="T13" fmla="*/ 411444 h 632"/>
                <a:gd name="T14" fmla="*/ 112272 w 317"/>
                <a:gd name="T15" fmla="*/ 365552 h 632"/>
                <a:gd name="T16" fmla="*/ 136955 w 317"/>
                <a:gd name="T17" fmla="*/ 338650 h 632"/>
                <a:gd name="T18" fmla="*/ 138548 w 317"/>
                <a:gd name="T19" fmla="*/ 312539 h 632"/>
                <a:gd name="T20" fmla="*/ 251616 w 317"/>
                <a:gd name="T21" fmla="*/ 351310 h 632"/>
                <a:gd name="T22" fmla="*/ 252412 w 317"/>
                <a:gd name="T23" fmla="*/ 302253 h 632"/>
                <a:gd name="T24" fmla="*/ 42201 w 317"/>
                <a:gd name="T25" fmla="*/ 22946 h 632"/>
                <a:gd name="T26" fmla="*/ 0 w 317"/>
                <a:gd name="T27" fmla="*/ 0 h 632"/>
                <a:gd name="T28" fmla="*/ 0 w 317"/>
                <a:gd name="T29" fmla="*/ 0 h 6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7" h="632">
                  <a:moveTo>
                    <a:pt x="0" y="0"/>
                  </a:moveTo>
                  <a:lnTo>
                    <a:pt x="56" y="422"/>
                  </a:lnTo>
                  <a:lnTo>
                    <a:pt x="35" y="476"/>
                  </a:lnTo>
                  <a:lnTo>
                    <a:pt x="52" y="506"/>
                  </a:lnTo>
                  <a:lnTo>
                    <a:pt x="11" y="632"/>
                  </a:lnTo>
                  <a:lnTo>
                    <a:pt x="142" y="632"/>
                  </a:lnTo>
                  <a:lnTo>
                    <a:pt x="172" y="520"/>
                  </a:lnTo>
                  <a:lnTo>
                    <a:pt x="141" y="462"/>
                  </a:lnTo>
                  <a:lnTo>
                    <a:pt x="172" y="428"/>
                  </a:lnTo>
                  <a:lnTo>
                    <a:pt x="174" y="395"/>
                  </a:lnTo>
                  <a:lnTo>
                    <a:pt x="316" y="444"/>
                  </a:lnTo>
                  <a:lnTo>
                    <a:pt x="317" y="382"/>
                  </a:lnTo>
                  <a:lnTo>
                    <a:pt x="53" y="29"/>
                  </a:lnTo>
                  <a:lnTo>
                    <a:pt x="0" y="0"/>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87" name="Freeform 95"/>
            <p:cNvSpPr/>
            <p:nvPr/>
          </p:nvSpPr>
          <p:spPr>
            <a:xfrm>
              <a:off x="871538" y="4108450"/>
              <a:ext cx="63500" cy="142875"/>
            </a:xfrm>
            <a:custGeom>
              <a:avLst/>
              <a:gdLst>
                <a:gd name="T0" fmla="*/ 20383 w 81"/>
                <a:gd name="T1" fmla="*/ 0 h 180"/>
                <a:gd name="T2" fmla="*/ 19599 w 81"/>
                <a:gd name="T3" fmla="*/ 794 h 180"/>
                <a:gd name="T4" fmla="*/ 19599 w 81"/>
                <a:gd name="T5" fmla="*/ 3969 h 180"/>
                <a:gd name="T6" fmla="*/ 19599 w 81"/>
                <a:gd name="T7" fmla="*/ 7938 h 180"/>
                <a:gd name="T8" fmla="*/ 19599 w 81"/>
                <a:gd name="T9" fmla="*/ 13494 h 180"/>
                <a:gd name="T10" fmla="*/ 19599 w 81"/>
                <a:gd name="T11" fmla="*/ 19050 h 180"/>
                <a:gd name="T12" fmla="*/ 20383 w 81"/>
                <a:gd name="T13" fmla="*/ 25400 h 180"/>
                <a:gd name="T14" fmla="*/ 21951 w 81"/>
                <a:gd name="T15" fmla="*/ 30956 h 180"/>
                <a:gd name="T16" fmla="*/ 24302 w 81"/>
                <a:gd name="T17" fmla="*/ 36513 h 180"/>
                <a:gd name="T18" fmla="*/ 25870 w 81"/>
                <a:gd name="T19" fmla="*/ 41275 h 180"/>
                <a:gd name="T20" fmla="*/ 28222 w 81"/>
                <a:gd name="T21" fmla="*/ 43656 h 180"/>
                <a:gd name="T22" fmla="*/ 31358 w 81"/>
                <a:gd name="T23" fmla="*/ 45244 h 180"/>
                <a:gd name="T24" fmla="*/ 36062 w 81"/>
                <a:gd name="T25" fmla="*/ 44450 h 180"/>
                <a:gd name="T26" fmla="*/ 40765 w 81"/>
                <a:gd name="T27" fmla="*/ 40481 h 180"/>
                <a:gd name="T28" fmla="*/ 47037 w 81"/>
                <a:gd name="T29" fmla="*/ 33338 h 180"/>
                <a:gd name="T30" fmla="*/ 54093 w 81"/>
                <a:gd name="T31" fmla="*/ 23813 h 180"/>
                <a:gd name="T32" fmla="*/ 63500 w 81"/>
                <a:gd name="T33" fmla="*/ 10319 h 180"/>
                <a:gd name="T34" fmla="*/ 63500 w 81"/>
                <a:gd name="T35" fmla="*/ 10319 h 180"/>
                <a:gd name="T36" fmla="*/ 63500 w 81"/>
                <a:gd name="T37" fmla="*/ 12700 h 180"/>
                <a:gd name="T38" fmla="*/ 63500 w 81"/>
                <a:gd name="T39" fmla="*/ 16669 h 180"/>
                <a:gd name="T40" fmla="*/ 63500 w 81"/>
                <a:gd name="T41" fmla="*/ 22225 h 180"/>
                <a:gd name="T42" fmla="*/ 62716 w 81"/>
                <a:gd name="T43" fmla="*/ 27781 h 180"/>
                <a:gd name="T44" fmla="*/ 61932 w 81"/>
                <a:gd name="T45" fmla="*/ 34925 h 180"/>
                <a:gd name="T46" fmla="*/ 60364 w 81"/>
                <a:gd name="T47" fmla="*/ 42863 h 180"/>
                <a:gd name="T48" fmla="*/ 59580 w 81"/>
                <a:gd name="T49" fmla="*/ 52388 h 180"/>
                <a:gd name="T50" fmla="*/ 56444 w 81"/>
                <a:gd name="T51" fmla="*/ 61913 h 180"/>
                <a:gd name="T52" fmla="*/ 53309 w 81"/>
                <a:gd name="T53" fmla="*/ 72231 h 180"/>
                <a:gd name="T54" fmla="*/ 49389 w 81"/>
                <a:gd name="T55" fmla="*/ 83344 h 180"/>
                <a:gd name="T56" fmla="*/ 45469 w 81"/>
                <a:gd name="T57" fmla="*/ 96044 h 180"/>
                <a:gd name="T58" fmla="*/ 39981 w 81"/>
                <a:gd name="T59" fmla="*/ 107156 h 180"/>
                <a:gd name="T60" fmla="*/ 32926 w 81"/>
                <a:gd name="T61" fmla="*/ 119063 h 180"/>
                <a:gd name="T62" fmla="*/ 25870 w 81"/>
                <a:gd name="T63" fmla="*/ 130969 h 180"/>
                <a:gd name="T64" fmla="*/ 15679 w 81"/>
                <a:gd name="T65" fmla="*/ 142875 h 180"/>
                <a:gd name="T66" fmla="*/ 14895 w 81"/>
                <a:gd name="T67" fmla="*/ 141288 h 180"/>
                <a:gd name="T68" fmla="*/ 14111 w 81"/>
                <a:gd name="T69" fmla="*/ 139700 h 180"/>
                <a:gd name="T70" fmla="*/ 11759 w 81"/>
                <a:gd name="T71" fmla="*/ 135731 h 180"/>
                <a:gd name="T72" fmla="*/ 10191 w 81"/>
                <a:gd name="T73" fmla="*/ 130969 h 180"/>
                <a:gd name="T74" fmla="*/ 7840 w 81"/>
                <a:gd name="T75" fmla="*/ 124619 h 180"/>
                <a:gd name="T76" fmla="*/ 5488 w 81"/>
                <a:gd name="T77" fmla="*/ 118269 h 180"/>
                <a:gd name="T78" fmla="*/ 3136 w 81"/>
                <a:gd name="T79" fmla="*/ 110331 h 180"/>
                <a:gd name="T80" fmla="*/ 2352 w 81"/>
                <a:gd name="T81" fmla="*/ 101600 h 180"/>
                <a:gd name="T82" fmla="*/ 0 w 81"/>
                <a:gd name="T83" fmla="*/ 90488 h 180"/>
                <a:gd name="T84" fmla="*/ 0 w 81"/>
                <a:gd name="T85" fmla="*/ 79375 h 180"/>
                <a:gd name="T86" fmla="*/ 0 w 81"/>
                <a:gd name="T87" fmla="*/ 67469 h 180"/>
                <a:gd name="T88" fmla="*/ 784 w 81"/>
                <a:gd name="T89" fmla="*/ 55563 h 180"/>
                <a:gd name="T90" fmla="*/ 3136 w 81"/>
                <a:gd name="T91" fmla="*/ 42069 h 180"/>
                <a:gd name="T92" fmla="*/ 7056 w 81"/>
                <a:gd name="T93" fmla="*/ 28575 h 180"/>
                <a:gd name="T94" fmla="*/ 12543 w 81"/>
                <a:gd name="T95" fmla="*/ 14288 h 180"/>
                <a:gd name="T96" fmla="*/ 20383 w 81"/>
                <a:gd name="T97" fmla="*/ 0 h 180"/>
                <a:gd name="T98" fmla="*/ 20383 w 81"/>
                <a:gd name="T99" fmla="*/ 0 h 1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1" h="180">
                  <a:moveTo>
                    <a:pt x="26" y="0"/>
                  </a:moveTo>
                  <a:lnTo>
                    <a:pt x="25" y="1"/>
                  </a:lnTo>
                  <a:lnTo>
                    <a:pt x="25" y="5"/>
                  </a:lnTo>
                  <a:lnTo>
                    <a:pt x="25" y="10"/>
                  </a:lnTo>
                  <a:lnTo>
                    <a:pt x="25" y="17"/>
                  </a:lnTo>
                  <a:lnTo>
                    <a:pt x="25" y="24"/>
                  </a:lnTo>
                  <a:lnTo>
                    <a:pt x="26" y="32"/>
                  </a:lnTo>
                  <a:lnTo>
                    <a:pt x="28" y="39"/>
                  </a:lnTo>
                  <a:lnTo>
                    <a:pt x="31" y="46"/>
                  </a:lnTo>
                  <a:lnTo>
                    <a:pt x="33" y="52"/>
                  </a:lnTo>
                  <a:lnTo>
                    <a:pt x="36" y="55"/>
                  </a:lnTo>
                  <a:lnTo>
                    <a:pt x="40" y="57"/>
                  </a:lnTo>
                  <a:lnTo>
                    <a:pt x="46" y="56"/>
                  </a:lnTo>
                  <a:lnTo>
                    <a:pt x="52" y="51"/>
                  </a:lnTo>
                  <a:lnTo>
                    <a:pt x="60" y="42"/>
                  </a:lnTo>
                  <a:lnTo>
                    <a:pt x="69" y="30"/>
                  </a:lnTo>
                  <a:lnTo>
                    <a:pt x="81" y="13"/>
                  </a:lnTo>
                  <a:lnTo>
                    <a:pt x="81" y="16"/>
                  </a:lnTo>
                  <a:lnTo>
                    <a:pt x="81" y="21"/>
                  </a:lnTo>
                  <a:lnTo>
                    <a:pt x="81" y="28"/>
                  </a:lnTo>
                  <a:lnTo>
                    <a:pt x="80" y="35"/>
                  </a:lnTo>
                  <a:lnTo>
                    <a:pt x="79" y="44"/>
                  </a:lnTo>
                  <a:lnTo>
                    <a:pt x="77" y="54"/>
                  </a:lnTo>
                  <a:lnTo>
                    <a:pt x="76" y="66"/>
                  </a:lnTo>
                  <a:lnTo>
                    <a:pt x="72" y="78"/>
                  </a:lnTo>
                  <a:lnTo>
                    <a:pt x="68" y="91"/>
                  </a:lnTo>
                  <a:lnTo>
                    <a:pt x="63" y="105"/>
                  </a:lnTo>
                  <a:lnTo>
                    <a:pt x="58" y="121"/>
                  </a:lnTo>
                  <a:lnTo>
                    <a:pt x="51" y="135"/>
                  </a:lnTo>
                  <a:lnTo>
                    <a:pt x="42" y="150"/>
                  </a:lnTo>
                  <a:lnTo>
                    <a:pt x="33" y="165"/>
                  </a:lnTo>
                  <a:lnTo>
                    <a:pt x="20" y="180"/>
                  </a:lnTo>
                  <a:lnTo>
                    <a:pt x="19" y="178"/>
                  </a:lnTo>
                  <a:lnTo>
                    <a:pt x="18" y="176"/>
                  </a:lnTo>
                  <a:lnTo>
                    <a:pt x="15" y="171"/>
                  </a:lnTo>
                  <a:lnTo>
                    <a:pt x="13" y="165"/>
                  </a:lnTo>
                  <a:lnTo>
                    <a:pt x="10" y="157"/>
                  </a:lnTo>
                  <a:lnTo>
                    <a:pt x="7" y="149"/>
                  </a:lnTo>
                  <a:lnTo>
                    <a:pt x="4" y="139"/>
                  </a:lnTo>
                  <a:lnTo>
                    <a:pt x="3" y="128"/>
                  </a:lnTo>
                  <a:lnTo>
                    <a:pt x="0" y="114"/>
                  </a:lnTo>
                  <a:lnTo>
                    <a:pt x="0" y="100"/>
                  </a:lnTo>
                  <a:lnTo>
                    <a:pt x="0" y="85"/>
                  </a:lnTo>
                  <a:lnTo>
                    <a:pt x="1" y="70"/>
                  </a:lnTo>
                  <a:lnTo>
                    <a:pt x="4" y="53"/>
                  </a:lnTo>
                  <a:lnTo>
                    <a:pt x="9" y="36"/>
                  </a:lnTo>
                  <a:lnTo>
                    <a:pt x="16" y="18"/>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sp>
          <p:nvSpPr>
            <p:cNvPr id="188" name="Freeform 96"/>
            <p:cNvSpPr/>
            <p:nvPr/>
          </p:nvSpPr>
          <p:spPr>
            <a:xfrm>
              <a:off x="1220788" y="4167188"/>
              <a:ext cx="128587" cy="84137"/>
            </a:xfrm>
            <a:custGeom>
              <a:avLst/>
              <a:gdLst>
                <a:gd name="T0" fmla="*/ 15081 w 162"/>
                <a:gd name="T1" fmla="*/ 0 h 107"/>
                <a:gd name="T2" fmla="*/ 15081 w 162"/>
                <a:gd name="T3" fmla="*/ 0 h 107"/>
                <a:gd name="T4" fmla="*/ 16669 w 162"/>
                <a:gd name="T5" fmla="*/ 3145 h 107"/>
                <a:gd name="T6" fmla="*/ 16669 w 162"/>
                <a:gd name="T7" fmla="*/ 3932 h 107"/>
                <a:gd name="T8" fmla="*/ 18256 w 162"/>
                <a:gd name="T9" fmla="*/ 6291 h 107"/>
                <a:gd name="T10" fmla="*/ 19844 w 162"/>
                <a:gd name="T11" fmla="*/ 9436 h 107"/>
                <a:gd name="T12" fmla="*/ 22225 w 162"/>
                <a:gd name="T13" fmla="*/ 11795 h 107"/>
                <a:gd name="T14" fmla="*/ 24606 w 162"/>
                <a:gd name="T15" fmla="*/ 14154 h 107"/>
                <a:gd name="T16" fmla="*/ 27781 w 162"/>
                <a:gd name="T17" fmla="*/ 16513 h 107"/>
                <a:gd name="T18" fmla="*/ 32544 w 162"/>
                <a:gd name="T19" fmla="*/ 19658 h 107"/>
                <a:gd name="T20" fmla="*/ 37306 w 162"/>
                <a:gd name="T21" fmla="*/ 22803 h 107"/>
                <a:gd name="T22" fmla="*/ 42069 w 162"/>
                <a:gd name="T23" fmla="*/ 25949 h 107"/>
                <a:gd name="T24" fmla="*/ 48419 w 162"/>
                <a:gd name="T25" fmla="*/ 29094 h 107"/>
                <a:gd name="T26" fmla="*/ 55562 w 162"/>
                <a:gd name="T27" fmla="*/ 32239 h 107"/>
                <a:gd name="T28" fmla="*/ 64294 w 162"/>
                <a:gd name="T29" fmla="*/ 35385 h 107"/>
                <a:gd name="T30" fmla="*/ 128587 w 162"/>
                <a:gd name="T31" fmla="*/ 71556 h 107"/>
                <a:gd name="T32" fmla="*/ 127000 w 162"/>
                <a:gd name="T33" fmla="*/ 81778 h 107"/>
                <a:gd name="T34" fmla="*/ 68262 w 162"/>
                <a:gd name="T35" fmla="*/ 82564 h 107"/>
                <a:gd name="T36" fmla="*/ 30162 w 162"/>
                <a:gd name="T37" fmla="*/ 55829 h 107"/>
                <a:gd name="T38" fmla="*/ 30162 w 162"/>
                <a:gd name="T39" fmla="*/ 84137 h 107"/>
                <a:gd name="T40" fmla="*/ 15081 w 162"/>
                <a:gd name="T41" fmla="*/ 84137 h 107"/>
                <a:gd name="T42" fmla="*/ 12700 w 162"/>
                <a:gd name="T43" fmla="*/ 46393 h 107"/>
                <a:gd name="T44" fmla="*/ 11112 w 162"/>
                <a:gd name="T45" fmla="*/ 45607 h 107"/>
                <a:gd name="T46" fmla="*/ 7937 w 162"/>
                <a:gd name="T47" fmla="*/ 43248 h 107"/>
                <a:gd name="T48" fmla="*/ 6350 w 162"/>
                <a:gd name="T49" fmla="*/ 40889 h 107"/>
                <a:gd name="T50" fmla="*/ 4762 w 162"/>
                <a:gd name="T51" fmla="*/ 39316 h 107"/>
                <a:gd name="T52" fmla="*/ 3175 w 162"/>
                <a:gd name="T53" fmla="*/ 36171 h 107"/>
                <a:gd name="T54" fmla="*/ 1587 w 162"/>
                <a:gd name="T55" fmla="*/ 33812 h 107"/>
                <a:gd name="T56" fmla="*/ 794 w 162"/>
                <a:gd name="T57" fmla="*/ 29094 h 107"/>
                <a:gd name="T58" fmla="*/ 0 w 162"/>
                <a:gd name="T59" fmla="*/ 25949 h 107"/>
                <a:gd name="T60" fmla="*/ 0 w 162"/>
                <a:gd name="T61" fmla="*/ 22017 h 107"/>
                <a:gd name="T62" fmla="*/ 1587 w 162"/>
                <a:gd name="T63" fmla="*/ 18086 h 107"/>
                <a:gd name="T64" fmla="*/ 3175 w 162"/>
                <a:gd name="T65" fmla="*/ 13368 h 107"/>
                <a:gd name="T66" fmla="*/ 6350 w 162"/>
                <a:gd name="T67" fmla="*/ 9436 h 107"/>
                <a:gd name="T68" fmla="*/ 10319 w 162"/>
                <a:gd name="T69" fmla="*/ 3932 h 107"/>
                <a:gd name="T70" fmla="*/ 15081 w 162"/>
                <a:gd name="T71" fmla="*/ 0 h 107"/>
                <a:gd name="T72" fmla="*/ 15081 w 162"/>
                <a:gd name="T73" fmla="*/ 0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2" h="107">
                  <a:moveTo>
                    <a:pt x="19" y="0"/>
                  </a:moveTo>
                  <a:lnTo>
                    <a:pt x="19" y="0"/>
                  </a:lnTo>
                  <a:lnTo>
                    <a:pt x="21" y="4"/>
                  </a:lnTo>
                  <a:lnTo>
                    <a:pt x="21" y="5"/>
                  </a:lnTo>
                  <a:lnTo>
                    <a:pt x="23" y="8"/>
                  </a:lnTo>
                  <a:lnTo>
                    <a:pt x="25" y="12"/>
                  </a:lnTo>
                  <a:lnTo>
                    <a:pt x="28" y="15"/>
                  </a:lnTo>
                  <a:lnTo>
                    <a:pt x="31" y="18"/>
                  </a:lnTo>
                  <a:lnTo>
                    <a:pt x="35" y="21"/>
                  </a:lnTo>
                  <a:lnTo>
                    <a:pt x="41" y="25"/>
                  </a:lnTo>
                  <a:lnTo>
                    <a:pt x="47" y="29"/>
                  </a:lnTo>
                  <a:lnTo>
                    <a:pt x="53" y="33"/>
                  </a:lnTo>
                  <a:lnTo>
                    <a:pt x="61" y="37"/>
                  </a:lnTo>
                  <a:lnTo>
                    <a:pt x="70" y="41"/>
                  </a:lnTo>
                  <a:lnTo>
                    <a:pt x="81" y="45"/>
                  </a:lnTo>
                  <a:lnTo>
                    <a:pt x="162" y="91"/>
                  </a:lnTo>
                  <a:lnTo>
                    <a:pt x="160" y="104"/>
                  </a:lnTo>
                  <a:lnTo>
                    <a:pt x="86" y="105"/>
                  </a:lnTo>
                  <a:lnTo>
                    <a:pt x="38" y="71"/>
                  </a:lnTo>
                  <a:lnTo>
                    <a:pt x="38" y="107"/>
                  </a:lnTo>
                  <a:lnTo>
                    <a:pt x="19" y="107"/>
                  </a:lnTo>
                  <a:lnTo>
                    <a:pt x="16" y="59"/>
                  </a:lnTo>
                  <a:lnTo>
                    <a:pt x="14" y="58"/>
                  </a:lnTo>
                  <a:lnTo>
                    <a:pt x="10" y="55"/>
                  </a:lnTo>
                  <a:lnTo>
                    <a:pt x="8" y="52"/>
                  </a:lnTo>
                  <a:lnTo>
                    <a:pt x="6" y="50"/>
                  </a:lnTo>
                  <a:lnTo>
                    <a:pt x="4" y="46"/>
                  </a:lnTo>
                  <a:lnTo>
                    <a:pt x="2" y="43"/>
                  </a:lnTo>
                  <a:lnTo>
                    <a:pt x="1" y="37"/>
                  </a:lnTo>
                  <a:lnTo>
                    <a:pt x="0" y="33"/>
                  </a:lnTo>
                  <a:lnTo>
                    <a:pt x="0" y="28"/>
                  </a:lnTo>
                  <a:lnTo>
                    <a:pt x="2" y="23"/>
                  </a:lnTo>
                  <a:lnTo>
                    <a:pt x="4" y="17"/>
                  </a:lnTo>
                  <a:lnTo>
                    <a:pt x="8" y="12"/>
                  </a:lnTo>
                  <a:lnTo>
                    <a:pt x="13" y="5"/>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350">
                <a:solidFill>
                  <a:prstClr val="black"/>
                </a:solidFill>
              </a:endParaRPr>
            </a:p>
          </p:txBody>
        </p:sp>
      </p:grpSp>
      <p:pic>
        <p:nvPicPr>
          <p:cNvPr id="3" name="Picture 1">
            <a:extLst>
              <a:ext uri="{FF2B5EF4-FFF2-40B4-BE49-F238E27FC236}">
                <a16:creationId xmlns:a16="http://schemas.microsoft.com/office/drawing/2014/main" id="{04F2FEF0-0C63-4A03-8896-211C7771DE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366" y="4687576"/>
            <a:ext cx="1823419" cy="707202"/>
          </a:xfrm>
          <a:prstGeom prst="rect">
            <a:avLst/>
          </a:prstGeom>
        </p:spPr>
      </p:pic>
    </p:spTree>
    <p:extLst>
      <p:ext uri="{BB962C8B-B14F-4D97-AF65-F5344CB8AC3E}">
        <p14:creationId xmlns:p14="http://schemas.microsoft.com/office/powerpoint/2010/main" val="404885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indefinite"/>
                            </p:stCondLst>
                          </p:cTn>
                        </p:par>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indefinite"/>
                            </p:stCondLst>
                          </p:cTn>
                        </p:par>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Autofit/>
          </a:bodyPr>
          <a:lstStyle/>
          <a:p>
            <a:pPr>
              <a:defRPr b="0" i="0"/>
            </a:pPr>
            <a:r>
              <a:rPr lang="x-none" altLang="en-US" sz="2600" dirty="0">
                <a:solidFill>
                  <a:srgbClr val="C00000"/>
                </a:solidFill>
                <a:latin typeface="Gotham Black" pitchFamily="50" charset="0"/>
              </a:rPr>
              <a:t>Vías de transmisión</a:t>
            </a:r>
          </a:p>
        </p:txBody>
      </p:sp>
      <p:sp>
        <p:nvSpPr>
          <p:cNvPr id="102403" name="AutoShape 2"/>
          <p:cNvSpPr>
            <a:spLocks noChangeAspect="1" noChangeArrowheads="1"/>
          </p:cNvSpPr>
          <p:nvPr/>
        </p:nvSpPr>
        <p:spPr>
          <a:xfrm>
            <a:off x="1314450" y="1494236"/>
            <a:ext cx="6400800" cy="443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charset="0"/>
              <a:buChar char="●"/>
              <a:defRPr sz="30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defRPr b="0" i="0"/>
            </a:pPr>
            <a:endParaRPr lang="es-ES" altLang="en-US" sz="1350">
              <a:solidFill>
                <a:srgbClr val="000000"/>
              </a:solidFill>
            </a:endParaRPr>
          </a:p>
        </p:txBody>
      </p:sp>
      <p:sp>
        <p:nvSpPr>
          <p:cNvPr id="52" name="AutoShape 36"/>
          <p:cNvSpPr>
            <a:spLocks noChangeArrowheads="1"/>
          </p:cNvSpPr>
          <p:nvPr/>
        </p:nvSpPr>
        <p:spPr>
          <a:xfrm>
            <a:off x="1245358" y="3331671"/>
            <a:ext cx="1663110" cy="939735"/>
          </a:xfrm>
          <a:prstGeom prst="notchedRightArrow">
            <a:avLst>
              <a:gd name="adj1" fmla="val 50000"/>
              <a:gd name="adj2" fmla="val 43056"/>
            </a:avLst>
          </a:prstGeom>
          <a:solidFill>
            <a:srgbClr val="FF0000"/>
          </a:solidFill>
          <a:ln w="38100">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b="0" i="0"/>
            </a:pPr>
            <a:endParaRPr lang="en-US" altLang="en-US" sz="1350">
              <a:solidFill>
                <a:prstClr val="black"/>
              </a:solidFill>
              <a:latin typeface="Gotham Black" pitchFamily="50" charset="0"/>
            </a:endParaRPr>
          </a:p>
        </p:txBody>
      </p:sp>
      <p:sp>
        <p:nvSpPr>
          <p:cNvPr id="53" name="Text Box 37"/>
          <p:cNvSpPr txBox="1">
            <a:spLocks noChangeArrowheads="1"/>
          </p:cNvSpPr>
          <p:nvPr/>
        </p:nvSpPr>
        <p:spPr>
          <a:xfrm>
            <a:off x="492919" y="2035636"/>
            <a:ext cx="2007567"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b="0" i="0"/>
            </a:pPr>
            <a:r>
              <a:rPr lang="x-none" altLang="en-US" b="1" dirty="0">
                <a:solidFill>
                  <a:prstClr val="black"/>
                </a:solidFill>
                <a:latin typeface="Gotham Black" pitchFamily="50" charset="0"/>
                <a:cs typeface="Arial" charset="0"/>
              </a:rPr>
              <a:t>Vía de transmisión</a:t>
            </a:r>
          </a:p>
        </p:txBody>
      </p:sp>
      <p:sp>
        <p:nvSpPr>
          <p:cNvPr id="113" name="Text Box 100"/>
          <p:cNvSpPr txBox="1">
            <a:spLocks noChangeArrowheads="1"/>
          </p:cNvSpPr>
          <p:nvPr/>
        </p:nvSpPr>
        <p:spPr>
          <a:xfrm>
            <a:off x="370463" y="2974087"/>
            <a:ext cx="140249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b="0" i="0"/>
            </a:pPr>
            <a:r>
              <a:rPr lang="x-none" altLang="en-US" b="1" dirty="0">
                <a:solidFill>
                  <a:prstClr val="black"/>
                </a:solidFill>
                <a:latin typeface="Gotham Light" pitchFamily="50" charset="0"/>
                <a:cs typeface="Arial" charset="0"/>
              </a:rPr>
              <a:t>El agente</a:t>
            </a:r>
          </a:p>
        </p:txBody>
      </p:sp>
      <p:sp>
        <p:nvSpPr>
          <p:cNvPr id="119" name="AutoShape 6"/>
          <p:cNvSpPr>
            <a:spLocks noChangeArrowheads="1"/>
          </p:cNvSpPr>
          <p:nvPr/>
        </p:nvSpPr>
        <p:spPr>
          <a:xfrm>
            <a:off x="501907" y="3408664"/>
            <a:ext cx="400711" cy="195835"/>
          </a:xfrm>
          <a:prstGeom prst="flowChartTerminator">
            <a:avLst/>
          </a:prstGeom>
          <a:solidFill>
            <a:srgbClr val="00A000"/>
          </a:solidFill>
          <a:ln w="9525">
            <a:solidFill>
              <a:schemeClr val="tx1"/>
            </a:solidFill>
            <a:miter lim="800000"/>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b="0" i="0"/>
            </a:pPr>
            <a:endParaRPr lang="en-US" altLang="en-US" sz="1350">
              <a:solidFill>
                <a:prstClr val="black"/>
              </a:solidFill>
              <a:latin typeface="Gotham Black" pitchFamily="50" charset="0"/>
            </a:endParaRPr>
          </a:p>
        </p:txBody>
      </p:sp>
      <p:sp>
        <p:nvSpPr>
          <p:cNvPr id="120" name="AutoShape 6"/>
          <p:cNvSpPr>
            <a:spLocks noChangeArrowheads="1"/>
          </p:cNvSpPr>
          <p:nvPr/>
        </p:nvSpPr>
        <p:spPr>
          <a:xfrm>
            <a:off x="724792" y="3608689"/>
            <a:ext cx="400711" cy="195835"/>
          </a:xfrm>
          <a:prstGeom prst="flowChartTerminator">
            <a:avLst/>
          </a:prstGeom>
          <a:solidFill>
            <a:srgbClr val="00A000"/>
          </a:solidFill>
          <a:ln w="9525">
            <a:solidFill>
              <a:schemeClr val="tx1"/>
            </a:solidFill>
            <a:miter lim="800000"/>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b="0" i="0"/>
            </a:pPr>
            <a:endParaRPr lang="en-US" altLang="en-US" sz="1350">
              <a:solidFill>
                <a:prstClr val="black"/>
              </a:solidFill>
              <a:latin typeface="Gotham Black" pitchFamily="50" charset="0"/>
            </a:endParaRPr>
          </a:p>
        </p:txBody>
      </p:sp>
      <p:sp>
        <p:nvSpPr>
          <p:cNvPr id="121" name="AutoShape 6"/>
          <p:cNvSpPr>
            <a:spLocks noChangeArrowheads="1"/>
          </p:cNvSpPr>
          <p:nvPr/>
        </p:nvSpPr>
        <p:spPr>
          <a:xfrm>
            <a:off x="553342" y="3807523"/>
            <a:ext cx="400711" cy="195835"/>
          </a:xfrm>
          <a:prstGeom prst="flowChartTerminator">
            <a:avLst/>
          </a:prstGeom>
          <a:solidFill>
            <a:srgbClr val="00A000"/>
          </a:solidFill>
          <a:ln w="9525">
            <a:solidFill>
              <a:schemeClr val="tx1"/>
            </a:solidFill>
            <a:miter lim="800000"/>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b="0" i="0"/>
            </a:pPr>
            <a:endParaRPr lang="en-US" altLang="en-US" sz="1350">
              <a:solidFill>
                <a:prstClr val="black"/>
              </a:solidFill>
              <a:latin typeface="Gotham Black" pitchFamily="50" charset="0"/>
            </a:endParaRPr>
          </a:p>
        </p:txBody>
      </p:sp>
      <p:sp>
        <p:nvSpPr>
          <p:cNvPr id="83" name="Rectangle 3"/>
          <p:cNvSpPr>
            <a:spLocks noChangeArrowheads="1"/>
          </p:cNvSpPr>
          <p:nvPr/>
        </p:nvSpPr>
        <p:spPr>
          <a:xfrm>
            <a:off x="3554634" y="1431037"/>
            <a:ext cx="4864574"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Aft>
                <a:spcPct val="40000"/>
              </a:spcAft>
              <a:buClr>
                <a:schemeClr val="tx1"/>
              </a:buClr>
              <a:buNone/>
              <a:defRPr b="0" i="0"/>
            </a:pPr>
            <a:r>
              <a:rPr lang="x-none" altLang="en-US" sz="1800" u="sng" dirty="0">
                <a:solidFill>
                  <a:prstClr val="black"/>
                </a:solidFill>
                <a:latin typeface="Gotham Black" pitchFamily="50" charset="0"/>
              </a:rPr>
              <a:t>Directas:</a:t>
            </a:r>
          </a:p>
          <a:p>
            <a:pPr eaLnBrk="1" hangingPunct="1">
              <a:buClr>
                <a:schemeClr val="tx1"/>
              </a:buClr>
              <a:buFont typeface="Arial" panose="020B0604020202020204" pitchFamily="34" charset="0"/>
              <a:buChar char="•"/>
              <a:defRPr b="0" i="0"/>
            </a:pPr>
            <a:r>
              <a:rPr lang="x-none" altLang="en-US" sz="1800" dirty="0">
                <a:solidFill>
                  <a:prstClr val="black"/>
                </a:solidFill>
                <a:latin typeface="Gotham Light" pitchFamily="50" charset="0"/>
              </a:rPr>
              <a:t>Contacto, besos, relaciones sexuales</a:t>
            </a:r>
          </a:p>
          <a:p>
            <a:pPr eaLnBrk="1" hangingPunct="1">
              <a:buClr>
                <a:schemeClr val="tx1"/>
              </a:buClr>
              <a:buFont typeface="Arial" panose="020B0604020202020204" pitchFamily="34" charset="0"/>
              <a:buChar char="•"/>
              <a:defRPr b="0" i="0"/>
            </a:pPr>
            <a:r>
              <a:rPr lang="x-none" altLang="en-US" sz="1800" dirty="0">
                <a:solidFill>
                  <a:prstClr val="black"/>
                </a:solidFill>
                <a:latin typeface="Gotham Light" pitchFamily="50" charset="0"/>
              </a:rPr>
              <a:t>Gotículas</a:t>
            </a:r>
          </a:p>
          <a:p>
            <a:pPr eaLnBrk="1" hangingPunct="1">
              <a:buClr>
                <a:schemeClr val="tx1"/>
              </a:buClr>
              <a:buFont typeface="Arial" panose="020B0604020202020204" pitchFamily="34" charset="0"/>
              <a:buChar char="•"/>
              <a:defRPr b="0" i="0"/>
            </a:pPr>
            <a:r>
              <a:rPr lang="x-none" altLang="en-US" sz="1800" dirty="0">
                <a:solidFill>
                  <a:prstClr val="black"/>
                </a:solidFill>
                <a:latin typeface="Gotham Light" pitchFamily="50" charset="0"/>
              </a:rPr>
              <a:t>Transplacentario </a:t>
            </a:r>
          </a:p>
          <a:p>
            <a:pPr eaLnBrk="1" hangingPunct="1">
              <a:buClr>
                <a:schemeClr val="tx1"/>
              </a:buClr>
              <a:buFont typeface="Arial" panose="020B0604020202020204" pitchFamily="34" charset="0"/>
              <a:buChar char="•"/>
              <a:defRPr b="0" i="0"/>
            </a:pPr>
            <a:endParaRPr lang="en-US" altLang="en-US" sz="2100" dirty="0">
              <a:solidFill>
                <a:prstClr val="black"/>
              </a:solidFill>
              <a:latin typeface="Gotham Light" pitchFamily="50" charset="0"/>
            </a:endParaRPr>
          </a:p>
        </p:txBody>
      </p:sp>
      <p:sp>
        <p:nvSpPr>
          <p:cNvPr id="84" name="Rectangle 4"/>
          <p:cNvSpPr>
            <a:spLocks noChangeArrowheads="1"/>
          </p:cNvSpPr>
          <p:nvPr/>
        </p:nvSpPr>
        <p:spPr>
          <a:xfrm>
            <a:off x="3493531" y="3577067"/>
            <a:ext cx="5148562"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lnSpc>
                <a:spcPct val="90000"/>
              </a:lnSpc>
              <a:buClr>
                <a:schemeClr val="tx1"/>
              </a:buClr>
              <a:buNone/>
              <a:defRPr b="0" i="0"/>
            </a:pPr>
            <a:r>
              <a:rPr lang="x-none" altLang="en-US" sz="2000" u="sng" dirty="0">
                <a:solidFill>
                  <a:prstClr val="black"/>
                </a:solidFill>
                <a:latin typeface="Gotham Black" pitchFamily="50" charset="0"/>
              </a:rPr>
              <a:t>Indirectas:</a:t>
            </a:r>
          </a:p>
          <a:p>
            <a:pPr eaLnBrk="1" hangingPunct="1">
              <a:lnSpc>
                <a:spcPct val="90000"/>
              </a:lnSpc>
              <a:buClr>
                <a:schemeClr val="tx1"/>
              </a:buClr>
              <a:buFont typeface="Arial" panose="020B0604020202020204" pitchFamily="34" charset="0"/>
              <a:buChar char="•"/>
              <a:defRPr b="0" i="0"/>
            </a:pPr>
            <a:r>
              <a:rPr lang="x-none" altLang="en-US" sz="1800" dirty="0">
                <a:solidFill>
                  <a:prstClr val="black"/>
                </a:solidFill>
                <a:latin typeface="Gotham Light" pitchFamily="50" charset="0"/>
              </a:rPr>
              <a:t>Transmitida por el aire</a:t>
            </a:r>
          </a:p>
          <a:p>
            <a:pPr eaLnBrk="1" hangingPunct="1">
              <a:lnSpc>
                <a:spcPct val="90000"/>
              </a:lnSpc>
              <a:buClr>
                <a:schemeClr val="tx1"/>
              </a:buClr>
              <a:buFont typeface="Arial" panose="020B0604020202020204" pitchFamily="34" charset="0"/>
              <a:buChar char="•"/>
              <a:defRPr b="0" i="0"/>
            </a:pPr>
            <a:r>
              <a:rPr lang="x-none" altLang="en-US" sz="1800" dirty="0">
                <a:solidFill>
                  <a:prstClr val="black"/>
                </a:solidFill>
                <a:latin typeface="Gotham Light" pitchFamily="50" charset="0"/>
              </a:rPr>
              <a:t>Transmitida por un vector</a:t>
            </a:r>
          </a:p>
          <a:p>
            <a:pPr eaLnBrk="1" hangingPunct="1">
              <a:lnSpc>
                <a:spcPct val="90000"/>
              </a:lnSpc>
              <a:buClr>
                <a:schemeClr val="tx1"/>
              </a:buClr>
              <a:buFont typeface="Arial" panose="020B0604020202020204" pitchFamily="34" charset="0"/>
              <a:buChar char="•"/>
              <a:defRPr b="0" i="0"/>
            </a:pPr>
            <a:r>
              <a:rPr lang="x-none" altLang="en-US" sz="1800" dirty="0">
                <a:solidFill>
                  <a:prstClr val="black"/>
                </a:solidFill>
                <a:latin typeface="Gotham Light" pitchFamily="50" charset="0"/>
              </a:rPr>
              <a:t>Transmitida por un vehículo</a:t>
            </a:r>
          </a:p>
          <a:p>
            <a:pPr lvl="1" eaLnBrk="1" hangingPunct="1">
              <a:lnSpc>
                <a:spcPct val="90000"/>
              </a:lnSpc>
              <a:buClr>
                <a:schemeClr val="tx1"/>
              </a:buClr>
              <a:buFont typeface="Arial" panose="020B0604020202020204" pitchFamily="34" charset="0"/>
              <a:buChar char="•"/>
              <a:defRPr b="0" i="0"/>
            </a:pPr>
            <a:r>
              <a:rPr lang="x-none" altLang="en-US" sz="1800" dirty="0">
                <a:solidFill>
                  <a:prstClr val="black"/>
                </a:solidFill>
                <a:latin typeface="Gotham Light" pitchFamily="50" charset="0"/>
              </a:rPr>
              <a:t>Alimentos</a:t>
            </a:r>
          </a:p>
          <a:p>
            <a:pPr lvl="1" eaLnBrk="1" hangingPunct="1">
              <a:lnSpc>
                <a:spcPct val="90000"/>
              </a:lnSpc>
              <a:buClr>
                <a:schemeClr val="tx1"/>
              </a:buClr>
              <a:buFont typeface="Arial" panose="020B0604020202020204" pitchFamily="34" charset="0"/>
              <a:buChar char="•"/>
              <a:defRPr b="0" i="0"/>
            </a:pPr>
            <a:r>
              <a:rPr lang="x-none" altLang="en-US" sz="1800" dirty="0">
                <a:solidFill>
                  <a:prstClr val="black"/>
                </a:solidFill>
                <a:latin typeface="Gotham Light" pitchFamily="50" charset="0"/>
              </a:rPr>
              <a:t>Agua</a:t>
            </a:r>
          </a:p>
          <a:p>
            <a:pPr lvl="1" eaLnBrk="1" hangingPunct="1">
              <a:lnSpc>
                <a:spcPct val="90000"/>
              </a:lnSpc>
              <a:buClr>
                <a:schemeClr val="tx1"/>
              </a:buClr>
              <a:buFont typeface="Arial" panose="020B0604020202020204" pitchFamily="34" charset="0"/>
              <a:buChar char="•"/>
              <a:defRPr b="0" i="0"/>
            </a:pPr>
            <a:r>
              <a:rPr lang="x-none" altLang="en-US" sz="1800" dirty="0">
                <a:solidFill>
                  <a:prstClr val="black"/>
                </a:solidFill>
                <a:latin typeface="Gotham Light" pitchFamily="50" charset="0"/>
              </a:rPr>
              <a:t>Productos biológicos</a:t>
            </a:r>
          </a:p>
          <a:p>
            <a:pPr lvl="1" eaLnBrk="1" hangingPunct="1">
              <a:lnSpc>
                <a:spcPct val="90000"/>
              </a:lnSpc>
              <a:buClr>
                <a:schemeClr val="tx1"/>
              </a:buClr>
              <a:buFont typeface="Arial" panose="020B0604020202020204" pitchFamily="34" charset="0"/>
              <a:buChar char="•"/>
              <a:defRPr b="0" i="0"/>
            </a:pPr>
            <a:r>
              <a:rPr lang="x-none" altLang="en-US" sz="1800" dirty="0">
                <a:solidFill>
                  <a:prstClr val="black"/>
                </a:solidFill>
                <a:latin typeface="Gotham Light" pitchFamily="50" charset="0"/>
              </a:rPr>
              <a:t>Fómites</a:t>
            </a:r>
          </a:p>
          <a:p>
            <a:pPr lvl="1" eaLnBrk="1" hangingPunct="1">
              <a:lnSpc>
                <a:spcPct val="90000"/>
              </a:lnSpc>
              <a:buClr>
                <a:schemeClr val="tx1"/>
              </a:buClr>
              <a:buFont typeface="Arial" panose="020B0604020202020204" pitchFamily="34" charset="0"/>
              <a:buChar char="•"/>
              <a:defRPr b="0" i="0"/>
            </a:pPr>
            <a:r>
              <a:rPr lang="x-none" altLang="en-US" sz="1800" dirty="0">
                <a:solidFill>
                  <a:prstClr val="black"/>
                </a:solidFill>
                <a:latin typeface="Gotham Light" pitchFamily="50" charset="0"/>
              </a:rPr>
              <a:t>Otras</a:t>
            </a:r>
          </a:p>
        </p:txBody>
      </p:sp>
    </p:spTree>
    <p:extLst>
      <p:ext uri="{BB962C8B-B14F-4D97-AF65-F5344CB8AC3E}">
        <p14:creationId xmlns:p14="http://schemas.microsoft.com/office/powerpoint/2010/main" val="3327502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Autofit/>
          </a:bodyPr>
          <a:lstStyle/>
          <a:p>
            <a:pPr>
              <a:defRPr b="0" i="0"/>
            </a:pPr>
            <a:r>
              <a:rPr lang="x-none" altLang="en-US" sz="2800" dirty="0">
                <a:solidFill>
                  <a:srgbClr val="C00000"/>
                </a:solidFill>
                <a:latin typeface="Gotham Black" pitchFamily="50" charset="0"/>
              </a:rPr>
              <a:t>Interrumpir la transmisión directa.</a:t>
            </a:r>
          </a:p>
        </p:txBody>
      </p:sp>
      <p:sp>
        <p:nvSpPr>
          <p:cNvPr id="19459" name="Rectangle 3"/>
          <p:cNvSpPr>
            <a:spLocks noChangeArrowheads="1"/>
          </p:cNvSpPr>
          <p:nvPr/>
        </p:nvSpPr>
        <p:spPr>
          <a:xfrm>
            <a:off x="738015" y="1885950"/>
            <a:ext cx="282892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ct val="40000"/>
              </a:spcAft>
              <a:buClr>
                <a:srgbClr val="C0504D"/>
              </a:buClr>
              <a:buFont typeface="Arial" charset="0"/>
              <a:buNone/>
              <a:defRPr b="0" i="0"/>
            </a:pPr>
            <a:r>
              <a:rPr lang="x-none" altLang="en-US" sz="2100" u="sng" dirty="0">
                <a:solidFill>
                  <a:prstClr val="black"/>
                </a:solidFill>
                <a:latin typeface="Gotham Black" pitchFamily="50" charset="0"/>
                <a:cs typeface="Arial" panose="020B0604020202020204" pitchFamily="34" charset="0"/>
              </a:rPr>
              <a:t>Directas:</a:t>
            </a:r>
          </a:p>
          <a:p>
            <a:pPr eaLnBrk="1" hangingPunct="1">
              <a:spcAft>
                <a:spcPct val="40000"/>
              </a:spcAft>
              <a:buClr>
                <a:srgbClr val="008000"/>
              </a:buClr>
              <a:defRPr b="0" i="0"/>
            </a:pPr>
            <a:r>
              <a:rPr lang="x-none" altLang="en-US" sz="2100" dirty="0">
                <a:solidFill>
                  <a:prstClr val="black"/>
                </a:solidFill>
                <a:latin typeface="Gotham Light" pitchFamily="50" charset="0"/>
                <a:cs typeface="Arial" panose="020B0604020202020204" pitchFamily="34" charset="0"/>
              </a:rPr>
              <a:t>Contacto, besos, relaciones sexuales</a:t>
            </a:r>
          </a:p>
          <a:p>
            <a:pPr eaLnBrk="1" hangingPunct="1">
              <a:spcAft>
                <a:spcPct val="40000"/>
              </a:spcAft>
              <a:buClr>
                <a:srgbClr val="008000"/>
              </a:buClr>
              <a:defRPr b="0" i="0"/>
            </a:pPr>
            <a:r>
              <a:rPr lang="x-none" altLang="en-US" sz="2100" dirty="0">
                <a:solidFill>
                  <a:prstClr val="black"/>
                </a:solidFill>
                <a:latin typeface="Gotham Light" pitchFamily="50" charset="0"/>
                <a:cs typeface="Arial" panose="020B0604020202020204" pitchFamily="34" charset="0"/>
              </a:rPr>
              <a:t>Gotículas</a:t>
            </a:r>
          </a:p>
          <a:p>
            <a:pPr eaLnBrk="1" hangingPunct="1">
              <a:spcAft>
                <a:spcPct val="40000"/>
              </a:spcAft>
              <a:buClr>
                <a:srgbClr val="008000"/>
              </a:buClr>
              <a:defRPr b="0" i="0"/>
            </a:pPr>
            <a:r>
              <a:rPr lang="x-none" altLang="en-US" sz="2100" dirty="0">
                <a:solidFill>
                  <a:prstClr val="black"/>
                </a:solidFill>
                <a:latin typeface="Gotham Light" pitchFamily="50" charset="0"/>
                <a:cs typeface="Arial" panose="020B0604020202020204" pitchFamily="34" charset="0"/>
              </a:rPr>
              <a:t>Transplacentario</a:t>
            </a:r>
          </a:p>
          <a:p>
            <a:pPr eaLnBrk="1" hangingPunct="1">
              <a:buClr>
                <a:srgbClr val="C0504D"/>
              </a:buClr>
              <a:buFont typeface="Arial" charset="0"/>
              <a:buChar char="♦"/>
              <a:defRPr b="0" i="0"/>
            </a:pPr>
            <a:endParaRPr lang="en-US" altLang="en-US" sz="2100" dirty="0">
              <a:solidFill>
                <a:prstClr val="black"/>
              </a:solidFill>
              <a:latin typeface="Gotham Light" pitchFamily="50" charset="0"/>
              <a:cs typeface="Arial" panose="020B0604020202020204" pitchFamily="34" charset="0"/>
            </a:endParaRPr>
          </a:p>
        </p:txBody>
      </p:sp>
      <p:sp>
        <p:nvSpPr>
          <p:cNvPr id="2" name="Right Brace 1"/>
          <p:cNvSpPr/>
          <p:nvPr/>
        </p:nvSpPr>
        <p:spPr>
          <a:xfrm>
            <a:off x="3566940" y="1885950"/>
            <a:ext cx="551705" cy="3086100"/>
          </a:xfrm>
          <a:prstGeom prst="rightBrac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defRPr b="0" i="0"/>
            </a:pPr>
            <a:endParaRPr lang="en-US" sz="210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4536281" y="2473541"/>
            <a:ext cx="4043363" cy="2354491"/>
          </a:xfrm>
          <a:prstGeom prst="rect">
            <a:avLst/>
          </a:prstGeom>
          <a:noFill/>
        </p:spPr>
        <p:txBody>
          <a:bodyPr wrap="square" rtlCol="0">
            <a:spAutoFit/>
          </a:bodyPr>
          <a:lstStyle/>
          <a:p>
            <a:pPr marL="214313" indent="-214313">
              <a:buFont typeface="Arial" panose="020B0604020202020204" pitchFamily="34" charset="0"/>
              <a:buChar char="•"/>
              <a:defRPr b="0" i="0"/>
            </a:pPr>
            <a:r>
              <a:rPr lang="x-none" sz="2100" dirty="0">
                <a:solidFill>
                  <a:prstClr val="black"/>
                </a:solidFill>
                <a:latin typeface="Gotham Light" pitchFamily="50" charset="0"/>
                <a:cs typeface="Arial" panose="020B0604020202020204" pitchFamily="34" charset="0"/>
              </a:rPr>
              <a:t>Tratamiento o aislamiento de la persona infectada</a:t>
            </a:r>
            <a:endParaRPr lang="es-CO" sz="2100" dirty="0">
              <a:solidFill>
                <a:prstClr val="black"/>
              </a:solidFill>
              <a:latin typeface="Gotham Light" pitchFamily="50" charset="0"/>
              <a:cs typeface="Arial" panose="020B0604020202020204" pitchFamily="34" charset="0"/>
            </a:endParaRPr>
          </a:p>
          <a:p>
            <a:pPr>
              <a:defRPr b="0" i="0"/>
            </a:pPr>
            <a:endParaRPr lang="x-none" sz="2100" dirty="0">
              <a:solidFill>
                <a:prstClr val="black"/>
              </a:solidFill>
              <a:latin typeface="Gotham Light" pitchFamily="50" charset="0"/>
              <a:cs typeface="Arial" panose="020B0604020202020204" pitchFamily="34" charset="0"/>
            </a:endParaRPr>
          </a:p>
          <a:p>
            <a:pPr marL="214313" indent="-214313">
              <a:buFont typeface="Arial" panose="020B0604020202020204" pitchFamily="34" charset="0"/>
              <a:buChar char="•"/>
              <a:defRPr b="0" i="0"/>
            </a:pPr>
            <a:r>
              <a:rPr lang="x-none" sz="2100" dirty="0">
                <a:solidFill>
                  <a:prstClr val="black"/>
                </a:solidFill>
                <a:latin typeface="Gotham Light" pitchFamily="50" charset="0"/>
                <a:cs typeface="Arial" panose="020B0604020202020204" pitchFamily="34" charset="0"/>
              </a:rPr>
              <a:t>Barreras para evitar que el agente salga del huésped (vendas, apósitos, condones)</a:t>
            </a:r>
          </a:p>
        </p:txBody>
      </p:sp>
    </p:spTree>
    <p:extLst>
      <p:ext uri="{BB962C8B-B14F-4D97-AF65-F5344CB8AC3E}">
        <p14:creationId xmlns:p14="http://schemas.microsoft.com/office/powerpoint/2010/main" val="36990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Autofit/>
          </a:bodyPr>
          <a:lstStyle/>
          <a:p>
            <a:pPr algn="ctr">
              <a:defRPr b="0" i="0"/>
            </a:pPr>
            <a:r>
              <a:rPr lang="x-none" altLang="en-US" sz="2400" dirty="0">
                <a:solidFill>
                  <a:srgbClr val="C00000"/>
                </a:solidFill>
                <a:latin typeface="Gotham Black" pitchFamily="50" charset="0"/>
              </a:rPr>
              <a:t>Estrategias de control para</a:t>
            </a:r>
            <a:r>
              <a:rPr lang="es-CO" altLang="en-US" sz="2400" dirty="0">
                <a:solidFill>
                  <a:srgbClr val="C00000"/>
                </a:solidFill>
                <a:latin typeface="Gotham Black" pitchFamily="50" charset="0"/>
              </a:rPr>
              <a:t> v</a:t>
            </a:r>
            <a:r>
              <a:rPr lang="x-none" altLang="en-US" sz="2400" dirty="0">
                <a:solidFill>
                  <a:srgbClr val="C00000"/>
                </a:solidFill>
                <a:latin typeface="Gotham Black" pitchFamily="50" charset="0"/>
              </a:rPr>
              <a:t>ías de transmisión indirectas</a:t>
            </a:r>
          </a:p>
        </p:txBody>
      </p:sp>
      <p:sp>
        <p:nvSpPr>
          <p:cNvPr id="19460" name="Rectangle 4"/>
          <p:cNvSpPr>
            <a:spLocks noChangeArrowheads="1"/>
          </p:cNvSpPr>
          <p:nvPr/>
        </p:nvSpPr>
        <p:spPr>
          <a:xfrm>
            <a:off x="492919" y="1951342"/>
            <a:ext cx="2923793" cy="341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Clr>
                <a:srgbClr val="C0504D"/>
              </a:buClr>
              <a:buFont typeface="Arial" charset="0"/>
              <a:buNone/>
              <a:defRPr b="0" i="0"/>
            </a:pPr>
            <a:r>
              <a:rPr lang="x-none" altLang="en-US" sz="2000" u="sng" dirty="0">
                <a:solidFill>
                  <a:prstClr val="black"/>
                </a:solidFill>
                <a:latin typeface="Gotham Black" pitchFamily="50" charset="0"/>
              </a:rPr>
              <a:t>Indirectas:</a:t>
            </a:r>
          </a:p>
          <a:p>
            <a:pPr eaLnBrk="1" hangingPunct="1">
              <a:lnSpc>
                <a:spcPct val="90000"/>
              </a:lnSpc>
              <a:buClr>
                <a:srgbClr val="008000"/>
              </a:buClr>
              <a:defRPr b="0" i="0"/>
            </a:pPr>
            <a:r>
              <a:rPr lang="x-none" altLang="en-US" sz="2000" dirty="0">
                <a:solidFill>
                  <a:prstClr val="black"/>
                </a:solidFill>
                <a:latin typeface="Gotham Light" pitchFamily="50" charset="0"/>
              </a:rPr>
              <a:t>Transmitida por el aire</a:t>
            </a:r>
            <a:endParaRPr lang="es-CO" altLang="en-US" sz="2000" dirty="0">
              <a:solidFill>
                <a:prstClr val="black"/>
              </a:solidFill>
              <a:latin typeface="Gotham Light" pitchFamily="50" charset="0"/>
            </a:endParaRPr>
          </a:p>
          <a:p>
            <a:pPr eaLnBrk="1" hangingPunct="1">
              <a:lnSpc>
                <a:spcPct val="90000"/>
              </a:lnSpc>
              <a:buClr>
                <a:srgbClr val="008000"/>
              </a:buClr>
              <a:defRPr b="0" i="0"/>
            </a:pPr>
            <a:endParaRPr lang="es-CO" altLang="en-US" sz="2000" dirty="0">
              <a:solidFill>
                <a:prstClr val="black"/>
              </a:solidFill>
              <a:latin typeface="Gotham Light" pitchFamily="50" charset="0"/>
            </a:endParaRPr>
          </a:p>
          <a:p>
            <a:pPr eaLnBrk="1" hangingPunct="1">
              <a:lnSpc>
                <a:spcPct val="90000"/>
              </a:lnSpc>
              <a:buClr>
                <a:srgbClr val="008000"/>
              </a:buClr>
              <a:defRPr b="0" i="0"/>
            </a:pPr>
            <a:endParaRPr lang="es-CO" altLang="en-US" sz="2000" dirty="0">
              <a:solidFill>
                <a:prstClr val="black"/>
              </a:solidFill>
              <a:latin typeface="Gotham Light" pitchFamily="50" charset="0"/>
            </a:endParaRPr>
          </a:p>
          <a:p>
            <a:pPr marL="0" indent="0" eaLnBrk="1" hangingPunct="1">
              <a:lnSpc>
                <a:spcPct val="90000"/>
              </a:lnSpc>
              <a:buClr>
                <a:srgbClr val="008000"/>
              </a:buClr>
              <a:buNone/>
              <a:defRPr b="0" i="0"/>
            </a:pPr>
            <a:endParaRPr lang="x-none" altLang="en-US" sz="2000" dirty="0">
              <a:solidFill>
                <a:prstClr val="black"/>
              </a:solidFill>
              <a:latin typeface="Gotham Light" pitchFamily="50" charset="0"/>
            </a:endParaRPr>
          </a:p>
          <a:p>
            <a:pPr eaLnBrk="1" hangingPunct="1">
              <a:lnSpc>
                <a:spcPct val="90000"/>
              </a:lnSpc>
              <a:buClr>
                <a:srgbClr val="008000"/>
              </a:buClr>
              <a:defRPr b="0" i="0"/>
            </a:pPr>
            <a:r>
              <a:rPr lang="x-none" altLang="en-US" sz="2000" dirty="0">
                <a:solidFill>
                  <a:prstClr val="black"/>
                </a:solidFill>
                <a:latin typeface="Gotham Light" pitchFamily="50" charset="0"/>
              </a:rPr>
              <a:t>Transmitida por un vector</a:t>
            </a:r>
          </a:p>
        </p:txBody>
      </p:sp>
      <p:sp>
        <p:nvSpPr>
          <p:cNvPr id="2" name="TextBox 1"/>
          <p:cNvSpPr txBox="1"/>
          <p:nvPr/>
        </p:nvSpPr>
        <p:spPr>
          <a:xfrm>
            <a:off x="4082278" y="1796127"/>
            <a:ext cx="4497366"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178594" indent="-178594">
              <a:buClr>
                <a:srgbClr val="006600"/>
              </a:buClr>
              <a:buFont typeface="Arial" panose="020B0604020202020204" pitchFamily="34" charset="0"/>
              <a:buChar char="•"/>
              <a:defRPr b="0" i="0"/>
            </a:pPr>
            <a:r>
              <a:rPr lang="x-none" dirty="0">
                <a:solidFill>
                  <a:prstClr val="black"/>
                </a:solidFill>
                <a:latin typeface="Gotham Light" pitchFamily="50" charset="0"/>
              </a:rPr>
              <a:t>Habitación privada con presión negativa</a:t>
            </a:r>
          </a:p>
          <a:p>
            <a:pPr marL="178594" indent="-178594">
              <a:buClr>
                <a:srgbClr val="006600"/>
              </a:buClr>
              <a:buFont typeface="Arial" panose="020B0604020202020204" pitchFamily="34" charset="0"/>
              <a:buChar char="•"/>
              <a:defRPr b="0" i="0"/>
            </a:pPr>
            <a:r>
              <a:rPr lang="x-none" dirty="0">
                <a:solidFill>
                  <a:prstClr val="black"/>
                </a:solidFill>
                <a:latin typeface="Gotham Light" pitchFamily="50" charset="0"/>
              </a:rPr>
              <a:t>Puertas cerradas, uso de m</a:t>
            </a:r>
            <a:r>
              <a:rPr lang="es-CO" dirty="0">
                <a:solidFill>
                  <a:prstClr val="black"/>
                </a:solidFill>
                <a:latin typeface="Gotham Light" pitchFamily="50" charset="0"/>
              </a:rPr>
              <a:t>a</a:t>
            </a:r>
            <a:r>
              <a:rPr lang="x-none" dirty="0">
                <a:solidFill>
                  <a:prstClr val="black"/>
                </a:solidFill>
                <a:latin typeface="Gotham Light" pitchFamily="50" charset="0"/>
              </a:rPr>
              <a:t>scar</a:t>
            </a:r>
            <a:r>
              <a:rPr lang="es-CO" dirty="0" err="1">
                <a:solidFill>
                  <a:prstClr val="black"/>
                </a:solidFill>
                <a:latin typeface="Gotham Light" pitchFamily="50" charset="0"/>
              </a:rPr>
              <a:t>ill</a:t>
            </a:r>
            <a:r>
              <a:rPr lang="x-none" dirty="0">
                <a:solidFill>
                  <a:prstClr val="black"/>
                </a:solidFill>
                <a:latin typeface="Gotham Light" pitchFamily="50" charset="0"/>
              </a:rPr>
              <a:t>as N95</a:t>
            </a:r>
          </a:p>
        </p:txBody>
      </p:sp>
      <p:sp>
        <p:nvSpPr>
          <p:cNvPr id="5" name="TextBox 1">
            <a:extLst>
              <a:ext uri="{FF2B5EF4-FFF2-40B4-BE49-F238E27FC236}">
                <a16:creationId xmlns:a16="http://schemas.microsoft.com/office/drawing/2014/main" id="{26F9172C-3B5D-4E86-B4B8-5A99D0BB40FB}"/>
              </a:ext>
            </a:extLst>
          </p:cNvPr>
          <p:cNvSpPr txBox="1"/>
          <p:nvPr/>
        </p:nvSpPr>
        <p:spPr>
          <a:xfrm>
            <a:off x="4082278" y="3861544"/>
            <a:ext cx="4497366" cy="92333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178594" indent="-178594">
              <a:buClr>
                <a:srgbClr val="006600"/>
              </a:buClr>
              <a:buFont typeface="Arial" panose="020B0604020202020204" pitchFamily="34" charset="0"/>
              <a:buChar char="•"/>
              <a:defRPr b="0" i="0"/>
            </a:pPr>
            <a:r>
              <a:rPr lang="x-none" dirty="0">
                <a:solidFill>
                  <a:prstClr val="black"/>
                </a:solidFill>
                <a:latin typeface="Gotham Light" pitchFamily="50" charset="0"/>
              </a:rPr>
              <a:t>Eliminación de los criaderos</a:t>
            </a:r>
          </a:p>
          <a:p>
            <a:pPr marL="178594" indent="-178594">
              <a:buClr>
                <a:srgbClr val="006600"/>
              </a:buClr>
              <a:buFont typeface="Arial" panose="020B0604020202020204" pitchFamily="34" charset="0"/>
              <a:buChar char="•"/>
              <a:defRPr b="0" i="0"/>
            </a:pPr>
            <a:r>
              <a:rPr lang="x-none" dirty="0">
                <a:solidFill>
                  <a:prstClr val="black"/>
                </a:solidFill>
                <a:latin typeface="Gotham Light" pitchFamily="50" charset="0"/>
              </a:rPr>
              <a:t>Exterminio del vector (larvicida, adulticida) </a:t>
            </a:r>
          </a:p>
        </p:txBody>
      </p:sp>
      <p:cxnSp>
        <p:nvCxnSpPr>
          <p:cNvPr id="9" name="Conector recto de flecha 8">
            <a:extLst>
              <a:ext uri="{FF2B5EF4-FFF2-40B4-BE49-F238E27FC236}">
                <a16:creationId xmlns:a16="http://schemas.microsoft.com/office/drawing/2014/main" id="{C280B938-03F7-4934-ABA2-DD3AA291B296}"/>
              </a:ext>
            </a:extLst>
          </p:cNvPr>
          <p:cNvCxnSpPr/>
          <p:nvPr/>
        </p:nvCxnSpPr>
        <p:spPr>
          <a:xfrm>
            <a:off x="2829469" y="2670048"/>
            <a:ext cx="11379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a:extLst>
              <a:ext uri="{FF2B5EF4-FFF2-40B4-BE49-F238E27FC236}">
                <a16:creationId xmlns:a16="http://schemas.microsoft.com/office/drawing/2014/main" id="{BCAA8FFC-7578-4751-B17B-FE8C98C8BAC1}"/>
              </a:ext>
            </a:extLst>
          </p:cNvPr>
          <p:cNvCxnSpPr/>
          <p:nvPr/>
        </p:nvCxnSpPr>
        <p:spPr>
          <a:xfrm>
            <a:off x="2847757" y="4323209"/>
            <a:ext cx="11379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260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pPr>
              <a:defRPr b="0" i="0"/>
            </a:pPr>
            <a:r>
              <a:rPr lang="x-none" altLang="en-US" sz="2400" dirty="0">
                <a:solidFill>
                  <a:srgbClr val="C00000"/>
                </a:solidFill>
                <a:latin typeface="Gotham Black" pitchFamily="50" charset="0"/>
              </a:rPr>
              <a:t>Fases generales de una</a:t>
            </a:r>
            <a:r>
              <a:rPr lang="es-CO" altLang="en-US" sz="2400" dirty="0">
                <a:solidFill>
                  <a:srgbClr val="C00000"/>
                </a:solidFill>
                <a:latin typeface="Gotham Black" pitchFamily="50" charset="0"/>
              </a:rPr>
              <a:t> </a:t>
            </a:r>
            <a:r>
              <a:rPr lang="x-none" altLang="en-US" sz="2400" dirty="0">
                <a:solidFill>
                  <a:srgbClr val="C00000"/>
                </a:solidFill>
                <a:latin typeface="Gotham Black" pitchFamily="50" charset="0"/>
              </a:rPr>
              <a:t>investigación de brote</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88256992"/>
              </p:ext>
            </p:extLst>
          </p:nvPr>
        </p:nvGraphicFramePr>
        <p:xfrm>
          <a:off x="493713" y="1114425"/>
          <a:ext cx="8086725" cy="4538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7284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a:xfrm>
            <a:off x="595504" y="1961717"/>
            <a:ext cx="2976372"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Clr>
                <a:srgbClr val="C0504D"/>
              </a:buClr>
              <a:buFont typeface="Arial" charset="0"/>
              <a:buNone/>
              <a:defRPr b="0" i="0"/>
            </a:pPr>
            <a:r>
              <a:rPr lang="x-none" altLang="en-US" sz="2000" u="sng" dirty="0">
                <a:solidFill>
                  <a:prstClr val="black"/>
                </a:solidFill>
                <a:latin typeface="Gotham Black" pitchFamily="50" charset="0"/>
              </a:rPr>
              <a:t>Indirectas:</a:t>
            </a:r>
          </a:p>
          <a:p>
            <a:pPr marL="0" indent="0" eaLnBrk="1" hangingPunct="1">
              <a:lnSpc>
                <a:spcPct val="90000"/>
              </a:lnSpc>
              <a:buClr>
                <a:srgbClr val="008000"/>
              </a:buClr>
              <a:buNone/>
              <a:defRPr b="0" i="0"/>
            </a:pPr>
            <a:r>
              <a:rPr lang="x-none" altLang="en-US" sz="2000" dirty="0">
                <a:solidFill>
                  <a:prstClr val="black"/>
                </a:solidFill>
                <a:latin typeface="Gotham Light" pitchFamily="50" charset="0"/>
              </a:rPr>
              <a:t>Transmitida por un vehículo</a:t>
            </a:r>
          </a:p>
          <a:p>
            <a:pPr lvl="1" eaLnBrk="1" hangingPunct="1">
              <a:lnSpc>
                <a:spcPct val="90000"/>
              </a:lnSpc>
              <a:buClr>
                <a:srgbClr val="339933"/>
              </a:buClr>
              <a:defRPr b="0" i="0"/>
            </a:pPr>
            <a:r>
              <a:rPr lang="x-none" altLang="en-US" sz="2000" dirty="0">
                <a:solidFill>
                  <a:prstClr val="black"/>
                </a:solidFill>
                <a:latin typeface="Gotham Light" pitchFamily="50" charset="0"/>
              </a:rPr>
              <a:t>Alimentos</a:t>
            </a:r>
          </a:p>
          <a:p>
            <a:pPr lvl="1" eaLnBrk="1" hangingPunct="1">
              <a:lnSpc>
                <a:spcPct val="90000"/>
              </a:lnSpc>
              <a:buClr>
                <a:srgbClr val="339933"/>
              </a:buClr>
              <a:defRPr b="0" i="0"/>
            </a:pPr>
            <a:r>
              <a:rPr lang="x-none" altLang="en-US" sz="2000" dirty="0">
                <a:solidFill>
                  <a:prstClr val="black"/>
                </a:solidFill>
                <a:latin typeface="Gotham Light" pitchFamily="50" charset="0"/>
              </a:rPr>
              <a:t>Agua</a:t>
            </a:r>
            <a:endParaRPr lang="es-CO" altLang="en-US" sz="2000" dirty="0">
              <a:solidFill>
                <a:prstClr val="black"/>
              </a:solidFill>
              <a:latin typeface="Gotham Light" pitchFamily="50" charset="0"/>
            </a:endParaRPr>
          </a:p>
          <a:p>
            <a:pPr marL="457200" lvl="1" indent="0" eaLnBrk="1" hangingPunct="1">
              <a:lnSpc>
                <a:spcPct val="90000"/>
              </a:lnSpc>
              <a:buClr>
                <a:srgbClr val="339933"/>
              </a:buClr>
              <a:buNone/>
              <a:defRPr b="0" i="0"/>
            </a:pPr>
            <a:endParaRPr lang="x-none" altLang="en-US" sz="2000" dirty="0">
              <a:solidFill>
                <a:prstClr val="black"/>
              </a:solidFill>
              <a:latin typeface="Gotham Light" pitchFamily="50" charset="0"/>
            </a:endParaRPr>
          </a:p>
          <a:p>
            <a:pPr lvl="1" eaLnBrk="1" hangingPunct="1">
              <a:lnSpc>
                <a:spcPct val="90000"/>
              </a:lnSpc>
              <a:buClr>
                <a:srgbClr val="339933"/>
              </a:buClr>
              <a:defRPr b="0" i="0"/>
            </a:pPr>
            <a:r>
              <a:rPr lang="x-none" altLang="en-US" sz="2000" dirty="0">
                <a:solidFill>
                  <a:prstClr val="black"/>
                </a:solidFill>
                <a:latin typeface="Gotham Light" pitchFamily="50" charset="0"/>
              </a:rPr>
              <a:t>Productos </a:t>
            </a:r>
            <a:br>
              <a:rPr lang="en-US" altLang="en-US" sz="2000" dirty="0">
                <a:solidFill>
                  <a:prstClr val="black"/>
                </a:solidFill>
                <a:latin typeface="Gotham Light" pitchFamily="50" charset="0"/>
              </a:rPr>
            </a:br>
            <a:r>
              <a:rPr lang="x-none" altLang="en-US" sz="2000" dirty="0">
                <a:solidFill>
                  <a:prstClr val="black"/>
                </a:solidFill>
                <a:latin typeface="Gotham Light" pitchFamily="50" charset="0"/>
              </a:rPr>
              <a:t>biológicos</a:t>
            </a:r>
          </a:p>
          <a:p>
            <a:pPr lvl="1" eaLnBrk="1" hangingPunct="1">
              <a:lnSpc>
                <a:spcPct val="90000"/>
              </a:lnSpc>
              <a:buClr>
                <a:srgbClr val="339933"/>
              </a:buClr>
              <a:defRPr b="0" i="0"/>
            </a:pPr>
            <a:r>
              <a:rPr lang="x-none" altLang="en-US" sz="2000" dirty="0">
                <a:solidFill>
                  <a:prstClr val="black"/>
                </a:solidFill>
                <a:latin typeface="Gotham Light" pitchFamily="50" charset="0"/>
              </a:rPr>
              <a:t>Fómites</a:t>
            </a:r>
            <a:endParaRPr lang="es-CO" altLang="en-US" sz="2000" dirty="0">
              <a:solidFill>
                <a:prstClr val="black"/>
              </a:solidFill>
              <a:latin typeface="Gotham Light" pitchFamily="50" charset="0"/>
            </a:endParaRPr>
          </a:p>
          <a:p>
            <a:pPr marL="457200" lvl="1" indent="0" eaLnBrk="1" hangingPunct="1">
              <a:lnSpc>
                <a:spcPct val="90000"/>
              </a:lnSpc>
              <a:buClr>
                <a:srgbClr val="339933"/>
              </a:buClr>
              <a:buNone/>
              <a:defRPr b="0" i="0"/>
            </a:pPr>
            <a:endParaRPr lang="x-none" altLang="en-US" sz="2000" dirty="0">
              <a:solidFill>
                <a:prstClr val="black"/>
              </a:solidFill>
              <a:latin typeface="Gotham Light" pitchFamily="50" charset="0"/>
            </a:endParaRPr>
          </a:p>
          <a:p>
            <a:pPr lvl="1" eaLnBrk="1" hangingPunct="1">
              <a:lnSpc>
                <a:spcPct val="90000"/>
              </a:lnSpc>
              <a:buClr>
                <a:srgbClr val="339933"/>
              </a:buClr>
              <a:defRPr b="0" i="0"/>
            </a:pPr>
            <a:r>
              <a:rPr lang="x-none" altLang="en-US" sz="2000" dirty="0">
                <a:solidFill>
                  <a:prstClr val="black"/>
                </a:solidFill>
                <a:latin typeface="Gotham Light" pitchFamily="50" charset="0"/>
              </a:rPr>
              <a:t>Otras</a:t>
            </a:r>
          </a:p>
        </p:txBody>
      </p:sp>
      <p:sp>
        <p:nvSpPr>
          <p:cNvPr id="2" name="TextBox 1"/>
          <p:cNvSpPr txBox="1"/>
          <p:nvPr/>
        </p:nvSpPr>
        <p:spPr>
          <a:xfrm>
            <a:off x="3921868" y="1961717"/>
            <a:ext cx="4626628"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8594" indent="-178594">
              <a:buClr>
                <a:srgbClr val="006600"/>
              </a:buClr>
              <a:buFont typeface="Arial" panose="020B0604020202020204" pitchFamily="34" charset="0"/>
              <a:buChar char="•"/>
              <a:defRPr b="0" i="0"/>
            </a:pPr>
            <a:r>
              <a:rPr lang="x-none" dirty="0">
                <a:solidFill>
                  <a:prstClr val="black"/>
                </a:solidFill>
                <a:latin typeface="Gotham Light" pitchFamily="50" charset="0"/>
              </a:rPr>
              <a:t>Calor, pasteurización, irradiación</a:t>
            </a:r>
          </a:p>
          <a:p>
            <a:pPr marL="178594" indent="-178594">
              <a:buClr>
                <a:srgbClr val="006600"/>
              </a:buClr>
              <a:buFont typeface="Arial" panose="020B0604020202020204" pitchFamily="34" charset="0"/>
              <a:buChar char="•"/>
              <a:defRPr b="0" i="0"/>
            </a:pPr>
            <a:r>
              <a:rPr lang="x-none" dirty="0">
                <a:solidFill>
                  <a:prstClr val="black"/>
                </a:solidFill>
                <a:latin typeface="Gotham Light" pitchFamily="50" charset="0"/>
              </a:rPr>
              <a:t>Si el encargado de manipular los alimentos está infectado, se le debe impedir trabajar.</a:t>
            </a:r>
          </a:p>
        </p:txBody>
      </p:sp>
      <p:sp>
        <p:nvSpPr>
          <p:cNvPr id="6" name="TextBox 5"/>
          <p:cNvSpPr txBox="1"/>
          <p:nvPr/>
        </p:nvSpPr>
        <p:spPr>
          <a:xfrm>
            <a:off x="3953016" y="3244334"/>
            <a:ext cx="3664919"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8594" indent="-178594">
              <a:buClr>
                <a:srgbClr val="006600"/>
              </a:buClr>
              <a:buFont typeface="Arial" panose="020B0604020202020204" pitchFamily="34" charset="0"/>
              <a:buChar char="•"/>
              <a:defRPr b="0" i="0"/>
            </a:pPr>
            <a:r>
              <a:rPr lang="x-none" sz="2000" dirty="0">
                <a:solidFill>
                  <a:prstClr val="black"/>
                </a:solidFill>
                <a:latin typeface="Gotham Light" pitchFamily="50" charset="0"/>
              </a:rPr>
              <a:t>Tratar con cloro</a:t>
            </a:r>
          </a:p>
        </p:txBody>
      </p:sp>
      <p:sp>
        <p:nvSpPr>
          <p:cNvPr id="10" name="Rectangle 2"/>
          <p:cNvSpPr>
            <a:spLocks noGrp="1" noChangeArrowheads="1"/>
          </p:cNvSpPr>
          <p:nvPr>
            <p:ph type="title"/>
          </p:nvPr>
        </p:nvSpPr>
        <p:spPr/>
        <p:txBody>
          <a:bodyPr>
            <a:noAutofit/>
          </a:bodyPr>
          <a:lstStyle/>
          <a:p>
            <a:pPr algn="ctr">
              <a:defRPr b="0" i="0"/>
            </a:pPr>
            <a:r>
              <a:rPr lang="x-none" altLang="en-US" sz="2400" dirty="0">
                <a:solidFill>
                  <a:srgbClr val="C00000"/>
                </a:solidFill>
                <a:latin typeface="Gotham Black" pitchFamily="50" charset="0"/>
              </a:rPr>
              <a:t>Estrategias de control para</a:t>
            </a:r>
            <a:r>
              <a:rPr lang="es-CO" altLang="en-US" sz="2400" dirty="0">
                <a:solidFill>
                  <a:srgbClr val="C00000"/>
                </a:solidFill>
                <a:latin typeface="Gotham Black" pitchFamily="50" charset="0"/>
              </a:rPr>
              <a:t> v</a:t>
            </a:r>
            <a:r>
              <a:rPr lang="x-none" altLang="en-US" sz="2400" dirty="0">
                <a:solidFill>
                  <a:srgbClr val="C00000"/>
                </a:solidFill>
                <a:latin typeface="Gotham Black" pitchFamily="50" charset="0"/>
              </a:rPr>
              <a:t>ías de transmisión indirectas</a:t>
            </a:r>
            <a:endParaRPr lang="x-none" altLang="en-US" sz="2400" dirty="0"/>
          </a:p>
        </p:txBody>
      </p:sp>
      <p:sp>
        <p:nvSpPr>
          <p:cNvPr id="3" name="Cerrar llave 2">
            <a:extLst>
              <a:ext uri="{FF2B5EF4-FFF2-40B4-BE49-F238E27FC236}">
                <a16:creationId xmlns:a16="http://schemas.microsoft.com/office/drawing/2014/main" id="{350A1CF7-D417-4EB7-B20D-D54AA0A87FDE}"/>
              </a:ext>
            </a:extLst>
          </p:cNvPr>
          <p:cNvSpPr/>
          <p:nvPr/>
        </p:nvSpPr>
        <p:spPr>
          <a:xfrm>
            <a:off x="3017520" y="2816352"/>
            <a:ext cx="237744" cy="9025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6" name="TextBox 5">
            <a:extLst>
              <a:ext uri="{FF2B5EF4-FFF2-40B4-BE49-F238E27FC236}">
                <a16:creationId xmlns:a16="http://schemas.microsoft.com/office/drawing/2014/main" id="{E2237C38-B075-4B46-9844-B6E013D419C9}"/>
              </a:ext>
            </a:extLst>
          </p:cNvPr>
          <p:cNvSpPr txBox="1"/>
          <p:nvPr/>
        </p:nvSpPr>
        <p:spPr>
          <a:xfrm>
            <a:off x="3953016" y="4648882"/>
            <a:ext cx="3836712" cy="415498"/>
          </a:xfrm>
          <a:prstGeom prst="rect">
            <a:avLst/>
          </a:prstGeom>
          <a:noFill/>
          <a:ln>
            <a:solidFill>
              <a:srgbClr val="006600"/>
            </a:solidFill>
          </a:ln>
        </p:spPr>
        <p:txBody>
          <a:bodyPr wrap="square" rtlCol="0">
            <a:spAutoFit/>
          </a:bodyPr>
          <a:lstStyle/>
          <a:p>
            <a:pPr marL="178594" indent="-178594">
              <a:buClr>
                <a:srgbClr val="006600"/>
              </a:buClr>
              <a:buFont typeface="Arial" panose="020B0604020202020204" pitchFamily="34" charset="0"/>
              <a:buChar char="•"/>
              <a:defRPr b="0" i="0"/>
            </a:pPr>
            <a:r>
              <a:rPr lang="x-none" sz="2100" dirty="0">
                <a:solidFill>
                  <a:prstClr val="black"/>
                </a:solidFill>
                <a:latin typeface="Gotham Light" pitchFamily="50" charset="0"/>
              </a:rPr>
              <a:t>Desinfectar o esterilizar</a:t>
            </a:r>
          </a:p>
        </p:txBody>
      </p:sp>
      <p:sp>
        <p:nvSpPr>
          <p:cNvPr id="18" name="TextBox 1">
            <a:extLst>
              <a:ext uri="{FF2B5EF4-FFF2-40B4-BE49-F238E27FC236}">
                <a16:creationId xmlns:a16="http://schemas.microsoft.com/office/drawing/2014/main" id="{88583625-D171-4872-84F6-FDAD11F23D34}"/>
              </a:ext>
            </a:extLst>
          </p:cNvPr>
          <p:cNvSpPr txBox="1"/>
          <p:nvPr/>
        </p:nvSpPr>
        <p:spPr>
          <a:xfrm>
            <a:off x="3953016" y="3777331"/>
            <a:ext cx="3836712" cy="738664"/>
          </a:xfrm>
          <a:prstGeom prst="rect">
            <a:avLst/>
          </a:prstGeom>
          <a:noFill/>
          <a:ln>
            <a:solidFill>
              <a:srgbClr val="006600"/>
            </a:solidFill>
          </a:ln>
        </p:spPr>
        <p:txBody>
          <a:bodyPr wrap="square" rtlCol="0">
            <a:spAutoFit/>
          </a:bodyPr>
          <a:lstStyle/>
          <a:p>
            <a:pPr marL="178594" indent="-178594">
              <a:buClr>
                <a:srgbClr val="006600"/>
              </a:buClr>
              <a:buFont typeface="Arial" panose="020B0604020202020204" pitchFamily="34" charset="0"/>
              <a:buChar char="•"/>
              <a:defRPr b="0" i="0"/>
            </a:pPr>
            <a:r>
              <a:rPr lang="x-none" sz="2100" dirty="0">
                <a:solidFill>
                  <a:prstClr val="black"/>
                </a:solidFill>
                <a:latin typeface="Gotham Light" pitchFamily="50" charset="0"/>
              </a:rPr>
              <a:t>Desechar </a:t>
            </a:r>
          </a:p>
          <a:p>
            <a:pPr marL="178594" indent="-178594">
              <a:buClr>
                <a:srgbClr val="006600"/>
              </a:buClr>
              <a:buFont typeface="Arial" panose="020B0604020202020204" pitchFamily="34" charset="0"/>
              <a:buChar char="•"/>
              <a:defRPr b="0" i="0"/>
            </a:pPr>
            <a:r>
              <a:rPr lang="x-none" sz="2100" dirty="0">
                <a:solidFill>
                  <a:prstClr val="black"/>
                </a:solidFill>
                <a:latin typeface="Gotham Light" pitchFamily="50" charset="0"/>
              </a:rPr>
              <a:t>Esterilizar</a:t>
            </a:r>
          </a:p>
        </p:txBody>
      </p:sp>
      <p:sp>
        <p:nvSpPr>
          <p:cNvPr id="8" name="Cerrar llave 7">
            <a:extLst>
              <a:ext uri="{FF2B5EF4-FFF2-40B4-BE49-F238E27FC236}">
                <a16:creationId xmlns:a16="http://schemas.microsoft.com/office/drawing/2014/main" id="{864838AC-27B5-473D-9A76-10385C8DDB83}"/>
              </a:ext>
            </a:extLst>
          </p:cNvPr>
          <p:cNvSpPr/>
          <p:nvPr/>
        </p:nvSpPr>
        <p:spPr>
          <a:xfrm>
            <a:off x="3017520" y="3920280"/>
            <a:ext cx="237744" cy="9025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310399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indefinite"/>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a:defRPr b="0" i="0"/>
            </a:pPr>
            <a:r>
              <a:rPr lang="x-none" altLang="en-US" sz="2600" dirty="0">
                <a:solidFill>
                  <a:srgbClr val="C00000"/>
                </a:solidFill>
                <a:latin typeface="Gotham Black" pitchFamily="50" charset="0"/>
              </a:rPr>
              <a:t>Evitar la entrada, proteger al huésped</a:t>
            </a:r>
          </a:p>
        </p:txBody>
      </p:sp>
      <p:sp>
        <p:nvSpPr>
          <p:cNvPr id="109" name="Content Placeholder 1"/>
          <p:cNvSpPr>
            <a:spLocks noGrp="1"/>
          </p:cNvSpPr>
          <p:nvPr>
            <p:ph sz="quarter" idx="10"/>
          </p:nvPr>
        </p:nvSpPr>
        <p:spPr>
          <a:xfrm>
            <a:off x="492919" y="1274107"/>
            <a:ext cx="4959049" cy="4538385"/>
          </a:xfrm>
        </p:spPr>
        <p:txBody>
          <a:bodyPr>
            <a:noAutofit/>
          </a:bodyPr>
          <a:lstStyle/>
          <a:p>
            <a:pPr>
              <a:defRPr b="0" i="0"/>
            </a:pPr>
            <a:r>
              <a:rPr lang="x-none" sz="1900" dirty="0">
                <a:latin typeface="Gotham Light" pitchFamily="50" charset="0"/>
              </a:rPr>
              <a:t>Cambio de comportamiento</a:t>
            </a:r>
          </a:p>
          <a:p>
            <a:pPr>
              <a:defRPr b="0" i="0"/>
            </a:pPr>
            <a:r>
              <a:rPr lang="x-none" sz="1900" dirty="0">
                <a:latin typeface="Gotham Light" pitchFamily="50" charset="0"/>
              </a:rPr>
              <a:t>Exclusión (de las personas en riesgo)</a:t>
            </a:r>
          </a:p>
          <a:p>
            <a:pPr>
              <a:defRPr b="0" i="0"/>
            </a:pPr>
            <a:r>
              <a:rPr lang="x-none" sz="1900" dirty="0">
                <a:latin typeface="Gotham Light" pitchFamily="50" charset="0"/>
              </a:rPr>
              <a:t>Uso de barreras (manga larga o </a:t>
            </a:r>
            <a:r>
              <a:rPr lang="es-CO" sz="1900" dirty="0">
                <a:latin typeface="Gotham Light" pitchFamily="50" charset="0"/>
              </a:rPr>
              <a:t> </a:t>
            </a:r>
          </a:p>
          <a:p>
            <a:pPr marL="0" indent="0">
              <a:buNone/>
              <a:defRPr b="0" i="0"/>
            </a:pPr>
            <a:r>
              <a:rPr lang="es-CO" sz="1900" dirty="0">
                <a:latin typeface="Gotham Light" pitchFamily="50" charset="0"/>
              </a:rPr>
              <a:t>    </a:t>
            </a:r>
            <a:r>
              <a:rPr lang="x-none" sz="1900" dirty="0">
                <a:latin typeface="Gotham Light" pitchFamily="50" charset="0"/>
              </a:rPr>
              <a:t>pantalones largos)</a:t>
            </a:r>
          </a:p>
          <a:p>
            <a:pPr>
              <a:defRPr b="0" i="0"/>
            </a:pPr>
            <a:r>
              <a:rPr lang="x-none" sz="1900" dirty="0">
                <a:latin typeface="Gotham Light" pitchFamily="50" charset="0"/>
              </a:rPr>
              <a:t>Vacunación</a:t>
            </a:r>
          </a:p>
          <a:p>
            <a:pPr>
              <a:defRPr b="0" i="0"/>
            </a:pPr>
            <a:r>
              <a:rPr lang="x-none" sz="1900" dirty="0">
                <a:latin typeface="Gotham Light" pitchFamily="50" charset="0"/>
              </a:rPr>
              <a:t>Inmunización pasiva</a:t>
            </a:r>
          </a:p>
          <a:p>
            <a:pPr>
              <a:defRPr b="0" i="0"/>
            </a:pPr>
            <a:r>
              <a:rPr lang="x-none" sz="1900" dirty="0">
                <a:latin typeface="Gotham Light" pitchFamily="50" charset="0"/>
              </a:rPr>
              <a:t>Profilaxis antes de la exposición</a:t>
            </a:r>
          </a:p>
          <a:p>
            <a:pPr>
              <a:defRPr b="0" i="0"/>
            </a:pPr>
            <a:r>
              <a:rPr lang="x-none" sz="1900" dirty="0">
                <a:latin typeface="Gotham Light" pitchFamily="50" charset="0"/>
              </a:rPr>
              <a:t>Profilaxis después de la exposición</a:t>
            </a:r>
          </a:p>
          <a:p>
            <a:pPr>
              <a:defRPr b="0" i="0"/>
            </a:pPr>
            <a:r>
              <a:rPr lang="x-none" sz="1900" dirty="0">
                <a:latin typeface="Gotham Light" pitchFamily="50" charset="0"/>
              </a:rPr>
              <a:t>Mejoramiento de la resistencia del huésped </a:t>
            </a:r>
          </a:p>
          <a:p>
            <a:pPr>
              <a:defRPr b="0" i="0"/>
            </a:pPr>
            <a:r>
              <a:rPr lang="x-none" sz="1900" dirty="0">
                <a:latin typeface="Gotham Light" pitchFamily="50" charset="0"/>
              </a:rPr>
              <a:t>Seguimiento de los contactos o notificación a la pareja, luego pruebas y análisis de detección o tratamiento</a:t>
            </a:r>
          </a:p>
        </p:txBody>
      </p:sp>
      <p:sp>
        <p:nvSpPr>
          <p:cNvPr id="14370" name="Text Box 34"/>
          <p:cNvSpPr txBox="1">
            <a:spLocks noChangeArrowheads="1"/>
          </p:cNvSpPr>
          <p:nvPr/>
        </p:nvSpPr>
        <p:spPr>
          <a:xfrm>
            <a:off x="6089904" y="1704064"/>
            <a:ext cx="2493886"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b="0" i="0"/>
            </a:pPr>
            <a:r>
              <a:rPr lang="x-none" altLang="en-US" sz="1500" b="1" dirty="0">
                <a:solidFill>
                  <a:prstClr val="black"/>
                </a:solidFill>
                <a:latin typeface="Gotham Black" pitchFamily="50" charset="0"/>
                <a:cs typeface="Arial" charset="0"/>
              </a:rPr>
              <a:t>Huésped susceptible</a:t>
            </a:r>
          </a:p>
          <a:p>
            <a:pPr algn="ctr">
              <a:defRPr b="0" i="0"/>
            </a:pPr>
            <a:r>
              <a:rPr lang="x-none" altLang="en-US" sz="1500" b="1" dirty="0">
                <a:solidFill>
                  <a:prstClr val="black"/>
                </a:solidFill>
                <a:latin typeface="Gotham Black" pitchFamily="50" charset="0"/>
                <a:cs typeface="Arial" charset="0"/>
              </a:rPr>
              <a:t>(a través de</a:t>
            </a:r>
            <a:r>
              <a:rPr lang="es-CO" altLang="en-US" sz="1500" b="1" dirty="0">
                <a:solidFill>
                  <a:prstClr val="black"/>
                </a:solidFill>
                <a:latin typeface="Gotham Black" pitchFamily="50" charset="0"/>
                <a:cs typeface="Arial" charset="0"/>
              </a:rPr>
              <a:t> </a:t>
            </a:r>
            <a:r>
              <a:rPr lang="x-none" altLang="en-US" sz="1500" b="1" dirty="0">
                <a:solidFill>
                  <a:prstClr val="black"/>
                </a:solidFill>
                <a:latin typeface="Gotham Black" pitchFamily="50" charset="0"/>
                <a:cs typeface="Arial" charset="0"/>
              </a:rPr>
              <a:t>l</a:t>
            </a:r>
            <a:r>
              <a:rPr lang="es-CO" altLang="en-US" sz="1500" b="1" dirty="0">
                <a:solidFill>
                  <a:prstClr val="black"/>
                </a:solidFill>
                <a:latin typeface="Gotham Black" pitchFamily="50" charset="0"/>
                <a:cs typeface="Arial" charset="0"/>
              </a:rPr>
              <a:t>a</a:t>
            </a:r>
            <a:r>
              <a:rPr lang="x-none" altLang="en-US" sz="1500" b="1" dirty="0">
                <a:solidFill>
                  <a:prstClr val="black"/>
                </a:solidFill>
                <a:latin typeface="Gotham Black" pitchFamily="50" charset="0"/>
                <a:cs typeface="Arial" charset="0"/>
              </a:rPr>
              <a:t> </a:t>
            </a:r>
            <a:r>
              <a:rPr lang="x-none" altLang="en-US" sz="1500" b="1" dirty="0">
                <a:solidFill>
                  <a:srgbClr val="1F497D"/>
                </a:solidFill>
                <a:latin typeface="Gotham Black" pitchFamily="50" charset="0"/>
                <a:cs typeface="Arial" charset="0"/>
              </a:rPr>
              <a:t>p</a:t>
            </a:r>
            <a:r>
              <a:rPr lang="es-CO" altLang="en-US" sz="1500" b="1" dirty="0" err="1">
                <a:solidFill>
                  <a:srgbClr val="1F497D"/>
                </a:solidFill>
                <a:latin typeface="Gotham Black" pitchFamily="50" charset="0"/>
                <a:cs typeface="Arial" charset="0"/>
              </a:rPr>
              <a:t>ue</a:t>
            </a:r>
            <a:r>
              <a:rPr lang="x-none" altLang="en-US" sz="1500" b="1" dirty="0">
                <a:solidFill>
                  <a:srgbClr val="1F497D"/>
                </a:solidFill>
                <a:latin typeface="Gotham Black" pitchFamily="50" charset="0"/>
                <a:cs typeface="Arial" charset="0"/>
              </a:rPr>
              <a:t>rta de entrada</a:t>
            </a:r>
            <a:r>
              <a:rPr lang="x-none" altLang="en-US" sz="1500" b="1" dirty="0">
                <a:solidFill>
                  <a:prstClr val="black"/>
                </a:solidFill>
                <a:latin typeface="Gotham Black" pitchFamily="50" charset="0"/>
                <a:cs typeface="Arial" charset="0"/>
              </a:rPr>
              <a:t>)</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p:blipFill>
        <p:spPr>
          <a:xfrm>
            <a:off x="6581755" y="2721490"/>
            <a:ext cx="1745831" cy="1745831"/>
          </a:xfrm>
          <a:prstGeom prst="rect">
            <a:avLst/>
          </a:prstGeom>
        </p:spPr>
      </p:pic>
      <p:sp>
        <p:nvSpPr>
          <p:cNvPr id="21" name="Line 102"/>
          <p:cNvSpPr>
            <a:spLocks noChangeShapeType="1"/>
          </p:cNvSpPr>
          <p:nvPr/>
        </p:nvSpPr>
        <p:spPr>
          <a:xfrm flipH="1">
            <a:off x="7454671" y="2721490"/>
            <a:ext cx="320015" cy="133162"/>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b="0" i="0"/>
            </a:pPr>
            <a:endParaRPr lang="en-US" sz="1350">
              <a:solidFill>
                <a:prstClr val="black"/>
              </a:solidFill>
            </a:endParaRPr>
          </a:p>
        </p:txBody>
      </p:sp>
      <p:sp>
        <p:nvSpPr>
          <p:cNvPr id="22" name="Line 102"/>
          <p:cNvSpPr>
            <a:spLocks noChangeShapeType="1"/>
          </p:cNvSpPr>
          <p:nvPr/>
        </p:nvSpPr>
        <p:spPr>
          <a:xfrm flipH="1">
            <a:off x="7436383" y="2802036"/>
            <a:ext cx="320015" cy="138341"/>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b="0" i="0"/>
            </a:pPr>
            <a:endParaRPr lang="en-US" sz="1350">
              <a:solidFill>
                <a:prstClr val="black"/>
              </a:solidFill>
            </a:endParaRPr>
          </a:p>
        </p:txBody>
      </p:sp>
      <p:sp>
        <p:nvSpPr>
          <p:cNvPr id="23" name="Line 102"/>
          <p:cNvSpPr>
            <a:spLocks noChangeShapeType="1"/>
          </p:cNvSpPr>
          <p:nvPr/>
        </p:nvSpPr>
        <p:spPr>
          <a:xfrm flipV="1">
            <a:off x="6899149" y="3397543"/>
            <a:ext cx="337185" cy="145757"/>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b="0" i="0"/>
            </a:pPr>
            <a:endParaRPr lang="en-US" sz="1350">
              <a:solidFill>
                <a:prstClr val="black"/>
              </a:solidFill>
            </a:endParaRPr>
          </a:p>
        </p:txBody>
      </p:sp>
      <p:sp>
        <p:nvSpPr>
          <p:cNvPr id="24" name="Line 101"/>
          <p:cNvSpPr>
            <a:spLocks noChangeShapeType="1"/>
          </p:cNvSpPr>
          <p:nvPr/>
        </p:nvSpPr>
        <p:spPr>
          <a:xfrm flipH="1">
            <a:off x="7436382" y="3634979"/>
            <a:ext cx="520909" cy="0"/>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b="0" i="0"/>
            </a:pPr>
            <a:endParaRPr lang="en-US" sz="1350">
              <a:solidFill>
                <a:prstClr val="black"/>
              </a:solidFill>
            </a:endParaRPr>
          </a:p>
        </p:txBody>
      </p:sp>
      <p:sp>
        <p:nvSpPr>
          <p:cNvPr id="25" name="Line 105"/>
          <p:cNvSpPr>
            <a:spLocks noChangeShapeType="1"/>
          </p:cNvSpPr>
          <p:nvPr/>
        </p:nvSpPr>
        <p:spPr>
          <a:xfrm flipH="1" flipV="1">
            <a:off x="7527798" y="4387969"/>
            <a:ext cx="0" cy="285750"/>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b="0" i="0"/>
            </a:pPr>
            <a:endParaRPr lang="en-US" sz="1350">
              <a:solidFill>
                <a:prstClr val="black"/>
              </a:solidFill>
            </a:endParaRPr>
          </a:p>
        </p:txBody>
      </p:sp>
    </p:spTree>
    <p:extLst>
      <p:ext uri="{BB962C8B-B14F-4D97-AF65-F5344CB8AC3E}">
        <p14:creationId xmlns:p14="http://schemas.microsoft.com/office/powerpoint/2010/main" val="3202267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noAutofit/>
          </a:bodyPr>
          <a:lstStyle/>
          <a:p>
            <a:pPr>
              <a:defRPr b="0" i="0"/>
            </a:pPr>
            <a:r>
              <a:rPr lang="x-none" altLang="en-US" sz="2600" dirty="0">
                <a:solidFill>
                  <a:srgbClr val="C00000"/>
                </a:solidFill>
                <a:latin typeface="Gotham Black" pitchFamily="50" charset="0"/>
              </a:rPr>
              <a:t>Medidas de prevención y control</a:t>
            </a:r>
          </a:p>
        </p:txBody>
      </p:sp>
      <p:sp>
        <p:nvSpPr>
          <p:cNvPr id="103427" name="Content Placeholder 2"/>
          <p:cNvSpPr>
            <a:spLocks noGrp="1"/>
          </p:cNvSpPr>
          <p:nvPr>
            <p:ph sz="quarter" idx="10"/>
          </p:nvPr>
        </p:nvSpPr>
        <p:spPr/>
        <p:txBody>
          <a:bodyPr/>
          <a:lstStyle/>
          <a:p>
            <a:pPr>
              <a:defRPr b="0" i="0"/>
            </a:pPr>
            <a:endParaRPr lang="en-US" altLang="en-US" dirty="0">
              <a:latin typeface="Gotham Light" pitchFamily="50" charset="0"/>
            </a:endParaRPr>
          </a:p>
          <a:p>
            <a:pPr>
              <a:defRPr b="0" i="0"/>
            </a:pPr>
            <a:r>
              <a:rPr lang="x-none" altLang="en-US" sz="2400" dirty="0">
                <a:latin typeface="Gotham Light" pitchFamily="50" charset="0"/>
              </a:rPr>
              <a:t>Medidas de control inmediatas</a:t>
            </a:r>
          </a:p>
          <a:p>
            <a:pPr lvl="1">
              <a:defRPr b="0" i="0"/>
            </a:pPr>
            <a:r>
              <a:rPr lang="x-none" altLang="en-US" dirty="0">
                <a:latin typeface="Gotham Light" pitchFamily="50" charset="0"/>
              </a:rPr>
              <a:t>Trabajo con las personas en riesgo</a:t>
            </a:r>
          </a:p>
          <a:p>
            <a:pPr lvl="1">
              <a:buFont typeface="Wingdings" pitchFamily="2" charset="2"/>
              <a:buNone/>
              <a:defRPr b="0" i="0"/>
            </a:pPr>
            <a:endParaRPr lang="en-US" altLang="en-US" sz="2400" dirty="0">
              <a:latin typeface="Gotham Light" pitchFamily="50" charset="0"/>
            </a:endParaRPr>
          </a:p>
          <a:p>
            <a:pPr>
              <a:defRPr b="0" i="0"/>
            </a:pPr>
            <a:r>
              <a:rPr lang="x-none" altLang="en-US" sz="2400" dirty="0">
                <a:latin typeface="Gotham Light" pitchFamily="50" charset="0"/>
              </a:rPr>
              <a:t>Medidas de control a largo plazo</a:t>
            </a:r>
          </a:p>
          <a:p>
            <a:pPr lvl="1">
              <a:defRPr b="0" i="0"/>
            </a:pPr>
            <a:r>
              <a:rPr lang="x-none" altLang="en-US" dirty="0">
                <a:latin typeface="Gotham Light" pitchFamily="50" charset="0"/>
              </a:rPr>
              <a:t>Trabajo con los organismos reguladores o el gobierno</a:t>
            </a:r>
          </a:p>
        </p:txBody>
      </p:sp>
    </p:spTree>
    <p:extLst>
      <p:ext uri="{BB962C8B-B14F-4D97-AF65-F5344CB8AC3E}">
        <p14:creationId xmlns:p14="http://schemas.microsoft.com/office/powerpoint/2010/main" val="960114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b="0" i="0"/>
            </a:pPr>
            <a:r>
              <a:rPr lang="x-none" sz="2600">
                <a:solidFill>
                  <a:srgbClr val="C00000"/>
                </a:solidFill>
                <a:latin typeface="Gotham Black" pitchFamily="50" charset="0"/>
              </a:rPr>
              <a:t>Respuesta a largo plazo</a:t>
            </a:r>
          </a:p>
        </p:txBody>
      </p:sp>
      <p:sp>
        <p:nvSpPr>
          <p:cNvPr id="2" name="Content Placeholder 1"/>
          <p:cNvSpPr>
            <a:spLocks noGrp="1"/>
          </p:cNvSpPr>
          <p:nvPr>
            <p:ph sz="quarter" idx="10"/>
          </p:nvPr>
        </p:nvSpPr>
        <p:spPr>
          <a:xfrm>
            <a:off x="528637" y="1388745"/>
            <a:ext cx="8086725" cy="4538385"/>
          </a:xfrm>
        </p:spPr>
        <p:txBody>
          <a:bodyPr>
            <a:normAutofit/>
          </a:bodyPr>
          <a:lstStyle/>
          <a:p>
            <a:pPr>
              <a:spcBef>
                <a:spcPts val="900"/>
              </a:spcBef>
              <a:defRPr b="0" i="0"/>
            </a:pPr>
            <a:r>
              <a:rPr lang="x-none" sz="2400" dirty="0">
                <a:latin typeface="Gotham Light" pitchFamily="50" charset="0"/>
              </a:rPr>
              <a:t>¿Por qué ocurrió el brote?</a:t>
            </a:r>
          </a:p>
          <a:p>
            <a:pPr>
              <a:spcBef>
                <a:spcPts val="900"/>
              </a:spcBef>
              <a:defRPr b="0" i="0"/>
            </a:pPr>
            <a:r>
              <a:rPr lang="x-none" sz="2400" dirty="0">
                <a:latin typeface="Gotham Light" pitchFamily="50" charset="0"/>
              </a:rPr>
              <a:t>¿Estas condiciones todavía existen, es decir,  podría volver a presentarse otro brote?</a:t>
            </a:r>
          </a:p>
          <a:p>
            <a:pPr>
              <a:spcBef>
                <a:spcPts val="900"/>
              </a:spcBef>
              <a:defRPr b="0" i="0"/>
            </a:pPr>
            <a:r>
              <a:rPr lang="x-none" sz="2400" dirty="0">
                <a:latin typeface="Gotham Light" pitchFamily="50" charset="0"/>
              </a:rPr>
              <a:t>¿Qué se necesita para cambiar las condiciones y reducir la posibilidad de un futuro brote?</a:t>
            </a:r>
          </a:p>
          <a:p>
            <a:pPr lvl="1">
              <a:defRPr b="0" i="0"/>
            </a:pPr>
            <a:r>
              <a:rPr lang="x-none" sz="2000" dirty="0">
                <a:latin typeface="Gotham Light" pitchFamily="50" charset="0"/>
              </a:rPr>
              <a:t>¿Educación?</a:t>
            </a:r>
          </a:p>
          <a:p>
            <a:pPr lvl="1">
              <a:defRPr b="0" i="0"/>
            </a:pPr>
            <a:r>
              <a:rPr lang="x-none" sz="2000" dirty="0">
                <a:latin typeface="Gotham Light" pitchFamily="50" charset="0"/>
              </a:rPr>
              <a:t>¿Mejoramiento o inspección del saneamiento?</a:t>
            </a:r>
          </a:p>
          <a:p>
            <a:pPr lvl="1">
              <a:defRPr b="0" i="0"/>
            </a:pPr>
            <a:r>
              <a:rPr lang="x-none" sz="2000" dirty="0">
                <a:latin typeface="Gotham Light" pitchFamily="50" charset="0"/>
              </a:rPr>
              <a:t>¿Vacunación?</a:t>
            </a:r>
          </a:p>
          <a:p>
            <a:pPr lvl="1">
              <a:defRPr b="0" i="0"/>
            </a:pPr>
            <a:r>
              <a:rPr lang="x-none" sz="2000" dirty="0">
                <a:latin typeface="Gotham Light" pitchFamily="50" charset="0"/>
              </a:rPr>
              <a:t>¿Legislación?</a:t>
            </a:r>
          </a:p>
          <a:p>
            <a:pPr lvl="1">
              <a:defRPr b="0" i="0"/>
            </a:pPr>
            <a:r>
              <a:rPr lang="x-none" sz="2000" dirty="0">
                <a:latin typeface="Gotham Light" pitchFamily="50" charset="0"/>
              </a:rPr>
              <a:t>¿Otros?</a:t>
            </a:r>
          </a:p>
        </p:txBody>
      </p:sp>
    </p:spTree>
    <p:extLst>
      <p:ext uri="{BB962C8B-B14F-4D97-AF65-F5344CB8AC3E}">
        <p14:creationId xmlns:p14="http://schemas.microsoft.com/office/powerpoint/2010/main" val="1430214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2"/>
          <p:cNvSpPr>
            <a:spLocks noGrp="1"/>
          </p:cNvSpPr>
          <p:nvPr>
            <p:ph type="title"/>
          </p:nvPr>
        </p:nvSpPr>
        <p:spPr>
          <a:xfrm>
            <a:off x="528637" y="289052"/>
            <a:ext cx="8086725" cy="400050"/>
          </a:xfrm>
        </p:spPr>
        <p:txBody>
          <a:bodyPr>
            <a:noAutofit/>
          </a:bodyPr>
          <a:lstStyle/>
          <a:p>
            <a:pPr marL="385763" indent="-385763">
              <a:buNone/>
              <a:defRPr b="0" i="0"/>
            </a:pPr>
            <a:r>
              <a:rPr lang="x-none" altLang="en-US" sz="2600" b="1" dirty="0">
                <a:solidFill>
                  <a:srgbClr val="C00000"/>
                </a:solidFill>
                <a:latin typeface="Gotham Black" pitchFamily="50" charset="0"/>
              </a:rPr>
              <a:t>¿Medidas de control a corto o largo plazo?</a:t>
            </a:r>
          </a:p>
        </p:txBody>
      </p:sp>
      <p:sp>
        <p:nvSpPr>
          <p:cNvPr id="105475" name="Content Placeholder 3"/>
          <p:cNvSpPr>
            <a:spLocks noGrp="1"/>
          </p:cNvSpPr>
          <p:nvPr>
            <p:ph sz="quarter" idx="10"/>
          </p:nvPr>
        </p:nvSpPr>
        <p:spPr/>
        <p:txBody>
          <a:bodyPr>
            <a:noAutofit/>
          </a:bodyPr>
          <a:lstStyle/>
          <a:p>
            <a:pPr marL="385763" indent="-385763">
              <a:buNone/>
              <a:defRPr b="0" i="0"/>
            </a:pPr>
            <a:endParaRPr lang="x-none" altLang="en-US" sz="1800" b="1" dirty="0">
              <a:latin typeface="Gotham Light" pitchFamily="50" charset="0"/>
            </a:endParaRPr>
          </a:p>
          <a:p>
            <a:pPr marL="385763" indent="-385763">
              <a:buFont typeface="Arial" charset="0"/>
              <a:buAutoNum type="arabicPeriod"/>
              <a:defRPr b="0" i="0"/>
            </a:pPr>
            <a:r>
              <a:rPr lang="x-none" altLang="en-US" sz="1800" dirty="0">
                <a:latin typeface="Gotham Light" pitchFamily="50" charset="0"/>
              </a:rPr>
              <a:t>Recomendar diferentes procedimientos de seguridad alimentaria en un restaurante.</a:t>
            </a:r>
          </a:p>
          <a:p>
            <a:pPr marL="385763" indent="-385763">
              <a:buFont typeface="Arial" charset="0"/>
              <a:buAutoNum type="arabicPeriod"/>
              <a:defRPr b="0" i="0"/>
            </a:pPr>
            <a:endParaRPr lang="en-US" altLang="en-US" sz="1800" dirty="0">
              <a:latin typeface="Gotham Light" pitchFamily="50" charset="0"/>
            </a:endParaRPr>
          </a:p>
          <a:p>
            <a:pPr marL="385763" indent="-385763">
              <a:buFont typeface="Arial" charset="0"/>
              <a:buAutoNum type="arabicPeriod"/>
              <a:defRPr b="0" i="0"/>
            </a:pPr>
            <a:r>
              <a:rPr lang="x-none" altLang="en-US" sz="1800" dirty="0">
                <a:latin typeface="Gotham Light" pitchFamily="50" charset="0"/>
              </a:rPr>
              <a:t>Enviar a los niños enfermos de la escuela a su casa cuando hay un brote.</a:t>
            </a:r>
          </a:p>
          <a:p>
            <a:pPr marL="385763" indent="-385763">
              <a:buFont typeface="Arial" charset="0"/>
              <a:buAutoNum type="arabicPeriod"/>
              <a:defRPr b="0" i="0"/>
            </a:pPr>
            <a:endParaRPr lang="en-US" altLang="en-US" sz="1800" dirty="0">
              <a:latin typeface="Gotham Light" pitchFamily="50" charset="0"/>
            </a:endParaRPr>
          </a:p>
          <a:p>
            <a:pPr marL="385763" indent="-385763">
              <a:buFont typeface="Arial" charset="0"/>
              <a:buAutoNum type="arabicPeriod"/>
              <a:defRPr b="0" i="0"/>
            </a:pPr>
            <a:r>
              <a:rPr lang="x-none" altLang="en-US" sz="1800" dirty="0">
                <a:latin typeface="Gotham Light" pitchFamily="50" charset="0"/>
              </a:rPr>
              <a:t>Contener los derrames de productos químicos y evacuar </a:t>
            </a:r>
            <a:br>
              <a:rPr lang="en-US" altLang="en-US" sz="1800" dirty="0">
                <a:latin typeface="Gotham Light" pitchFamily="50" charset="0"/>
              </a:rPr>
            </a:br>
            <a:r>
              <a:rPr lang="x-none" altLang="en-US" sz="1800" dirty="0">
                <a:latin typeface="Gotham Light" pitchFamily="50" charset="0"/>
              </a:rPr>
              <a:t>el área.</a:t>
            </a:r>
          </a:p>
          <a:p>
            <a:pPr marL="385763" indent="-385763">
              <a:buFont typeface="Arial" charset="0"/>
              <a:buAutoNum type="arabicPeriod"/>
              <a:defRPr b="0" i="0"/>
            </a:pPr>
            <a:endParaRPr lang="en-US" altLang="en-US" sz="1800" dirty="0">
              <a:latin typeface="Gotham Light" pitchFamily="50" charset="0"/>
            </a:endParaRPr>
          </a:p>
          <a:p>
            <a:pPr marL="385763" indent="-385763">
              <a:buFont typeface="Arial" charset="0"/>
              <a:buAutoNum type="arabicPeriod"/>
              <a:defRPr b="0" i="0"/>
            </a:pPr>
            <a:r>
              <a:rPr lang="x-none" altLang="en-US" sz="1800" dirty="0">
                <a:latin typeface="Gotham Light" pitchFamily="50" charset="0"/>
              </a:rPr>
              <a:t>Establecer programas de pruebas y análisis de detección para los departamentos de emergencia locales.</a:t>
            </a:r>
          </a:p>
          <a:p>
            <a:pPr marL="385763" indent="-385763">
              <a:buFont typeface="Arial" charset="0"/>
              <a:buAutoNum type="arabicPeriod"/>
              <a:defRPr b="0" i="0"/>
            </a:pPr>
            <a:endParaRPr lang="en-US" altLang="en-US" sz="1800" dirty="0">
              <a:latin typeface="Gotham Light" pitchFamily="50" charset="0"/>
            </a:endParaRPr>
          </a:p>
          <a:p>
            <a:pPr marL="385763" indent="-385763">
              <a:buFont typeface="Arial" charset="0"/>
              <a:buAutoNum type="arabicPeriod"/>
              <a:defRPr b="0" i="0"/>
            </a:pPr>
            <a:r>
              <a:rPr lang="x-none" altLang="en-US" sz="1800" dirty="0">
                <a:latin typeface="Gotham Light" pitchFamily="50" charset="0"/>
              </a:rPr>
              <a:t>Hacer modificaciones de ingeniería en los sistemas de agua </a:t>
            </a:r>
            <a:br>
              <a:rPr lang="en-US" altLang="en-US" sz="1800" dirty="0">
                <a:latin typeface="Gotham Light" pitchFamily="50" charset="0"/>
              </a:rPr>
            </a:br>
            <a:r>
              <a:rPr lang="x-none" altLang="en-US" sz="1800" dirty="0">
                <a:latin typeface="Gotham Light" pitchFamily="50" charset="0"/>
              </a:rPr>
              <a:t>existentes.</a:t>
            </a:r>
          </a:p>
        </p:txBody>
      </p:sp>
      <p:sp>
        <p:nvSpPr>
          <p:cNvPr id="2" name="Rounded Rectangle 1"/>
          <p:cNvSpPr/>
          <p:nvPr/>
        </p:nvSpPr>
        <p:spPr>
          <a:xfrm>
            <a:off x="3084669" y="1943614"/>
            <a:ext cx="1944531" cy="285750"/>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400" dirty="0">
                <a:solidFill>
                  <a:prstClr val="white"/>
                </a:solidFill>
                <a:latin typeface="Gotham Black" pitchFamily="50" charset="0"/>
              </a:rPr>
              <a:t>A LARGO PLAZO</a:t>
            </a:r>
          </a:p>
        </p:txBody>
      </p:sp>
      <p:sp>
        <p:nvSpPr>
          <p:cNvPr id="8" name="Rounded Rectangle 7"/>
          <p:cNvSpPr/>
          <p:nvPr/>
        </p:nvSpPr>
        <p:spPr>
          <a:xfrm>
            <a:off x="2659760" y="2890404"/>
            <a:ext cx="1944530" cy="380553"/>
          </a:xfrm>
          <a:prstGeom prst="roundRect">
            <a:avLst/>
          </a:prstGeom>
          <a:solidFill>
            <a:srgbClr val="FFC000"/>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400" dirty="0">
                <a:solidFill>
                  <a:prstClr val="black"/>
                </a:solidFill>
                <a:latin typeface="Gotham Black" pitchFamily="50" charset="0"/>
              </a:rPr>
              <a:t>A CORTO PLAZO</a:t>
            </a:r>
          </a:p>
        </p:txBody>
      </p:sp>
      <p:sp>
        <p:nvSpPr>
          <p:cNvPr id="12" name="Rounded Rectangle 1">
            <a:extLst>
              <a:ext uri="{FF2B5EF4-FFF2-40B4-BE49-F238E27FC236}">
                <a16:creationId xmlns:a16="http://schemas.microsoft.com/office/drawing/2014/main" id="{92F694EF-36D9-4D2B-8383-B24E0FDF3FCB}"/>
              </a:ext>
            </a:extLst>
          </p:cNvPr>
          <p:cNvSpPr/>
          <p:nvPr/>
        </p:nvSpPr>
        <p:spPr>
          <a:xfrm>
            <a:off x="5440188" y="4857475"/>
            <a:ext cx="1944531" cy="285750"/>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400" dirty="0">
                <a:solidFill>
                  <a:prstClr val="white"/>
                </a:solidFill>
                <a:latin typeface="Gotham Black" pitchFamily="50" charset="0"/>
              </a:rPr>
              <a:t>A LARGO PLAZO</a:t>
            </a:r>
          </a:p>
        </p:txBody>
      </p:sp>
      <p:sp>
        <p:nvSpPr>
          <p:cNvPr id="13" name="Rounded Rectangle 1">
            <a:extLst>
              <a:ext uri="{FF2B5EF4-FFF2-40B4-BE49-F238E27FC236}">
                <a16:creationId xmlns:a16="http://schemas.microsoft.com/office/drawing/2014/main" id="{EB10DDE8-F0C3-44C1-B130-66D79051F8C1}"/>
              </a:ext>
            </a:extLst>
          </p:cNvPr>
          <p:cNvSpPr/>
          <p:nvPr/>
        </p:nvSpPr>
        <p:spPr>
          <a:xfrm>
            <a:off x="2459019" y="5840455"/>
            <a:ext cx="1944531" cy="285750"/>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400" dirty="0">
                <a:solidFill>
                  <a:prstClr val="white"/>
                </a:solidFill>
                <a:latin typeface="Gotham Black" pitchFamily="50" charset="0"/>
              </a:rPr>
              <a:t>A LARGO PLAZO</a:t>
            </a:r>
          </a:p>
        </p:txBody>
      </p:sp>
      <p:sp>
        <p:nvSpPr>
          <p:cNvPr id="14" name="Rounded Rectangle 7">
            <a:extLst>
              <a:ext uri="{FF2B5EF4-FFF2-40B4-BE49-F238E27FC236}">
                <a16:creationId xmlns:a16="http://schemas.microsoft.com/office/drawing/2014/main" id="{5AC6EE9D-C4A8-43C6-BF0D-5C2311B72ACC}"/>
              </a:ext>
            </a:extLst>
          </p:cNvPr>
          <p:cNvSpPr/>
          <p:nvPr/>
        </p:nvSpPr>
        <p:spPr>
          <a:xfrm>
            <a:off x="2112404" y="3877223"/>
            <a:ext cx="1944530" cy="380553"/>
          </a:xfrm>
          <a:prstGeom prst="roundRect">
            <a:avLst/>
          </a:prstGeom>
          <a:solidFill>
            <a:srgbClr val="FFC000"/>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400" dirty="0">
                <a:solidFill>
                  <a:prstClr val="black"/>
                </a:solidFill>
                <a:latin typeface="Gotham Black" pitchFamily="50" charset="0"/>
              </a:rPr>
              <a:t>A CORTO PLAZO</a:t>
            </a:r>
          </a:p>
        </p:txBody>
      </p:sp>
    </p:spTree>
    <p:extLst>
      <p:ext uri="{BB962C8B-B14F-4D97-AF65-F5344CB8AC3E}">
        <p14:creationId xmlns:p14="http://schemas.microsoft.com/office/powerpoint/2010/main" val="14705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indefinite"/>
                            </p:stCondLst>
                          </p:cTn>
                        </p:par>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indefinite"/>
                            </p:stCondLst>
                          </p:cTn>
                        </p:par>
                      </p:childTnLst>
                    </p:cTn>
                  </p:par>
                  <p:par>
                    <p:cTn id="14" fill="hold">
                      <p:stCondLst>
                        <p:cond delay="indefinite"/>
                      </p:stCondLst>
                      <p:childTnLst>
                        <p:par>
                          <p:cTn id="15" fill="hold">
                            <p:stCondLst>
                              <p:cond delay="indefinite"/>
                            </p:stCondLst>
                          </p:cTn>
                        </p:par>
                      </p:childTnLst>
                    </p:cTn>
                  </p:par>
                  <p:par>
                    <p:cTn id="16" fill="hold">
                      <p:stCondLst>
                        <p:cond delay="indefinite"/>
                      </p:stCondLst>
                      <p:childTnLst>
                        <p:par>
                          <p:cTn id="17" fill="hold">
                            <p:stCondLst>
                              <p:cond delay="indefinite"/>
                            </p:stCond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Autofit/>
          </a:bodyPr>
          <a:lstStyle/>
          <a:p>
            <a:pPr>
              <a:defRPr b="0" i="0"/>
            </a:pPr>
            <a:r>
              <a:rPr lang="x-none" altLang="en-US" sz="2600" dirty="0">
                <a:solidFill>
                  <a:srgbClr val="C00000"/>
                </a:solidFill>
                <a:latin typeface="Gotham Black" pitchFamily="50" charset="0"/>
              </a:rPr>
              <a:t>Paso 12: </a:t>
            </a:r>
            <a:r>
              <a:rPr lang="es-CO" altLang="en-US" sz="2600" dirty="0">
                <a:solidFill>
                  <a:srgbClr val="C00000"/>
                </a:solidFill>
                <a:latin typeface="Gotham Black" pitchFamily="50" charset="0"/>
              </a:rPr>
              <a:t>I</a:t>
            </a:r>
            <a:r>
              <a:rPr lang="x-none" altLang="en-US" sz="2600" dirty="0">
                <a:solidFill>
                  <a:srgbClr val="C00000"/>
                </a:solidFill>
                <a:latin typeface="Gotham Black" pitchFamily="50" charset="0"/>
              </a:rPr>
              <a:t>niciar o mantener la vigilancia</a:t>
            </a:r>
          </a:p>
        </p:txBody>
      </p:sp>
      <p:sp>
        <p:nvSpPr>
          <p:cNvPr id="84995" name="Rectangle 3"/>
          <p:cNvSpPr>
            <a:spLocks noGrp="1" noChangeArrowheads="1"/>
          </p:cNvSpPr>
          <p:nvPr>
            <p:ph sz="quarter" idx="10"/>
          </p:nvPr>
        </p:nvSpPr>
        <p:spPr>
          <a:xfrm>
            <a:off x="528637" y="1388745"/>
            <a:ext cx="8086725" cy="4538385"/>
          </a:xfrm>
        </p:spPr>
        <p:txBody>
          <a:bodyPr>
            <a:normAutofit fontScale="95000" lnSpcReduction="10000"/>
          </a:bodyPr>
          <a:lstStyle/>
          <a:p>
            <a:pPr marL="514350" indent="-514350">
              <a:spcBef>
                <a:spcPts val="900"/>
              </a:spcBef>
              <a:buFont typeface="Arial" charset="0"/>
              <a:buAutoNum type="arabicPeriod" startAt="7"/>
              <a:defRPr b="0" i="0"/>
            </a:pPr>
            <a:r>
              <a:rPr lang="x-none" altLang="ja-JP" sz="2500" dirty="0">
                <a:solidFill>
                  <a:schemeClr val="bg1">
                    <a:lumMod val="65000"/>
                  </a:schemeClr>
                </a:solidFill>
                <a:latin typeface="Gotham Light" pitchFamily="50" charset="0"/>
                <a:ea typeface="ＭＳ Ｐゴシック" charset="-128"/>
              </a:rPr>
              <a:t>Desarrollar las hipótesis</a:t>
            </a:r>
          </a:p>
          <a:p>
            <a:pPr marL="514350" indent="-514350">
              <a:spcBef>
                <a:spcPts val="900"/>
              </a:spcBef>
              <a:buFont typeface="Arial" charset="0"/>
              <a:buAutoNum type="arabicPeriod" startAt="7"/>
              <a:defRPr b="0" i="0"/>
            </a:pPr>
            <a:r>
              <a:rPr lang="x-none" altLang="ja-JP" sz="2500" dirty="0">
                <a:solidFill>
                  <a:schemeClr val="bg1">
                    <a:lumMod val="65000"/>
                  </a:schemeClr>
                </a:solidFill>
                <a:latin typeface="Gotham Light" pitchFamily="50" charset="0"/>
                <a:ea typeface="ＭＳ Ｐゴシック" charset="-128"/>
              </a:rPr>
              <a:t>Evaluar las hipótesis desde el punto de vista epidemiológico</a:t>
            </a:r>
          </a:p>
          <a:p>
            <a:pPr marL="514350" indent="-514350">
              <a:spcBef>
                <a:spcPts val="900"/>
              </a:spcBef>
              <a:buFont typeface="Arial" charset="0"/>
              <a:buAutoNum type="arabicPeriod" startAt="7"/>
              <a:defRPr b="0" i="0"/>
            </a:pPr>
            <a:r>
              <a:rPr lang="x-none" altLang="ja-JP" sz="2500" dirty="0">
                <a:solidFill>
                  <a:schemeClr val="bg1">
                    <a:lumMod val="65000"/>
                  </a:schemeClr>
                </a:solidFill>
                <a:latin typeface="Gotham Light" pitchFamily="50" charset="0"/>
                <a:ea typeface="ＭＳ Ｐゴシック" charset="-128"/>
              </a:rPr>
              <a:t>Conciliar la epidemiología con los hallazgos ambientales y de laboratorio</a:t>
            </a:r>
          </a:p>
          <a:p>
            <a:pPr marL="514350" indent="-514350">
              <a:spcBef>
                <a:spcPts val="900"/>
              </a:spcBef>
              <a:buFont typeface="Arial" charset="0"/>
              <a:buAutoNum type="arabicPeriod" startAt="7"/>
              <a:defRPr b="0" i="0"/>
            </a:pPr>
            <a:r>
              <a:rPr lang="x-none" altLang="ja-JP" sz="2500" dirty="0">
                <a:solidFill>
                  <a:schemeClr val="bg1">
                    <a:lumMod val="65000"/>
                  </a:schemeClr>
                </a:solidFill>
                <a:latin typeface="Gotham Light" pitchFamily="50" charset="0"/>
                <a:ea typeface="ＭＳ Ｐゴシック" charset="-128"/>
              </a:rPr>
              <a:t>Realizar </a:t>
            </a:r>
            <a:r>
              <a:rPr lang="x-none" altLang="en-US" sz="2500" dirty="0">
                <a:solidFill>
                  <a:schemeClr val="bg1">
                    <a:lumMod val="65000"/>
                  </a:schemeClr>
                </a:solidFill>
                <a:latin typeface="Gotham Light" pitchFamily="50" charset="0"/>
              </a:rPr>
              <a:t>estudios adicionales según sea necesario</a:t>
            </a:r>
          </a:p>
          <a:p>
            <a:pPr marL="517922" indent="-517922">
              <a:lnSpc>
                <a:spcPct val="110000"/>
              </a:lnSpc>
              <a:spcBef>
                <a:spcPts val="900"/>
              </a:spcBef>
              <a:buFont typeface="+mj-lt"/>
              <a:buAutoNum type="arabicPeriod" startAt="11"/>
              <a:defRPr b="0" i="0"/>
            </a:pPr>
            <a:r>
              <a:rPr lang="x-none" altLang="en-US" sz="2500" dirty="0">
                <a:solidFill>
                  <a:schemeClr val="bg1">
                    <a:lumMod val="65000"/>
                  </a:schemeClr>
                </a:solidFill>
                <a:latin typeface="Gotham Light" pitchFamily="50" charset="0"/>
              </a:rPr>
              <a:t>Implementar y evaluar medidas de prevención y control</a:t>
            </a:r>
          </a:p>
          <a:p>
            <a:pPr marL="517922" indent="-517922">
              <a:lnSpc>
                <a:spcPct val="110000"/>
              </a:lnSpc>
              <a:spcBef>
                <a:spcPts val="900"/>
              </a:spcBef>
              <a:buFont typeface="+mj-lt"/>
              <a:buAutoNum type="arabicPeriod" startAt="11"/>
              <a:defRPr b="0" i="0"/>
            </a:pPr>
            <a:r>
              <a:rPr lang="x-none" altLang="en-US" sz="2500" dirty="0">
                <a:latin typeface="Gotham Light" pitchFamily="50" charset="0"/>
              </a:rPr>
              <a:t>Iniciar o mantener la vigilancia</a:t>
            </a:r>
          </a:p>
          <a:p>
            <a:pPr marL="517922" indent="-517922">
              <a:lnSpc>
                <a:spcPct val="110000"/>
              </a:lnSpc>
              <a:spcBef>
                <a:spcPts val="900"/>
              </a:spcBef>
              <a:buFont typeface="Arial" charset="0"/>
              <a:buAutoNum type="arabicPeriod" startAt="11"/>
              <a:defRPr b="0" i="0"/>
            </a:pPr>
            <a:r>
              <a:rPr lang="x-none" altLang="en-US" sz="2500" dirty="0">
                <a:solidFill>
                  <a:schemeClr val="bg1">
                    <a:lumMod val="65000"/>
                  </a:schemeClr>
                </a:solidFill>
                <a:latin typeface="Gotham Light" pitchFamily="50" charset="0"/>
              </a:rPr>
              <a:t>Comunicar los hallazgos</a:t>
            </a:r>
          </a:p>
          <a:p>
            <a:pPr marL="514350" indent="-514350">
              <a:spcBef>
                <a:spcPts val="900"/>
              </a:spcBef>
              <a:buFont typeface="Arial" charset="0"/>
              <a:buAutoNum type="arabicPeriod" startAt="7"/>
              <a:defRPr b="0" i="0"/>
            </a:pPr>
            <a:endParaRPr lang="en-US" altLang="en-US" sz="2400" dirty="0">
              <a:solidFill>
                <a:schemeClr val="bg1">
                  <a:lumMod val="65000"/>
                </a:schemeClr>
              </a:solidFill>
            </a:endParaRPr>
          </a:p>
        </p:txBody>
      </p:sp>
    </p:spTree>
    <p:extLst>
      <p:ext uri="{BB962C8B-B14F-4D97-AF65-F5344CB8AC3E}">
        <p14:creationId xmlns:p14="http://schemas.microsoft.com/office/powerpoint/2010/main" val="1831788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b="0" i="0"/>
            </a:pPr>
            <a:r>
              <a:rPr lang="x-none" sz="2400" dirty="0">
                <a:solidFill>
                  <a:srgbClr val="C00000"/>
                </a:solidFill>
                <a:latin typeface="Gotham Black" pitchFamily="50" charset="0"/>
              </a:rPr>
              <a:t>Vigilancia — ¿Las medidas de control están </a:t>
            </a:r>
            <a:br>
              <a:rPr lang="x-none" sz="2400" dirty="0">
                <a:solidFill>
                  <a:srgbClr val="C00000"/>
                </a:solidFill>
                <a:latin typeface="Gotham Black" pitchFamily="50" charset="0"/>
              </a:rPr>
            </a:br>
            <a:r>
              <a:rPr lang="x-none" sz="2400" dirty="0">
                <a:solidFill>
                  <a:srgbClr val="C00000"/>
                </a:solidFill>
                <a:latin typeface="Gotham Black" pitchFamily="50" charset="0"/>
              </a:rPr>
              <a:t>funcionando?</a:t>
            </a:r>
          </a:p>
        </p:txBody>
      </p:sp>
      <p:sp>
        <p:nvSpPr>
          <p:cNvPr id="21" name="TextBox 20"/>
          <p:cNvSpPr txBox="1"/>
          <p:nvPr/>
        </p:nvSpPr>
        <p:spPr>
          <a:xfrm>
            <a:off x="4629151" y="3028951"/>
            <a:ext cx="629908" cy="553998"/>
          </a:xfrm>
          <a:prstGeom prst="rect">
            <a:avLst/>
          </a:prstGeom>
          <a:noFill/>
        </p:spPr>
        <p:txBody>
          <a:bodyPr wrap="square" rtlCol="0">
            <a:spAutoFit/>
          </a:bodyPr>
          <a:lstStyle/>
          <a:p>
            <a:pPr>
              <a:defRPr b="0" i="0"/>
            </a:pPr>
            <a:r>
              <a:rPr lang="x-none" sz="3000" b="1">
                <a:solidFill>
                  <a:srgbClr val="006600"/>
                </a:solidFill>
              </a:rPr>
              <a:t>?</a:t>
            </a:r>
          </a:p>
        </p:txBody>
      </p:sp>
      <p:graphicFrame>
        <p:nvGraphicFramePr>
          <p:cNvPr id="16" name="Chart 5">
            <a:extLst>
              <a:ext uri="{FF2B5EF4-FFF2-40B4-BE49-F238E27FC236}">
                <a16:creationId xmlns:a16="http://schemas.microsoft.com/office/drawing/2014/main" id="{8C0057DA-ADA9-4175-96A7-C88C66D86EEF}"/>
              </a:ext>
            </a:extLst>
          </p:cNvPr>
          <p:cNvGraphicFramePr>
            <a:graphicFrameLocks/>
          </p:cNvGraphicFramePr>
          <p:nvPr>
            <p:extLst>
              <p:ext uri="{D42A27DB-BD31-4B8C-83A1-F6EECF244321}">
                <p14:modId xmlns:p14="http://schemas.microsoft.com/office/powerpoint/2010/main" val="966246958"/>
              </p:ext>
            </p:extLst>
          </p:nvPr>
        </p:nvGraphicFramePr>
        <p:xfrm>
          <a:off x="228600" y="2236708"/>
          <a:ext cx="4343400" cy="3036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6">
            <a:extLst>
              <a:ext uri="{FF2B5EF4-FFF2-40B4-BE49-F238E27FC236}">
                <a16:creationId xmlns:a16="http://schemas.microsoft.com/office/drawing/2014/main" id="{F39D2C46-EE8D-46C0-B162-1FB33CC954DB}"/>
              </a:ext>
            </a:extLst>
          </p:cNvPr>
          <p:cNvGraphicFramePr>
            <a:graphicFrameLocks/>
          </p:cNvGraphicFramePr>
          <p:nvPr>
            <p:extLst>
              <p:ext uri="{D42A27DB-BD31-4B8C-83A1-F6EECF244321}">
                <p14:modId xmlns:p14="http://schemas.microsoft.com/office/powerpoint/2010/main" val="2182028227"/>
              </p:ext>
            </p:extLst>
          </p:nvPr>
        </p:nvGraphicFramePr>
        <p:xfrm>
          <a:off x="5000172" y="1342708"/>
          <a:ext cx="3581400" cy="19491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7">
            <a:extLst>
              <a:ext uri="{FF2B5EF4-FFF2-40B4-BE49-F238E27FC236}">
                <a16:creationId xmlns:a16="http://schemas.microsoft.com/office/drawing/2014/main" id="{A7293B61-3E45-41C8-A4BC-CFA37FC47581}"/>
              </a:ext>
            </a:extLst>
          </p:cNvPr>
          <p:cNvGraphicFramePr>
            <a:graphicFrameLocks/>
          </p:cNvGraphicFramePr>
          <p:nvPr>
            <p:extLst>
              <p:ext uri="{D42A27DB-BD31-4B8C-83A1-F6EECF244321}">
                <p14:modId xmlns:p14="http://schemas.microsoft.com/office/powerpoint/2010/main" val="749348878"/>
              </p:ext>
            </p:extLst>
          </p:nvPr>
        </p:nvGraphicFramePr>
        <p:xfrm>
          <a:off x="4876800" y="3644643"/>
          <a:ext cx="3704772" cy="2542797"/>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9">
            <a:extLst>
              <a:ext uri="{FF2B5EF4-FFF2-40B4-BE49-F238E27FC236}">
                <a16:creationId xmlns:a16="http://schemas.microsoft.com/office/drawing/2014/main" id="{2C3B40B8-49E5-4273-A9FD-051F72FC263A}"/>
              </a:ext>
            </a:extLst>
          </p:cNvPr>
          <p:cNvSpPr txBox="1"/>
          <p:nvPr/>
        </p:nvSpPr>
        <p:spPr>
          <a:xfrm>
            <a:off x="1298448" y="1931908"/>
            <a:ext cx="2892552" cy="400110"/>
          </a:xfrm>
          <a:prstGeom prst="rect">
            <a:avLst/>
          </a:prstGeom>
          <a:noFill/>
        </p:spPr>
        <p:txBody>
          <a:bodyPr wrap="square" rtlCol="0">
            <a:spAutoFit/>
          </a:bodyPr>
          <a:lstStyle/>
          <a:p>
            <a:r>
              <a:rPr lang="en-US" sz="2000" dirty="0">
                <a:latin typeface="Gotham Light" pitchFamily="50" charset="0"/>
                <a:cs typeface="Arial" panose="020B0604020202020204" pitchFamily="34" charset="0"/>
              </a:rPr>
              <a:t>Medidas de control</a:t>
            </a:r>
          </a:p>
        </p:txBody>
      </p:sp>
      <p:sp>
        <p:nvSpPr>
          <p:cNvPr id="23" name="Down Arrow 10">
            <a:extLst>
              <a:ext uri="{FF2B5EF4-FFF2-40B4-BE49-F238E27FC236}">
                <a16:creationId xmlns:a16="http://schemas.microsoft.com/office/drawing/2014/main" id="{E02A40D5-DD45-4225-A9E3-60C407B22695}"/>
              </a:ext>
            </a:extLst>
          </p:cNvPr>
          <p:cNvSpPr/>
          <p:nvPr/>
        </p:nvSpPr>
        <p:spPr>
          <a:xfrm>
            <a:off x="6832020" y="1269556"/>
            <a:ext cx="91440" cy="274320"/>
          </a:xfrm>
          <a:prstGeom prst="down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4" name="Down Arrow 11">
            <a:extLst>
              <a:ext uri="{FF2B5EF4-FFF2-40B4-BE49-F238E27FC236}">
                <a16:creationId xmlns:a16="http://schemas.microsoft.com/office/drawing/2014/main" id="{C925C6CB-CCD2-443A-8365-353C8721B350}"/>
              </a:ext>
            </a:extLst>
          </p:cNvPr>
          <p:cNvSpPr/>
          <p:nvPr/>
        </p:nvSpPr>
        <p:spPr>
          <a:xfrm>
            <a:off x="6934200" y="4268788"/>
            <a:ext cx="91440" cy="274320"/>
          </a:xfrm>
          <a:prstGeom prst="down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25" name="Straight Arrow Connector 12">
            <a:extLst>
              <a:ext uri="{FF2B5EF4-FFF2-40B4-BE49-F238E27FC236}">
                <a16:creationId xmlns:a16="http://schemas.microsoft.com/office/drawing/2014/main" id="{FFEA1833-83CD-42FB-B9EF-21B50FE259EA}"/>
              </a:ext>
            </a:extLst>
          </p:cNvPr>
          <p:cNvCxnSpPr/>
          <p:nvPr/>
        </p:nvCxnSpPr>
        <p:spPr>
          <a:xfrm flipV="1">
            <a:off x="3962400" y="2714308"/>
            <a:ext cx="914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13">
            <a:extLst>
              <a:ext uri="{FF2B5EF4-FFF2-40B4-BE49-F238E27FC236}">
                <a16:creationId xmlns:a16="http://schemas.microsoft.com/office/drawing/2014/main" id="{A39E9D2A-F419-4E9E-BB4E-7994C19A42C7}"/>
              </a:ext>
            </a:extLst>
          </p:cNvPr>
          <p:cNvCxnSpPr/>
          <p:nvPr/>
        </p:nvCxnSpPr>
        <p:spPr>
          <a:xfrm>
            <a:off x="3962400" y="3476308"/>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8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indefinite"/>
                            </p:stCondLst>
                          </p:cTn>
                        </p:par>
                      </p:childTnLst>
                    </p:cTn>
                  </p:par>
                  <p:par>
                    <p:cTn id="5" fill="hold">
                      <p:stCondLst>
                        <p:cond delay="indefinite"/>
                      </p:stCondLst>
                      <p:childTnLst>
                        <p:par>
                          <p:cTn id="6" fill="hold">
                            <p:stCondLst>
                              <p:cond delay="0"/>
                            </p:stCondLst>
                            <p:childTnLst>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17" grpId="0">
        <p:bldAsOne/>
      </p:bldGraphic>
      <p:bldGraphic spid="20" grpId="0">
        <p:bldAsOne/>
      </p:bldGraphic>
      <p:bldP spid="22" grpId="0"/>
      <p:bldP spid="23"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Autofit/>
          </a:bodyPr>
          <a:lstStyle/>
          <a:p>
            <a:pPr>
              <a:defRPr b="0" i="0"/>
            </a:pPr>
            <a:r>
              <a:rPr lang="x-none" altLang="en-US" sz="2600" dirty="0">
                <a:solidFill>
                  <a:srgbClr val="C00000"/>
                </a:solidFill>
                <a:latin typeface="Gotham Black" pitchFamily="50" charset="0"/>
              </a:rPr>
              <a:t>Paso 13: </a:t>
            </a:r>
            <a:r>
              <a:rPr lang="es-CO" altLang="en-US" sz="2600" dirty="0">
                <a:solidFill>
                  <a:srgbClr val="C00000"/>
                </a:solidFill>
                <a:latin typeface="Gotham Black" pitchFamily="50" charset="0"/>
              </a:rPr>
              <a:t>C</a:t>
            </a:r>
            <a:r>
              <a:rPr lang="x-none" altLang="en-US" sz="2600" dirty="0">
                <a:solidFill>
                  <a:srgbClr val="C00000"/>
                </a:solidFill>
                <a:latin typeface="Gotham Black" pitchFamily="50" charset="0"/>
              </a:rPr>
              <a:t>omunicar los hallazgos</a:t>
            </a:r>
          </a:p>
        </p:txBody>
      </p:sp>
      <p:sp>
        <p:nvSpPr>
          <p:cNvPr id="11" name="Rectangle 3"/>
          <p:cNvSpPr>
            <a:spLocks noGrp="1" noChangeArrowheads="1"/>
          </p:cNvSpPr>
          <p:nvPr>
            <p:ph sz="quarter" idx="10"/>
          </p:nvPr>
        </p:nvSpPr>
        <p:spPr/>
        <p:txBody>
          <a:bodyPr>
            <a:normAutofit fontScale="87500" lnSpcReduction="10000"/>
          </a:bodyPr>
          <a:lstStyle/>
          <a:p>
            <a:pPr marL="514350" indent="-514350">
              <a:spcBef>
                <a:spcPts val="900"/>
              </a:spcBef>
              <a:buFont typeface="Arial" charset="0"/>
              <a:buAutoNum type="arabicPeriod" startAt="7"/>
              <a:defRPr b="0" i="0"/>
            </a:pPr>
            <a:r>
              <a:rPr lang="x-none" altLang="ja-JP" dirty="0">
                <a:solidFill>
                  <a:schemeClr val="bg1">
                    <a:lumMod val="65000"/>
                  </a:schemeClr>
                </a:solidFill>
                <a:latin typeface="Gotham Light" pitchFamily="50" charset="0"/>
                <a:ea typeface="ＭＳ Ｐゴシック" charset="-128"/>
              </a:rPr>
              <a:t>Desarrollar las hipótesis</a:t>
            </a:r>
          </a:p>
          <a:p>
            <a:pPr marL="514350" indent="-514350">
              <a:spcBef>
                <a:spcPts val="900"/>
              </a:spcBef>
              <a:buFont typeface="Arial" charset="0"/>
              <a:buAutoNum type="arabicPeriod" startAt="7"/>
              <a:defRPr b="0" i="0"/>
            </a:pPr>
            <a:r>
              <a:rPr lang="x-none" altLang="ja-JP" dirty="0">
                <a:solidFill>
                  <a:schemeClr val="bg1">
                    <a:lumMod val="65000"/>
                  </a:schemeClr>
                </a:solidFill>
                <a:latin typeface="Gotham Light" pitchFamily="50" charset="0"/>
                <a:ea typeface="ＭＳ Ｐゴシック" charset="-128"/>
              </a:rPr>
              <a:t>Evaluar las hipótesis desde el punto de vista epidemiológico</a:t>
            </a:r>
          </a:p>
          <a:p>
            <a:pPr marL="514350" indent="-514350">
              <a:spcBef>
                <a:spcPts val="900"/>
              </a:spcBef>
              <a:buFont typeface="Arial" charset="0"/>
              <a:buAutoNum type="arabicPeriod" startAt="7"/>
              <a:defRPr b="0" i="0"/>
            </a:pPr>
            <a:r>
              <a:rPr lang="x-none" altLang="ja-JP" dirty="0">
                <a:solidFill>
                  <a:schemeClr val="bg1">
                    <a:lumMod val="65000"/>
                  </a:schemeClr>
                </a:solidFill>
                <a:latin typeface="Gotham Light" pitchFamily="50" charset="0"/>
                <a:ea typeface="ＭＳ Ｐゴシック" charset="-128"/>
              </a:rPr>
              <a:t>Conciliar la epidemiología con los hallazgos ambientales y de laboratorio</a:t>
            </a:r>
          </a:p>
          <a:p>
            <a:pPr marL="514350" indent="-514350">
              <a:spcBef>
                <a:spcPts val="900"/>
              </a:spcBef>
              <a:buFont typeface="Arial" charset="0"/>
              <a:buAutoNum type="arabicPeriod" startAt="7"/>
              <a:defRPr b="0" i="0"/>
            </a:pPr>
            <a:r>
              <a:rPr lang="x-none" altLang="ja-JP" dirty="0">
                <a:solidFill>
                  <a:schemeClr val="bg1">
                    <a:lumMod val="65000"/>
                  </a:schemeClr>
                </a:solidFill>
                <a:latin typeface="Gotham Light" pitchFamily="50" charset="0"/>
                <a:ea typeface="ＭＳ Ｐゴシック" charset="-128"/>
              </a:rPr>
              <a:t>Realizar </a:t>
            </a:r>
            <a:r>
              <a:rPr lang="x-none" altLang="en-US" dirty="0">
                <a:solidFill>
                  <a:schemeClr val="bg1">
                    <a:lumMod val="65000"/>
                  </a:schemeClr>
                </a:solidFill>
                <a:latin typeface="Gotham Light" pitchFamily="50" charset="0"/>
              </a:rPr>
              <a:t>estudios adicionales según sea necesario</a:t>
            </a:r>
          </a:p>
          <a:p>
            <a:pPr marL="517922" indent="-517922">
              <a:lnSpc>
                <a:spcPct val="110000"/>
              </a:lnSpc>
              <a:spcBef>
                <a:spcPts val="900"/>
              </a:spcBef>
              <a:buFont typeface="+mj-lt"/>
              <a:buAutoNum type="arabicPeriod" startAt="11"/>
              <a:defRPr b="0" i="0"/>
            </a:pPr>
            <a:r>
              <a:rPr lang="x-none" altLang="en-US" dirty="0">
                <a:solidFill>
                  <a:schemeClr val="bg1">
                    <a:lumMod val="65000"/>
                  </a:schemeClr>
                </a:solidFill>
                <a:latin typeface="Gotham Light" pitchFamily="50" charset="0"/>
              </a:rPr>
              <a:t>Implementar y evaluar medidas de prevención y control</a:t>
            </a:r>
          </a:p>
          <a:p>
            <a:pPr marL="517922" indent="-517922">
              <a:lnSpc>
                <a:spcPct val="110000"/>
              </a:lnSpc>
              <a:spcBef>
                <a:spcPts val="900"/>
              </a:spcBef>
              <a:buFont typeface="+mj-lt"/>
              <a:buAutoNum type="arabicPeriod" startAt="11"/>
              <a:defRPr b="0" i="0"/>
            </a:pPr>
            <a:r>
              <a:rPr lang="x-none" altLang="en-US" dirty="0">
                <a:solidFill>
                  <a:schemeClr val="bg1">
                    <a:lumMod val="65000"/>
                  </a:schemeClr>
                </a:solidFill>
                <a:latin typeface="Gotham Light" pitchFamily="50" charset="0"/>
              </a:rPr>
              <a:t>Iniciar o mantener la vigilancia</a:t>
            </a:r>
          </a:p>
          <a:p>
            <a:pPr marL="517922" indent="-517922">
              <a:lnSpc>
                <a:spcPct val="110000"/>
              </a:lnSpc>
              <a:spcBef>
                <a:spcPts val="900"/>
              </a:spcBef>
              <a:buFont typeface="Arial" charset="0"/>
              <a:buAutoNum type="arabicPeriod" startAt="11"/>
              <a:defRPr b="0" i="0"/>
            </a:pPr>
            <a:r>
              <a:rPr lang="x-none" altLang="en-US" dirty="0">
                <a:latin typeface="Gotham Light" pitchFamily="50" charset="0"/>
              </a:rPr>
              <a:t>Comunicar los hallazgos</a:t>
            </a:r>
          </a:p>
        </p:txBody>
      </p:sp>
    </p:spTree>
    <p:extLst>
      <p:ext uri="{BB962C8B-B14F-4D97-AF65-F5344CB8AC3E}">
        <p14:creationId xmlns:p14="http://schemas.microsoft.com/office/powerpoint/2010/main" val="1034112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p:txBody>
          <a:bodyPr>
            <a:noAutofit/>
          </a:bodyPr>
          <a:lstStyle/>
          <a:p>
            <a:pPr algn="ctr">
              <a:defRPr b="0" i="0"/>
            </a:pPr>
            <a:r>
              <a:rPr lang="x-none" altLang="en-US" sz="2600" dirty="0">
                <a:solidFill>
                  <a:srgbClr val="C00000"/>
                </a:solidFill>
                <a:latin typeface="Gotham Black" pitchFamily="50" charset="0"/>
              </a:rPr>
              <a:t>¿Quién necesita saberlo?</a:t>
            </a:r>
          </a:p>
        </p:txBody>
      </p:sp>
      <p:sp>
        <p:nvSpPr>
          <p:cNvPr id="107522" name="Rectangle 3"/>
          <p:cNvSpPr>
            <a:spLocks noGrp="1" noChangeArrowheads="1"/>
          </p:cNvSpPr>
          <p:nvPr>
            <p:ph sz="quarter" idx="10"/>
          </p:nvPr>
        </p:nvSpPr>
        <p:spPr/>
        <p:txBody>
          <a:bodyPr>
            <a:noAutofit/>
          </a:bodyPr>
          <a:lstStyle/>
          <a:p>
            <a:pPr marL="457200" indent="-457200">
              <a:lnSpc>
                <a:spcPct val="80000"/>
              </a:lnSpc>
              <a:buNone/>
              <a:defRPr b="0" i="0"/>
            </a:pPr>
            <a:endParaRPr lang="en-US" altLang="en-US" sz="750" dirty="0">
              <a:latin typeface="Gotham Light" pitchFamily="50" charset="0"/>
            </a:endParaRPr>
          </a:p>
          <a:p>
            <a:pPr marL="0" indent="0">
              <a:spcBef>
                <a:spcPts val="450"/>
              </a:spcBef>
              <a:buNone/>
              <a:tabLst>
                <a:tab pos="255985" algn="l"/>
              </a:tabLst>
              <a:defRPr b="0" i="0"/>
            </a:pPr>
            <a:r>
              <a:rPr lang="x-none" altLang="en-US" sz="2400" dirty="0">
                <a:latin typeface="Gotham Black" pitchFamily="50" charset="0"/>
              </a:rPr>
              <a:t>Durante la investigación</a:t>
            </a:r>
          </a:p>
          <a:p>
            <a:pPr marL="510779" lvl="1" indent="-248841">
              <a:spcBef>
                <a:spcPts val="450"/>
              </a:spcBef>
              <a:defRPr b="0" i="0"/>
            </a:pPr>
            <a:r>
              <a:rPr lang="x-none" altLang="en-US" dirty="0">
                <a:latin typeface="Gotham Light" pitchFamily="50" charset="0"/>
              </a:rPr>
              <a:t>Entre los miembros del equipo</a:t>
            </a:r>
          </a:p>
          <a:p>
            <a:pPr marL="510779" lvl="1" indent="-248841">
              <a:spcBef>
                <a:spcPts val="450"/>
              </a:spcBef>
              <a:defRPr b="0" i="0"/>
            </a:pPr>
            <a:r>
              <a:rPr lang="x-none" altLang="en-US" dirty="0">
                <a:latin typeface="Gotham Light" pitchFamily="50" charset="0"/>
              </a:rPr>
              <a:t>Al público</a:t>
            </a:r>
          </a:p>
          <a:p>
            <a:pPr marL="510779" lvl="1" indent="-248841">
              <a:spcBef>
                <a:spcPts val="450"/>
              </a:spcBef>
              <a:defRPr b="0" i="0"/>
            </a:pPr>
            <a:r>
              <a:rPr lang="x-none" altLang="en-US" dirty="0">
                <a:latin typeface="Gotham Light" pitchFamily="50" charset="0"/>
              </a:rPr>
              <a:t>A los profesionales sanitarios</a:t>
            </a:r>
          </a:p>
          <a:p>
            <a:pPr marL="510779" lvl="1" indent="-248841">
              <a:spcBef>
                <a:spcPts val="450"/>
              </a:spcBef>
              <a:defRPr b="0" i="0"/>
            </a:pPr>
            <a:r>
              <a:rPr lang="x-none" altLang="en-US" dirty="0">
                <a:latin typeface="Gotham Light" pitchFamily="50" charset="0"/>
              </a:rPr>
              <a:t>A los responsables de formular las políticas o los funcionarios de salud pública </a:t>
            </a:r>
          </a:p>
          <a:p>
            <a:pPr marL="719138" lvl="1" indent="-457200">
              <a:spcBef>
                <a:spcPts val="450"/>
              </a:spcBef>
              <a:buNone/>
              <a:defRPr b="0" i="0"/>
            </a:pPr>
            <a:endParaRPr lang="en-US" altLang="en-US" dirty="0">
              <a:latin typeface="Gotham Light" pitchFamily="50" charset="0"/>
            </a:endParaRPr>
          </a:p>
          <a:p>
            <a:pPr marL="0" indent="0">
              <a:spcBef>
                <a:spcPts val="450"/>
              </a:spcBef>
              <a:buNone/>
              <a:defRPr b="0" i="0"/>
            </a:pPr>
            <a:r>
              <a:rPr lang="x-none" altLang="en-US" sz="2400" dirty="0">
                <a:latin typeface="Gotham Black" pitchFamily="50" charset="0"/>
              </a:rPr>
              <a:t>Al final de la investigación</a:t>
            </a:r>
          </a:p>
          <a:p>
            <a:pPr marL="510779" lvl="1" indent="-248841">
              <a:spcBef>
                <a:spcPts val="450"/>
              </a:spcBef>
              <a:defRPr b="0" i="0"/>
            </a:pPr>
            <a:r>
              <a:rPr lang="x-none" altLang="en-US" dirty="0">
                <a:latin typeface="Gotham Light" pitchFamily="50" charset="0"/>
              </a:rPr>
              <a:t>Exposición oral</a:t>
            </a:r>
          </a:p>
          <a:p>
            <a:pPr marL="510779" lvl="1" indent="-248841">
              <a:spcBef>
                <a:spcPts val="450"/>
              </a:spcBef>
              <a:defRPr b="0" i="0"/>
            </a:pPr>
            <a:r>
              <a:rPr lang="x-none" altLang="en-US" dirty="0">
                <a:latin typeface="Gotham Light" pitchFamily="50" charset="0"/>
              </a:rPr>
              <a:t>Informe escrito (¿por qué?)</a:t>
            </a:r>
          </a:p>
          <a:p>
            <a:pPr marL="457200" indent="-457200">
              <a:lnSpc>
                <a:spcPct val="80000"/>
              </a:lnSpc>
              <a:defRPr b="0" i="0"/>
            </a:pPr>
            <a:endParaRPr lang="en-US" altLang="en-US" dirty="0"/>
          </a:p>
          <a:p>
            <a:pPr marL="457200" indent="-457200">
              <a:lnSpc>
                <a:spcPct val="80000"/>
              </a:lnSpc>
              <a:buNone/>
              <a:defRPr b="0" i="0"/>
            </a:pPr>
            <a:endParaRPr lang="en-US" altLang="en-US" dirty="0"/>
          </a:p>
        </p:txBody>
      </p:sp>
    </p:spTree>
    <p:extLst>
      <p:ext uri="{BB962C8B-B14F-4D97-AF65-F5344CB8AC3E}">
        <p14:creationId xmlns:p14="http://schemas.microsoft.com/office/powerpoint/2010/main" val="3656672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noAutofit/>
          </a:bodyPr>
          <a:lstStyle/>
          <a:p>
            <a:pPr>
              <a:defRPr b="0" i="0"/>
            </a:pPr>
            <a:r>
              <a:rPr lang="x-none" altLang="en-US" sz="2600" dirty="0">
                <a:solidFill>
                  <a:srgbClr val="C00000"/>
                </a:solidFill>
                <a:latin typeface="Gotham Black" pitchFamily="50" charset="0"/>
              </a:rPr>
              <a:t>Informe escrito</a:t>
            </a:r>
          </a:p>
        </p:txBody>
      </p:sp>
      <p:sp>
        <p:nvSpPr>
          <p:cNvPr id="110594" name="Rectangle 3"/>
          <p:cNvSpPr>
            <a:spLocks noGrp="1" noChangeArrowheads="1"/>
          </p:cNvSpPr>
          <p:nvPr>
            <p:ph sz="quarter" idx="10"/>
          </p:nvPr>
        </p:nvSpPr>
        <p:spPr/>
        <p:txBody>
          <a:bodyPr>
            <a:normAutofit/>
          </a:bodyPr>
          <a:lstStyle/>
          <a:p>
            <a:pPr marL="457200" indent="-457200">
              <a:lnSpc>
                <a:spcPct val="80000"/>
              </a:lnSpc>
              <a:buNone/>
              <a:defRPr b="0" i="0"/>
            </a:pPr>
            <a:endParaRPr lang="en-US" altLang="en-US" sz="800" dirty="0">
              <a:latin typeface="Gotham Light" pitchFamily="50" charset="0"/>
            </a:endParaRPr>
          </a:p>
          <a:p>
            <a:pPr>
              <a:spcBef>
                <a:spcPts val="1800"/>
              </a:spcBef>
              <a:defRPr b="0" i="0"/>
            </a:pPr>
            <a:r>
              <a:rPr lang="x-none" altLang="en-US" sz="2400" dirty="0">
                <a:latin typeface="Gotham Light" pitchFamily="50" charset="0"/>
              </a:rPr>
              <a:t>Recomienda las medidas necesarias.</a:t>
            </a:r>
          </a:p>
          <a:p>
            <a:pPr>
              <a:spcBef>
                <a:spcPts val="1800"/>
              </a:spcBef>
              <a:defRPr b="0" i="0"/>
            </a:pPr>
            <a:r>
              <a:rPr lang="x-none" altLang="en-US" sz="2400" dirty="0">
                <a:latin typeface="Gotham Light" pitchFamily="50" charset="0"/>
              </a:rPr>
              <a:t>Comparte nuevas ideas.</a:t>
            </a:r>
          </a:p>
          <a:p>
            <a:pPr>
              <a:spcBef>
                <a:spcPts val="1800"/>
              </a:spcBef>
              <a:defRPr b="0" i="0"/>
            </a:pPr>
            <a:r>
              <a:rPr lang="x-none" altLang="en-US" sz="2400" dirty="0">
                <a:latin typeface="Gotham Light" pitchFamily="50" charset="0"/>
              </a:rPr>
              <a:t>Sirve de registro de desempeño.</a:t>
            </a:r>
          </a:p>
          <a:p>
            <a:pPr>
              <a:spcBef>
                <a:spcPts val="1800"/>
              </a:spcBef>
              <a:defRPr b="0" i="0"/>
            </a:pPr>
            <a:r>
              <a:rPr lang="x-none" altLang="en-US" sz="2400" dirty="0">
                <a:latin typeface="Gotham Light" pitchFamily="50" charset="0"/>
              </a:rPr>
              <a:t>Apoya las actividades de investigación y evaluación.</a:t>
            </a:r>
          </a:p>
          <a:p>
            <a:pPr>
              <a:spcBef>
                <a:spcPts val="1800"/>
              </a:spcBef>
              <a:defRPr b="0" i="0"/>
            </a:pPr>
            <a:r>
              <a:rPr lang="x-none" altLang="en-US" sz="2400" dirty="0">
                <a:latin typeface="Gotham Light" pitchFamily="50" charset="0"/>
              </a:rPr>
              <a:t>Sirve de documento en caso de posibles problemas legales.</a:t>
            </a:r>
          </a:p>
          <a:p>
            <a:pPr marL="457200" indent="-457200">
              <a:spcBef>
                <a:spcPts val="1800"/>
              </a:spcBef>
              <a:defRPr b="0" i="0"/>
            </a:pPr>
            <a:endParaRPr lang="en-US" altLang="en-US" sz="2700" dirty="0"/>
          </a:p>
          <a:p>
            <a:pPr marL="457200" indent="-457200">
              <a:spcBef>
                <a:spcPts val="1800"/>
              </a:spcBef>
              <a:buNone/>
              <a:defRPr b="0" i="0"/>
            </a:pPr>
            <a:endParaRPr lang="en-US" altLang="en-US" sz="2700" dirty="0"/>
          </a:p>
        </p:txBody>
      </p:sp>
      <p:pic>
        <p:nvPicPr>
          <p:cNvPr id="110596" name="Picture 6" descr="C:\Users\Theresa Cruz\AppData\Local\Microsoft\Windows\Temporary Internet Files\Content.IE5\UJ2Q2IXB\MCBS00877A0000[1].gif"/>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7018021" y="2089404"/>
            <a:ext cx="142636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5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a:defRPr b="0" i="0"/>
            </a:pPr>
            <a:r>
              <a:rPr lang="x-none" altLang="en-US" sz="2400" dirty="0">
                <a:solidFill>
                  <a:srgbClr val="C00000"/>
                </a:solidFill>
                <a:latin typeface="Gotham Black" pitchFamily="50" charset="0"/>
              </a:rPr>
              <a:t>Investigación del brote, pasos del 7 al 13</a:t>
            </a:r>
          </a:p>
        </p:txBody>
      </p:sp>
      <p:sp>
        <p:nvSpPr>
          <p:cNvPr id="21507" name="Rectangle 3"/>
          <p:cNvSpPr>
            <a:spLocks noGrp="1" noChangeArrowheads="1"/>
          </p:cNvSpPr>
          <p:nvPr>
            <p:ph sz="quarter" idx="10"/>
          </p:nvPr>
        </p:nvSpPr>
        <p:spPr/>
        <p:txBody>
          <a:bodyPr>
            <a:normAutofit/>
          </a:bodyPr>
          <a:lstStyle/>
          <a:p>
            <a:pPr marL="457200" indent="-457200">
              <a:lnSpc>
                <a:spcPct val="110000"/>
              </a:lnSpc>
              <a:spcBef>
                <a:spcPts val="900"/>
              </a:spcBef>
              <a:buFont typeface="Arial" charset="0"/>
              <a:buAutoNum type="arabicPeriod" startAt="7"/>
              <a:defRPr b="0" i="0"/>
            </a:pPr>
            <a:r>
              <a:rPr lang="x-none" altLang="ja-JP" sz="2000" dirty="0">
                <a:latin typeface="Gotham Light" pitchFamily="50" charset="0"/>
                <a:ea typeface="ＭＳ Ｐゴシック" charset="-128"/>
              </a:rPr>
              <a:t>Desarrollar las hipótesis</a:t>
            </a:r>
          </a:p>
          <a:p>
            <a:pPr marL="457200" indent="-457200">
              <a:lnSpc>
                <a:spcPct val="110000"/>
              </a:lnSpc>
              <a:spcBef>
                <a:spcPts val="900"/>
              </a:spcBef>
              <a:buFont typeface="Arial" charset="0"/>
              <a:buAutoNum type="arabicPeriod" startAt="7"/>
              <a:defRPr b="0" i="0"/>
            </a:pPr>
            <a:r>
              <a:rPr lang="x-none" altLang="ja-JP" sz="2000" dirty="0">
                <a:latin typeface="Gotham Light" pitchFamily="50" charset="0"/>
                <a:ea typeface="ＭＳ Ｐゴシック" charset="-128"/>
              </a:rPr>
              <a:t>Evaluar las hipótesis desde el punto de vista epidemiológico</a:t>
            </a:r>
          </a:p>
          <a:p>
            <a:pPr marL="457200" indent="-457200">
              <a:lnSpc>
                <a:spcPct val="110000"/>
              </a:lnSpc>
              <a:spcBef>
                <a:spcPts val="900"/>
              </a:spcBef>
              <a:buFont typeface="Arial" charset="0"/>
              <a:buAutoNum type="arabicPeriod" startAt="7"/>
              <a:defRPr b="0" i="0"/>
            </a:pPr>
            <a:r>
              <a:rPr lang="x-none" altLang="ja-JP" sz="2000" dirty="0">
                <a:latin typeface="Gotham Light" pitchFamily="50" charset="0"/>
                <a:ea typeface="ＭＳ Ｐゴシック" charset="-128"/>
              </a:rPr>
              <a:t>Conciliar la epidemiología con los hallazgos ambientales y de laboratorio</a:t>
            </a:r>
          </a:p>
          <a:p>
            <a:pPr marL="457200" indent="-457200">
              <a:lnSpc>
                <a:spcPct val="110000"/>
              </a:lnSpc>
              <a:spcBef>
                <a:spcPts val="900"/>
              </a:spcBef>
              <a:buFont typeface="Arial" charset="0"/>
              <a:buAutoNum type="arabicPeriod" startAt="7"/>
              <a:defRPr b="0" i="0"/>
            </a:pPr>
            <a:r>
              <a:rPr lang="x-none" altLang="ja-JP" sz="2000" dirty="0">
                <a:latin typeface="Gotham Light" pitchFamily="50" charset="0"/>
                <a:ea typeface="ＭＳ Ｐゴシック" charset="-128"/>
              </a:rPr>
              <a:t>Realizar estudios adicionales según sea necesario</a:t>
            </a:r>
          </a:p>
          <a:p>
            <a:pPr marL="457200" indent="-457200">
              <a:lnSpc>
                <a:spcPct val="110000"/>
              </a:lnSpc>
              <a:spcBef>
                <a:spcPts val="900"/>
              </a:spcBef>
              <a:buFont typeface="+mj-lt"/>
              <a:buAutoNum type="arabicPeriod" startAt="11"/>
              <a:defRPr b="0" i="0"/>
            </a:pPr>
            <a:r>
              <a:rPr lang="x-none" altLang="en-US" sz="2000" dirty="0">
                <a:latin typeface="Gotham Light" pitchFamily="50" charset="0"/>
              </a:rPr>
              <a:t>Implementar y evaluar medidas de prevención y control</a:t>
            </a:r>
          </a:p>
          <a:p>
            <a:pPr marL="457200" indent="-457200">
              <a:lnSpc>
                <a:spcPct val="110000"/>
              </a:lnSpc>
              <a:spcBef>
                <a:spcPts val="900"/>
              </a:spcBef>
              <a:buFont typeface="+mj-lt"/>
              <a:buAutoNum type="arabicPeriod" startAt="11"/>
              <a:defRPr b="0" i="0"/>
            </a:pPr>
            <a:r>
              <a:rPr lang="x-none" altLang="en-US" sz="2000" dirty="0">
                <a:latin typeface="Gotham Light" pitchFamily="50" charset="0"/>
              </a:rPr>
              <a:t>Iniciar o mantener la vigilancia</a:t>
            </a:r>
          </a:p>
          <a:p>
            <a:pPr marL="457200" indent="-457200">
              <a:lnSpc>
                <a:spcPct val="110000"/>
              </a:lnSpc>
              <a:spcBef>
                <a:spcPts val="900"/>
              </a:spcBef>
              <a:buFont typeface="Arial" charset="0"/>
              <a:buAutoNum type="arabicPeriod" startAt="11"/>
              <a:defRPr b="0" i="0"/>
            </a:pPr>
            <a:r>
              <a:rPr lang="x-none" altLang="en-US" sz="2000" dirty="0">
                <a:latin typeface="Gotham Light" pitchFamily="50" charset="0"/>
              </a:rPr>
              <a:t>Comunicar los hallazgos</a:t>
            </a:r>
          </a:p>
        </p:txBody>
      </p:sp>
    </p:spTree>
    <p:extLst>
      <p:ext uri="{BB962C8B-B14F-4D97-AF65-F5344CB8AC3E}">
        <p14:creationId xmlns:p14="http://schemas.microsoft.com/office/powerpoint/2010/main" val="2149116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273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a:defRPr b="0" i="0"/>
            </a:pPr>
            <a:r>
              <a:rPr lang="x-none" altLang="en-US" sz="2400" dirty="0">
                <a:solidFill>
                  <a:srgbClr val="C00000"/>
                </a:solidFill>
                <a:latin typeface="Gotham Black" pitchFamily="50" charset="0"/>
              </a:rPr>
              <a:t>Paso 7: </a:t>
            </a:r>
            <a:r>
              <a:rPr lang="es-CO" altLang="en-US" sz="2400" dirty="0">
                <a:solidFill>
                  <a:srgbClr val="C00000"/>
                </a:solidFill>
                <a:latin typeface="Gotham Black" pitchFamily="50" charset="0"/>
              </a:rPr>
              <a:t>D</a:t>
            </a:r>
            <a:r>
              <a:rPr lang="x-none" altLang="en-US" sz="2400" dirty="0">
                <a:solidFill>
                  <a:srgbClr val="C00000"/>
                </a:solidFill>
                <a:latin typeface="Gotham Black" pitchFamily="50" charset="0"/>
              </a:rPr>
              <a:t>esarrollar las hipótesis</a:t>
            </a:r>
          </a:p>
        </p:txBody>
      </p:sp>
      <p:sp>
        <p:nvSpPr>
          <p:cNvPr id="84995" name="Rectangle 3"/>
          <p:cNvSpPr>
            <a:spLocks noGrp="1" noChangeArrowheads="1"/>
          </p:cNvSpPr>
          <p:nvPr>
            <p:ph sz="quarter" idx="10"/>
          </p:nvPr>
        </p:nvSpPr>
        <p:spPr/>
        <p:txBody>
          <a:bodyPr>
            <a:normAutofit fontScale="95000"/>
          </a:bodyPr>
          <a:lstStyle/>
          <a:p>
            <a:pPr marL="514350" indent="-514350">
              <a:spcBef>
                <a:spcPts val="900"/>
              </a:spcBef>
              <a:buFont typeface="Arial" charset="0"/>
              <a:buAutoNum type="arabicPeriod" startAt="7"/>
              <a:defRPr b="0" i="0"/>
            </a:pPr>
            <a:r>
              <a:rPr lang="x-none" altLang="ja-JP" sz="2250" dirty="0">
                <a:latin typeface="Gotham Light" pitchFamily="50" charset="0"/>
                <a:ea typeface="ＭＳ Ｐゴシック" charset="-128"/>
              </a:rPr>
              <a:t>Desarrollar las hipótesis</a:t>
            </a:r>
          </a:p>
          <a:p>
            <a:pPr marL="514350" indent="-514350">
              <a:spcBef>
                <a:spcPts val="900"/>
              </a:spcBef>
              <a:buFont typeface="Arial" charset="0"/>
              <a:buAutoNum type="arabicPeriod" startAt="7"/>
              <a:defRPr b="0" i="0"/>
            </a:pPr>
            <a:r>
              <a:rPr lang="x-none" altLang="ja-JP" sz="2250" dirty="0">
                <a:solidFill>
                  <a:schemeClr val="bg1">
                    <a:lumMod val="65000"/>
                  </a:schemeClr>
                </a:solidFill>
                <a:latin typeface="Gotham Light" pitchFamily="50" charset="0"/>
                <a:ea typeface="ＭＳ Ｐゴシック" charset="-128"/>
              </a:rPr>
              <a:t>Evaluar las hipótesis desde el punto de vista epidemiológico</a:t>
            </a:r>
          </a:p>
          <a:p>
            <a:pPr marL="514350" indent="-514350">
              <a:spcBef>
                <a:spcPts val="900"/>
              </a:spcBef>
              <a:buFont typeface="Arial" charset="0"/>
              <a:buAutoNum type="arabicPeriod" startAt="7"/>
              <a:defRPr b="0" i="0"/>
            </a:pPr>
            <a:r>
              <a:rPr lang="x-none" altLang="ja-JP" sz="2250" dirty="0">
                <a:solidFill>
                  <a:schemeClr val="bg1">
                    <a:lumMod val="65000"/>
                  </a:schemeClr>
                </a:solidFill>
                <a:latin typeface="Gotham Light" pitchFamily="50" charset="0"/>
                <a:ea typeface="ＭＳ Ｐゴシック" charset="-128"/>
              </a:rPr>
              <a:t>Conciliar la epidemiología con los hallazgos ambientales y de laboratorio</a:t>
            </a:r>
          </a:p>
          <a:p>
            <a:pPr marL="514350" indent="-514350">
              <a:spcBef>
                <a:spcPts val="900"/>
              </a:spcBef>
              <a:buFont typeface="Arial" charset="0"/>
              <a:buAutoNum type="arabicPeriod" startAt="7"/>
              <a:defRPr b="0" i="0"/>
            </a:pPr>
            <a:r>
              <a:rPr lang="x-none" altLang="ja-JP" sz="2250" dirty="0">
                <a:solidFill>
                  <a:schemeClr val="bg1">
                    <a:lumMod val="65000"/>
                  </a:schemeClr>
                </a:solidFill>
                <a:latin typeface="Gotham Light" pitchFamily="50" charset="0"/>
                <a:ea typeface="ＭＳ Ｐゴシック" charset="-128"/>
              </a:rPr>
              <a:t>Realizar </a:t>
            </a:r>
            <a:r>
              <a:rPr lang="x-none" altLang="en-US" sz="2250" dirty="0">
                <a:solidFill>
                  <a:schemeClr val="bg1">
                    <a:lumMod val="65000"/>
                  </a:schemeClr>
                </a:solidFill>
                <a:latin typeface="Gotham Light" pitchFamily="50" charset="0"/>
              </a:rPr>
              <a:t>estudios adicionales según sea necesario</a:t>
            </a:r>
          </a:p>
          <a:p>
            <a:pPr marL="517922" indent="-517922">
              <a:lnSpc>
                <a:spcPct val="110000"/>
              </a:lnSpc>
              <a:spcBef>
                <a:spcPts val="900"/>
              </a:spcBef>
              <a:buFont typeface="+mj-lt"/>
              <a:buAutoNum type="arabicPeriod" startAt="11"/>
              <a:defRPr b="0" i="0"/>
            </a:pPr>
            <a:r>
              <a:rPr lang="x-none" altLang="en-US" sz="2250" dirty="0">
                <a:solidFill>
                  <a:schemeClr val="bg1">
                    <a:lumMod val="65000"/>
                  </a:schemeClr>
                </a:solidFill>
                <a:latin typeface="Gotham Light" pitchFamily="50" charset="0"/>
              </a:rPr>
              <a:t>Implementar y evaluar medidas de prevención y control</a:t>
            </a:r>
          </a:p>
          <a:p>
            <a:pPr marL="517922" indent="-517922">
              <a:lnSpc>
                <a:spcPct val="110000"/>
              </a:lnSpc>
              <a:spcBef>
                <a:spcPts val="900"/>
              </a:spcBef>
              <a:buFont typeface="+mj-lt"/>
              <a:buAutoNum type="arabicPeriod" startAt="11"/>
              <a:defRPr b="0" i="0"/>
            </a:pPr>
            <a:r>
              <a:rPr lang="x-none" altLang="en-US" sz="2250" dirty="0">
                <a:solidFill>
                  <a:schemeClr val="bg1">
                    <a:lumMod val="65000"/>
                  </a:schemeClr>
                </a:solidFill>
                <a:latin typeface="Gotham Light" pitchFamily="50" charset="0"/>
              </a:rPr>
              <a:t>Iniciar o mantener la vigilancia</a:t>
            </a:r>
          </a:p>
          <a:p>
            <a:pPr marL="517922" indent="-517922">
              <a:lnSpc>
                <a:spcPct val="110000"/>
              </a:lnSpc>
              <a:spcBef>
                <a:spcPts val="900"/>
              </a:spcBef>
              <a:buFont typeface="Arial" charset="0"/>
              <a:buAutoNum type="arabicPeriod" startAt="11"/>
              <a:defRPr b="0" i="0"/>
            </a:pPr>
            <a:r>
              <a:rPr lang="x-none" altLang="en-US" sz="2250" dirty="0">
                <a:solidFill>
                  <a:schemeClr val="bg1">
                    <a:lumMod val="65000"/>
                  </a:schemeClr>
                </a:solidFill>
                <a:latin typeface="Gotham Light" pitchFamily="50" charset="0"/>
              </a:rPr>
              <a:t>Comunicar los hallazgos</a:t>
            </a:r>
          </a:p>
          <a:p>
            <a:pPr marL="514350" indent="-514350">
              <a:spcBef>
                <a:spcPts val="900"/>
              </a:spcBef>
              <a:buFont typeface="Arial" charset="0"/>
              <a:buAutoNum type="arabicPeriod" startAt="7"/>
              <a:defRPr b="0" i="0"/>
            </a:pPr>
            <a:endParaRPr lang="en-US" altLang="en-US" sz="2400" dirty="0">
              <a:solidFill>
                <a:schemeClr val="bg1">
                  <a:lumMod val="65000"/>
                </a:schemeClr>
              </a:solidFill>
            </a:endParaRPr>
          </a:p>
        </p:txBody>
      </p:sp>
    </p:spTree>
    <p:extLst>
      <p:ext uri="{BB962C8B-B14F-4D97-AF65-F5344CB8AC3E}">
        <p14:creationId xmlns:p14="http://schemas.microsoft.com/office/powerpoint/2010/main" val="175333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pPr>
              <a:defRPr b="0" i="0"/>
            </a:pPr>
            <a:r>
              <a:rPr lang="x-none" altLang="en-US" sz="2400" dirty="0">
                <a:solidFill>
                  <a:srgbClr val="C00000"/>
                </a:solidFill>
                <a:latin typeface="Gotham Black" pitchFamily="50" charset="0"/>
              </a:rPr>
              <a:t>¿Qué es una hipótesis?</a:t>
            </a:r>
          </a:p>
        </p:txBody>
      </p:sp>
      <p:sp>
        <p:nvSpPr>
          <p:cNvPr id="86019" name="Rectangle 3"/>
          <p:cNvSpPr>
            <a:spLocks noGrp="1" noChangeArrowheads="1"/>
          </p:cNvSpPr>
          <p:nvPr>
            <p:ph sz="quarter" idx="10"/>
          </p:nvPr>
        </p:nvSpPr>
        <p:spPr>
          <a:xfrm>
            <a:off x="492919" y="1311373"/>
            <a:ext cx="8086725" cy="4538385"/>
          </a:xfrm>
        </p:spPr>
        <p:txBody>
          <a:bodyPr>
            <a:normAutofit/>
          </a:bodyPr>
          <a:lstStyle/>
          <a:p>
            <a:pPr>
              <a:lnSpc>
                <a:spcPct val="110000"/>
              </a:lnSpc>
              <a:spcBef>
                <a:spcPts val="1800"/>
              </a:spcBef>
              <a:defRPr b="0" i="0"/>
            </a:pPr>
            <a:r>
              <a:rPr lang="x-none" altLang="en-US" sz="2400" dirty="0">
                <a:latin typeface="Gotham Light" pitchFamily="50" charset="0"/>
              </a:rPr>
              <a:t>Hipótesis (en el contexto de un brote) = suposición fundamentada acerca de la relación entre una </a:t>
            </a:r>
            <a:r>
              <a:rPr lang="x-none" altLang="en-US" sz="2400" b="1" dirty="0">
                <a:solidFill>
                  <a:srgbClr val="C00000"/>
                </a:solidFill>
                <a:latin typeface="Gotham Light" pitchFamily="50" charset="0"/>
              </a:rPr>
              <a:t>exposición</a:t>
            </a:r>
            <a:r>
              <a:rPr lang="x-none" altLang="en-US" sz="2400" dirty="0">
                <a:latin typeface="Gotham Light" pitchFamily="50" charset="0"/>
              </a:rPr>
              <a:t> y un </a:t>
            </a:r>
            <a:r>
              <a:rPr lang="x-none" altLang="en-US" sz="2400" b="1" dirty="0">
                <a:solidFill>
                  <a:srgbClr val="C00000"/>
                </a:solidFill>
                <a:latin typeface="Gotham Light" pitchFamily="50" charset="0"/>
              </a:rPr>
              <a:t>resultado</a:t>
            </a:r>
            <a:r>
              <a:rPr lang="x-none" altLang="en-US" sz="2400" dirty="0">
                <a:latin typeface="Gotham Light" pitchFamily="50" charset="0"/>
              </a:rPr>
              <a:t> o acerca del modo de transmisión</a:t>
            </a:r>
          </a:p>
          <a:p>
            <a:pPr>
              <a:lnSpc>
                <a:spcPct val="110000"/>
              </a:lnSpc>
              <a:spcBef>
                <a:spcPts val="1800"/>
              </a:spcBef>
              <a:defRPr b="0" i="0"/>
            </a:pPr>
            <a:r>
              <a:rPr lang="x-none" altLang="en-US" sz="2400" dirty="0">
                <a:latin typeface="Gotham Light" pitchFamily="50" charset="0"/>
              </a:rPr>
              <a:t>La hipótesis debe plantearse de tal manera que </a:t>
            </a:r>
            <a:r>
              <a:rPr lang="es-CO" altLang="en-US" sz="2400" dirty="0">
                <a:latin typeface="Gotham Light" pitchFamily="50" charset="0"/>
              </a:rPr>
              <a:t>“</a:t>
            </a:r>
            <a:r>
              <a:rPr lang="x-none" altLang="en-US" sz="2400" dirty="0">
                <a:latin typeface="Gotham Light" pitchFamily="50" charset="0"/>
              </a:rPr>
              <a:t>pueda comprobarse</a:t>
            </a:r>
            <a:r>
              <a:rPr lang="es-CO" altLang="en-US" sz="2400" dirty="0">
                <a:latin typeface="Gotham Light" pitchFamily="50" charset="0"/>
              </a:rPr>
              <a:t>”</a:t>
            </a:r>
            <a:r>
              <a:rPr lang="x-none" altLang="en-US" sz="2400" dirty="0">
                <a:latin typeface="Gotham Light" pitchFamily="50" charset="0"/>
              </a:rPr>
              <a:t>. </a:t>
            </a:r>
          </a:p>
          <a:p>
            <a:pPr marL="0" indent="0">
              <a:spcBef>
                <a:spcPts val="1800"/>
              </a:spcBef>
              <a:buNone/>
              <a:defRPr b="0" i="0"/>
            </a:pPr>
            <a:endParaRPr lang="en-US" altLang="en-US" dirty="0"/>
          </a:p>
        </p:txBody>
      </p:sp>
    </p:spTree>
    <p:extLst>
      <p:ext uri="{BB962C8B-B14F-4D97-AF65-F5344CB8AC3E}">
        <p14:creationId xmlns:p14="http://schemas.microsoft.com/office/powerpoint/2010/main" val="167254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b="0" i="0"/>
            </a:pPr>
            <a:r>
              <a:rPr lang="x-none" sz="2800" dirty="0">
                <a:solidFill>
                  <a:srgbClr val="C00000"/>
                </a:solidFill>
                <a:latin typeface="Gotham Black" pitchFamily="50" charset="0"/>
              </a:rPr>
              <a:t>Exposiciones y resultados: ¿Cuáles son?</a:t>
            </a:r>
          </a:p>
        </p:txBody>
      </p:sp>
      <p:sp>
        <p:nvSpPr>
          <p:cNvPr id="2" name="Content Placeholder 1"/>
          <p:cNvSpPr>
            <a:spLocks noGrp="1"/>
          </p:cNvSpPr>
          <p:nvPr>
            <p:ph sz="quarter" idx="10"/>
          </p:nvPr>
        </p:nvSpPr>
        <p:spPr/>
        <p:txBody>
          <a:bodyPr/>
          <a:lstStyle/>
          <a:p>
            <a:pPr>
              <a:defRPr b="0" i="0"/>
            </a:pPr>
            <a:r>
              <a:rPr lang="x-none" sz="1800" b="1" dirty="0">
                <a:latin typeface="Gotham Light" pitchFamily="50" charset="0"/>
              </a:rPr>
              <a:t>Exposición</a:t>
            </a:r>
            <a:r>
              <a:rPr lang="x-none" sz="1800" dirty="0">
                <a:latin typeface="Gotham Light" pitchFamily="50" charset="0"/>
              </a:rPr>
              <a:t>: factor que puede ser la causa posible</a:t>
            </a:r>
          </a:p>
          <a:p>
            <a:pPr>
              <a:defRPr b="0" i="0"/>
            </a:pPr>
            <a:r>
              <a:rPr lang="x-none" sz="1800" b="1" dirty="0">
                <a:latin typeface="Gotham Light" pitchFamily="50" charset="0"/>
              </a:rPr>
              <a:t>Resultado</a:t>
            </a:r>
            <a:r>
              <a:rPr lang="x-none" sz="1800" dirty="0">
                <a:latin typeface="Gotham Light" pitchFamily="50" charset="0"/>
              </a:rPr>
              <a:t>: efecto en la salud</a:t>
            </a:r>
          </a:p>
          <a:p>
            <a:pPr marL="0" indent="0">
              <a:buNone/>
              <a:defRPr b="0" i="0"/>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71638449"/>
              </p:ext>
            </p:extLst>
          </p:nvPr>
        </p:nvGraphicFramePr>
        <p:xfrm>
          <a:off x="1168400" y="2155687"/>
          <a:ext cx="6680200" cy="3474720"/>
        </p:xfrm>
        <a:graphic>
          <a:graphicData uri="http://schemas.openxmlformats.org/drawingml/2006/table">
            <a:tbl>
              <a:tblPr firstRow="1" bandRow="1">
                <a:tableStyleId>{21E4AEA4-8DFA-4A89-87EB-49C32662AFE0}</a:tableStyleId>
              </a:tblPr>
              <a:tblGrid>
                <a:gridCol w="3314700">
                  <a:extLst>
                    <a:ext uri="{9D8B030D-6E8A-4147-A177-3AD203B41FA5}">
                      <a16:colId xmlns:a16="http://schemas.microsoft.com/office/drawing/2014/main" val="20000"/>
                    </a:ext>
                  </a:extLst>
                </a:gridCol>
                <a:gridCol w="3365500">
                  <a:extLst>
                    <a:ext uri="{9D8B030D-6E8A-4147-A177-3AD203B41FA5}">
                      <a16:colId xmlns:a16="http://schemas.microsoft.com/office/drawing/2014/main" val="20001"/>
                    </a:ext>
                  </a:extLst>
                </a:gridCol>
              </a:tblGrid>
              <a:tr h="278130">
                <a:tc>
                  <a:txBody>
                    <a:bodyPr/>
                    <a:lstStyle/>
                    <a:p>
                      <a:pPr algn="ctr">
                        <a:defRPr b="0" i="0"/>
                      </a:pPr>
                      <a:r>
                        <a:rPr lang="x-none" sz="1600" b="1" dirty="0">
                          <a:solidFill>
                            <a:schemeClr val="tx1"/>
                          </a:solidFill>
                          <a:latin typeface="Gotham Black" pitchFamily="50" charset="0"/>
                        </a:rPr>
                        <a:t>La exposición</a:t>
                      </a:r>
                    </a:p>
                  </a:txBody>
                  <a:tcPr marL="68580" marR="68580" marT="34290" marB="34290"/>
                </a:tc>
                <a:tc>
                  <a:txBody>
                    <a:bodyPr/>
                    <a:lstStyle/>
                    <a:p>
                      <a:pPr algn="ctr">
                        <a:defRPr b="0" i="0"/>
                      </a:pPr>
                      <a:r>
                        <a:rPr lang="x-none" sz="1600" b="1" dirty="0">
                          <a:solidFill>
                            <a:schemeClr val="tx1"/>
                          </a:solidFill>
                          <a:latin typeface="Gotham Black" pitchFamily="50" charset="0"/>
                        </a:rPr>
                        <a:t>Resultado</a:t>
                      </a:r>
                    </a:p>
                  </a:txBody>
                  <a:tcPr marL="68580" marR="68580" marT="34290" marB="34290"/>
                </a:tc>
                <a:extLst>
                  <a:ext uri="{0D108BD9-81ED-4DB2-BD59-A6C34878D82A}">
                    <a16:rowId xmlns:a16="http://schemas.microsoft.com/office/drawing/2014/main" val="10000"/>
                  </a:ext>
                </a:extLst>
              </a:tr>
              <a:tr h="278130">
                <a:tc>
                  <a:txBody>
                    <a:bodyPr/>
                    <a:lstStyle/>
                    <a:p>
                      <a:pPr>
                        <a:defRPr b="0" i="0"/>
                      </a:pPr>
                      <a:r>
                        <a:rPr lang="x-none" sz="1600" dirty="0">
                          <a:latin typeface="Gotham Light" pitchFamily="50" charset="0"/>
                        </a:rPr>
                        <a:t>Ingerir comida contaminada</a:t>
                      </a:r>
                    </a:p>
                  </a:txBody>
                  <a:tcPr marL="68580" marR="68580" marT="34290" marB="34290"/>
                </a:tc>
                <a:tc>
                  <a:txBody>
                    <a:bodyPr/>
                    <a:lstStyle/>
                    <a:p>
                      <a:pPr>
                        <a:defRPr b="0" i="0"/>
                      </a:pPr>
                      <a:r>
                        <a:rPr lang="x-none" sz="1600" dirty="0">
                          <a:latin typeface="Gotham Light" pitchFamily="50" charset="0"/>
                        </a:rPr>
                        <a:t>Desarrollar infección por E. coli</a:t>
                      </a:r>
                      <a:endParaRPr lang="x-none" sz="1600" i="0" dirty="0">
                        <a:latin typeface="Gotham Light" pitchFamily="50" charset="0"/>
                      </a:endParaRPr>
                    </a:p>
                  </a:txBody>
                  <a:tcPr marL="68580" marR="68580" marT="34290" marB="34290"/>
                </a:tc>
                <a:extLst>
                  <a:ext uri="{0D108BD9-81ED-4DB2-BD59-A6C34878D82A}">
                    <a16:rowId xmlns:a16="http://schemas.microsoft.com/office/drawing/2014/main" val="10001"/>
                  </a:ext>
                </a:extLst>
              </a:tr>
              <a:tr h="434340">
                <a:tc>
                  <a:txBody>
                    <a:bodyPr/>
                    <a:lstStyle/>
                    <a:p>
                      <a:pPr>
                        <a:defRPr b="0" i="0"/>
                      </a:pPr>
                      <a:r>
                        <a:rPr lang="x-none" sz="1600" dirty="0">
                          <a:latin typeface="Gotham Light" pitchFamily="50" charset="0"/>
                        </a:rPr>
                        <a:t>Manejar sin cinturón de seguridad</a:t>
                      </a:r>
                    </a:p>
                  </a:txBody>
                  <a:tcPr marL="68580" marR="68580" marT="34290" marB="34290"/>
                </a:tc>
                <a:tc>
                  <a:txBody>
                    <a:bodyPr/>
                    <a:lstStyle/>
                    <a:p>
                      <a:pPr>
                        <a:defRPr b="0" i="0"/>
                      </a:pPr>
                      <a:r>
                        <a:rPr lang="x-none" sz="1600" dirty="0">
                          <a:latin typeface="Gotham Light" pitchFamily="50" charset="0"/>
                        </a:rPr>
                        <a:t>Lesionado en un accidente de vehículo</a:t>
                      </a:r>
                    </a:p>
                  </a:txBody>
                  <a:tcPr marL="68580" marR="68580" marT="34290" marB="34290"/>
                </a:tc>
                <a:extLst>
                  <a:ext uri="{0D108BD9-81ED-4DB2-BD59-A6C34878D82A}">
                    <a16:rowId xmlns:a16="http://schemas.microsoft.com/office/drawing/2014/main" val="10002"/>
                  </a:ext>
                </a:extLst>
              </a:tr>
              <a:tr h="278130">
                <a:tc>
                  <a:txBody>
                    <a:bodyPr/>
                    <a:lstStyle/>
                    <a:p>
                      <a:pPr>
                        <a:defRPr b="0" i="0"/>
                      </a:pPr>
                      <a:r>
                        <a:rPr lang="x-none" sz="1600" dirty="0">
                          <a:latin typeface="Gotham Light" pitchFamily="50" charset="0"/>
                        </a:rPr>
                        <a:t>Beber alcohol</a:t>
                      </a:r>
                    </a:p>
                  </a:txBody>
                  <a:tcPr marL="68580" marR="68580" marT="34290" marB="34290"/>
                </a:tc>
                <a:tc>
                  <a:txBody>
                    <a:bodyPr/>
                    <a:lstStyle/>
                    <a:p>
                      <a:pPr>
                        <a:defRPr b="0" i="0"/>
                      </a:pPr>
                      <a:r>
                        <a:rPr lang="x-none" sz="1600" dirty="0">
                          <a:latin typeface="Gotham Light" pitchFamily="50" charset="0"/>
                        </a:rPr>
                        <a:t>Se embriagó</a:t>
                      </a:r>
                    </a:p>
                  </a:txBody>
                  <a:tcPr marL="68580" marR="68580" marT="34290" marB="34290"/>
                </a:tc>
                <a:extLst>
                  <a:ext uri="{0D108BD9-81ED-4DB2-BD59-A6C34878D82A}">
                    <a16:rowId xmlns:a16="http://schemas.microsoft.com/office/drawing/2014/main" val="10003"/>
                  </a:ext>
                </a:extLst>
              </a:tr>
              <a:tr h="278130">
                <a:tc>
                  <a:txBody>
                    <a:bodyPr/>
                    <a:lstStyle/>
                    <a:p>
                      <a:pPr>
                        <a:defRPr b="0" i="0"/>
                      </a:pPr>
                      <a:r>
                        <a:rPr lang="x-none" sz="1600" dirty="0">
                          <a:latin typeface="Gotham Light" pitchFamily="50" charset="0"/>
                        </a:rPr>
                        <a:t>Beber alcohol diariamente durante 10 años</a:t>
                      </a:r>
                    </a:p>
                  </a:txBody>
                  <a:tcPr marL="68580" marR="68580" marT="34290" marB="34290"/>
                </a:tc>
                <a:tc>
                  <a:txBody>
                    <a:bodyPr/>
                    <a:lstStyle/>
                    <a:p>
                      <a:pPr>
                        <a:defRPr b="0" i="0"/>
                      </a:pPr>
                      <a:r>
                        <a:rPr lang="x-none" sz="1600" dirty="0">
                          <a:latin typeface="Gotham Light" pitchFamily="50" charset="0"/>
                        </a:rPr>
                        <a:t>Afectado por daño hepático</a:t>
                      </a:r>
                    </a:p>
                  </a:txBody>
                  <a:tcPr marL="68580" marR="68580" marT="34290" marB="34290"/>
                </a:tc>
                <a:extLst>
                  <a:ext uri="{0D108BD9-81ED-4DB2-BD59-A6C34878D82A}">
                    <a16:rowId xmlns:a16="http://schemas.microsoft.com/office/drawing/2014/main" val="10004"/>
                  </a:ext>
                </a:extLst>
              </a:tr>
              <a:tr h="278130">
                <a:tc>
                  <a:txBody>
                    <a:bodyPr/>
                    <a:lstStyle/>
                    <a:p>
                      <a:pPr>
                        <a:defRPr b="0" i="0"/>
                      </a:pPr>
                      <a:r>
                        <a:rPr lang="x-none" sz="1600" dirty="0">
                          <a:latin typeface="Gotham Light" pitchFamily="50" charset="0"/>
                        </a:rPr>
                        <a:t>Vivir cerca de un criadero de mosquitos</a:t>
                      </a:r>
                    </a:p>
                  </a:txBody>
                  <a:tcPr marL="68580" marR="68580" marT="34290" marB="34290"/>
                </a:tc>
                <a:tc>
                  <a:txBody>
                    <a:bodyPr/>
                    <a:lstStyle/>
                    <a:p>
                      <a:pPr>
                        <a:defRPr b="0" i="0"/>
                      </a:pPr>
                      <a:r>
                        <a:rPr lang="x-none" sz="1600" dirty="0">
                          <a:latin typeface="Gotham Light" pitchFamily="50" charset="0"/>
                        </a:rPr>
                        <a:t>Contraer malaria</a:t>
                      </a:r>
                    </a:p>
                  </a:txBody>
                  <a:tcPr marL="68580" marR="68580" marT="34290" marB="34290"/>
                </a:tc>
                <a:extLst>
                  <a:ext uri="{0D108BD9-81ED-4DB2-BD59-A6C34878D82A}">
                    <a16:rowId xmlns:a16="http://schemas.microsoft.com/office/drawing/2014/main" val="10005"/>
                  </a:ext>
                </a:extLst>
              </a:tr>
              <a:tr h="434340">
                <a:tc>
                  <a:txBody>
                    <a:bodyPr/>
                    <a:lstStyle/>
                    <a:p>
                      <a:pPr>
                        <a:defRPr b="0" i="0"/>
                      </a:pPr>
                      <a:r>
                        <a:rPr lang="es-CO" sz="1600" dirty="0">
                          <a:latin typeface="Gotham Light" pitchFamily="50" charset="0"/>
                        </a:rPr>
                        <a:t>No usar</a:t>
                      </a:r>
                      <a:r>
                        <a:rPr lang="x-none" sz="1600" dirty="0">
                          <a:latin typeface="Gotham Light" pitchFamily="50" charset="0"/>
                        </a:rPr>
                        <a:t> mosquiteros tratados con in</a:t>
                      </a:r>
                      <a:r>
                        <a:rPr lang="es-CO" sz="1600" dirty="0">
                          <a:latin typeface="Gotham Light" pitchFamily="50" charset="0"/>
                        </a:rPr>
                        <a:t>secticida</a:t>
                      </a:r>
                      <a:endParaRPr lang="x-none" sz="1600" dirty="0">
                        <a:latin typeface="Gotham Light" pitchFamily="50" charset="0"/>
                      </a:endParaRPr>
                    </a:p>
                  </a:txBody>
                  <a:tcPr marL="68580" marR="68580" marT="34290" marB="34290"/>
                </a:tc>
                <a:tc>
                  <a:txBody>
                    <a:bodyPr/>
                    <a:lstStyle/>
                    <a:p>
                      <a:pPr>
                        <a:defRPr b="0" i="0"/>
                      </a:pPr>
                      <a:r>
                        <a:rPr lang="es-CO" sz="1600" dirty="0">
                          <a:latin typeface="Gotham Light" pitchFamily="50" charset="0"/>
                        </a:rPr>
                        <a:t>C</a:t>
                      </a:r>
                      <a:r>
                        <a:rPr lang="x-none" sz="1600" dirty="0">
                          <a:latin typeface="Gotham Light" pitchFamily="50" charset="0"/>
                        </a:rPr>
                        <a:t>ontraer malaria</a:t>
                      </a:r>
                    </a:p>
                  </a:txBody>
                  <a:tcPr marL="68580" marR="68580" marT="34290" marB="34290"/>
                </a:tc>
                <a:extLst>
                  <a:ext uri="{0D108BD9-81ED-4DB2-BD59-A6C34878D82A}">
                    <a16:rowId xmlns:a16="http://schemas.microsoft.com/office/drawing/2014/main" val="10006"/>
                  </a:ext>
                </a:extLst>
              </a:tr>
              <a:tr h="278130">
                <a:tc>
                  <a:txBody>
                    <a:bodyPr/>
                    <a:lstStyle/>
                    <a:p>
                      <a:pPr>
                        <a:defRPr b="0" i="0"/>
                      </a:pPr>
                      <a:r>
                        <a:rPr lang="x-none" sz="1600" dirty="0">
                          <a:latin typeface="Gotham Light" pitchFamily="50" charset="0"/>
                        </a:rPr>
                        <a:t>Fumar cigarrillos</a:t>
                      </a:r>
                    </a:p>
                  </a:txBody>
                  <a:tcPr marL="68580" marR="68580" marT="34290" marB="34290"/>
                </a:tc>
                <a:tc>
                  <a:txBody>
                    <a:bodyPr/>
                    <a:lstStyle/>
                    <a:p>
                      <a:pPr>
                        <a:defRPr b="0" i="0"/>
                      </a:pPr>
                      <a:r>
                        <a:rPr lang="x-none" sz="1600" dirty="0">
                          <a:latin typeface="Gotham Light" pitchFamily="50" charset="0"/>
                        </a:rPr>
                        <a:t>Cáncer de pulmón</a:t>
                      </a:r>
                    </a:p>
                  </a:txBody>
                  <a:tcPr marL="68580" marR="68580"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9332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b="0" i="0"/>
            </a:pPr>
            <a:r>
              <a:rPr lang="x-none" sz="2800" dirty="0">
                <a:solidFill>
                  <a:srgbClr val="C00000"/>
                </a:solidFill>
                <a:latin typeface="Gotham Black" pitchFamily="50" charset="0"/>
              </a:rPr>
              <a:t>¿Exposición o resultado?</a:t>
            </a:r>
          </a:p>
        </p:txBody>
      </p:sp>
      <p:sp>
        <p:nvSpPr>
          <p:cNvPr id="2" name="Content Placeholder 1"/>
          <p:cNvSpPr>
            <a:spLocks noGrp="1"/>
          </p:cNvSpPr>
          <p:nvPr>
            <p:ph sz="quarter" idx="10"/>
          </p:nvPr>
        </p:nvSpPr>
        <p:spPr>
          <a:xfrm>
            <a:off x="492919" y="1114425"/>
            <a:ext cx="14248839" cy="6353723"/>
          </a:xfrm>
        </p:spPr>
        <p:txBody>
          <a:bodyPr>
            <a:noAutofit/>
          </a:bodyPr>
          <a:lstStyle/>
          <a:p>
            <a:pPr>
              <a:defRPr b="0" i="0"/>
            </a:pPr>
            <a:r>
              <a:rPr lang="x-none" sz="2400" u="sng" dirty="0">
                <a:latin typeface="Gotham Light" pitchFamily="50" charset="0"/>
              </a:rPr>
              <a:t>Infecciones por hepatitis C</a:t>
            </a:r>
            <a:r>
              <a:rPr lang="x-none" sz="2400" dirty="0">
                <a:latin typeface="Gotham Light" pitchFamily="50" charset="0"/>
              </a:rPr>
              <a:t> y </a:t>
            </a:r>
            <a:r>
              <a:rPr lang="x-none" sz="2400" u="sng" dirty="0">
                <a:latin typeface="Gotham Light" pitchFamily="50" charset="0"/>
              </a:rPr>
              <a:t>reutilización de agujas</a:t>
            </a:r>
          </a:p>
          <a:p>
            <a:pPr>
              <a:defRPr b="0" i="0"/>
            </a:pPr>
            <a:endParaRPr lang="en-US" sz="2400" dirty="0">
              <a:latin typeface="Gotham Light" pitchFamily="50" charset="0"/>
            </a:endParaRPr>
          </a:p>
          <a:p>
            <a:pPr>
              <a:defRPr b="0" i="0"/>
            </a:pPr>
            <a:r>
              <a:rPr lang="x-none" sz="2400" u="sng" dirty="0">
                <a:latin typeface="Gotham Light" pitchFamily="50" charset="0"/>
              </a:rPr>
              <a:t>Obesidad</a:t>
            </a:r>
            <a:r>
              <a:rPr lang="x-none" sz="2400" dirty="0">
                <a:latin typeface="Gotham Light" pitchFamily="50" charset="0"/>
              </a:rPr>
              <a:t> y </a:t>
            </a:r>
            <a:r>
              <a:rPr lang="x-none" sz="2400" u="sng" dirty="0">
                <a:latin typeface="Gotham Light" pitchFamily="50" charset="0"/>
              </a:rPr>
              <a:t>consumo excesivo de calorías</a:t>
            </a:r>
          </a:p>
          <a:p>
            <a:pPr>
              <a:defRPr b="0" i="0"/>
            </a:pPr>
            <a:endParaRPr lang="en-US" sz="2400" dirty="0">
              <a:latin typeface="Gotham Light" pitchFamily="50" charset="0"/>
            </a:endParaRPr>
          </a:p>
          <a:p>
            <a:pPr>
              <a:defRPr b="0" i="0"/>
            </a:pPr>
            <a:r>
              <a:rPr lang="x-none" sz="2400" u="sng" dirty="0">
                <a:latin typeface="Gotham Light" pitchFamily="50" charset="0"/>
              </a:rPr>
              <a:t>Obesidad</a:t>
            </a:r>
            <a:r>
              <a:rPr lang="x-none" sz="2400" dirty="0">
                <a:latin typeface="Gotham Light" pitchFamily="50" charset="0"/>
              </a:rPr>
              <a:t> y </a:t>
            </a:r>
            <a:r>
              <a:rPr lang="x-none" sz="2400" u="sng" dirty="0">
                <a:latin typeface="Gotham Light" pitchFamily="50" charset="0"/>
              </a:rPr>
              <a:t>enfermedad cardíaca</a:t>
            </a:r>
          </a:p>
          <a:p>
            <a:pPr>
              <a:defRPr b="0" i="0"/>
            </a:pPr>
            <a:endParaRPr lang="en-US" sz="2400" dirty="0">
              <a:latin typeface="Gotham Light" pitchFamily="50" charset="0"/>
            </a:endParaRPr>
          </a:p>
          <a:p>
            <a:pPr>
              <a:defRPr b="0" i="0"/>
            </a:pPr>
            <a:r>
              <a:rPr lang="x-none" sz="2400" u="sng" dirty="0">
                <a:latin typeface="Gotham Light" pitchFamily="50" charset="0"/>
              </a:rPr>
              <a:t>Daño pulmonar</a:t>
            </a:r>
            <a:r>
              <a:rPr lang="x-none" sz="2400" dirty="0">
                <a:latin typeface="Gotham Light" pitchFamily="50" charset="0"/>
              </a:rPr>
              <a:t> por </a:t>
            </a:r>
            <a:r>
              <a:rPr lang="x-none" sz="2400" u="sng" dirty="0">
                <a:latin typeface="Gotham Light" pitchFamily="50" charset="0"/>
              </a:rPr>
              <a:t>inhalación de humo</a:t>
            </a:r>
          </a:p>
          <a:p>
            <a:pPr marL="0" indent="0">
              <a:buNone/>
              <a:defRPr b="0" i="0"/>
            </a:pPr>
            <a:endParaRPr lang="en-US" sz="2400" dirty="0">
              <a:latin typeface="Gotham Light" pitchFamily="50" charset="0"/>
            </a:endParaRPr>
          </a:p>
          <a:p>
            <a:pPr>
              <a:defRPr b="0" i="0"/>
            </a:pPr>
            <a:r>
              <a:rPr lang="x-none" sz="2400" u="sng" dirty="0">
                <a:latin typeface="Gotham Light" pitchFamily="50" charset="0"/>
              </a:rPr>
              <a:t>Embolia cerebral</a:t>
            </a:r>
            <a:r>
              <a:rPr lang="x-none" sz="2400" dirty="0">
                <a:latin typeface="Gotham Light" pitchFamily="50" charset="0"/>
              </a:rPr>
              <a:t> y </a:t>
            </a:r>
            <a:r>
              <a:rPr lang="x-none" sz="2400" u="sng" dirty="0">
                <a:latin typeface="Gotham Light" pitchFamily="50" charset="0"/>
              </a:rPr>
              <a:t>muerte</a:t>
            </a:r>
          </a:p>
          <a:p>
            <a:pPr>
              <a:defRPr b="0" i="0"/>
            </a:pPr>
            <a:endParaRPr lang="en-US" sz="1500" dirty="0">
              <a:latin typeface="Gotham Light" pitchFamily="50" charset="0"/>
            </a:endParaRPr>
          </a:p>
          <a:p>
            <a:pPr>
              <a:defRPr b="0" i="0"/>
            </a:pPr>
            <a:endParaRPr lang="en-US" sz="1500" dirty="0">
              <a:latin typeface="Gotham Light" pitchFamily="50" charset="0"/>
            </a:endParaRPr>
          </a:p>
        </p:txBody>
      </p:sp>
      <p:sp>
        <p:nvSpPr>
          <p:cNvPr id="4" name="Rounded Rectangle 3"/>
          <p:cNvSpPr/>
          <p:nvPr/>
        </p:nvSpPr>
        <p:spPr>
          <a:xfrm>
            <a:off x="5753102" y="1609533"/>
            <a:ext cx="1600200" cy="400049"/>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200" dirty="0">
                <a:solidFill>
                  <a:prstClr val="white"/>
                </a:solidFill>
                <a:latin typeface="Gotham Light" pitchFamily="50" charset="0"/>
              </a:rPr>
              <a:t>EXPOSICIÓN</a:t>
            </a:r>
          </a:p>
        </p:txBody>
      </p:sp>
      <p:sp>
        <p:nvSpPr>
          <p:cNvPr id="10" name="Rounded Rectangle 9"/>
          <p:cNvSpPr/>
          <p:nvPr/>
        </p:nvSpPr>
        <p:spPr>
          <a:xfrm>
            <a:off x="4057650" y="2518199"/>
            <a:ext cx="1600200" cy="400049"/>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200">
                <a:solidFill>
                  <a:prstClr val="white"/>
                </a:solidFill>
                <a:latin typeface="Gotham Light" pitchFamily="50" charset="0"/>
              </a:rPr>
              <a:t>EXPOSICIÓN</a:t>
            </a:r>
          </a:p>
        </p:txBody>
      </p:sp>
      <p:sp>
        <p:nvSpPr>
          <p:cNvPr id="11" name="Rounded Rectangle 10"/>
          <p:cNvSpPr/>
          <p:nvPr/>
        </p:nvSpPr>
        <p:spPr>
          <a:xfrm>
            <a:off x="876314" y="3396337"/>
            <a:ext cx="1600200" cy="400049"/>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200">
                <a:solidFill>
                  <a:prstClr val="white"/>
                </a:solidFill>
                <a:latin typeface="Gotham Light" pitchFamily="50" charset="0"/>
              </a:rPr>
              <a:t>EXPOSICIÓN</a:t>
            </a:r>
          </a:p>
        </p:txBody>
      </p:sp>
      <p:sp>
        <p:nvSpPr>
          <p:cNvPr id="13" name="Rounded Rectangle 12"/>
          <p:cNvSpPr/>
          <p:nvPr/>
        </p:nvSpPr>
        <p:spPr>
          <a:xfrm>
            <a:off x="4536281" y="4304514"/>
            <a:ext cx="1600200" cy="400049"/>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200" dirty="0">
                <a:solidFill>
                  <a:prstClr val="white"/>
                </a:solidFill>
                <a:latin typeface="Gotham Light" pitchFamily="50" charset="0"/>
              </a:rPr>
              <a:t>EXPOSICIÓN</a:t>
            </a:r>
          </a:p>
        </p:txBody>
      </p:sp>
      <p:sp>
        <p:nvSpPr>
          <p:cNvPr id="14" name="Rounded Rectangle 13"/>
          <p:cNvSpPr/>
          <p:nvPr/>
        </p:nvSpPr>
        <p:spPr>
          <a:xfrm>
            <a:off x="1219200" y="5248467"/>
            <a:ext cx="1600200" cy="400049"/>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200" dirty="0">
                <a:solidFill>
                  <a:prstClr val="white"/>
                </a:solidFill>
                <a:latin typeface="Gotham Light" pitchFamily="50" charset="0"/>
              </a:rPr>
              <a:t>EXPOSICIÓN</a:t>
            </a:r>
          </a:p>
        </p:txBody>
      </p:sp>
      <p:sp>
        <p:nvSpPr>
          <p:cNvPr id="15" name="Rounded Rectangle 14"/>
          <p:cNvSpPr/>
          <p:nvPr/>
        </p:nvSpPr>
        <p:spPr>
          <a:xfrm>
            <a:off x="2286000" y="1609533"/>
            <a:ext cx="1600200" cy="400049"/>
          </a:xfrm>
          <a:prstGeom prst="roundRect">
            <a:avLst/>
          </a:prstGeom>
          <a:solidFill>
            <a:srgbClr val="FF0000"/>
          </a:solidFill>
          <a:ln w="25400" cap="flat"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200" dirty="0">
                <a:solidFill>
                  <a:prstClr val="white"/>
                </a:solidFill>
                <a:latin typeface="Gotham Light" pitchFamily="50" charset="0"/>
              </a:rPr>
              <a:t>RESULTADO</a:t>
            </a:r>
          </a:p>
        </p:txBody>
      </p:sp>
      <p:sp>
        <p:nvSpPr>
          <p:cNvPr id="17" name="Rounded Rectangle 16"/>
          <p:cNvSpPr/>
          <p:nvPr/>
        </p:nvSpPr>
        <p:spPr>
          <a:xfrm>
            <a:off x="1123950" y="2442771"/>
            <a:ext cx="1600200" cy="400049"/>
          </a:xfrm>
          <a:prstGeom prst="roundRect">
            <a:avLst/>
          </a:prstGeom>
          <a:solidFill>
            <a:srgbClr val="FF0000"/>
          </a:solidFill>
          <a:ln w="25400" cap="flat"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200">
                <a:solidFill>
                  <a:prstClr val="white"/>
                </a:solidFill>
                <a:latin typeface="Gotham Light" pitchFamily="50" charset="0"/>
              </a:rPr>
              <a:t>RESULTADO</a:t>
            </a:r>
          </a:p>
        </p:txBody>
      </p:sp>
      <p:sp>
        <p:nvSpPr>
          <p:cNvPr id="18" name="Rounded Rectangle 17"/>
          <p:cNvSpPr/>
          <p:nvPr/>
        </p:nvSpPr>
        <p:spPr>
          <a:xfrm>
            <a:off x="3067050" y="3413356"/>
            <a:ext cx="1600200" cy="400049"/>
          </a:xfrm>
          <a:prstGeom prst="roundRect">
            <a:avLst/>
          </a:prstGeom>
          <a:solidFill>
            <a:srgbClr val="FF0000"/>
          </a:solidFill>
          <a:ln w="25400" cap="flat"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200">
                <a:solidFill>
                  <a:prstClr val="white"/>
                </a:solidFill>
                <a:latin typeface="Gotham Light" pitchFamily="50" charset="0"/>
              </a:rPr>
              <a:t>RESULTADO</a:t>
            </a:r>
          </a:p>
        </p:txBody>
      </p:sp>
      <p:sp>
        <p:nvSpPr>
          <p:cNvPr id="20" name="Rounded Rectangle 19"/>
          <p:cNvSpPr/>
          <p:nvPr/>
        </p:nvSpPr>
        <p:spPr>
          <a:xfrm>
            <a:off x="1123950" y="4286817"/>
            <a:ext cx="1600200" cy="400049"/>
          </a:xfrm>
          <a:prstGeom prst="roundRect">
            <a:avLst/>
          </a:prstGeom>
          <a:solidFill>
            <a:srgbClr val="FF0000"/>
          </a:solidFill>
          <a:ln w="25400" cap="flat"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200" dirty="0">
                <a:solidFill>
                  <a:prstClr val="white"/>
                </a:solidFill>
                <a:latin typeface="Gotham Light" pitchFamily="50" charset="0"/>
              </a:rPr>
              <a:t>RESULTADO</a:t>
            </a:r>
          </a:p>
        </p:txBody>
      </p:sp>
      <p:sp>
        <p:nvSpPr>
          <p:cNvPr id="21" name="Rounded Rectangle 20"/>
          <p:cNvSpPr/>
          <p:nvPr/>
        </p:nvSpPr>
        <p:spPr>
          <a:xfrm>
            <a:off x="3736181" y="5213180"/>
            <a:ext cx="1600200" cy="400049"/>
          </a:xfrm>
          <a:prstGeom prst="roundRect">
            <a:avLst/>
          </a:prstGeom>
          <a:solidFill>
            <a:srgbClr val="FF0000"/>
          </a:solidFill>
          <a:ln w="25400" cap="flat"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x-none" sz="1200" dirty="0">
                <a:solidFill>
                  <a:prstClr val="white"/>
                </a:solidFill>
                <a:latin typeface="Gotham Light" pitchFamily="50" charset="0"/>
              </a:rPr>
              <a:t>RESULTADO</a:t>
            </a:r>
          </a:p>
        </p:txBody>
      </p:sp>
    </p:spTree>
    <p:extLst>
      <p:ext uri="{BB962C8B-B14F-4D97-AF65-F5344CB8AC3E}">
        <p14:creationId xmlns:p14="http://schemas.microsoft.com/office/powerpoint/2010/main" val="342950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indefinite"/>
                            </p:stCondLst>
                          </p:cTn>
                        </p:par>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indefinite"/>
                            </p:stCondLst>
                          </p:cTn>
                        </p:par>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indefinite"/>
                            </p:stCondLst>
                          </p:cTn>
                        </p:par>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indefinite"/>
                            </p:stCondLst>
                          </p:cTn>
                        </p:par>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indefinite"/>
                            </p:stCondLst>
                          </p:cTn>
                        </p:par>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indefinite"/>
                            </p:stCondLst>
                          </p:cTn>
                        </p:par>
                      </p:childTnLst>
                    </p:cTn>
                  </p:par>
                  <p:par>
                    <p:cTn id="34" fill="hold">
                      <p:stCondLst>
                        <p:cond delay="indefinite"/>
                      </p:stCondLst>
                      <p:childTnLst>
                        <p:par>
                          <p:cTn id="35" fill="hold">
                            <p:stCondLst>
                              <p:cond delay="indefinite"/>
                            </p:stCondLst>
                          </p:cTn>
                        </p:par>
                      </p:childTnLst>
                    </p:cTn>
                  </p:par>
                  <p:par>
                    <p:cTn id="36" fill="hold">
                      <p:stCondLst>
                        <p:cond delay="indefinite"/>
                      </p:stCondLst>
                      <p:childTnLst>
                        <p:par>
                          <p:cTn id="37" fill="hold">
                            <p:stCondLst>
                              <p:cond delay="indefinite"/>
                            </p:stCond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indefinite"/>
                            </p:stCondLst>
                          </p:cTn>
                        </p:par>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indefinite"/>
                            </p:stCondLst>
                          </p:cTn>
                        </p:par>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indefinite"/>
                            </p:stCondLst>
                          </p:cTn>
                        </p:par>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3" grpId="0" animBg="1"/>
      <p:bldP spid="14" grpId="0" animBg="1"/>
      <p:bldP spid="15" grpId="0" animBg="1"/>
      <p:bldP spid="17" grpId="0" animBg="1"/>
      <p:bldP spid="18" grpId="0" animBg="1"/>
      <p:bldP spid="20" grpId="0" animBg="1"/>
      <p:bldP spid="21"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1360</TotalTime>
  <Words>8566</Words>
  <Application>Microsoft Office PowerPoint</Application>
  <PresentationFormat>Presentación en pantalla (4:3)</PresentationFormat>
  <Paragraphs>762</Paragraphs>
  <Slides>50</Slides>
  <Notes>50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60" baseType="lpstr">
      <vt:lpstr>Arial</vt:lpstr>
      <vt:lpstr>Arial Unicode MS</vt:lpstr>
      <vt:lpstr>Calibri</vt:lpstr>
      <vt:lpstr>Calibri Light</vt:lpstr>
      <vt:lpstr>Gotham Black</vt:lpstr>
      <vt:lpstr>Gotham Light</vt:lpstr>
      <vt:lpstr>Helvetica</vt:lpstr>
      <vt:lpstr>Wingdings</vt:lpstr>
      <vt:lpstr>Tema de Office</vt:lpstr>
      <vt:lpstr>Graphique</vt:lpstr>
      <vt:lpstr>Presentación de PowerPoint</vt:lpstr>
      <vt:lpstr>Objetivos</vt:lpstr>
      <vt:lpstr>Investigación del brote, pasos del 1 al 6</vt:lpstr>
      <vt:lpstr>Fases generales de una investigación de brote</vt:lpstr>
      <vt:lpstr>Investigación del brote, pasos del 7 al 13</vt:lpstr>
      <vt:lpstr>Paso 7: Desarrollar las hipótesis</vt:lpstr>
      <vt:lpstr>¿Qué es una hipótesis?</vt:lpstr>
      <vt:lpstr>Exposiciones y resultados: ¿Cuáles son?</vt:lpstr>
      <vt:lpstr>¿Exposición o resultado?</vt:lpstr>
      <vt:lpstr>¿Cómo elaborar una hipótesis?</vt:lpstr>
      <vt:lpstr>Conocimiento en la materia para la elaboración de la hipótesis</vt:lpstr>
      <vt:lpstr>Epidemiología descriptiva para la elaboración de la hipótesis</vt:lpstr>
      <vt:lpstr>Curvas epidémicas y lugar </vt:lpstr>
      <vt:lpstr>Lugar: Hospital (brote 1)</vt:lpstr>
      <vt:lpstr>Presentación de PowerPoint</vt:lpstr>
      <vt:lpstr>Observen las anomalías (valores atípicos)</vt:lpstr>
      <vt:lpstr>Tiempo: brote de gastroenteritis por estafilococo, Oswego, Nueva York, Estados Unidos</vt:lpstr>
      <vt:lpstr>Elaboración de la hipótesis</vt:lpstr>
      <vt:lpstr>Elaboración de la hipótesis</vt:lpstr>
      <vt:lpstr>Ejemplo: desarrollar una hipótesis</vt:lpstr>
      <vt:lpstr>Ejemplo: desarrollar una hipótesis</vt:lpstr>
      <vt:lpstr>Paso 8: Evaluar las hipótesis desde el punto de vista epidemiológico</vt:lpstr>
      <vt:lpstr>Evaluación de las hipótesis: comparar con la evidencia</vt:lpstr>
      <vt:lpstr>Evaluación de las hipótesis: realizar un estudio analítico</vt:lpstr>
      <vt:lpstr>Epidemiología analítica para FETP-Frontline</vt:lpstr>
      <vt:lpstr>Ejemplo: brote de gastroenteritis después del banquete</vt:lpstr>
      <vt:lpstr>Tabla de 2x2, Tasa de ataque, Riesgo relativo</vt:lpstr>
      <vt:lpstr>Plantilla para describir el riesgo relativo</vt:lpstr>
      <vt:lpstr>Pasos 9 y 10</vt:lpstr>
      <vt:lpstr>Paso 9: Conciliar la epidemiología con los hallazgos ambientales y de laboratorio</vt:lpstr>
      <vt:lpstr>Paso 10: Realizar estudios adicionales según sea necesario</vt:lpstr>
      <vt:lpstr>Fases generales de una investigación de brote</vt:lpstr>
      <vt:lpstr>Paso 11: Implementar y evaluar las medidas de prevención y control</vt:lpstr>
      <vt:lpstr>Implementación de las medidas de control</vt:lpstr>
      <vt:lpstr>Estrategias de control</vt:lpstr>
      <vt:lpstr>Estrategias de control para el reservorio</vt:lpstr>
      <vt:lpstr>Vías de transmisión</vt:lpstr>
      <vt:lpstr>Interrumpir la transmisión directa.</vt:lpstr>
      <vt:lpstr>Estrategias de control para vías de transmisión indirectas</vt:lpstr>
      <vt:lpstr>Estrategias de control para vías de transmisión indirectas</vt:lpstr>
      <vt:lpstr>Evitar la entrada, proteger al huésped</vt:lpstr>
      <vt:lpstr>Medidas de prevención y control</vt:lpstr>
      <vt:lpstr>Respuesta a largo plazo</vt:lpstr>
      <vt:lpstr>¿Medidas de control a corto o largo plazo?</vt:lpstr>
      <vt:lpstr>Paso 12: Iniciar o mantener la vigilancia</vt:lpstr>
      <vt:lpstr>Vigilancia — ¿Las medidas de control están  funcionando?</vt:lpstr>
      <vt:lpstr>Paso 13: Comunicar los hallazgos</vt:lpstr>
      <vt:lpstr>¿Quién necesita saberlo?</vt:lpstr>
      <vt:lpstr>Informe escrito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Elena Leon Velasco</dc:creator>
  <cp:lastModifiedBy>Yury silva lopez</cp:lastModifiedBy>
  <cp:revision>46</cp:revision>
  <dcterms:created xsi:type="dcterms:W3CDTF">2018-04-04T18:57:57Z</dcterms:created>
  <dcterms:modified xsi:type="dcterms:W3CDTF">2020-11-30T01:30:41Z</dcterms:modified>
</cp:coreProperties>
</file>