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261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59" r:id="rId15"/>
  </p:sldIdLst>
  <p:sldSz cx="9144000" cy="6858000" type="screen4x3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C84170-AEF0-0299-7A72-B895F35EB26B}" v="2" dt="2020-10-23T14:51:43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82" autoAdjust="0"/>
  </p:normalViewPr>
  <p:slideViewPr>
    <p:cSldViewPr snapToGrid="0">
      <p:cViewPr varScale="1">
        <p:scale>
          <a:sx n="54" d="100"/>
          <a:sy n="54" d="100"/>
        </p:scale>
        <p:origin x="17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ntline INS" userId="S::frontline@ins.gov.co::c45fbc1f-dde7-420e-ab41-c65366c46895" providerId="AD" clId="Web-{8FC84170-AEF0-0299-7A72-B895F35EB26B}"/>
    <pc:docChg chg="modSld">
      <pc:chgData name="Frontline INS" userId="S::frontline@ins.gov.co::c45fbc1f-dde7-420e-ab41-c65366c46895" providerId="AD" clId="Web-{8FC84170-AEF0-0299-7A72-B895F35EB26B}" dt="2020-10-23T14:51:43.621" v="1" actId="20577"/>
      <pc:docMkLst>
        <pc:docMk/>
      </pc:docMkLst>
      <pc:sldChg chg="modSp">
        <pc:chgData name="Frontline INS" userId="S::frontline@ins.gov.co::c45fbc1f-dde7-420e-ab41-c65366c46895" providerId="AD" clId="Web-{8FC84170-AEF0-0299-7A72-B895F35EB26B}" dt="2020-10-23T14:51:43.621" v="1" actId="20577"/>
        <pc:sldMkLst>
          <pc:docMk/>
          <pc:sldMk cId="3657195236" sldId="268"/>
        </pc:sldMkLst>
        <pc:spChg chg="mod">
          <ac:chgData name="Frontline INS" userId="S::frontline@ins.gov.co::c45fbc1f-dde7-420e-ab41-c65366c46895" providerId="AD" clId="Web-{8FC84170-AEF0-0299-7A72-B895F35EB26B}" dt="2020-10-23T14:51:43.621" v="1" actId="20577"/>
          <ac:spMkLst>
            <pc:docMk/>
            <pc:sldMk cId="3657195236" sldId="268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15338-59B3-4EA2-A281-A8747AADA239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BDC81-E13C-410C-A016-AEEB83A9E0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096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0301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1863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1416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2890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256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187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512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820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9899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0753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7673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423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688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0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18B90-BACC-4787-BE2E-997EB781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3BF5A2-2123-4CA8-8847-AE2727BC7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A10AFB-74CE-4445-9DB9-C05413854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E896D6-4DA4-4C61-9D53-33EAF2D12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AFFD74-69F0-47BB-8866-014CB47EC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29D538-1872-4ED0-8EC1-F816CBC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D62995-A828-4DBF-9CA3-40F9D838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5874A9-4A33-42D0-95A0-C76F2721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19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75B8D-4EEA-4EBB-BCBA-C2C820F8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FBEA77-FD3D-465C-8B56-13D1EB9D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A2E3AE-EDC9-4150-ACEA-162407BB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162E9B-3A83-4BDA-B0DA-D439DCC5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47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B8589-52E9-40E8-917A-52707ED7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1FE880-AA69-4113-ACD3-883BD864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F29ADE-11ED-4DDC-9DB7-43EC8553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92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CC24F-1DCC-4F8A-B4BF-D7D3D5D1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36E8E-D13C-446C-822C-7717D49A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9786E-0DA8-47A6-A40E-3CD970CCA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CB54A5-C788-4834-9067-2144D6A3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F7416F-468A-4532-B263-288EB02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E1A590-5DB5-44B9-9C8A-95D44A0C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145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20748-4ABA-4406-A6E8-C0C6C272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7CC590-85A5-4411-B09B-A5CB4AC0B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8107BA-5C0C-4949-B4C8-73EBA1FC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9B431A-5624-4A6A-8A8C-D335E88C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F7FBC7-9516-4A3D-B556-EFC256C3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1A4589-028C-4E01-B793-C4D06D5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40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9737A-27A3-4CAD-82C2-625DAAC9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23B8EF-48E9-42B3-9447-13D469933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D29D0B-A254-4469-BF3D-2122F9C7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A32BE-6B0A-424D-A135-48366D37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4F62C-E10B-4D93-BCA6-09AE2319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33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971C06-31F5-479B-9C8E-CFF41ED30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CEAE99-6E9B-4241-A2D8-35263CDA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6B8662-4B17-4DCC-B630-8E56B240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25961-B69F-4681-90FE-AF459A4E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B00A0-AADB-4537-8A1F-02C7E36F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55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>
          <a:xfrm>
            <a:off x="5791200" y="0"/>
            <a:ext cx="3352800" cy="137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152400"/>
            <a:ext cx="888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i="1" noProof="0" dirty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Programa de entrenamiento en epidemiología de campo — Frontline</a:t>
            </a:r>
          </a:p>
        </p:txBody>
      </p:sp>
    </p:spTree>
    <p:extLst>
      <p:ext uri="{BB962C8B-B14F-4D97-AF65-F5344CB8AC3E}">
        <p14:creationId xmlns:p14="http://schemas.microsoft.com/office/powerpoint/2010/main" val="37002186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307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4"/>
          <a:stretch/>
        </p:blipFill>
        <p:spPr>
          <a:xfrm>
            <a:off x="1777" y="0"/>
            <a:ext cx="9140447" cy="58482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2419351"/>
            <a:ext cx="7598980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spc="-113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504" y="444505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7462" y="487253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7461" y="530296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330B9B-E8DE-4BD0-8A46-D1D5548B24B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06" y="5482277"/>
            <a:ext cx="1536110" cy="13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5A628244-489D-48A9-9DDE-E264F5EBE4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289"/>
            <a:ext cx="1402758" cy="13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3BB829B-0858-42DC-9368-D7350B4B8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7" b="16220"/>
          <a:stretch/>
        </p:blipFill>
        <p:spPr>
          <a:xfrm>
            <a:off x="0" y="0"/>
            <a:ext cx="6955200" cy="57456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7F18F2D-1664-465A-B862-45EFBE23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1266825"/>
            <a:ext cx="8086725" cy="95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25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20FE63-71E5-4780-ADA7-998E5A6AF1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524126"/>
            <a:ext cx="8086725" cy="3067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1A5622-5A27-48F9-A301-416A58991FF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D2677D9A-29C7-42A5-B9AA-1CC6CEE737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" b="16250"/>
          <a:stretch/>
        </p:blipFill>
        <p:spPr>
          <a:xfrm>
            <a:off x="0" y="0"/>
            <a:ext cx="8769601" cy="5743575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390525"/>
            <a:ext cx="8086725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1114425"/>
            <a:ext cx="8086725" cy="453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9A2C87-DEB0-4308-94F5-28D7340E753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612BA424-792E-402A-BB1B-39B37B0E81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3BF3334-D0F3-481D-8132-223500A09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6858000"/>
          </a:xfrm>
          <a:prstGeom prst="rect">
            <a:avLst/>
          </a:prstGeom>
        </p:spPr>
      </p:pic>
      <p:sp>
        <p:nvSpPr>
          <p:cNvPr id="5" name="Marcador de contenido 20">
            <a:extLst>
              <a:ext uri="{FF2B5EF4-FFF2-40B4-BE49-F238E27FC236}">
                <a16:creationId xmlns:a16="http://schemas.microsoft.com/office/drawing/2014/main" id="{F553981C-1BC9-4FE8-9294-0E75C89EDC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3498" y="340009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B3357B8A-9A11-4D25-BB80-B93A3FFEA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3456" y="382757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 - Correo</a:t>
            </a:r>
          </a:p>
        </p:txBody>
      </p:sp>
      <p:sp>
        <p:nvSpPr>
          <p:cNvPr id="7" name="Marcador de contenido 20">
            <a:extLst>
              <a:ext uri="{FF2B5EF4-FFF2-40B4-BE49-F238E27FC236}">
                <a16:creationId xmlns:a16="http://schemas.microsoft.com/office/drawing/2014/main" id="{79AF012C-C57A-494F-ADE0-770B84BB6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3455" y="425800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8" name="Imagen 7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C2DF1230-8D0A-4321-9A85-D7B26D216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5" y="5478971"/>
            <a:ext cx="1396800" cy="13928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BC710E-1CA4-43D9-AB9C-654DDC257F7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45" y="5599081"/>
            <a:ext cx="1285200" cy="11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FFC093-7674-4181-AC86-D26D8D3E51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1EA3DF3-757E-4FDA-A295-30FFE4727884}"/>
              </a:ext>
            </a:extLst>
          </p:cNvPr>
          <p:cNvSpPr/>
          <p:nvPr userDrawn="1"/>
        </p:nvSpPr>
        <p:spPr>
          <a:xfrm>
            <a:off x="6235200" y="329400"/>
            <a:ext cx="2721600" cy="85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01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787CB-80B4-4549-902E-64D80591B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321D64-CC70-483F-B720-729D0FCEB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83558A-A4CB-4836-9F80-26E38CA1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685A0F-ECB1-4FF9-8694-2DA5F20A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7FE4D5-076C-4CEA-91AA-178FED9F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11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20FB4-BAFC-411B-B5EB-AE387FE1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8D581-8E56-42AB-90EC-F261569CB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F2FB8D-47EF-4ECE-9777-64F7E0EB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81B0EB-497F-4C79-BE68-7CE36A78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C119A-4F07-4F4B-8E6A-B41590CD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388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EA652-C51D-4214-B426-88B5BD1A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BA71E1-49C1-4F49-AB4F-3A378C6C5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C2659-D919-496B-B69E-2607C3D2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E16BB3-1DDC-44F4-96B3-8A90DB70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F45F1-072E-4419-B936-66B06366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4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FBFD1-9EC9-485C-9299-671BFFD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3A2D87-A5F0-4469-A40F-BFB8FE032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D606-15CF-4CFE-B4F4-2F6B0D409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31B67-4C9E-4DF4-9353-B12D881A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D06F20-8776-44E6-B0EF-CAD716B1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08D18-682C-4A6A-9981-CE7AE52A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29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02970C-C89D-4F8F-B9FF-0C4617EF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112751-1B72-486C-8FD3-192AA922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60C96-9B0F-444E-868D-9887FA615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DF5F6-3F3B-4AFF-A3C7-70076A6A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15EFA-BE55-4813-98B5-163CAA12A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1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demejora.com/plantillas-de-diagramas-de-ishikawa-descarga-grati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reewordtemplates.net/chart/fishbone-diagram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b="0" i="0"/>
            </a:pPr>
            <a:r>
              <a:rPr lang="es-CO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Análisis de Problemas: XXXX</a:t>
            </a:r>
            <a:endParaRPr lang="x-none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j-cs"/>
            </a:endParaRP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953EC76-E174-4D64-B684-56B6CF0CB3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1800" dirty="0"/>
              <a:t>Estudiante: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y apellidos </a:t>
            </a:r>
            <a:r>
              <a:rPr lang="es-CO" sz="1800" dirty="0"/>
              <a:t>XXXX</a:t>
            </a:r>
          </a:p>
          <a:p>
            <a:pPr marL="0" indent="0" algn="ctr">
              <a:buNone/>
            </a:pPr>
            <a:r>
              <a:rPr lang="es-CO" sz="1800" dirty="0"/>
              <a:t>Tutor: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y apellidos </a:t>
            </a:r>
            <a:r>
              <a:rPr lang="es-CO" sz="1800" dirty="0"/>
              <a:t>XXXX</a:t>
            </a:r>
          </a:p>
          <a:p>
            <a:pPr marL="0" indent="0" algn="ctr">
              <a:buNone/>
            </a:pPr>
            <a:r>
              <a:rPr lang="es-ES" sz="1800" dirty="0"/>
              <a:t>Institución: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</a:t>
            </a:r>
            <a:r>
              <a:rPr lang="es-ES" sz="1800" dirty="0"/>
              <a:t>XXXX</a:t>
            </a:r>
          </a:p>
          <a:p>
            <a:pPr algn="ctr"/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930074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Limitaciones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8635" y="2071024"/>
            <a:ext cx="84684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Liste usando viñetas, los limitantes o desafíos presentados en la identificación de los problemas.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200" dirty="0"/>
              <a:t> 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XXXXXXX</a:t>
            </a:r>
            <a:endParaRPr lang="en-US" sz="2400" dirty="0"/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1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Conclusiones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5593" y="2397595"/>
            <a:ext cx="846840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Liste usando viñetas, </a:t>
            </a: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el o los principales hallazgos en el análisis del problema </a:t>
            </a:r>
          </a:p>
          <a:p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200" dirty="0"/>
              <a:t> 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XXXXXXX</a:t>
            </a:r>
            <a:endParaRPr lang="en-US" sz="2400" dirty="0"/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4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Recomendaciones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3115" y="2234309"/>
            <a:ext cx="846840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Liste usando viñetas, </a:t>
            </a: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posibles intervenciones o acciones (identificando el actor) para la mejora del problema analizado. </a:t>
            </a:r>
          </a:p>
          <a:p>
            <a:pPr algn="just"/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XXXXXXX</a:t>
            </a:r>
            <a:endParaRPr lang="en-US" sz="2400" dirty="0"/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22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Agradecimientos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8636" y="1238266"/>
            <a:ext cx="846840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Mencionar a las personas y/o instituciones/organizaciones que colaboraron directa o indirectamente para la realización del trabajo, ir de lo internacional/nacional/departamental/ a lo local</a:t>
            </a:r>
          </a:p>
          <a:p>
            <a:pPr algn="just"/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/>
              <a:t>CDC/</a:t>
            </a:r>
            <a:r>
              <a:rPr lang="es-ES" sz="2400" dirty="0" err="1"/>
              <a:t>Tephinet</a:t>
            </a:r>
            <a:endParaRPr lang="es-ES" sz="2400" dirty="0"/>
          </a:p>
          <a:p>
            <a:r>
              <a:rPr lang="es-ES" sz="2400" dirty="0"/>
              <a:t>Instituto Nacional de Salud </a:t>
            </a:r>
          </a:p>
          <a:p>
            <a:r>
              <a:rPr lang="es-ES" sz="2400" dirty="0"/>
              <a:t>Secretaría departamental/distrital de salud de …</a:t>
            </a:r>
          </a:p>
          <a:p>
            <a:r>
              <a:rPr lang="es-ES" sz="2400" dirty="0"/>
              <a:t>…</a:t>
            </a:r>
          </a:p>
          <a:p>
            <a:r>
              <a:rPr lang="es-ES" sz="2400" dirty="0"/>
              <a:t>…</a:t>
            </a:r>
          </a:p>
          <a:p>
            <a:r>
              <a:rPr lang="es-ES" sz="2400" dirty="0"/>
              <a:t>Secretaría municipal de salud de …</a:t>
            </a:r>
          </a:p>
          <a:p>
            <a:r>
              <a:rPr lang="es-ES" sz="2400" dirty="0"/>
              <a:t>…</a:t>
            </a:r>
          </a:p>
          <a:p>
            <a:r>
              <a:rPr lang="es-ES" sz="2400" dirty="0"/>
              <a:t>…</a:t>
            </a:r>
          </a:p>
          <a:p>
            <a:r>
              <a:rPr lang="es-ES" sz="2400" dirty="0"/>
              <a:t>Otros…..</a:t>
            </a:r>
          </a:p>
          <a:p>
            <a:pPr algn="just"/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0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958203-1E5F-427A-8521-EC57C8C0C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7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Introducción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411274" y="1842284"/>
            <a:ext cx="8569440" cy="3067049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Describa brevemente el lugar donde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realizó el 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trabajo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Describa brevemente los resultados del análisis DOFA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Escriba por qué realizó la selección del problema (justificación).</a:t>
            </a:r>
          </a:p>
          <a:p>
            <a:pPr marL="0" indent="0" algn="just">
              <a:buNone/>
            </a:pPr>
            <a:endParaRPr lang="es-MX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Máximo en 2 diapositivas</a:t>
            </a:r>
          </a:p>
          <a:p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400" dirty="0"/>
              <a:t>XXXXXXX</a:t>
            </a:r>
            <a:endParaRPr lang="en-US" sz="2400" dirty="0"/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8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 (s)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411274" y="2234170"/>
            <a:ext cx="8086725" cy="30670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Liste el o los objetivo (s) del desarrollo de la actividad en infinitivo (</a:t>
            </a:r>
            <a:r>
              <a:rPr lang="es-ES" sz="2200" dirty="0" err="1">
                <a:solidFill>
                  <a:schemeClr val="bg1">
                    <a:lumMod val="50000"/>
                  </a:schemeClr>
                </a:solidFill>
              </a:rPr>
              <a:t>ar</a:t>
            </a: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" sz="2200" dirty="0" err="1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, ir), usando viñetas.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ES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ES" sz="2400" dirty="0"/>
              <a:t>XXXX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ES" sz="2600" dirty="0"/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9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Métodos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328099" y="2021899"/>
            <a:ext cx="8652615" cy="30670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Mencione el uso de la espina de pescado (definición corta)</a:t>
            </a:r>
          </a:p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Describa los actores participantes en la actividad y los instrumentos utilizados.</a:t>
            </a:r>
          </a:p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Describa los pasos realizados en el desarrollo del análisis del problema. </a:t>
            </a:r>
          </a:p>
          <a:p>
            <a:pPr marL="0" indent="0" algn="just">
              <a:buNone/>
            </a:pP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</a:rPr>
              <a:t>Máximo en 2 diapositivas</a:t>
            </a:r>
          </a:p>
          <a:p>
            <a:pPr marL="0" indent="0" algn="just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600" dirty="0"/>
              <a:t>XXXXXXX</a:t>
            </a:r>
            <a:endParaRPr lang="en-US" sz="2600" dirty="0"/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9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245690" y="2087213"/>
            <a:ext cx="8652615" cy="3067049"/>
          </a:xfrm>
        </p:spPr>
        <p:txBody>
          <a:bodyPr>
            <a:normAutofit/>
          </a:bodyPr>
          <a:lstStyle/>
          <a:p>
            <a:pPr algn="just"/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Describa el problema identificado</a:t>
            </a:r>
          </a:p>
          <a:p>
            <a:pPr marL="0" indent="0" algn="just">
              <a:buNone/>
            </a:pPr>
            <a:endParaRPr lang="es-MX" sz="3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MX" sz="2400" dirty="0"/>
              <a:t>XXXXXXX</a:t>
            </a:r>
            <a:endParaRPr lang="en-US" sz="2400" dirty="0"/>
          </a:p>
          <a:p>
            <a:pPr marL="0" indent="0" algn="just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3114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360756" y="1711656"/>
            <a:ext cx="8652615" cy="30670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Elabore una tabla donde presente las categorías y liste  las causas raíz identificadas.</a:t>
            </a:r>
          </a:p>
          <a:p>
            <a:pPr marL="0" indent="0" algn="just">
              <a:buNone/>
            </a:pPr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ES" sz="24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2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8635" y="2071024"/>
            <a:ext cx="846840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Presente el diagrama de espina de pescado identificando el problema, las categorías y las causas raíz.</a:t>
            </a: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u="sng" dirty="0">
                <a:hlinkClick r:id="rId3"/>
              </a:rPr>
              <a:t>https://www.plandemejora.com/plantillas-de-diagramas-de-ishikawa-descarga-gratis/</a:t>
            </a:r>
            <a:endParaRPr lang="en-US" dirty="0"/>
          </a:p>
          <a:p>
            <a:r>
              <a:rPr lang="es-MX" dirty="0"/>
              <a:t> </a:t>
            </a:r>
            <a:endParaRPr lang="en-US" dirty="0"/>
          </a:p>
          <a:p>
            <a:r>
              <a:rPr lang="es-MX" u="sng" dirty="0">
                <a:hlinkClick r:id="rId4"/>
              </a:rPr>
              <a:t>https://freewordtemplates.net/chart/fishbone-diagram.html</a:t>
            </a:r>
            <a:endParaRPr lang="en-US" dirty="0"/>
          </a:p>
          <a:p>
            <a:r>
              <a:rPr lang="es-MX" dirty="0"/>
              <a:t> </a:t>
            </a:r>
            <a:endParaRPr lang="en-US" dirty="0"/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7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Diagrama espina de pescado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7294691" y="3247044"/>
            <a:ext cx="1320670" cy="89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cxnSp>
        <p:nvCxnSpPr>
          <p:cNvPr id="6" name="Straight Arrow Connector 8"/>
          <p:cNvCxnSpPr/>
          <p:nvPr/>
        </p:nvCxnSpPr>
        <p:spPr>
          <a:xfrm>
            <a:off x="987816" y="3683276"/>
            <a:ext cx="631361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6"/>
          <p:cNvGrpSpPr/>
          <p:nvPr/>
        </p:nvGrpSpPr>
        <p:grpSpPr>
          <a:xfrm>
            <a:off x="617220" y="1173365"/>
            <a:ext cx="6482065" cy="2516233"/>
            <a:chOff x="0" y="0"/>
            <a:chExt cx="7330440" cy="3032760"/>
          </a:xfrm>
        </p:grpSpPr>
        <p:grpSp>
          <p:nvGrpSpPr>
            <p:cNvPr id="8" name="Group 26"/>
            <p:cNvGrpSpPr/>
            <p:nvPr/>
          </p:nvGrpSpPr>
          <p:grpSpPr>
            <a:xfrm>
              <a:off x="2095500" y="800100"/>
              <a:ext cx="2705100" cy="2049780"/>
              <a:chOff x="0" y="0"/>
              <a:chExt cx="2705100" cy="2049780"/>
            </a:xfrm>
          </p:grpSpPr>
          <p:sp>
            <p:nvSpPr>
              <p:cNvPr id="43" name="Rounded Rectangle 17"/>
              <p:cNvSpPr/>
              <p:nvPr/>
            </p:nvSpPr>
            <p:spPr>
              <a:xfrm>
                <a:off x="0" y="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Rounded Rectangle 18"/>
              <p:cNvSpPr/>
              <p:nvPr/>
            </p:nvSpPr>
            <p:spPr>
              <a:xfrm>
                <a:off x="701040" y="10668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Rounded Rectangle 19"/>
              <p:cNvSpPr/>
              <p:nvPr/>
            </p:nvSpPr>
            <p:spPr>
              <a:xfrm>
                <a:off x="1051560" y="16002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" name="Rounded Rectangle 20"/>
              <p:cNvSpPr/>
              <p:nvPr/>
            </p:nvSpPr>
            <p:spPr>
              <a:xfrm>
                <a:off x="350520" y="5334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5"/>
            <p:cNvGrpSpPr/>
            <p:nvPr/>
          </p:nvGrpSpPr>
          <p:grpSpPr>
            <a:xfrm>
              <a:off x="4191000" y="800100"/>
              <a:ext cx="2705100" cy="2049780"/>
              <a:chOff x="0" y="0"/>
              <a:chExt cx="2705100" cy="2049780"/>
            </a:xfrm>
          </p:grpSpPr>
          <p:sp>
            <p:nvSpPr>
              <p:cNvPr id="39" name="Rounded Rectangle 21"/>
              <p:cNvSpPr/>
              <p:nvPr/>
            </p:nvSpPr>
            <p:spPr>
              <a:xfrm>
                <a:off x="0" y="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Rounded Rectangle 22"/>
              <p:cNvSpPr/>
              <p:nvPr/>
            </p:nvSpPr>
            <p:spPr>
              <a:xfrm>
                <a:off x="701040" y="10668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Rounded Rectangle 23"/>
              <p:cNvSpPr/>
              <p:nvPr/>
            </p:nvSpPr>
            <p:spPr>
              <a:xfrm>
                <a:off x="1051560" y="16002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Rounded Rectangle 24"/>
              <p:cNvSpPr/>
              <p:nvPr/>
            </p:nvSpPr>
            <p:spPr>
              <a:xfrm>
                <a:off x="350520" y="5334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27"/>
            <p:cNvGrpSpPr/>
            <p:nvPr/>
          </p:nvGrpSpPr>
          <p:grpSpPr>
            <a:xfrm>
              <a:off x="0" y="800100"/>
              <a:ext cx="2705100" cy="2049780"/>
              <a:chOff x="0" y="0"/>
              <a:chExt cx="2705100" cy="2049780"/>
            </a:xfrm>
          </p:grpSpPr>
          <p:sp>
            <p:nvSpPr>
              <p:cNvPr id="35" name="Rounded Rectangle 28"/>
              <p:cNvSpPr/>
              <p:nvPr/>
            </p:nvSpPr>
            <p:spPr>
              <a:xfrm>
                <a:off x="0" y="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Rounded Rectangle 29"/>
              <p:cNvSpPr/>
              <p:nvPr/>
            </p:nvSpPr>
            <p:spPr>
              <a:xfrm>
                <a:off x="701040" y="10668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Rounded Rectangle 30"/>
              <p:cNvSpPr/>
              <p:nvPr/>
            </p:nvSpPr>
            <p:spPr>
              <a:xfrm>
                <a:off x="1051560" y="16002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Rounded Rectangle 31"/>
              <p:cNvSpPr/>
              <p:nvPr/>
            </p:nvSpPr>
            <p:spPr>
              <a:xfrm>
                <a:off x="350520" y="5334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35"/>
            <p:cNvGrpSpPr/>
            <p:nvPr/>
          </p:nvGrpSpPr>
          <p:grpSpPr>
            <a:xfrm>
              <a:off x="1539240" y="556260"/>
              <a:ext cx="5791200" cy="2476500"/>
              <a:chOff x="0" y="0"/>
              <a:chExt cx="5791200" cy="2476500"/>
            </a:xfrm>
          </p:grpSpPr>
          <p:cxnSp>
            <p:nvCxnSpPr>
              <p:cNvPr id="32" name="Straight Connector 14"/>
              <p:cNvCxnSpPr/>
              <p:nvPr/>
            </p:nvCxnSpPr>
            <p:spPr>
              <a:xfrm>
                <a:off x="0" y="0"/>
                <a:ext cx="1600200" cy="24765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3"/>
              <p:cNvCxnSpPr/>
              <p:nvPr/>
            </p:nvCxnSpPr>
            <p:spPr>
              <a:xfrm>
                <a:off x="2095500" y="0"/>
                <a:ext cx="1600200" cy="24765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4"/>
              <p:cNvCxnSpPr/>
              <p:nvPr/>
            </p:nvCxnSpPr>
            <p:spPr>
              <a:xfrm>
                <a:off x="4191000" y="0"/>
                <a:ext cx="1600200" cy="24765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9"/>
            <p:cNvGrpSpPr/>
            <p:nvPr/>
          </p:nvGrpSpPr>
          <p:grpSpPr>
            <a:xfrm>
              <a:off x="350520" y="0"/>
              <a:ext cx="6179820" cy="556260"/>
              <a:chOff x="0" y="0"/>
              <a:chExt cx="6179820" cy="556260"/>
            </a:xfrm>
          </p:grpSpPr>
          <p:sp>
            <p:nvSpPr>
              <p:cNvPr id="29" name="Rectangle 36"/>
              <p:cNvSpPr/>
              <p:nvPr/>
            </p:nvSpPr>
            <p:spPr>
              <a:xfrm>
                <a:off x="0" y="0"/>
                <a:ext cx="2004060" cy="5562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0" name="Rectangle 37"/>
              <p:cNvSpPr/>
              <p:nvPr/>
            </p:nvSpPr>
            <p:spPr>
              <a:xfrm>
                <a:off x="2087880" y="0"/>
                <a:ext cx="2004060" cy="5562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Rectangle 38"/>
              <p:cNvSpPr/>
              <p:nvPr/>
            </p:nvSpPr>
            <p:spPr>
              <a:xfrm>
                <a:off x="4175760" y="0"/>
                <a:ext cx="2004060" cy="5562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55"/>
            <p:cNvGrpSpPr/>
            <p:nvPr/>
          </p:nvGrpSpPr>
          <p:grpSpPr>
            <a:xfrm>
              <a:off x="182880" y="1272540"/>
              <a:ext cx="7048500" cy="1630680"/>
              <a:chOff x="0" y="0"/>
              <a:chExt cx="7048500" cy="1630680"/>
            </a:xfrm>
          </p:grpSpPr>
          <p:grpSp>
            <p:nvGrpSpPr>
              <p:cNvPr id="14" name="Group 44"/>
              <p:cNvGrpSpPr/>
              <p:nvPr/>
            </p:nvGrpSpPr>
            <p:grpSpPr>
              <a:xfrm>
                <a:off x="0" y="0"/>
                <a:ext cx="2872740" cy="1623060"/>
                <a:chOff x="0" y="0"/>
                <a:chExt cx="2872740" cy="1623060"/>
              </a:xfrm>
            </p:grpSpPr>
            <p:cxnSp>
              <p:nvCxnSpPr>
                <p:cNvPr id="25" name="Straight Arrow Connector 40"/>
                <p:cNvCxnSpPr/>
                <p:nvPr/>
              </p:nvCxnSpPr>
              <p:spPr>
                <a:xfrm flipV="1">
                  <a:off x="0" y="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41"/>
                <p:cNvCxnSpPr/>
                <p:nvPr/>
              </p:nvCxnSpPr>
              <p:spPr>
                <a:xfrm flipV="1">
                  <a:off x="342900" y="54102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42"/>
                <p:cNvCxnSpPr/>
                <p:nvPr/>
              </p:nvCxnSpPr>
              <p:spPr>
                <a:xfrm flipV="1">
                  <a:off x="693420" y="107442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43"/>
                <p:cNvCxnSpPr/>
                <p:nvPr/>
              </p:nvCxnSpPr>
              <p:spPr>
                <a:xfrm flipV="1">
                  <a:off x="1036320" y="161544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45"/>
              <p:cNvGrpSpPr/>
              <p:nvPr/>
            </p:nvGrpSpPr>
            <p:grpSpPr>
              <a:xfrm>
                <a:off x="2087880" y="7620"/>
                <a:ext cx="2872740" cy="1623060"/>
                <a:chOff x="0" y="0"/>
                <a:chExt cx="2872740" cy="1623060"/>
              </a:xfrm>
            </p:grpSpPr>
            <p:cxnSp>
              <p:nvCxnSpPr>
                <p:cNvPr id="21" name="Straight Arrow Connector 46"/>
                <p:cNvCxnSpPr/>
                <p:nvPr/>
              </p:nvCxnSpPr>
              <p:spPr>
                <a:xfrm flipV="1">
                  <a:off x="0" y="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47"/>
                <p:cNvCxnSpPr/>
                <p:nvPr/>
              </p:nvCxnSpPr>
              <p:spPr>
                <a:xfrm flipV="1">
                  <a:off x="342900" y="54102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48"/>
                <p:cNvCxnSpPr/>
                <p:nvPr/>
              </p:nvCxnSpPr>
              <p:spPr>
                <a:xfrm flipV="1">
                  <a:off x="693420" y="107442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49"/>
                <p:cNvCxnSpPr/>
                <p:nvPr/>
              </p:nvCxnSpPr>
              <p:spPr>
                <a:xfrm flipV="1">
                  <a:off x="1036320" y="161544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50"/>
              <p:cNvGrpSpPr/>
              <p:nvPr/>
            </p:nvGrpSpPr>
            <p:grpSpPr>
              <a:xfrm>
                <a:off x="4175760" y="0"/>
                <a:ext cx="2872740" cy="1623060"/>
                <a:chOff x="0" y="0"/>
                <a:chExt cx="2872740" cy="1623060"/>
              </a:xfrm>
            </p:grpSpPr>
            <p:cxnSp>
              <p:nvCxnSpPr>
                <p:cNvPr id="17" name="Straight Arrow Connector 51"/>
                <p:cNvCxnSpPr/>
                <p:nvPr/>
              </p:nvCxnSpPr>
              <p:spPr>
                <a:xfrm flipV="1">
                  <a:off x="0" y="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52"/>
                <p:cNvCxnSpPr/>
                <p:nvPr/>
              </p:nvCxnSpPr>
              <p:spPr>
                <a:xfrm flipV="1">
                  <a:off x="342900" y="54102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53"/>
                <p:cNvCxnSpPr/>
                <p:nvPr/>
              </p:nvCxnSpPr>
              <p:spPr>
                <a:xfrm flipV="1">
                  <a:off x="693420" y="107442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54"/>
                <p:cNvCxnSpPr/>
                <p:nvPr/>
              </p:nvCxnSpPr>
              <p:spPr>
                <a:xfrm flipV="1">
                  <a:off x="1036320" y="161544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7" name="Group 57"/>
          <p:cNvGrpSpPr/>
          <p:nvPr/>
        </p:nvGrpSpPr>
        <p:grpSpPr>
          <a:xfrm flipV="1">
            <a:off x="617220" y="3689598"/>
            <a:ext cx="6482065" cy="2516233"/>
            <a:chOff x="0" y="0"/>
            <a:chExt cx="7330440" cy="3032760"/>
          </a:xfrm>
        </p:grpSpPr>
        <p:grpSp>
          <p:nvGrpSpPr>
            <p:cNvPr id="48" name="Group 58"/>
            <p:cNvGrpSpPr/>
            <p:nvPr/>
          </p:nvGrpSpPr>
          <p:grpSpPr>
            <a:xfrm>
              <a:off x="2095500" y="800100"/>
              <a:ext cx="2705100" cy="2049780"/>
              <a:chOff x="0" y="0"/>
              <a:chExt cx="2705100" cy="2049780"/>
            </a:xfrm>
          </p:grpSpPr>
          <p:sp>
            <p:nvSpPr>
              <p:cNvPr id="83" name="Rounded Rectangle 59"/>
              <p:cNvSpPr/>
              <p:nvPr/>
            </p:nvSpPr>
            <p:spPr>
              <a:xfrm>
                <a:off x="0" y="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4" name="Rounded Rectangle 60"/>
              <p:cNvSpPr/>
              <p:nvPr/>
            </p:nvSpPr>
            <p:spPr>
              <a:xfrm>
                <a:off x="701040" y="10668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5" name="Rounded Rectangle 61"/>
              <p:cNvSpPr/>
              <p:nvPr/>
            </p:nvSpPr>
            <p:spPr>
              <a:xfrm>
                <a:off x="1051560" y="16002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6" name="Rounded Rectangle 62"/>
              <p:cNvSpPr/>
              <p:nvPr/>
            </p:nvSpPr>
            <p:spPr>
              <a:xfrm>
                <a:off x="350520" y="5334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63"/>
            <p:cNvGrpSpPr/>
            <p:nvPr/>
          </p:nvGrpSpPr>
          <p:grpSpPr>
            <a:xfrm>
              <a:off x="4191000" y="800100"/>
              <a:ext cx="2705100" cy="2049780"/>
              <a:chOff x="0" y="0"/>
              <a:chExt cx="2705100" cy="2049780"/>
            </a:xfrm>
          </p:grpSpPr>
          <p:sp>
            <p:nvSpPr>
              <p:cNvPr id="79" name="Rounded Rectangle 64"/>
              <p:cNvSpPr/>
              <p:nvPr/>
            </p:nvSpPr>
            <p:spPr>
              <a:xfrm>
                <a:off x="0" y="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Rounded Rectangle 65"/>
              <p:cNvSpPr/>
              <p:nvPr/>
            </p:nvSpPr>
            <p:spPr>
              <a:xfrm>
                <a:off x="701040" y="10668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1" name="Rounded Rectangle 66"/>
              <p:cNvSpPr/>
              <p:nvPr/>
            </p:nvSpPr>
            <p:spPr>
              <a:xfrm>
                <a:off x="1051560" y="16002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2" name="Rounded Rectangle 67"/>
              <p:cNvSpPr/>
              <p:nvPr/>
            </p:nvSpPr>
            <p:spPr>
              <a:xfrm>
                <a:off x="350520" y="5334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68"/>
            <p:cNvGrpSpPr/>
            <p:nvPr/>
          </p:nvGrpSpPr>
          <p:grpSpPr>
            <a:xfrm>
              <a:off x="0" y="800100"/>
              <a:ext cx="2705100" cy="2049780"/>
              <a:chOff x="0" y="0"/>
              <a:chExt cx="2705100" cy="2049780"/>
            </a:xfrm>
          </p:grpSpPr>
          <p:sp>
            <p:nvSpPr>
              <p:cNvPr id="75" name="Rounded Rectangle 69"/>
              <p:cNvSpPr/>
              <p:nvPr/>
            </p:nvSpPr>
            <p:spPr>
              <a:xfrm>
                <a:off x="0" y="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6" name="Rounded Rectangle 70"/>
              <p:cNvSpPr/>
              <p:nvPr/>
            </p:nvSpPr>
            <p:spPr>
              <a:xfrm>
                <a:off x="701040" y="10668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7" name="Rounded Rectangle 71"/>
              <p:cNvSpPr/>
              <p:nvPr/>
            </p:nvSpPr>
            <p:spPr>
              <a:xfrm>
                <a:off x="1051560" y="16002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8" name="Rounded Rectangle 72"/>
              <p:cNvSpPr/>
              <p:nvPr/>
            </p:nvSpPr>
            <p:spPr>
              <a:xfrm>
                <a:off x="350520" y="533400"/>
                <a:ext cx="1653540" cy="4495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1" name="Group 73"/>
            <p:cNvGrpSpPr/>
            <p:nvPr/>
          </p:nvGrpSpPr>
          <p:grpSpPr>
            <a:xfrm>
              <a:off x="1539240" y="556260"/>
              <a:ext cx="5791200" cy="2476500"/>
              <a:chOff x="0" y="0"/>
              <a:chExt cx="5791200" cy="2476500"/>
            </a:xfrm>
          </p:grpSpPr>
          <p:cxnSp>
            <p:nvCxnSpPr>
              <p:cNvPr id="72" name="Straight Connector 74"/>
              <p:cNvCxnSpPr/>
              <p:nvPr/>
            </p:nvCxnSpPr>
            <p:spPr>
              <a:xfrm>
                <a:off x="0" y="0"/>
                <a:ext cx="1600200" cy="24765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5"/>
              <p:cNvCxnSpPr/>
              <p:nvPr/>
            </p:nvCxnSpPr>
            <p:spPr>
              <a:xfrm>
                <a:off x="2095500" y="0"/>
                <a:ext cx="1600200" cy="24765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6"/>
              <p:cNvCxnSpPr/>
              <p:nvPr/>
            </p:nvCxnSpPr>
            <p:spPr>
              <a:xfrm>
                <a:off x="4191000" y="0"/>
                <a:ext cx="1600200" cy="24765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77"/>
            <p:cNvGrpSpPr/>
            <p:nvPr/>
          </p:nvGrpSpPr>
          <p:grpSpPr>
            <a:xfrm>
              <a:off x="350520" y="0"/>
              <a:ext cx="6179820" cy="556260"/>
              <a:chOff x="0" y="0"/>
              <a:chExt cx="6179820" cy="556260"/>
            </a:xfrm>
          </p:grpSpPr>
          <p:sp>
            <p:nvSpPr>
              <p:cNvPr id="69" name="Rectangle 78"/>
              <p:cNvSpPr/>
              <p:nvPr/>
            </p:nvSpPr>
            <p:spPr>
              <a:xfrm>
                <a:off x="0" y="0"/>
                <a:ext cx="2004060" cy="5562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Rectangle 79"/>
              <p:cNvSpPr/>
              <p:nvPr/>
            </p:nvSpPr>
            <p:spPr>
              <a:xfrm>
                <a:off x="2087880" y="0"/>
                <a:ext cx="2004060" cy="5562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Rectangle 80"/>
              <p:cNvSpPr/>
              <p:nvPr/>
            </p:nvSpPr>
            <p:spPr>
              <a:xfrm>
                <a:off x="4175760" y="0"/>
                <a:ext cx="2004060" cy="5562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3" name="Group 81"/>
            <p:cNvGrpSpPr/>
            <p:nvPr/>
          </p:nvGrpSpPr>
          <p:grpSpPr>
            <a:xfrm>
              <a:off x="182880" y="1272540"/>
              <a:ext cx="7048500" cy="1630680"/>
              <a:chOff x="0" y="0"/>
              <a:chExt cx="7048500" cy="1630680"/>
            </a:xfrm>
          </p:grpSpPr>
          <p:grpSp>
            <p:nvGrpSpPr>
              <p:cNvPr id="54" name="Group 82"/>
              <p:cNvGrpSpPr/>
              <p:nvPr/>
            </p:nvGrpSpPr>
            <p:grpSpPr>
              <a:xfrm>
                <a:off x="0" y="0"/>
                <a:ext cx="2872740" cy="1623060"/>
                <a:chOff x="0" y="0"/>
                <a:chExt cx="2872740" cy="1623060"/>
              </a:xfrm>
            </p:grpSpPr>
            <p:cxnSp>
              <p:nvCxnSpPr>
                <p:cNvPr id="65" name="Straight Arrow Connector 83"/>
                <p:cNvCxnSpPr/>
                <p:nvPr/>
              </p:nvCxnSpPr>
              <p:spPr>
                <a:xfrm flipV="1">
                  <a:off x="0" y="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84"/>
                <p:cNvCxnSpPr/>
                <p:nvPr/>
              </p:nvCxnSpPr>
              <p:spPr>
                <a:xfrm flipV="1">
                  <a:off x="342900" y="54102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85"/>
                <p:cNvCxnSpPr/>
                <p:nvPr/>
              </p:nvCxnSpPr>
              <p:spPr>
                <a:xfrm flipV="1">
                  <a:off x="693420" y="107442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86"/>
                <p:cNvCxnSpPr/>
                <p:nvPr/>
              </p:nvCxnSpPr>
              <p:spPr>
                <a:xfrm flipV="1">
                  <a:off x="1036320" y="161544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87"/>
              <p:cNvGrpSpPr/>
              <p:nvPr/>
            </p:nvGrpSpPr>
            <p:grpSpPr>
              <a:xfrm>
                <a:off x="2087880" y="7620"/>
                <a:ext cx="2872740" cy="1623060"/>
                <a:chOff x="0" y="0"/>
                <a:chExt cx="2872740" cy="1623060"/>
              </a:xfrm>
            </p:grpSpPr>
            <p:cxnSp>
              <p:nvCxnSpPr>
                <p:cNvPr id="61" name="Straight Arrow Connector 88"/>
                <p:cNvCxnSpPr/>
                <p:nvPr/>
              </p:nvCxnSpPr>
              <p:spPr>
                <a:xfrm flipV="1">
                  <a:off x="0" y="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89"/>
                <p:cNvCxnSpPr/>
                <p:nvPr/>
              </p:nvCxnSpPr>
              <p:spPr>
                <a:xfrm flipV="1">
                  <a:off x="342900" y="54102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90"/>
                <p:cNvCxnSpPr/>
                <p:nvPr/>
              </p:nvCxnSpPr>
              <p:spPr>
                <a:xfrm flipV="1">
                  <a:off x="693420" y="107442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91"/>
                <p:cNvCxnSpPr/>
                <p:nvPr/>
              </p:nvCxnSpPr>
              <p:spPr>
                <a:xfrm flipV="1">
                  <a:off x="1036320" y="161544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92"/>
              <p:cNvGrpSpPr/>
              <p:nvPr/>
            </p:nvGrpSpPr>
            <p:grpSpPr>
              <a:xfrm>
                <a:off x="4175760" y="0"/>
                <a:ext cx="2872740" cy="1623060"/>
                <a:chOff x="0" y="0"/>
                <a:chExt cx="2872740" cy="1623060"/>
              </a:xfrm>
            </p:grpSpPr>
            <p:cxnSp>
              <p:nvCxnSpPr>
                <p:cNvPr id="57" name="Straight Arrow Connector 93"/>
                <p:cNvCxnSpPr/>
                <p:nvPr/>
              </p:nvCxnSpPr>
              <p:spPr>
                <a:xfrm flipV="1">
                  <a:off x="0" y="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94"/>
                <p:cNvCxnSpPr/>
                <p:nvPr/>
              </p:nvCxnSpPr>
              <p:spPr>
                <a:xfrm flipV="1">
                  <a:off x="342900" y="54102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95"/>
                <p:cNvCxnSpPr/>
                <p:nvPr/>
              </p:nvCxnSpPr>
              <p:spPr>
                <a:xfrm flipV="1">
                  <a:off x="693420" y="107442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96"/>
                <p:cNvCxnSpPr/>
                <p:nvPr/>
              </p:nvCxnSpPr>
              <p:spPr>
                <a:xfrm flipV="1">
                  <a:off x="1036320" y="1615440"/>
                  <a:ext cx="1836420" cy="7620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Rectangle 8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9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424375" y="1352427"/>
            <a:ext cx="8652615" cy="30670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0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algn="just"/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Realice en el diagrama la asignación del control para cada causa raíz</a:t>
            </a:r>
          </a:p>
          <a:p>
            <a:pPr algn="just"/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Resalte o mencione la causa crítica </a:t>
            </a:r>
          </a:p>
          <a:p>
            <a:pPr marL="0" indent="0" algn="just">
              <a:buNone/>
            </a:pPr>
            <a:endParaRPr lang="es-MX" sz="80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marL="0" indent="0">
              <a:buNone/>
            </a:pPr>
            <a:endParaRPr lang="en-US" sz="8000" dirty="0">
              <a:latin typeface="Gotham Light" pitchFamily="50" charset="0"/>
            </a:endParaRP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061" y="3030555"/>
            <a:ext cx="5032244" cy="31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4853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370</Words>
  <Application>Microsoft Office PowerPoint</Application>
  <PresentationFormat>Presentación en pantalla (4:3)</PresentationFormat>
  <Paragraphs>206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Franklin Gothic Medium</vt:lpstr>
      <vt:lpstr>Gotham Light</vt:lpstr>
      <vt:lpstr>Helvetica</vt:lpstr>
      <vt:lpstr>Times New Roman</vt:lpstr>
      <vt:lpstr>Diseño personalizado</vt:lpstr>
      <vt:lpstr>Análisis de Problemas: XXXX</vt:lpstr>
      <vt:lpstr>Introducción</vt:lpstr>
      <vt:lpstr>Objetivo (s)</vt:lpstr>
      <vt:lpstr>Métodos</vt:lpstr>
      <vt:lpstr>Resultados</vt:lpstr>
      <vt:lpstr>Resultados</vt:lpstr>
      <vt:lpstr>Resultados</vt:lpstr>
      <vt:lpstr>Diagrama espina de pescado</vt:lpstr>
      <vt:lpstr>Resultados</vt:lpstr>
      <vt:lpstr>Limitaciones</vt:lpstr>
      <vt:lpstr>Conclusiones</vt:lpstr>
      <vt:lpstr>Recomendaciones</vt:lpstr>
      <vt:lpstr>Agradecimientos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DOFA</dc:title>
  <cp:lastModifiedBy>Yury silva lopez</cp:lastModifiedBy>
  <cp:revision>236</cp:revision>
  <dcterms:modified xsi:type="dcterms:W3CDTF">2021-02-18T04:49:26Z</dcterms:modified>
</cp:coreProperties>
</file>