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62" r:id="rId3"/>
    <p:sldId id="261" r:id="rId4"/>
    <p:sldId id="263" r:id="rId5"/>
    <p:sldId id="277" r:id="rId6"/>
    <p:sldId id="278" r:id="rId7"/>
    <p:sldId id="264" r:id="rId8"/>
    <p:sldId id="265" r:id="rId9"/>
    <p:sldId id="273" r:id="rId10"/>
    <p:sldId id="274" r:id="rId11"/>
    <p:sldId id="275" r:id="rId12"/>
    <p:sldId id="269" r:id="rId13"/>
    <p:sldId id="270" r:id="rId14"/>
    <p:sldId id="271" r:id="rId15"/>
    <p:sldId id="272" r:id="rId16"/>
    <p:sldId id="259" r:id="rId17"/>
  </p:sldIdLst>
  <p:sldSz cx="9144000" cy="6858000" type="screen4x3"/>
  <p:notesSz cx="6858000" cy="9144000"/>
  <p:defaultTextStyle>
    <a:defPPr lvl="0">
      <a:defRPr lang="es-CO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182" autoAdjust="0"/>
  </p:normalViewPr>
  <p:slideViewPr>
    <p:cSldViewPr snapToGrid="0">
      <p:cViewPr varScale="1">
        <p:scale>
          <a:sx n="54" d="100"/>
          <a:sy n="54" d="100"/>
        </p:scale>
        <p:origin x="17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15338-59B3-4EA2-A281-A8747AADA239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BDC81-E13C-410C-A016-AEEB83A9E0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096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20301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3908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8602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1863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1416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2890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2563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1870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5121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8200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269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6594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9899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0753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696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745AF258-BA07-482E-A281-77B52BE6B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" y="0"/>
            <a:ext cx="9140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A18B90-BACC-4787-BE2E-997EB7817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3BF5A2-2123-4CA8-8847-AE2727BC7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A10AFB-74CE-4445-9DB9-C05413854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9E896D6-4DA4-4C61-9D53-33EAF2D12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AFFD74-69F0-47BB-8866-014CB47ECD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429D538-1872-4ED0-8EC1-F816CBC1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8D62995-A828-4DBF-9CA3-40F9D8386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5874A9-4A33-42D0-95A0-C76F2721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194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875B8D-4EEA-4EBB-BCBA-C2C820F8D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FBEA77-FD3D-465C-8B56-13D1EB9D8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EA2E3AE-EDC9-4150-ACEA-162407BB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162E9B-3A83-4BDA-B0DA-D439DCC5A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3471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8B8589-52E9-40E8-917A-52707ED7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D1FE880-AA69-4113-ACD3-883BD864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F29ADE-11ED-4DDC-9DB7-43EC8553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926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6CC24F-1DCC-4F8A-B4BF-D7D3D5D1C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736E8E-D13C-446C-822C-7717D49AC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19786E-0DA8-47A6-A40E-3CD970CCA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CB54A5-C788-4834-9067-2144D6A3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F7416F-468A-4532-B263-288EB02C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E1A590-5DB5-44B9-9C8A-95D44A0CF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1452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20748-4ABA-4406-A6E8-C0C6C2729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A7CC590-85A5-4411-B09B-A5CB4AC0BE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8107BA-5C0C-4949-B4C8-73EBA1FCA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9B431A-5624-4A6A-8A8C-D335E88C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F7FBC7-9516-4A3D-B556-EFC256C3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1A4589-028C-4E01-B793-C4D06D50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3401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9737A-27A3-4CAD-82C2-625DAAC9D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23B8EF-48E9-42B3-9447-13D469933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D29D0B-A254-4469-BF3D-2122F9C72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9A32BE-6B0A-424D-A135-48366D37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4F62C-E10B-4D93-BCA6-09AE2319A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533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971C06-31F5-479B-9C8E-CFF41ED30E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5CEAE99-6E9B-4241-A2D8-35263CDA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6B8662-4B17-4DCC-B630-8E56B240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725961-B69F-4681-90FE-AF459A4E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DB00A0-AADB-4537-8A1F-02C7E36FB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3557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>
          <a:xfrm>
            <a:off x="5791200" y="0"/>
            <a:ext cx="3352800" cy="1373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52400" y="152400"/>
            <a:ext cx="8884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i="1" noProof="0" dirty="0">
                <a:solidFill>
                  <a:prstClr val="white"/>
                </a:solidFill>
                <a:latin typeface="Franklin Gothic Medium" pitchFamily="34" charset="0"/>
                <a:cs typeface="Times New Roman" pitchFamily="18" charset="0"/>
              </a:rPr>
              <a:t>Programa de entrenamiento en epidemiología de campo — Frontline</a:t>
            </a:r>
          </a:p>
        </p:txBody>
      </p:sp>
    </p:spTree>
    <p:extLst>
      <p:ext uri="{BB962C8B-B14F-4D97-AF65-F5344CB8AC3E}">
        <p14:creationId xmlns:p14="http://schemas.microsoft.com/office/powerpoint/2010/main" val="370021868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6307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077D7CA0-BB1B-426A-B873-B9B33B559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24"/>
          <a:stretch/>
        </p:blipFill>
        <p:spPr>
          <a:xfrm>
            <a:off x="1777" y="0"/>
            <a:ext cx="9140447" cy="58482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811A0F9B-5B4D-4CC8-983F-2C732C30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462" y="2419351"/>
            <a:ext cx="7598980" cy="1552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 spc="-113"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1" name="Marcador de contenido 20">
            <a:extLst>
              <a:ext uri="{FF2B5EF4-FFF2-40B4-BE49-F238E27FC236}">
                <a16:creationId xmlns:a16="http://schemas.microsoft.com/office/drawing/2014/main" id="{0BFA6936-0586-4FE7-A1C7-F801ADB1EF0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77504" y="4445057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Funcionario Responsable</a:t>
            </a:r>
          </a:p>
        </p:txBody>
      </p:sp>
      <p:sp>
        <p:nvSpPr>
          <p:cNvPr id="22" name="Marcador de contenido 20">
            <a:extLst>
              <a:ext uri="{FF2B5EF4-FFF2-40B4-BE49-F238E27FC236}">
                <a16:creationId xmlns:a16="http://schemas.microsoft.com/office/drawing/2014/main" id="{B1D8B8BC-3D50-4688-B07D-C0517D7B63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77462" y="4872531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Cargo</a:t>
            </a:r>
          </a:p>
        </p:txBody>
      </p:sp>
      <p:sp>
        <p:nvSpPr>
          <p:cNvPr id="23" name="Marcador de contenido 20">
            <a:extLst>
              <a:ext uri="{FF2B5EF4-FFF2-40B4-BE49-F238E27FC236}">
                <a16:creationId xmlns:a16="http://schemas.microsoft.com/office/drawing/2014/main" id="{81DBBC51-D15B-4207-BBC5-912124E7D3F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7461" y="5302962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Dependencia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F330B9B-E8DE-4BD0-8A46-D1D5548B24B6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906" y="5482277"/>
            <a:ext cx="1536110" cy="130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5A628244-489D-48A9-9DDE-E264F5EBE4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2289"/>
            <a:ext cx="1402758" cy="139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2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B3BB829B-0858-42DC-9368-D7350B4B82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07" b="16220"/>
          <a:stretch/>
        </p:blipFill>
        <p:spPr>
          <a:xfrm>
            <a:off x="0" y="0"/>
            <a:ext cx="6955200" cy="57456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D7F18F2D-1664-465A-B862-45EFBE236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8" y="1266825"/>
            <a:ext cx="8086725" cy="9572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25" b="1">
                <a:latin typeface="Helvetica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8820FE63-71E5-4780-ADA7-998E5A6AF1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919" y="2524126"/>
            <a:ext cx="8086725" cy="30670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21A5622-5A27-48F9-A301-416A58991FF3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35" y="5978829"/>
            <a:ext cx="831600" cy="82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D2677D9A-29C7-42A5-B9AA-1CC6CEE737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7442"/>
            <a:ext cx="943200" cy="9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0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gráficas-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ECD64B-35C2-47C9-A976-D70D97B64D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7" b="16250"/>
          <a:stretch/>
        </p:blipFill>
        <p:spPr>
          <a:xfrm>
            <a:off x="0" y="0"/>
            <a:ext cx="8769601" cy="5743575"/>
          </a:xfrm>
          <a:prstGeom prst="rect">
            <a:avLst/>
          </a:prstGeom>
        </p:spPr>
      </p:pic>
      <p:sp>
        <p:nvSpPr>
          <p:cNvPr id="12" name="Título 8">
            <a:extLst>
              <a:ext uri="{FF2B5EF4-FFF2-40B4-BE49-F238E27FC236}">
                <a16:creationId xmlns:a16="http://schemas.microsoft.com/office/drawing/2014/main" id="{4CA13DDD-CD44-41D4-AEE4-9488B318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390525"/>
            <a:ext cx="8086725" cy="400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latin typeface="Helvetica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3" name="Marcador de contenido 10">
            <a:extLst>
              <a:ext uri="{FF2B5EF4-FFF2-40B4-BE49-F238E27FC236}">
                <a16:creationId xmlns:a16="http://schemas.microsoft.com/office/drawing/2014/main" id="{A9340D9A-8862-4971-AE75-C277EA7460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919" y="1114425"/>
            <a:ext cx="8086725" cy="45383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D9A2C87-DEB0-4308-94F5-28D7340E753C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35" y="5978829"/>
            <a:ext cx="831600" cy="82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612BA424-792E-402A-BB1B-39B37B0E81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7442"/>
            <a:ext cx="943200" cy="9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9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F3BF3334-D0F3-481D-8132-223500A090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" y="0"/>
            <a:ext cx="9140447" cy="6858000"/>
          </a:xfrm>
          <a:prstGeom prst="rect">
            <a:avLst/>
          </a:prstGeom>
        </p:spPr>
      </p:pic>
      <p:sp>
        <p:nvSpPr>
          <p:cNvPr id="5" name="Marcador de contenido 20">
            <a:extLst>
              <a:ext uri="{FF2B5EF4-FFF2-40B4-BE49-F238E27FC236}">
                <a16:creationId xmlns:a16="http://schemas.microsoft.com/office/drawing/2014/main" id="{F553981C-1BC9-4FE8-9294-0E75C89EDC3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3498" y="3400097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Funcionario Responsable</a:t>
            </a:r>
          </a:p>
        </p:txBody>
      </p:sp>
      <p:sp>
        <p:nvSpPr>
          <p:cNvPr id="6" name="Marcador de contenido 20">
            <a:extLst>
              <a:ext uri="{FF2B5EF4-FFF2-40B4-BE49-F238E27FC236}">
                <a16:creationId xmlns:a16="http://schemas.microsoft.com/office/drawing/2014/main" id="{B3357B8A-9A11-4D25-BB80-B93A3FFEA5B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43456" y="3827571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Cargo - Correo</a:t>
            </a:r>
          </a:p>
        </p:txBody>
      </p:sp>
      <p:sp>
        <p:nvSpPr>
          <p:cNvPr id="7" name="Marcador de contenido 20">
            <a:extLst>
              <a:ext uri="{FF2B5EF4-FFF2-40B4-BE49-F238E27FC236}">
                <a16:creationId xmlns:a16="http://schemas.microsoft.com/office/drawing/2014/main" id="{79AF012C-C57A-494F-ADE0-770B84BB62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43455" y="4258002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0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Dependencia</a:t>
            </a:r>
          </a:p>
        </p:txBody>
      </p:sp>
      <p:pic>
        <p:nvPicPr>
          <p:cNvPr id="8" name="Imagen 7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C2DF1230-8D0A-4321-9A85-D7B26D216F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65" y="5478971"/>
            <a:ext cx="1396800" cy="139288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9BC710E-1CA4-43D9-AB9C-654DDC257F77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945" y="5599081"/>
            <a:ext cx="1285200" cy="1152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8FFC093-7674-4181-AC86-D26D8D3E51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57158" y="631800"/>
            <a:ext cx="1829683" cy="182346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E1EA3DF3-757E-4FDA-A295-30FFE4727884}"/>
              </a:ext>
            </a:extLst>
          </p:cNvPr>
          <p:cNvSpPr/>
          <p:nvPr userDrawn="1"/>
        </p:nvSpPr>
        <p:spPr>
          <a:xfrm>
            <a:off x="6235200" y="329400"/>
            <a:ext cx="2721600" cy="854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601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787CB-80B4-4549-902E-64D80591B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321D64-CC70-483F-B720-729D0FCEB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83558A-A4CB-4836-9F80-26E38CA18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685A0F-ECB1-4FF9-8694-2DA5F20A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7FE4D5-076C-4CEA-91AA-178FED9F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911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920FB4-BAFC-411B-B5EB-AE387FE1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48D581-8E56-42AB-90EC-F261569CB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F2FB8D-47EF-4ECE-9777-64F7E0EBF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81B0EB-497F-4C79-BE68-7CE36A78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9C119A-4F07-4F4B-8E6A-B41590CD8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388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EA652-C51D-4214-B426-88B5BD1A1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BA71E1-49C1-4F49-AB4F-3A378C6C5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2C2659-D919-496B-B69E-2607C3D2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E16BB3-1DDC-44F4-96B3-8A90DB70C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5F45F1-072E-4419-B936-66B063660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341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FBFD1-9EC9-485C-9299-671BFFD6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3A2D87-A5F0-4469-A40F-BFB8FE032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81D606-15CF-4CFE-B4F4-2F6B0D409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531B67-4C9E-4DF4-9353-B12D881A9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D06F20-8776-44E6-B0EF-CAD716B13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C08D18-682C-4A6A-9981-CE7AE52A5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729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002970C-C89D-4F8F-B9FF-0C4617EF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112751-1B72-486C-8FD3-192AA9224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C60C96-9B0F-444E-868D-9887FA6159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FDF5F6-3F3B-4AFF-A3C7-70076A6A4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515EFA-BE55-4813-98B5-163CAA12A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017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3" r:id="rId17"/>
    <p:sldLayoutId id="214748368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 b="0" i="0"/>
            </a:pPr>
            <a:r>
              <a:rPr lang="es-CO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j-cs"/>
              </a:rPr>
              <a:t>Brote: </a:t>
            </a:r>
            <a:r>
              <a:rPr lang="es-CO" alt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j-cs"/>
              </a:rPr>
              <a:t>xxxxxx</a:t>
            </a:r>
            <a:endParaRPr lang="x-none" alt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j-cs"/>
            </a:endParaRP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F953EC76-E174-4D64-B684-56B6CF0CB3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1800" dirty="0"/>
              <a:t>Estudiante: </a:t>
            </a:r>
            <a:r>
              <a:rPr lang="es-CO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nombre y apellidos </a:t>
            </a:r>
            <a:r>
              <a:rPr lang="es-CO" sz="1800" dirty="0"/>
              <a:t>XXXX</a:t>
            </a:r>
          </a:p>
          <a:p>
            <a:pPr marL="0" indent="0" algn="ctr">
              <a:buNone/>
            </a:pPr>
            <a:r>
              <a:rPr lang="es-CO" sz="1800" dirty="0"/>
              <a:t>Tutor: </a:t>
            </a:r>
            <a:r>
              <a:rPr lang="es-CO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nombre y apellidos </a:t>
            </a:r>
            <a:r>
              <a:rPr lang="es-CO" sz="1800" dirty="0"/>
              <a:t>XXXX</a:t>
            </a:r>
          </a:p>
          <a:p>
            <a:pPr marL="0" indent="0" algn="ctr">
              <a:buNone/>
            </a:pPr>
            <a:r>
              <a:rPr lang="es-ES" sz="1800" dirty="0"/>
              <a:t>Institución: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nombre </a:t>
            </a:r>
            <a:r>
              <a:rPr lang="es-ES" sz="1800" dirty="0"/>
              <a:t>XXXX</a:t>
            </a:r>
          </a:p>
          <a:p>
            <a:pPr algn="ctr"/>
            <a:endParaRPr lang="es-CO" sz="18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033965" y="6273225"/>
            <a:ext cx="1823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chemeClr val="bg1">
                    <a:lumMod val="50000"/>
                  </a:schemeClr>
                </a:solidFill>
              </a:rPr>
              <a:t>Fecha de presentación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74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Resultados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1 Marcador de contenido"/>
          <p:cNvSpPr>
            <a:spLocks noGrp="1"/>
          </p:cNvSpPr>
          <p:nvPr>
            <p:ph sz="quarter" idx="10"/>
          </p:nvPr>
        </p:nvSpPr>
        <p:spPr>
          <a:xfrm>
            <a:off x="360756" y="1711656"/>
            <a:ext cx="8652615" cy="3067049"/>
          </a:xfrm>
        </p:spPr>
        <p:txBody>
          <a:bodyPr>
            <a:normAutofit/>
          </a:bodyPr>
          <a:lstStyle/>
          <a:p>
            <a:pPr marL="457200" algn="just"/>
            <a:r>
              <a:rPr lang="es-MX" sz="2400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Elabore una tabla que contenga información como número de casos, población, incidencia o tasas de ataque.</a:t>
            </a:r>
            <a:endParaRPr lang="es-CO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S" sz="2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s-ES" sz="2400" dirty="0">
              <a:solidFill>
                <a:schemeClr val="bg1">
                  <a:lumMod val="50000"/>
                </a:schemeClr>
              </a:solidFill>
              <a:latin typeface="Gotham Light" pitchFamily="50" charset="0"/>
            </a:endParaRPr>
          </a:p>
          <a:p>
            <a:pPr marL="457200" indent="-457200" algn="just"/>
            <a:endParaRPr lang="es-ES" sz="2000" dirty="0"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146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Resultados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1 Marcador de contenido"/>
          <p:cNvSpPr>
            <a:spLocks noGrp="1"/>
          </p:cNvSpPr>
          <p:nvPr>
            <p:ph sz="quarter" idx="10"/>
          </p:nvPr>
        </p:nvSpPr>
        <p:spPr>
          <a:xfrm>
            <a:off x="360756" y="1711656"/>
            <a:ext cx="8652615" cy="3067049"/>
          </a:xfrm>
        </p:spPr>
        <p:txBody>
          <a:bodyPr>
            <a:normAutofit/>
          </a:bodyPr>
          <a:lstStyle/>
          <a:p>
            <a:pPr marL="457200" algn="just"/>
            <a:r>
              <a:rPr lang="es-MX" sz="2000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Represente el lugar con un mapa señalando dónde se presentaron los casos (ej. Escuela, cárcel, municipio, barrio, etc.) </a:t>
            </a:r>
            <a:endParaRPr lang="es-C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S" sz="2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s-ES" sz="2400" dirty="0">
              <a:solidFill>
                <a:schemeClr val="bg1">
                  <a:lumMod val="50000"/>
                </a:schemeClr>
              </a:solidFill>
              <a:latin typeface="Gotham Light" pitchFamily="50" charset="0"/>
            </a:endParaRPr>
          </a:p>
          <a:p>
            <a:pPr marL="457200" indent="-457200" algn="just"/>
            <a:endParaRPr lang="es-ES" sz="2000" dirty="0"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013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Discusión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28635" y="2071024"/>
            <a:ext cx="84684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200" dirty="0">
                <a:solidFill>
                  <a:schemeClr val="bg1">
                    <a:lumMod val="50000"/>
                  </a:schemeClr>
                </a:solidFill>
              </a:rPr>
              <a:t>Liste usando viñetas, los limitantes o desafíos presentados en la identificación de los problemas.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MX" sz="2200" dirty="0"/>
              <a:t> 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XXXXXXX</a:t>
            </a:r>
            <a:endParaRPr lang="en-US" sz="2400" dirty="0"/>
          </a:p>
          <a:p>
            <a:pPr algn="just"/>
            <a:endParaRPr lang="es-ES" sz="2000" dirty="0">
              <a:solidFill>
                <a:schemeClr val="bg1">
                  <a:lumMod val="50000"/>
                </a:schemeClr>
              </a:solidFill>
              <a:latin typeface="Gotham Light" pitchFamily="50" charset="0"/>
            </a:endParaRPr>
          </a:p>
          <a:p>
            <a:pPr algn="just"/>
            <a:endParaRPr lang="es-ES" dirty="0">
              <a:solidFill>
                <a:schemeClr val="bg1">
                  <a:lumMod val="50000"/>
                </a:schemeClr>
              </a:solidFill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419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Conclusiones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75593" y="2397595"/>
            <a:ext cx="846840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200" dirty="0">
                <a:solidFill>
                  <a:schemeClr val="bg1">
                    <a:lumMod val="50000"/>
                  </a:schemeClr>
                </a:solidFill>
              </a:rPr>
              <a:t>Liste usando viñetas, </a:t>
            </a:r>
            <a:r>
              <a:rPr lang="es-ES" sz="2200" dirty="0" err="1">
                <a:solidFill>
                  <a:schemeClr val="bg1">
                    <a:lumMod val="50000"/>
                  </a:schemeClr>
                </a:solidFill>
              </a:rPr>
              <a:t>xxxx</a:t>
            </a:r>
            <a:endParaRPr lang="es-ES" sz="2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2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MX" sz="2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MX" sz="2200" dirty="0"/>
              <a:t> 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XXXXXXX</a:t>
            </a:r>
            <a:endParaRPr lang="en-US" sz="2400" dirty="0"/>
          </a:p>
          <a:p>
            <a:pPr algn="just"/>
            <a:endParaRPr lang="es-ES" sz="2000" dirty="0">
              <a:solidFill>
                <a:schemeClr val="bg1">
                  <a:lumMod val="50000"/>
                </a:schemeClr>
              </a:solidFill>
              <a:latin typeface="Gotham Light" pitchFamily="50" charset="0"/>
            </a:endParaRPr>
          </a:p>
          <a:p>
            <a:pPr algn="just"/>
            <a:endParaRPr lang="es-ES" dirty="0">
              <a:solidFill>
                <a:schemeClr val="bg1">
                  <a:lumMod val="50000"/>
                </a:schemeClr>
              </a:solidFill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43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7" y="369903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Recomendaciones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53115" y="2234309"/>
            <a:ext cx="84684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200" dirty="0">
                <a:solidFill>
                  <a:schemeClr val="bg1">
                    <a:lumMod val="50000"/>
                  </a:schemeClr>
                </a:solidFill>
              </a:rPr>
              <a:t>Liste con base en los hallazgos más importantes del análisis realizado, las recomendaciones que sugiere para controlar o prevenir la presencia de nuevos casos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XXXXXXX</a:t>
            </a:r>
            <a:endParaRPr lang="en-US" sz="2400" dirty="0"/>
          </a:p>
          <a:p>
            <a:pPr algn="just"/>
            <a:endParaRPr lang="es-ES" sz="2000" dirty="0">
              <a:solidFill>
                <a:schemeClr val="bg1">
                  <a:lumMod val="50000"/>
                </a:schemeClr>
              </a:solidFill>
              <a:latin typeface="Gotham Light" pitchFamily="50" charset="0"/>
            </a:endParaRPr>
          </a:p>
          <a:p>
            <a:pPr algn="just"/>
            <a:endParaRPr lang="es-ES" dirty="0">
              <a:solidFill>
                <a:schemeClr val="bg1">
                  <a:lumMod val="50000"/>
                </a:schemeClr>
              </a:solidFill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422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Agradecimientos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28636" y="1238266"/>
            <a:ext cx="846840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Mencionar a las personas y/o instituciones/organizaciones que colaboraron directa o indirectamente para la realización del trabajo, ir de lo internacional/nacional/departamental/ a lo local</a:t>
            </a:r>
          </a:p>
          <a:p>
            <a:pPr algn="just"/>
            <a:endParaRPr lang="es-ES" sz="2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400" dirty="0"/>
              <a:t>CDC/</a:t>
            </a:r>
            <a:r>
              <a:rPr lang="es-ES" sz="2400" dirty="0" err="1"/>
              <a:t>Tephinet</a:t>
            </a:r>
            <a:endParaRPr lang="es-ES" sz="2400" dirty="0"/>
          </a:p>
          <a:p>
            <a:r>
              <a:rPr lang="es-ES" sz="2400" dirty="0"/>
              <a:t>Instituto Nacional de Salud </a:t>
            </a:r>
          </a:p>
          <a:p>
            <a:r>
              <a:rPr lang="es-ES" sz="2400" dirty="0"/>
              <a:t>Secretaría departamental/distrital de salud de …</a:t>
            </a:r>
          </a:p>
          <a:p>
            <a:r>
              <a:rPr lang="es-ES" sz="2400" dirty="0"/>
              <a:t>…</a:t>
            </a:r>
          </a:p>
          <a:p>
            <a:r>
              <a:rPr lang="es-ES" sz="2400" dirty="0"/>
              <a:t>…</a:t>
            </a:r>
          </a:p>
          <a:p>
            <a:r>
              <a:rPr lang="es-ES" sz="2400" dirty="0"/>
              <a:t>Secretaría municipal de salud de …</a:t>
            </a:r>
          </a:p>
          <a:p>
            <a:r>
              <a:rPr lang="es-ES" sz="2400" dirty="0"/>
              <a:t>…</a:t>
            </a:r>
          </a:p>
          <a:p>
            <a:r>
              <a:rPr lang="es-ES" sz="2400" dirty="0"/>
              <a:t>…</a:t>
            </a:r>
          </a:p>
          <a:p>
            <a:r>
              <a:rPr lang="es-ES" sz="2400" dirty="0"/>
              <a:t>Otros…..</a:t>
            </a:r>
          </a:p>
          <a:p>
            <a:pPr algn="just"/>
            <a:endParaRPr lang="es-ES" sz="22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dirty="0">
              <a:solidFill>
                <a:schemeClr val="bg1">
                  <a:lumMod val="50000"/>
                </a:schemeClr>
              </a:solidFill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08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8958203-1E5F-427A-8521-EC57C8C0C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158" y="631800"/>
            <a:ext cx="1829683" cy="182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7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Antecedentes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1 Marcador de contenido"/>
          <p:cNvSpPr>
            <a:spLocks noGrp="1"/>
          </p:cNvSpPr>
          <p:nvPr>
            <p:ph sz="quarter" idx="10"/>
          </p:nvPr>
        </p:nvSpPr>
        <p:spPr>
          <a:xfrm>
            <a:off x="411274" y="1842284"/>
            <a:ext cx="8569440" cy="3067049"/>
          </a:xfrm>
        </p:spPr>
        <p:txBody>
          <a:bodyPr>
            <a:normAutofit/>
          </a:bodyPr>
          <a:lstStyle/>
          <a:p>
            <a:pPr algn="just"/>
            <a:r>
              <a:rPr lang="en-US" sz="2200" dirty="0" err="1">
                <a:solidFill>
                  <a:schemeClr val="bg1">
                    <a:lumMod val="50000"/>
                  </a:schemeClr>
                </a:solidFill>
              </a:rPr>
              <a:t>xxxxxxxx</a:t>
            </a:r>
            <a:endParaRPr lang="es-MX" sz="2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s-MX" sz="2200" dirty="0">
                <a:solidFill>
                  <a:schemeClr val="bg1">
                    <a:lumMod val="50000"/>
                  </a:schemeClr>
                </a:solidFill>
              </a:rPr>
              <a:t>Máximo en 2 diapositivas</a:t>
            </a:r>
          </a:p>
          <a:p>
            <a:endParaRPr lang="es-MX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MX" sz="2400" dirty="0"/>
              <a:t>XXXXXXX</a:t>
            </a:r>
            <a:endParaRPr lang="en-US" sz="2400" dirty="0"/>
          </a:p>
          <a:p>
            <a:pPr marL="457200" indent="-457200" algn="just"/>
            <a:endParaRPr lang="es-ES" sz="2000" dirty="0"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983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Objetivo 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1 Marcador de contenido"/>
          <p:cNvSpPr>
            <a:spLocks noGrp="1"/>
          </p:cNvSpPr>
          <p:nvPr>
            <p:ph sz="quarter" idx="10"/>
          </p:nvPr>
        </p:nvSpPr>
        <p:spPr>
          <a:xfrm>
            <a:off x="411274" y="2234170"/>
            <a:ext cx="8086725" cy="306704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Liste el o los objetivo (s) del desarrollo de la actividad en infinitivo (</a:t>
            </a:r>
            <a:r>
              <a:rPr lang="es-ES" sz="2200" dirty="0" err="1">
                <a:solidFill>
                  <a:schemeClr val="bg1">
                    <a:lumMod val="50000"/>
                  </a:schemeClr>
                </a:solidFill>
              </a:rPr>
              <a:t>ar</a:t>
            </a:r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ES" sz="2200" dirty="0" err="1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, ir), usando viñetas.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s-ES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s-ES" sz="2400" dirty="0"/>
              <a:t>XXXX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s-ES" sz="2600" dirty="0"/>
          </a:p>
          <a:p>
            <a:pPr marL="457200" indent="-457200" algn="just"/>
            <a:endParaRPr lang="es-ES" sz="2000" dirty="0"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79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Métodos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1 Marcador de contenido"/>
          <p:cNvSpPr>
            <a:spLocks noGrp="1"/>
          </p:cNvSpPr>
          <p:nvPr>
            <p:ph sz="quarter" idx="10"/>
          </p:nvPr>
        </p:nvSpPr>
        <p:spPr>
          <a:xfrm>
            <a:off x="328099" y="2021899"/>
            <a:ext cx="8652615" cy="4081721"/>
          </a:xfrm>
        </p:spPr>
        <p:txBody>
          <a:bodyPr>
            <a:normAutofit lnSpcReduction="10000"/>
          </a:bodyPr>
          <a:lstStyle/>
          <a:p>
            <a:pPr marL="457200" algn="just"/>
            <a:r>
              <a:rPr lang="es-MX" sz="2600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Tipo de estudio: estudio de brote</a:t>
            </a:r>
            <a:endParaRPr lang="es-CO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/>
            <a:r>
              <a:rPr lang="es-MX" sz="2600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Población en estudio.</a:t>
            </a:r>
            <a:endParaRPr lang="es-CO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/>
            <a:r>
              <a:rPr lang="es-MX" sz="2600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Variables de estudio</a:t>
            </a:r>
            <a:endParaRPr lang="es-CO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/>
            <a:r>
              <a:rPr lang="es-MX" sz="2600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 de recolección de datos: referenciar las fuentes de los datos utilizadas (pueden ser: fichas de notificación, historias clínicas, entrevistas o encuestas, búsqueda activa comunitaria, Búsqueda activa institucional)</a:t>
            </a:r>
            <a:endParaRPr lang="es-CO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s-MX" sz="3200" dirty="0">
                <a:solidFill>
                  <a:schemeClr val="bg1">
                    <a:lumMod val="50000"/>
                  </a:schemeClr>
                </a:solidFill>
              </a:rPr>
              <a:t>Máximo en 2 diapositivas</a:t>
            </a:r>
          </a:p>
          <a:p>
            <a:pPr marL="0" indent="0" algn="just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algn="just"/>
            <a:endParaRPr lang="es-ES" sz="2000" dirty="0"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397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Métodos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1 Marcador de contenido"/>
          <p:cNvSpPr>
            <a:spLocks noGrp="1"/>
          </p:cNvSpPr>
          <p:nvPr>
            <p:ph sz="quarter" idx="10"/>
          </p:nvPr>
        </p:nvSpPr>
        <p:spPr>
          <a:xfrm>
            <a:off x="328099" y="2021899"/>
            <a:ext cx="8652615" cy="4081721"/>
          </a:xfrm>
        </p:spPr>
        <p:txBody>
          <a:bodyPr>
            <a:normAutofit fontScale="85000" lnSpcReduction="20000"/>
          </a:bodyPr>
          <a:lstStyle/>
          <a:p>
            <a:pPr marL="457200" algn="just"/>
            <a:r>
              <a:rPr lang="es-MX" sz="3100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Pruebas de laboratorio:</a:t>
            </a:r>
          </a:p>
          <a:p>
            <a:pPr marL="914400" lvl="1" algn="just"/>
            <a:r>
              <a:rPr lang="es-MX" sz="3100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Muestras tomadas: sangre, orina, suero, LCR, etc.</a:t>
            </a:r>
          </a:p>
          <a:p>
            <a:pPr marL="914400" lvl="1" algn="just"/>
            <a:r>
              <a:rPr lang="es-MX" sz="3100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Técnicas de laboratorio empleados </a:t>
            </a:r>
            <a:r>
              <a:rPr lang="es-MX" sz="3100" dirty="0" err="1">
                <a:solidFill>
                  <a:srgbClr val="7671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ej</a:t>
            </a:r>
            <a:r>
              <a:rPr lang="es-MX" sz="3100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Elisa, PCR, etc.</a:t>
            </a:r>
          </a:p>
          <a:p>
            <a:pPr marL="914400" lvl="1" algn="just"/>
            <a:endParaRPr lang="es-MX" sz="3100" dirty="0">
              <a:solidFill>
                <a:srgbClr val="76717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/>
            <a:r>
              <a:rPr lang="es-MX" sz="3100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 de análisis: describa el programa (Excel) que va a utilizar para tabular y analizar la información y el tipo de análisis que va a realizar a los datos (cálculo de medidas de frecuencia, tendencia central, dispersión, tasas de ataque.</a:t>
            </a:r>
          </a:p>
          <a:p>
            <a:pPr marL="457200" algn="just"/>
            <a:endParaRPr lang="es-CO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s-MX" sz="3200" dirty="0">
                <a:solidFill>
                  <a:schemeClr val="bg1">
                    <a:lumMod val="50000"/>
                  </a:schemeClr>
                </a:solidFill>
              </a:rPr>
              <a:t>Máximo en 2 diapositivas</a:t>
            </a:r>
          </a:p>
          <a:p>
            <a:pPr marL="0" indent="0" algn="just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algn="just"/>
            <a:endParaRPr lang="es-ES" sz="2000" dirty="0"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32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Definición de caso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1 Marcador de contenido"/>
          <p:cNvSpPr>
            <a:spLocks noGrp="1"/>
          </p:cNvSpPr>
          <p:nvPr>
            <p:ph sz="quarter" idx="10"/>
          </p:nvPr>
        </p:nvSpPr>
        <p:spPr>
          <a:xfrm>
            <a:off x="328099" y="2021899"/>
            <a:ext cx="8652615" cy="4081721"/>
          </a:xfrm>
        </p:spPr>
        <p:txBody>
          <a:bodyPr>
            <a:normAutofit/>
          </a:bodyPr>
          <a:lstStyle/>
          <a:p>
            <a:pPr marL="457200" algn="just"/>
            <a:r>
              <a:rPr lang="es-MX" sz="2400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Coloque la definición de caso del evento que investigó, que incluya signos y síntomas, dónde, y cuándo (periodo de estudio)</a:t>
            </a:r>
            <a:endParaRPr lang="es-CO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s-MX" sz="2400" dirty="0">
                <a:solidFill>
                  <a:schemeClr val="bg1">
                    <a:lumMod val="50000"/>
                  </a:schemeClr>
                </a:solidFill>
              </a:rPr>
              <a:t>Máximo en 2 diapositivas</a:t>
            </a:r>
          </a:p>
          <a:p>
            <a:pPr marL="0" indent="0" algn="just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algn="just"/>
            <a:endParaRPr lang="es-ES" sz="2000" dirty="0"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727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Resultados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1 Marcador de contenido"/>
          <p:cNvSpPr>
            <a:spLocks noGrp="1"/>
          </p:cNvSpPr>
          <p:nvPr>
            <p:ph sz="quarter" idx="10"/>
          </p:nvPr>
        </p:nvSpPr>
        <p:spPr>
          <a:xfrm>
            <a:off x="245690" y="2087213"/>
            <a:ext cx="8652615" cy="3902107"/>
          </a:xfrm>
        </p:spPr>
        <p:txBody>
          <a:bodyPr>
            <a:normAutofit/>
          </a:bodyPr>
          <a:lstStyle/>
          <a:p>
            <a:pPr marL="457200" algn="just"/>
            <a:r>
              <a:rPr lang="es-MX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Elabore la curva epidémica del evento (histograma).</a:t>
            </a:r>
            <a:endParaRPr lang="es-CO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131149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Resultados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1 Marcador de contenido"/>
          <p:cNvSpPr>
            <a:spLocks noGrp="1"/>
          </p:cNvSpPr>
          <p:nvPr>
            <p:ph sz="quarter" idx="10"/>
          </p:nvPr>
        </p:nvSpPr>
        <p:spPr>
          <a:xfrm>
            <a:off x="360756" y="1711656"/>
            <a:ext cx="8652615" cy="3067049"/>
          </a:xfrm>
        </p:spPr>
        <p:txBody>
          <a:bodyPr>
            <a:normAutofit/>
          </a:bodyPr>
          <a:lstStyle/>
          <a:p>
            <a:pPr marL="457200" algn="just"/>
            <a:r>
              <a:rPr lang="es-MX" sz="2400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Elabore una tabla consolidada de las variables de “persona” analizadas, que referencie casos y proporciones (Ej. grupo de edad, sexo, nivel educativo, nivel socioeconómico, etc.).</a:t>
            </a:r>
            <a:endParaRPr lang="es-CO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S" sz="2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s-ES" sz="2400" dirty="0">
              <a:solidFill>
                <a:schemeClr val="bg1">
                  <a:lumMod val="50000"/>
                </a:schemeClr>
              </a:solidFill>
              <a:latin typeface="Gotham Light" pitchFamily="50" charset="0"/>
            </a:endParaRPr>
          </a:p>
          <a:p>
            <a:pPr marL="457200" indent="-457200" algn="just"/>
            <a:endParaRPr lang="es-ES" sz="2000" dirty="0"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72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Resultados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1 Marcador de contenido"/>
          <p:cNvSpPr>
            <a:spLocks noGrp="1"/>
          </p:cNvSpPr>
          <p:nvPr>
            <p:ph sz="quarter" idx="10"/>
          </p:nvPr>
        </p:nvSpPr>
        <p:spPr>
          <a:xfrm>
            <a:off x="360756" y="1711656"/>
            <a:ext cx="8652615" cy="3067049"/>
          </a:xfrm>
        </p:spPr>
        <p:txBody>
          <a:bodyPr>
            <a:normAutofit/>
          </a:bodyPr>
          <a:lstStyle/>
          <a:p>
            <a:pPr marL="457200" algn="just"/>
            <a:r>
              <a:rPr lang="es-MX" sz="2400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Elabore una gráfica de barras horizontales, donde ordene de mayor a menor los signos y síntomas del evento</a:t>
            </a:r>
            <a:endParaRPr lang="es-CO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S" sz="2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s-ES" sz="2400" dirty="0">
              <a:solidFill>
                <a:schemeClr val="bg1">
                  <a:lumMod val="50000"/>
                </a:schemeClr>
              </a:solidFill>
              <a:latin typeface="Gotham Light" pitchFamily="50" charset="0"/>
            </a:endParaRPr>
          </a:p>
          <a:p>
            <a:pPr marL="457200" indent="-457200" algn="just"/>
            <a:endParaRPr lang="es-ES" sz="2000" dirty="0"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43917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2483</TotalTime>
  <Words>496</Words>
  <Application>Microsoft Office PowerPoint</Application>
  <PresentationFormat>Presentación en pantalla (4:3)</PresentationFormat>
  <Paragraphs>228</Paragraphs>
  <Slides>16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Franklin Gothic Book</vt:lpstr>
      <vt:lpstr>Franklin Gothic Medium</vt:lpstr>
      <vt:lpstr>Gotham Light</vt:lpstr>
      <vt:lpstr>Helvetica</vt:lpstr>
      <vt:lpstr>Times New Roman</vt:lpstr>
      <vt:lpstr>Diseño personalizado</vt:lpstr>
      <vt:lpstr>Brote: xxxxxx</vt:lpstr>
      <vt:lpstr>Antecedentes</vt:lpstr>
      <vt:lpstr>Objetivo </vt:lpstr>
      <vt:lpstr>Métodos</vt:lpstr>
      <vt:lpstr>Métodos</vt:lpstr>
      <vt:lpstr>Definición de caso</vt:lpstr>
      <vt:lpstr>Resultados</vt:lpstr>
      <vt:lpstr>Resultados</vt:lpstr>
      <vt:lpstr>Resultados</vt:lpstr>
      <vt:lpstr>Resultados</vt:lpstr>
      <vt:lpstr>Resultados</vt:lpstr>
      <vt:lpstr>Discusión</vt:lpstr>
      <vt:lpstr>Conclusiones</vt:lpstr>
      <vt:lpstr>Recomendaciones</vt:lpstr>
      <vt:lpstr>Agradecimientos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DOFA</dc:title>
  <dc:creator>Johana Silva</dc:creator>
  <cp:lastModifiedBy>Yury silva lopez</cp:lastModifiedBy>
  <cp:revision>241</cp:revision>
  <dcterms:modified xsi:type="dcterms:W3CDTF">2021-02-18T04:51:33Z</dcterms:modified>
</cp:coreProperties>
</file>