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1" r:id="rId2"/>
  </p:sldMasterIdLst>
  <p:notesMasterIdLst>
    <p:notesMasterId r:id="rId23"/>
  </p:notesMasterIdLst>
  <p:sldIdLst>
    <p:sldId id="275" r:id="rId3"/>
    <p:sldId id="257" r:id="rId4"/>
    <p:sldId id="259" r:id="rId5"/>
    <p:sldId id="258" r:id="rId6"/>
    <p:sldId id="260" r:id="rId7"/>
    <p:sldId id="261" r:id="rId8"/>
    <p:sldId id="262" r:id="rId9"/>
    <p:sldId id="263" r:id="rId10"/>
    <p:sldId id="271" r:id="rId11"/>
    <p:sldId id="280" r:id="rId12"/>
    <p:sldId id="281" r:id="rId13"/>
    <p:sldId id="279" r:id="rId14"/>
    <p:sldId id="276" r:id="rId15"/>
    <p:sldId id="270" r:id="rId16"/>
    <p:sldId id="282" r:id="rId17"/>
    <p:sldId id="273" r:id="rId18"/>
    <p:sldId id="272" r:id="rId19"/>
    <p:sldId id="283" r:id="rId20"/>
    <p:sldId id="266" r:id="rId21"/>
    <p:sldId id="278" r:id="rId2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55" autoAdjust="0"/>
  </p:normalViewPr>
  <p:slideViewPr>
    <p:cSldViewPr>
      <p:cViewPr varScale="1">
        <p:scale>
          <a:sx n="61" d="100"/>
          <a:sy n="61" d="100"/>
        </p:scale>
        <p:origin x="1656"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523E5-1083-46DD-8C88-BA2B6F720CA9}" type="datetimeFigureOut">
              <a:rPr lang="es-CO" smtClean="0"/>
              <a:t>3/11/2020</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3680BA-0EE6-4559-AB5B-F774E2323992}" type="slidenum">
              <a:rPr lang="es-CO" smtClean="0"/>
              <a:t>‹Nº›</a:t>
            </a:fld>
            <a:endParaRPr lang="es-CO"/>
          </a:p>
        </p:txBody>
      </p:sp>
    </p:spTree>
    <p:extLst>
      <p:ext uri="{BB962C8B-B14F-4D97-AF65-F5344CB8AC3E}">
        <p14:creationId xmlns:p14="http://schemas.microsoft.com/office/powerpoint/2010/main" val="77405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1631">
              <a:spcBef>
                <a:spcPct val="0"/>
              </a:spcBef>
              <a:spcAft>
                <a:spcPct val="0"/>
              </a:spcAft>
            </a:pPr>
            <a:r>
              <a:rPr lang="es-CO" sz="1200" kern="1200" dirty="0">
                <a:solidFill>
                  <a:schemeClr val="tx1"/>
                </a:solidFill>
                <a:effectLst/>
                <a:latin typeface="+mn-lt"/>
                <a:ea typeface="+mn-ea"/>
                <a:cs typeface="+mn-cs"/>
              </a:rPr>
              <a:t>Hablemos un poco del seguimiento y de la evaluación.</a:t>
            </a:r>
            <a:endParaRPr lang="en-US" altLang="en-US" dirty="0">
              <a:latin typeface="Arial" charset="0"/>
              <a:ea typeface="ＭＳ Ｐゴシック" pitchFamily="34" charset="-128"/>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74FBE84-D323-4ECC-BC0E-77E958BE67C8}" type="slidenum">
              <a:rPr lang="en-US" altLang="en-US" smtClean="0">
                <a:solidFill>
                  <a:prstClr val="black"/>
                </a:solidFill>
              </a:rPr>
              <a:pPr eaLnBrk="1" hangingPunct="1">
                <a:spcBef>
                  <a:spcPct val="0"/>
                </a:spcBef>
              </a:pPr>
              <a:t>2</a:t>
            </a:fld>
            <a:endParaRPr lang="en-US" altLang="en-US">
              <a:solidFill>
                <a:prstClr val="black"/>
              </a:solidFill>
            </a:endParaRPr>
          </a:p>
        </p:txBody>
      </p:sp>
    </p:spTree>
    <p:extLst>
      <p:ext uri="{BB962C8B-B14F-4D97-AF65-F5344CB8AC3E}">
        <p14:creationId xmlns:p14="http://schemas.microsoft.com/office/powerpoint/2010/main" val="1018497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GUIÓN / PUNTOS CLAVE</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Este indicador: </a:t>
            </a:r>
            <a:r>
              <a:rPr lang="es-CO" sz="1200" b="1" i="1" kern="1200" dirty="0">
                <a:solidFill>
                  <a:schemeClr val="tx1"/>
                </a:solidFill>
                <a:effectLst/>
                <a:latin typeface="+mn-lt"/>
                <a:ea typeface="+mn-ea"/>
                <a:cs typeface="+mn-cs"/>
              </a:rPr>
              <a:t>Cumplimiento acumulado de la notificación</a:t>
            </a:r>
            <a:r>
              <a:rPr lang="es-CO" sz="1200" kern="1200" dirty="0">
                <a:solidFill>
                  <a:schemeClr val="tx1"/>
                </a:solidFill>
                <a:effectLst/>
                <a:latin typeface="+mn-lt"/>
                <a:ea typeface="+mn-ea"/>
                <a:cs typeface="+mn-cs"/>
              </a:rPr>
              <a:t>, permite realizar un seguimiento semanal a las UPGD de cada municipio. El 90% de las UPGD por lineamiento nacional deben realizar notificación positiva o negativa de manera semanal. Tenga en cuenta la semaforización establecida.</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 </a:t>
            </a:r>
          </a:p>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5011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GUIÓN / PUNTOS CLAVE</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Este indicador: </a:t>
            </a:r>
            <a:r>
              <a:rPr lang="es-CO" sz="1200" b="1" i="1" kern="1200" dirty="0">
                <a:solidFill>
                  <a:schemeClr val="tx1"/>
                </a:solidFill>
                <a:effectLst/>
                <a:latin typeface="+mn-lt"/>
                <a:ea typeface="+mn-ea"/>
                <a:cs typeface="+mn-cs"/>
              </a:rPr>
              <a:t>Cumplimiento acumulado de la notificación</a:t>
            </a:r>
            <a:r>
              <a:rPr lang="es-CO" sz="1200" kern="1200" dirty="0">
                <a:solidFill>
                  <a:schemeClr val="tx1"/>
                </a:solidFill>
                <a:effectLst/>
                <a:latin typeface="+mn-lt"/>
                <a:ea typeface="+mn-ea"/>
                <a:cs typeface="+mn-cs"/>
              </a:rPr>
              <a:t>, permite realizar un seguimiento semanal a las UPGD de cada municipio. El 90% de las UPGD por lineamiento nacional deben realizar notificación positiva o negativa de manera semanal. Tenga en cuenta la semaforización establecida.</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 </a:t>
            </a:r>
          </a:p>
          <a:p>
            <a:endParaRPr lang="es-CO" dirty="0"/>
          </a:p>
        </p:txBody>
      </p:sp>
      <p:sp>
        <p:nvSpPr>
          <p:cNvPr id="4" name="Marcador de número de diapositiva 3"/>
          <p:cNvSpPr>
            <a:spLocks noGrp="1"/>
          </p:cNvSpPr>
          <p:nvPr>
            <p:ph type="sldNum" sz="quarter" idx="10"/>
          </p:nvPr>
        </p:nvSpPr>
        <p:spPr/>
        <p:txBody>
          <a:bodyPr/>
          <a:lstStyle/>
          <a:p>
            <a:fld id="{223680BA-0EE6-4559-AB5B-F774E2323992}" type="slidenum">
              <a:rPr lang="es-CO" smtClean="0"/>
              <a:t>12</a:t>
            </a:fld>
            <a:endParaRPr lang="es-CO"/>
          </a:p>
        </p:txBody>
      </p:sp>
    </p:spTree>
    <p:extLst>
      <p:ext uri="{BB962C8B-B14F-4D97-AF65-F5344CB8AC3E}">
        <p14:creationId xmlns:p14="http://schemas.microsoft.com/office/powerpoint/2010/main" val="203610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GUIÓN / PUNTOS CLAVE</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Este indicador: </a:t>
            </a:r>
            <a:r>
              <a:rPr lang="es-CO" sz="1200" b="1" i="1" kern="1200" dirty="0">
                <a:solidFill>
                  <a:schemeClr val="tx1"/>
                </a:solidFill>
                <a:effectLst/>
                <a:latin typeface="+mn-lt"/>
                <a:ea typeface="+mn-ea"/>
                <a:cs typeface="+mn-cs"/>
              </a:rPr>
              <a:t>Cumplimiento acumulado de la notificación</a:t>
            </a:r>
            <a:r>
              <a:rPr lang="es-CO" sz="1200" kern="1200" dirty="0">
                <a:solidFill>
                  <a:schemeClr val="tx1"/>
                </a:solidFill>
                <a:effectLst/>
                <a:latin typeface="+mn-lt"/>
                <a:ea typeface="+mn-ea"/>
                <a:cs typeface="+mn-cs"/>
              </a:rPr>
              <a:t>, permite realizar un seguimiento semanal a las UPGD de cada municipio. El 90% de las UPGD por lineamiento nacional deben realizar notificación positiva o negativa de manera semanal. Tenga en cuenta la semaforización establecida.</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 </a:t>
            </a:r>
          </a:p>
          <a:p>
            <a:endParaRPr lang="es-CO" dirty="0"/>
          </a:p>
        </p:txBody>
      </p:sp>
      <p:sp>
        <p:nvSpPr>
          <p:cNvPr id="4" name="Marcador de número de diapositiva 3"/>
          <p:cNvSpPr>
            <a:spLocks noGrp="1"/>
          </p:cNvSpPr>
          <p:nvPr>
            <p:ph type="sldNum" sz="quarter" idx="10"/>
          </p:nvPr>
        </p:nvSpPr>
        <p:spPr/>
        <p:txBody>
          <a:bodyPr/>
          <a:lstStyle/>
          <a:p>
            <a:fld id="{223680BA-0EE6-4559-AB5B-F774E2323992}" type="slidenum">
              <a:rPr lang="es-CO" smtClean="0"/>
              <a:t>13</a:t>
            </a:fld>
            <a:endParaRPr lang="es-CO"/>
          </a:p>
        </p:txBody>
      </p:sp>
    </p:spTree>
    <p:extLst>
      <p:ext uri="{BB962C8B-B14F-4D97-AF65-F5344CB8AC3E}">
        <p14:creationId xmlns:p14="http://schemas.microsoft.com/office/powerpoint/2010/main" val="2902523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GUIÓN / PUNTOS CLAVE</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Los indicadores son útiles para realizar seguimiento a los actores del sistema de vigilancia en salud pública. Un indicador utilizado para verificar la notificación de los eventos se calcula el siguiente indicador: Oportunidad en la notificación por evento, en el cual su cálculo difiere si el evento es de eliminación o de control nacional. </a:t>
            </a:r>
          </a:p>
          <a:p>
            <a:r>
              <a:rPr lang="es-CO" sz="1200" kern="1200" dirty="0">
                <a:solidFill>
                  <a:schemeClr val="tx1"/>
                </a:solidFill>
                <a:effectLst/>
                <a:latin typeface="+mn-lt"/>
                <a:ea typeface="+mn-ea"/>
                <a:cs typeface="+mn-cs"/>
              </a:rPr>
              <a:t>Para su trabajo de campo usted debe tener un base de un evento de interés en salud pública para realizar el análisis de cuatro semanas notificadas. Tenga en cuenta la semaforización establecida.</a:t>
            </a:r>
          </a:p>
          <a:p>
            <a:r>
              <a:rPr lang="es-CO" sz="1200" kern="1200" dirty="0">
                <a:solidFill>
                  <a:schemeClr val="tx1"/>
                </a:solidFill>
                <a:effectLst/>
                <a:latin typeface="+mn-lt"/>
                <a:ea typeface="+mn-ea"/>
                <a:cs typeface="+mn-cs"/>
              </a:rPr>
              <a:t> </a:t>
            </a:r>
          </a:p>
          <a:p>
            <a:endParaRPr lang="es-CO" dirty="0"/>
          </a:p>
        </p:txBody>
      </p:sp>
      <p:sp>
        <p:nvSpPr>
          <p:cNvPr id="4" name="Marcador de número de diapositiva 3"/>
          <p:cNvSpPr>
            <a:spLocks noGrp="1"/>
          </p:cNvSpPr>
          <p:nvPr>
            <p:ph type="sldNum" sz="quarter" idx="10"/>
          </p:nvPr>
        </p:nvSpPr>
        <p:spPr/>
        <p:txBody>
          <a:bodyPr/>
          <a:lstStyle/>
          <a:p>
            <a:fld id="{223680BA-0EE6-4559-AB5B-F774E2323992}" type="slidenum">
              <a:rPr lang="es-CO" smtClean="0"/>
              <a:t>14</a:t>
            </a:fld>
            <a:endParaRPr lang="es-CO"/>
          </a:p>
        </p:txBody>
      </p:sp>
    </p:spTree>
    <p:extLst>
      <p:ext uri="{BB962C8B-B14F-4D97-AF65-F5344CB8AC3E}">
        <p14:creationId xmlns:p14="http://schemas.microsoft.com/office/powerpoint/2010/main" val="1427429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GUIÓN / PUNTOS CLAVE</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Los indicadores son útiles para realizar seguimiento a los actores del sistema de vigilancia en salud pública. Un indicador utilizado para verificar la notificación de los eventos se calcula el siguiente indicador: Oportunidad en la notificación por evento, en el cual su cálculo difiere si el evento es de eliminación o de control nacional. </a:t>
            </a:r>
          </a:p>
          <a:p>
            <a:r>
              <a:rPr lang="es-CO" sz="1200" kern="1200" dirty="0">
                <a:solidFill>
                  <a:schemeClr val="tx1"/>
                </a:solidFill>
                <a:effectLst/>
                <a:latin typeface="+mn-lt"/>
                <a:ea typeface="+mn-ea"/>
                <a:cs typeface="+mn-cs"/>
              </a:rPr>
              <a:t>Para su trabajo de campo usted debe tener un base de un evento de interés en salud pública para realizar el análisis de cuatro semanas notificadas. Tenga en cuenta la semaforización establecida.</a:t>
            </a:r>
          </a:p>
          <a:p>
            <a:r>
              <a:rPr lang="es-CO" sz="1200" kern="1200" dirty="0">
                <a:solidFill>
                  <a:schemeClr val="tx1"/>
                </a:solidFill>
                <a:effectLst/>
                <a:latin typeface="+mn-lt"/>
                <a:ea typeface="+mn-ea"/>
                <a:cs typeface="+mn-cs"/>
              </a:rPr>
              <a:t> </a:t>
            </a:r>
          </a:p>
          <a:p>
            <a:endParaRPr lang="es-CO" dirty="0"/>
          </a:p>
        </p:txBody>
      </p:sp>
      <p:sp>
        <p:nvSpPr>
          <p:cNvPr id="4" name="Marcador de número de diapositiva 3"/>
          <p:cNvSpPr>
            <a:spLocks noGrp="1"/>
          </p:cNvSpPr>
          <p:nvPr>
            <p:ph type="sldNum" sz="quarter" idx="10"/>
          </p:nvPr>
        </p:nvSpPr>
        <p:spPr/>
        <p:txBody>
          <a:bodyPr/>
          <a:lstStyle/>
          <a:p>
            <a:fld id="{223680BA-0EE6-4559-AB5B-F774E2323992}" type="slidenum">
              <a:rPr lang="es-CO" smtClean="0"/>
              <a:t>15</a:t>
            </a:fld>
            <a:endParaRPr lang="es-CO"/>
          </a:p>
        </p:txBody>
      </p:sp>
    </p:spTree>
    <p:extLst>
      <p:ext uri="{BB962C8B-B14F-4D97-AF65-F5344CB8AC3E}">
        <p14:creationId xmlns:p14="http://schemas.microsoft.com/office/powerpoint/2010/main" val="400322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GUIÓN / PUNTOS CLAVE</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Los indicadores son útiles para realizar seguimiento a los actores del sistema de vigilancia en salud pública. Un indicador utilizado para verificar la notificación de los eventos se calcula el siguiente indicador: Oportunidad en la notificación por evento, en el cual su cálculo difiere si el evento es de eliminación o de control nacional. </a:t>
            </a:r>
          </a:p>
          <a:p>
            <a:r>
              <a:rPr lang="es-CO" sz="1200" kern="1200" dirty="0">
                <a:solidFill>
                  <a:schemeClr val="tx1"/>
                </a:solidFill>
                <a:effectLst/>
                <a:latin typeface="+mn-lt"/>
                <a:ea typeface="+mn-ea"/>
                <a:cs typeface="+mn-cs"/>
              </a:rPr>
              <a:t>Para su trabajo de campo usted debe tener un base de un evento de interés en salud pública para realizar el análisis de cuatro semanas notificadas. Tenga en cuenta la semaforización establecida.</a:t>
            </a:r>
          </a:p>
          <a:p>
            <a:r>
              <a:rPr lang="es-CO" sz="1200" kern="1200" dirty="0">
                <a:solidFill>
                  <a:schemeClr val="tx1"/>
                </a:solidFill>
                <a:effectLst/>
                <a:latin typeface="+mn-lt"/>
                <a:ea typeface="+mn-ea"/>
                <a:cs typeface="+mn-cs"/>
              </a:rPr>
              <a:t> </a:t>
            </a:r>
          </a:p>
          <a:p>
            <a:endParaRPr lang="es-CO" dirty="0"/>
          </a:p>
        </p:txBody>
      </p:sp>
      <p:sp>
        <p:nvSpPr>
          <p:cNvPr id="4" name="Marcador de número de diapositiva 3"/>
          <p:cNvSpPr>
            <a:spLocks noGrp="1"/>
          </p:cNvSpPr>
          <p:nvPr>
            <p:ph type="sldNum" sz="quarter" idx="10"/>
          </p:nvPr>
        </p:nvSpPr>
        <p:spPr/>
        <p:txBody>
          <a:bodyPr/>
          <a:lstStyle/>
          <a:p>
            <a:fld id="{223680BA-0EE6-4559-AB5B-F774E2323992}" type="slidenum">
              <a:rPr lang="es-CO" smtClean="0"/>
              <a:t>16</a:t>
            </a:fld>
            <a:endParaRPr lang="es-CO"/>
          </a:p>
        </p:txBody>
      </p:sp>
    </p:spTree>
    <p:extLst>
      <p:ext uri="{BB962C8B-B14F-4D97-AF65-F5344CB8AC3E}">
        <p14:creationId xmlns:p14="http://schemas.microsoft.com/office/powerpoint/2010/main" val="1621892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GUIÓN / PUNTOS CLAVE</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La calidad es fundamental en la información de vigilancia en salud pública. Para el trabajo de campo revise una base de un evento de interés en salud pública y calcule el indicador de calidad. Tenga en cuenta la semaforización establecida.</a:t>
            </a:r>
          </a:p>
          <a:p>
            <a:r>
              <a:rPr lang="es-CO" sz="1200" kern="1200" dirty="0">
                <a:solidFill>
                  <a:schemeClr val="tx1"/>
                </a:solidFill>
                <a:effectLst/>
                <a:latin typeface="+mn-lt"/>
                <a:ea typeface="+mn-ea"/>
                <a:cs typeface="+mn-cs"/>
              </a:rPr>
              <a:t> </a:t>
            </a:r>
          </a:p>
          <a:p>
            <a:endParaRPr lang="es-CO" dirty="0"/>
          </a:p>
        </p:txBody>
      </p:sp>
      <p:sp>
        <p:nvSpPr>
          <p:cNvPr id="4" name="Marcador de número de diapositiva 3"/>
          <p:cNvSpPr>
            <a:spLocks noGrp="1"/>
          </p:cNvSpPr>
          <p:nvPr>
            <p:ph type="sldNum" sz="quarter" idx="10"/>
          </p:nvPr>
        </p:nvSpPr>
        <p:spPr/>
        <p:txBody>
          <a:bodyPr/>
          <a:lstStyle/>
          <a:p>
            <a:fld id="{223680BA-0EE6-4559-AB5B-F774E2323992}" type="slidenum">
              <a:rPr lang="es-CO" smtClean="0"/>
              <a:t>17</a:t>
            </a:fld>
            <a:endParaRPr lang="es-CO"/>
          </a:p>
        </p:txBody>
      </p:sp>
    </p:spTree>
    <p:extLst>
      <p:ext uri="{BB962C8B-B14F-4D97-AF65-F5344CB8AC3E}">
        <p14:creationId xmlns:p14="http://schemas.microsoft.com/office/powerpoint/2010/main" val="219776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GUIÓN / PUNTOS CLAVE</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La calidad es fundamental en la información de vigilancia en salud pública. Para el trabajo de campo revise una base de un evento de interés en salud pública y calcule el indicador de calidad. Tenga en cuenta la semaforización establecida.</a:t>
            </a:r>
          </a:p>
          <a:p>
            <a:r>
              <a:rPr lang="es-CO" sz="1200" kern="1200" dirty="0">
                <a:solidFill>
                  <a:schemeClr val="tx1"/>
                </a:solidFill>
                <a:effectLst/>
                <a:latin typeface="+mn-lt"/>
                <a:ea typeface="+mn-ea"/>
                <a:cs typeface="+mn-cs"/>
              </a:rPr>
              <a:t> </a:t>
            </a:r>
          </a:p>
          <a:p>
            <a:endParaRPr lang="es-CO" dirty="0"/>
          </a:p>
        </p:txBody>
      </p:sp>
      <p:sp>
        <p:nvSpPr>
          <p:cNvPr id="4" name="Marcador de número de diapositiva 3"/>
          <p:cNvSpPr>
            <a:spLocks noGrp="1"/>
          </p:cNvSpPr>
          <p:nvPr>
            <p:ph type="sldNum" sz="quarter" idx="10"/>
          </p:nvPr>
        </p:nvSpPr>
        <p:spPr/>
        <p:txBody>
          <a:bodyPr/>
          <a:lstStyle/>
          <a:p>
            <a:fld id="{223680BA-0EE6-4559-AB5B-F774E2323992}" type="slidenum">
              <a:rPr lang="es-CO" smtClean="0"/>
              <a:t>18</a:t>
            </a:fld>
            <a:endParaRPr lang="es-CO"/>
          </a:p>
        </p:txBody>
      </p:sp>
    </p:spTree>
    <p:extLst>
      <p:ext uri="{BB962C8B-B14F-4D97-AF65-F5344CB8AC3E}">
        <p14:creationId xmlns:p14="http://schemas.microsoft.com/office/powerpoint/2010/main" val="4090788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i="1" kern="1200" dirty="0">
                <a:solidFill>
                  <a:schemeClr val="tx1"/>
                </a:solidFill>
                <a:effectLst/>
                <a:latin typeface="+mn-lt"/>
                <a:ea typeface="+mn-ea"/>
                <a:cs typeface="+mn-cs"/>
              </a:rPr>
              <a:t>Solicite a un participante que lea la diapositiva.</a:t>
            </a:r>
            <a:endParaRPr lang="es-CO" dirty="0"/>
          </a:p>
        </p:txBody>
      </p:sp>
      <p:sp>
        <p:nvSpPr>
          <p:cNvPr id="4" name="Marcador de número de diapositiva 3"/>
          <p:cNvSpPr>
            <a:spLocks noGrp="1"/>
          </p:cNvSpPr>
          <p:nvPr>
            <p:ph type="sldNum" sz="quarter" idx="10"/>
          </p:nvPr>
        </p:nvSpPr>
        <p:spPr/>
        <p:txBody>
          <a:bodyPr/>
          <a:lstStyle/>
          <a:p>
            <a:fld id="{223680BA-0EE6-4559-AB5B-F774E2323992}" type="slidenum">
              <a:rPr lang="es-CO" smtClean="0"/>
              <a:t>19</a:t>
            </a:fld>
            <a:endParaRPr lang="es-CO"/>
          </a:p>
        </p:txBody>
      </p:sp>
    </p:spTree>
    <p:extLst>
      <p:ext uri="{BB962C8B-B14F-4D97-AF65-F5344CB8AC3E}">
        <p14:creationId xmlns:p14="http://schemas.microsoft.com/office/powerpoint/2010/main" val="402512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i="1" kern="1200" dirty="0">
                <a:solidFill>
                  <a:schemeClr val="tx1"/>
                </a:solidFill>
                <a:effectLst/>
                <a:latin typeface="+mn-lt"/>
                <a:ea typeface="+mn-ea"/>
                <a:cs typeface="+mn-cs"/>
              </a:rPr>
              <a:t>Solicite a un participante que lea los objetivos de aprendizaje</a:t>
            </a:r>
            <a:endParaRPr lang="en-US" altLang="en-US" dirty="0">
              <a:latin typeface="Arial" charset="0"/>
              <a:ea typeface="ＭＳ Ｐゴシック" pitchFamily="34" charset="-128"/>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8566" indent="-279363" eaLnBrk="0" hangingPunct="0">
              <a:spcBef>
                <a:spcPct val="30000"/>
              </a:spcBef>
              <a:defRPr sz="1200">
                <a:solidFill>
                  <a:schemeClr val="tx1"/>
                </a:solidFill>
                <a:latin typeface="Arial" charset="0"/>
                <a:ea typeface="ＭＳ Ｐゴシック" pitchFamily="34" charset="-128"/>
              </a:defRPr>
            </a:lvl2pPr>
            <a:lvl3pPr marL="1120627" indent="-223808" eaLnBrk="0" hangingPunct="0">
              <a:spcBef>
                <a:spcPct val="30000"/>
              </a:spcBef>
              <a:defRPr sz="1200">
                <a:solidFill>
                  <a:schemeClr val="tx1"/>
                </a:solidFill>
                <a:latin typeface="Arial" charset="0"/>
                <a:ea typeface="ＭＳ Ｐゴシック" pitchFamily="34" charset="-128"/>
              </a:defRPr>
            </a:lvl3pPr>
            <a:lvl4pPr marL="1569830" indent="-223808" eaLnBrk="0" hangingPunct="0">
              <a:spcBef>
                <a:spcPct val="30000"/>
              </a:spcBef>
              <a:defRPr sz="1200">
                <a:solidFill>
                  <a:schemeClr val="tx1"/>
                </a:solidFill>
                <a:latin typeface="Arial" charset="0"/>
                <a:ea typeface="ＭＳ Ｐゴシック" pitchFamily="34" charset="-128"/>
              </a:defRPr>
            </a:lvl4pPr>
            <a:lvl5pPr marL="2017446" indent="-223808" eaLnBrk="0" hangingPunct="0">
              <a:spcBef>
                <a:spcPct val="30000"/>
              </a:spcBef>
              <a:defRPr sz="1200">
                <a:solidFill>
                  <a:schemeClr val="tx1"/>
                </a:solidFill>
                <a:latin typeface="Arial" charset="0"/>
                <a:ea typeface="ＭＳ Ｐゴシック" pitchFamily="34" charset="-128"/>
              </a:defRPr>
            </a:lvl5pPr>
            <a:lvl6pPr marL="2474585" indent="-223808" eaLnBrk="0" fontAlgn="base" hangingPunct="0">
              <a:spcBef>
                <a:spcPct val="30000"/>
              </a:spcBef>
              <a:spcAft>
                <a:spcPct val="0"/>
              </a:spcAft>
              <a:defRPr sz="1200">
                <a:solidFill>
                  <a:schemeClr val="tx1"/>
                </a:solidFill>
                <a:latin typeface="Arial" charset="0"/>
                <a:ea typeface="ＭＳ Ｐゴシック" pitchFamily="34" charset="-128"/>
              </a:defRPr>
            </a:lvl6pPr>
            <a:lvl7pPr marL="2931725" indent="-223808" eaLnBrk="0" fontAlgn="base" hangingPunct="0">
              <a:spcBef>
                <a:spcPct val="30000"/>
              </a:spcBef>
              <a:spcAft>
                <a:spcPct val="0"/>
              </a:spcAft>
              <a:defRPr sz="1200">
                <a:solidFill>
                  <a:schemeClr val="tx1"/>
                </a:solidFill>
                <a:latin typeface="Arial" charset="0"/>
                <a:ea typeface="ＭＳ Ｐゴシック" pitchFamily="34" charset="-128"/>
              </a:defRPr>
            </a:lvl7pPr>
            <a:lvl8pPr marL="3388864" indent="-223808" eaLnBrk="0" fontAlgn="base" hangingPunct="0">
              <a:spcBef>
                <a:spcPct val="30000"/>
              </a:spcBef>
              <a:spcAft>
                <a:spcPct val="0"/>
              </a:spcAft>
              <a:defRPr sz="1200">
                <a:solidFill>
                  <a:schemeClr val="tx1"/>
                </a:solidFill>
                <a:latin typeface="Arial" charset="0"/>
                <a:ea typeface="ＭＳ Ｐゴシック" pitchFamily="34" charset="-128"/>
              </a:defRPr>
            </a:lvl8pPr>
            <a:lvl9pPr marL="3846003" indent="-22380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C6825D9D-1A73-4F52-A119-C53DFBDDF83F}" type="slidenum">
              <a:rPr lang="en-US" altLang="en-US" smtClean="0">
                <a:solidFill>
                  <a:prstClr val="black"/>
                </a:solidFill>
              </a:rPr>
              <a:pPr eaLnBrk="1" hangingPunct="1">
                <a:spcBef>
                  <a:spcPct val="0"/>
                </a:spcBef>
              </a:pPr>
              <a:t>3</a:t>
            </a:fld>
            <a:endParaRPr lang="en-US" altLang="en-US">
              <a:solidFill>
                <a:prstClr val="black"/>
              </a:solidFill>
            </a:endParaRPr>
          </a:p>
        </p:txBody>
      </p:sp>
    </p:spTree>
    <p:extLst>
      <p:ext uri="{BB962C8B-B14F-4D97-AF65-F5344CB8AC3E}">
        <p14:creationId xmlns:p14="http://schemas.microsoft.com/office/powerpoint/2010/main" val="12185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76201">
              <a:defRPr sz="2300">
                <a:solidFill>
                  <a:schemeClr val="tx1"/>
                </a:solidFill>
                <a:latin typeface="Times" charset="0"/>
                <a:ea typeface="ＭＳ Ｐゴシック" charset="0"/>
              </a:defRPr>
            </a:lvl1pPr>
            <a:lvl2pPr marL="742866" indent="-285717" defTabSz="876201">
              <a:defRPr sz="2300">
                <a:solidFill>
                  <a:schemeClr val="tx1"/>
                </a:solidFill>
                <a:latin typeface="Times" charset="0"/>
                <a:ea typeface="ＭＳ Ｐゴシック" charset="0"/>
              </a:defRPr>
            </a:lvl2pPr>
            <a:lvl3pPr marL="1142871" indent="-228574" defTabSz="876201">
              <a:defRPr sz="2300">
                <a:solidFill>
                  <a:schemeClr val="tx1"/>
                </a:solidFill>
                <a:latin typeface="Times" charset="0"/>
                <a:ea typeface="ＭＳ Ｐゴシック" charset="0"/>
              </a:defRPr>
            </a:lvl3pPr>
            <a:lvl4pPr marL="1600019" indent="-228574" defTabSz="876201">
              <a:defRPr sz="2300">
                <a:solidFill>
                  <a:schemeClr val="tx1"/>
                </a:solidFill>
                <a:latin typeface="Times" charset="0"/>
                <a:ea typeface="ＭＳ Ｐゴシック" charset="0"/>
              </a:defRPr>
            </a:lvl4pPr>
            <a:lvl5pPr marL="2057167" indent="-228574" defTabSz="876201">
              <a:defRPr sz="2300">
                <a:solidFill>
                  <a:schemeClr val="tx1"/>
                </a:solidFill>
                <a:latin typeface="Times" charset="0"/>
                <a:ea typeface="ＭＳ Ｐゴシック" charset="0"/>
              </a:defRPr>
            </a:lvl5pPr>
            <a:lvl6pPr marL="2514315" indent="-228574" defTabSz="876201" eaLnBrk="0" fontAlgn="base" hangingPunct="0">
              <a:spcBef>
                <a:spcPct val="0"/>
              </a:spcBef>
              <a:spcAft>
                <a:spcPct val="0"/>
              </a:spcAft>
              <a:defRPr sz="2300">
                <a:solidFill>
                  <a:schemeClr val="tx1"/>
                </a:solidFill>
                <a:latin typeface="Times" charset="0"/>
                <a:ea typeface="ＭＳ Ｐゴシック" charset="0"/>
              </a:defRPr>
            </a:lvl6pPr>
            <a:lvl7pPr marL="2971463" indent="-228574" defTabSz="876201" eaLnBrk="0" fontAlgn="base" hangingPunct="0">
              <a:spcBef>
                <a:spcPct val="0"/>
              </a:spcBef>
              <a:spcAft>
                <a:spcPct val="0"/>
              </a:spcAft>
              <a:defRPr sz="2300">
                <a:solidFill>
                  <a:schemeClr val="tx1"/>
                </a:solidFill>
                <a:latin typeface="Times" charset="0"/>
                <a:ea typeface="ＭＳ Ｐゴシック" charset="0"/>
              </a:defRPr>
            </a:lvl7pPr>
            <a:lvl8pPr marL="3428612" indent="-228574" defTabSz="876201" eaLnBrk="0" fontAlgn="base" hangingPunct="0">
              <a:spcBef>
                <a:spcPct val="0"/>
              </a:spcBef>
              <a:spcAft>
                <a:spcPct val="0"/>
              </a:spcAft>
              <a:defRPr sz="2300">
                <a:solidFill>
                  <a:schemeClr val="tx1"/>
                </a:solidFill>
                <a:latin typeface="Times" charset="0"/>
                <a:ea typeface="ＭＳ Ｐゴシック" charset="0"/>
              </a:defRPr>
            </a:lvl8pPr>
            <a:lvl9pPr marL="3885760" indent="-228574" defTabSz="876201" eaLnBrk="0" fontAlgn="base" hangingPunct="0">
              <a:spcBef>
                <a:spcPct val="0"/>
              </a:spcBef>
              <a:spcAft>
                <a:spcPct val="0"/>
              </a:spcAft>
              <a:defRPr sz="2300">
                <a:solidFill>
                  <a:schemeClr val="tx1"/>
                </a:solidFill>
                <a:latin typeface="Times" charset="0"/>
                <a:ea typeface="ＭＳ Ｐゴシック" charset="0"/>
              </a:defRPr>
            </a:lvl9pPr>
          </a:lstStyle>
          <a:p>
            <a:fld id="{BA4E9AAE-4B47-452D-A377-E8032DC62D8A}" type="slidenum">
              <a:rPr lang="fr-FR" sz="1200"/>
              <a:t>4</a:t>
            </a:fld>
            <a:endParaRPr lang="fr-FR" sz="1200"/>
          </a:p>
        </p:txBody>
      </p:sp>
      <p:sp>
        <p:nvSpPr>
          <p:cNvPr id="51203" name="Rectangle 2"/>
          <p:cNvSpPr>
            <a:spLocks noGrp="1" noRot="1" noChangeAspect="1" noChangeArrowheads="1" noTextEdit="1"/>
          </p:cNvSpPr>
          <p:nvPr>
            <p:ph type="sldImg"/>
          </p:nvPr>
        </p:nvSpPr>
        <p:spPr>
          <a:xfrm>
            <a:off x="-19050" y="674688"/>
            <a:ext cx="2498725" cy="1874837"/>
          </a:xfrm>
        </p:spPr>
      </p:sp>
      <p:sp>
        <p:nvSpPr>
          <p:cNvPr id="74756" name="Rectangle 3"/>
          <p:cNvSpPr>
            <a:spLocks noGrp="1" noChangeArrowheads="1"/>
          </p:cNvSpPr>
          <p:nvPr>
            <p:ph type="body" idx="1"/>
          </p:nvPr>
        </p:nvSpPr>
        <p:spPr>
          <a:xfrm>
            <a:off x="298174" y="2848132"/>
            <a:ext cx="5485158" cy="599606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eaLnBrk="1" hangingPunct="1"/>
            <a:r>
              <a:rPr lang="es-CO" sz="1200" kern="1200" dirty="0">
                <a:solidFill>
                  <a:schemeClr val="tx1"/>
                </a:solidFill>
                <a:effectLst/>
                <a:latin typeface="+mn-lt"/>
                <a:ea typeface="+mn-ea"/>
                <a:cs typeface="+mn-cs"/>
              </a:rPr>
              <a:t>Ahora estamos en el último paso del ciclo: seguimiento y evaluación.</a:t>
            </a:r>
            <a:endParaRPr lang="en-US" dirty="0">
              <a:latin typeface="Arial" charset="0"/>
            </a:endParaRPr>
          </a:p>
        </p:txBody>
      </p:sp>
    </p:spTree>
    <p:extLst>
      <p:ext uri="{BB962C8B-B14F-4D97-AF65-F5344CB8AC3E}">
        <p14:creationId xmlns:p14="http://schemas.microsoft.com/office/powerpoint/2010/main" val="375507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¿Qué se entiende por seguimiento y evaluación en el contexto de vigilancia?</a:t>
            </a:r>
          </a:p>
          <a:p>
            <a:r>
              <a:rPr lang="es-CO" sz="1200" kern="1200" dirty="0">
                <a:solidFill>
                  <a:schemeClr val="tx1"/>
                </a:solidFill>
                <a:effectLst/>
                <a:latin typeface="+mn-lt"/>
                <a:ea typeface="+mn-ea"/>
                <a:cs typeface="+mn-cs"/>
              </a:rPr>
              <a:t>El seguimiento hace referencia a la rutina y el rastreo continuo de las actividades de vigilancia planificadas, por ejemplo, los informes se reciben puntualmente cada mes.</a:t>
            </a:r>
          </a:p>
          <a:p>
            <a:r>
              <a:rPr lang="es-CO" sz="1200" kern="1200" dirty="0">
                <a:solidFill>
                  <a:schemeClr val="tx1"/>
                </a:solidFill>
                <a:effectLst/>
                <a:latin typeface="+mn-lt"/>
                <a:ea typeface="+mn-ea"/>
                <a:cs typeface="+mn-cs"/>
              </a:rPr>
              <a:t>La evaluación hace referencia a una determinación periódica (p. ej., anual) de si se han logrado los objetivos de vigilancia y respuesta.</a:t>
            </a:r>
          </a:p>
          <a:p>
            <a:r>
              <a:rPr lang="es-CO" sz="1200" kern="1200" dirty="0">
                <a:solidFill>
                  <a:schemeClr val="tx1"/>
                </a:solidFill>
                <a:effectLst/>
                <a:latin typeface="+mn-lt"/>
                <a:ea typeface="+mn-ea"/>
                <a:cs typeface="+mn-cs"/>
              </a:rPr>
              <a:t>Tanto el seguimiento como la evaluación se utilizan para mejorar la vigilancia y la respuesta.</a:t>
            </a:r>
          </a:p>
          <a:p>
            <a:r>
              <a:rPr lang="es-CO" sz="1200" kern="1200" dirty="0">
                <a:solidFill>
                  <a:schemeClr val="tx1"/>
                </a:solidFill>
                <a:effectLst/>
                <a:latin typeface="+mn-lt"/>
                <a:ea typeface="+mn-ea"/>
                <a:cs typeface="+mn-cs"/>
              </a:rPr>
              <a:t>Si el seguimiento se realiza periódicamente, entonces los datos pueden utilizarse para la evaluación al final del año.</a:t>
            </a:r>
            <a:endParaRPr lang="en-US" altLang="en-US" dirty="0">
              <a:latin typeface="Arial" charset="0"/>
            </a:endParaRP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52" indent="-285712" eaLnBrk="0" hangingPunct="0">
              <a:spcBef>
                <a:spcPct val="30000"/>
              </a:spcBef>
              <a:defRPr sz="1200">
                <a:solidFill>
                  <a:schemeClr val="tx1"/>
                </a:solidFill>
                <a:latin typeface="Arial" charset="0"/>
              </a:defRPr>
            </a:lvl2pPr>
            <a:lvl3pPr marL="1142848" indent="-228569" eaLnBrk="0" hangingPunct="0">
              <a:spcBef>
                <a:spcPct val="30000"/>
              </a:spcBef>
              <a:defRPr sz="1200">
                <a:solidFill>
                  <a:schemeClr val="tx1"/>
                </a:solidFill>
                <a:latin typeface="Arial" charset="0"/>
              </a:defRPr>
            </a:lvl3pPr>
            <a:lvl4pPr marL="1599988" indent="-228569" eaLnBrk="0" hangingPunct="0">
              <a:spcBef>
                <a:spcPct val="30000"/>
              </a:spcBef>
              <a:defRPr sz="1200">
                <a:solidFill>
                  <a:schemeClr val="tx1"/>
                </a:solidFill>
                <a:latin typeface="Arial" charset="0"/>
              </a:defRPr>
            </a:lvl4pPr>
            <a:lvl5pPr marL="2057128" indent="-228569" eaLnBrk="0" hangingPunct="0">
              <a:spcBef>
                <a:spcPct val="30000"/>
              </a:spcBef>
              <a:defRPr sz="1200">
                <a:solidFill>
                  <a:schemeClr val="tx1"/>
                </a:solidFill>
                <a:latin typeface="Arial" charset="0"/>
              </a:defRPr>
            </a:lvl5pPr>
            <a:lvl6pPr marL="2514267" indent="-228569" eaLnBrk="0" fontAlgn="base" hangingPunct="0">
              <a:spcBef>
                <a:spcPct val="30000"/>
              </a:spcBef>
              <a:spcAft>
                <a:spcPct val="0"/>
              </a:spcAft>
              <a:defRPr sz="1200">
                <a:solidFill>
                  <a:schemeClr val="tx1"/>
                </a:solidFill>
                <a:latin typeface="Arial" charset="0"/>
              </a:defRPr>
            </a:lvl6pPr>
            <a:lvl7pPr marL="2971407" indent="-228569" eaLnBrk="0" fontAlgn="base" hangingPunct="0">
              <a:spcBef>
                <a:spcPct val="30000"/>
              </a:spcBef>
              <a:spcAft>
                <a:spcPct val="0"/>
              </a:spcAft>
              <a:defRPr sz="1200">
                <a:solidFill>
                  <a:schemeClr val="tx1"/>
                </a:solidFill>
                <a:latin typeface="Arial" charset="0"/>
              </a:defRPr>
            </a:lvl7pPr>
            <a:lvl8pPr marL="3428546" indent="-228569" eaLnBrk="0" fontAlgn="base" hangingPunct="0">
              <a:spcBef>
                <a:spcPct val="30000"/>
              </a:spcBef>
              <a:spcAft>
                <a:spcPct val="0"/>
              </a:spcAft>
              <a:defRPr sz="1200">
                <a:solidFill>
                  <a:schemeClr val="tx1"/>
                </a:solidFill>
                <a:latin typeface="Arial" charset="0"/>
              </a:defRPr>
            </a:lvl8pPr>
            <a:lvl9pPr marL="3885685" indent="-22856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BD02EC-E65B-4C2F-9D94-BA75710FAD9E}" type="slidenum">
              <a:rPr lang="en-US" altLang="en-US" smtClean="0"/>
              <a:pPr eaLnBrk="1" hangingPunct="1">
                <a:spcBef>
                  <a:spcPct val="0"/>
                </a:spcBef>
              </a:pPr>
              <a:t>5</a:t>
            </a:fld>
            <a:endParaRPr lang="en-US" altLang="en-US"/>
          </a:p>
        </p:txBody>
      </p:sp>
    </p:spTree>
    <p:extLst>
      <p:ext uri="{BB962C8B-B14F-4D97-AF65-F5344CB8AC3E}">
        <p14:creationId xmlns:p14="http://schemas.microsoft.com/office/powerpoint/2010/main" val="167652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El uso de indicadores es un método para medir el alcance del logro para un programa o actividad específicos.  El logro se compara con las prácticas estándar de calidad recomendadas en general.  También puede medir el avance hacia la implementación de un objetivo del programa general. Por ejemplo, un distrito puede tener como objetivo el logro del 100 % de finalización de los informes para un período determinado. Puede desarrollarse un indicador para medir la proporción o el porcentaje de los centros que informan.  Esta proporción se compara luego con la meta o el objetivo deseados y puede utilizarse para evaluar el avance y, por lo tanto, la calidad del servicio o de la actividad.</a:t>
            </a:r>
            <a:endParaRPr lang="en-US" altLang="en-US" dirty="0">
              <a:latin typeface="Arial" charset="0"/>
            </a:endParaRP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52" indent="-285712" eaLnBrk="0" hangingPunct="0">
              <a:spcBef>
                <a:spcPct val="30000"/>
              </a:spcBef>
              <a:defRPr sz="1200">
                <a:solidFill>
                  <a:schemeClr val="tx1"/>
                </a:solidFill>
                <a:latin typeface="Arial" charset="0"/>
              </a:defRPr>
            </a:lvl2pPr>
            <a:lvl3pPr marL="1142848" indent="-228569" eaLnBrk="0" hangingPunct="0">
              <a:spcBef>
                <a:spcPct val="30000"/>
              </a:spcBef>
              <a:defRPr sz="1200">
                <a:solidFill>
                  <a:schemeClr val="tx1"/>
                </a:solidFill>
                <a:latin typeface="Arial" charset="0"/>
              </a:defRPr>
            </a:lvl3pPr>
            <a:lvl4pPr marL="1599988" indent="-228569" eaLnBrk="0" hangingPunct="0">
              <a:spcBef>
                <a:spcPct val="30000"/>
              </a:spcBef>
              <a:defRPr sz="1200">
                <a:solidFill>
                  <a:schemeClr val="tx1"/>
                </a:solidFill>
                <a:latin typeface="Arial" charset="0"/>
              </a:defRPr>
            </a:lvl4pPr>
            <a:lvl5pPr marL="2057128" indent="-228569" eaLnBrk="0" hangingPunct="0">
              <a:spcBef>
                <a:spcPct val="30000"/>
              </a:spcBef>
              <a:defRPr sz="1200">
                <a:solidFill>
                  <a:schemeClr val="tx1"/>
                </a:solidFill>
                <a:latin typeface="Arial" charset="0"/>
              </a:defRPr>
            </a:lvl5pPr>
            <a:lvl6pPr marL="2514267" indent="-228569" eaLnBrk="0" fontAlgn="base" hangingPunct="0">
              <a:spcBef>
                <a:spcPct val="30000"/>
              </a:spcBef>
              <a:spcAft>
                <a:spcPct val="0"/>
              </a:spcAft>
              <a:defRPr sz="1200">
                <a:solidFill>
                  <a:schemeClr val="tx1"/>
                </a:solidFill>
                <a:latin typeface="Arial" charset="0"/>
              </a:defRPr>
            </a:lvl6pPr>
            <a:lvl7pPr marL="2971407" indent="-228569" eaLnBrk="0" fontAlgn="base" hangingPunct="0">
              <a:spcBef>
                <a:spcPct val="30000"/>
              </a:spcBef>
              <a:spcAft>
                <a:spcPct val="0"/>
              </a:spcAft>
              <a:defRPr sz="1200">
                <a:solidFill>
                  <a:schemeClr val="tx1"/>
                </a:solidFill>
                <a:latin typeface="Arial" charset="0"/>
              </a:defRPr>
            </a:lvl7pPr>
            <a:lvl8pPr marL="3428546" indent="-228569" eaLnBrk="0" fontAlgn="base" hangingPunct="0">
              <a:spcBef>
                <a:spcPct val="30000"/>
              </a:spcBef>
              <a:spcAft>
                <a:spcPct val="0"/>
              </a:spcAft>
              <a:defRPr sz="1200">
                <a:solidFill>
                  <a:schemeClr val="tx1"/>
                </a:solidFill>
                <a:latin typeface="Arial" charset="0"/>
              </a:defRPr>
            </a:lvl8pPr>
            <a:lvl9pPr marL="3885685" indent="-22856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6AA61E5-57B9-42E8-BD6E-BEB4F372208F}" type="slidenum">
              <a:rPr lang="en-US" altLang="en-US" smtClean="0"/>
              <a:pPr eaLnBrk="1" hangingPunct="1">
                <a:spcBef>
                  <a:spcPct val="0"/>
                </a:spcBef>
              </a:pPr>
              <a:t>6</a:t>
            </a:fld>
            <a:endParaRPr lang="en-US" altLang="en-US"/>
          </a:p>
        </p:txBody>
      </p:sp>
    </p:spTree>
    <p:extLst>
      <p:ext uri="{BB962C8B-B14F-4D97-AF65-F5344CB8AC3E}">
        <p14:creationId xmlns:p14="http://schemas.microsoft.com/office/powerpoint/2010/main" val="143543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Hay todas clases de cosas que podrían medirse. ¿Cómo lo decide? Elija los indicadores que puedan ayudarlo a alcanzar sus objetivos de calidad. Pero recuerde que no puede medir todo. Estas son algunas categorías.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Qué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tipo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indicadores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podría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incluir</a:t>
            </a:r>
            <a:r>
              <a:rPr lang="en-US" sz="1200" kern="1200" dirty="0">
                <a:solidFill>
                  <a:schemeClr val="tx1"/>
                </a:solidFill>
                <a:effectLst/>
                <a:latin typeface="+mn-lt"/>
                <a:ea typeface="+mn-ea"/>
                <a:cs typeface="+mn-cs"/>
              </a:rPr>
              <a:t>?</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Facilite un breve intercambio de ideas. Asegúrese de que haya al menos una sugerencia realista para cada categoría.</a:t>
            </a:r>
            <a:endParaRPr lang="es-CO" sz="1200" kern="1200" dirty="0">
              <a:solidFill>
                <a:schemeClr val="tx1"/>
              </a:solidFill>
              <a:effectLst/>
              <a:latin typeface="+mn-lt"/>
              <a:ea typeface="+mn-ea"/>
              <a:cs typeface="+mn-cs"/>
            </a:endParaRPr>
          </a:p>
          <a:p>
            <a:endParaRPr lang="en-US" altLang="en-US" i="1" dirty="0">
              <a:latin typeface="Arial" charset="0"/>
            </a:endParaRPr>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52" indent="-285712" eaLnBrk="0" hangingPunct="0">
              <a:spcBef>
                <a:spcPct val="30000"/>
              </a:spcBef>
              <a:defRPr sz="1200">
                <a:solidFill>
                  <a:schemeClr val="tx1"/>
                </a:solidFill>
                <a:latin typeface="Arial" charset="0"/>
              </a:defRPr>
            </a:lvl2pPr>
            <a:lvl3pPr marL="1142848" indent="-228569" eaLnBrk="0" hangingPunct="0">
              <a:spcBef>
                <a:spcPct val="30000"/>
              </a:spcBef>
              <a:defRPr sz="1200">
                <a:solidFill>
                  <a:schemeClr val="tx1"/>
                </a:solidFill>
                <a:latin typeface="Arial" charset="0"/>
              </a:defRPr>
            </a:lvl3pPr>
            <a:lvl4pPr marL="1599988" indent="-228569" eaLnBrk="0" hangingPunct="0">
              <a:spcBef>
                <a:spcPct val="30000"/>
              </a:spcBef>
              <a:defRPr sz="1200">
                <a:solidFill>
                  <a:schemeClr val="tx1"/>
                </a:solidFill>
                <a:latin typeface="Arial" charset="0"/>
              </a:defRPr>
            </a:lvl4pPr>
            <a:lvl5pPr marL="2057128" indent="-228569" eaLnBrk="0" hangingPunct="0">
              <a:spcBef>
                <a:spcPct val="30000"/>
              </a:spcBef>
              <a:defRPr sz="1200">
                <a:solidFill>
                  <a:schemeClr val="tx1"/>
                </a:solidFill>
                <a:latin typeface="Arial" charset="0"/>
              </a:defRPr>
            </a:lvl5pPr>
            <a:lvl6pPr marL="2514267" indent="-228569" eaLnBrk="0" fontAlgn="base" hangingPunct="0">
              <a:spcBef>
                <a:spcPct val="30000"/>
              </a:spcBef>
              <a:spcAft>
                <a:spcPct val="0"/>
              </a:spcAft>
              <a:defRPr sz="1200">
                <a:solidFill>
                  <a:schemeClr val="tx1"/>
                </a:solidFill>
                <a:latin typeface="Arial" charset="0"/>
              </a:defRPr>
            </a:lvl6pPr>
            <a:lvl7pPr marL="2971407" indent="-228569" eaLnBrk="0" fontAlgn="base" hangingPunct="0">
              <a:spcBef>
                <a:spcPct val="30000"/>
              </a:spcBef>
              <a:spcAft>
                <a:spcPct val="0"/>
              </a:spcAft>
              <a:defRPr sz="1200">
                <a:solidFill>
                  <a:schemeClr val="tx1"/>
                </a:solidFill>
                <a:latin typeface="Arial" charset="0"/>
              </a:defRPr>
            </a:lvl7pPr>
            <a:lvl8pPr marL="3428546" indent="-228569" eaLnBrk="0" fontAlgn="base" hangingPunct="0">
              <a:spcBef>
                <a:spcPct val="30000"/>
              </a:spcBef>
              <a:spcAft>
                <a:spcPct val="0"/>
              </a:spcAft>
              <a:defRPr sz="1200">
                <a:solidFill>
                  <a:schemeClr val="tx1"/>
                </a:solidFill>
                <a:latin typeface="Arial" charset="0"/>
              </a:defRPr>
            </a:lvl8pPr>
            <a:lvl9pPr marL="3885685" indent="-22856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CA01984-A97D-452A-969E-EC9EAE1BA625}" type="slidenum">
              <a:rPr lang="en-US" altLang="en-US" smtClean="0"/>
              <a:pPr eaLnBrk="1" hangingPunct="1">
                <a:spcBef>
                  <a:spcPct val="0"/>
                </a:spcBef>
              </a:pPr>
              <a:t>7</a:t>
            </a:fld>
            <a:endParaRPr lang="en-US" altLang="en-US"/>
          </a:p>
        </p:txBody>
      </p:sp>
    </p:spTree>
    <p:extLst>
      <p:ext uri="{BB962C8B-B14F-4D97-AF65-F5344CB8AC3E}">
        <p14:creationId xmlns:p14="http://schemas.microsoft.com/office/powerpoint/2010/main" val="1091484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Este es un resumen de algunas ideas. ¿Observa una palabra que se utiliza con bastante frecuencia? </a:t>
            </a:r>
            <a:r>
              <a:rPr lang="es-CO" sz="1200" i="1" kern="1200" dirty="0">
                <a:solidFill>
                  <a:schemeClr val="tx1"/>
                </a:solidFill>
                <a:effectLst/>
                <a:latin typeface="+mn-lt"/>
                <a:ea typeface="+mn-ea"/>
                <a:cs typeface="+mn-cs"/>
              </a:rPr>
              <a:t>Permita 1 respuesta</a:t>
            </a:r>
            <a:r>
              <a:rPr lang="es-CO" sz="1200" kern="1200" dirty="0">
                <a:solidFill>
                  <a:schemeClr val="tx1"/>
                </a:solidFill>
                <a:effectLst/>
                <a:latin typeface="+mn-lt"/>
                <a:ea typeface="+mn-ea"/>
                <a:cs typeface="+mn-cs"/>
              </a:rPr>
              <a:t>. ¿Por qué querría proporciones y no solo números? </a:t>
            </a:r>
          </a:p>
          <a:p>
            <a:r>
              <a:rPr lang="es-CO" sz="1200" i="1" kern="1200" dirty="0">
                <a:solidFill>
                  <a:schemeClr val="tx1"/>
                </a:solidFill>
                <a:effectLst/>
                <a:latin typeface="+mn-lt"/>
                <a:ea typeface="+mn-ea"/>
                <a:cs typeface="+mn-cs"/>
              </a:rPr>
              <a:t>Permita que se realicen 1-2 comentarios</a:t>
            </a:r>
            <a:endParaRPr lang="en-US" altLang="en-US" i="1" dirty="0">
              <a:latin typeface="Arial" charset="0"/>
            </a:endParaRPr>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52" indent="-285712" eaLnBrk="0" hangingPunct="0">
              <a:spcBef>
                <a:spcPct val="30000"/>
              </a:spcBef>
              <a:defRPr sz="1200">
                <a:solidFill>
                  <a:schemeClr val="tx1"/>
                </a:solidFill>
                <a:latin typeface="Arial" charset="0"/>
              </a:defRPr>
            </a:lvl2pPr>
            <a:lvl3pPr marL="1142848" indent="-228569" eaLnBrk="0" hangingPunct="0">
              <a:spcBef>
                <a:spcPct val="30000"/>
              </a:spcBef>
              <a:defRPr sz="1200">
                <a:solidFill>
                  <a:schemeClr val="tx1"/>
                </a:solidFill>
                <a:latin typeface="Arial" charset="0"/>
              </a:defRPr>
            </a:lvl3pPr>
            <a:lvl4pPr marL="1599988" indent="-228569" eaLnBrk="0" hangingPunct="0">
              <a:spcBef>
                <a:spcPct val="30000"/>
              </a:spcBef>
              <a:defRPr sz="1200">
                <a:solidFill>
                  <a:schemeClr val="tx1"/>
                </a:solidFill>
                <a:latin typeface="Arial" charset="0"/>
              </a:defRPr>
            </a:lvl4pPr>
            <a:lvl5pPr marL="2057128" indent="-228569" eaLnBrk="0" hangingPunct="0">
              <a:spcBef>
                <a:spcPct val="30000"/>
              </a:spcBef>
              <a:defRPr sz="1200">
                <a:solidFill>
                  <a:schemeClr val="tx1"/>
                </a:solidFill>
                <a:latin typeface="Arial" charset="0"/>
              </a:defRPr>
            </a:lvl5pPr>
            <a:lvl6pPr marL="2514267" indent="-228569" eaLnBrk="0" fontAlgn="base" hangingPunct="0">
              <a:spcBef>
                <a:spcPct val="30000"/>
              </a:spcBef>
              <a:spcAft>
                <a:spcPct val="0"/>
              </a:spcAft>
              <a:defRPr sz="1200">
                <a:solidFill>
                  <a:schemeClr val="tx1"/>
                </a:solidFill>
                <a:latin typeface="Arial" charset="0"/>
              </a:defRPr>
            </a:lvl6pPr>
            <a:lvl7pPr marL="2971407" indent="-228569" eaLnBrk="0" fontAlgn="base" hangingPunct="0">
              <a:spcBef>
                <a:spcPct val="30000"/>
              </a:spcBef>
              <a:spcAft>
                <a:spcPct val="0"/>
              </a:spcAft>
              <a:defRPr sz="1200">
                <a:solidFill>
                  <a:schemeClr val="tx1"/>
                </a:solidFill>
                <a:latin typeface="Arial" charset="0"/>
              </a:defRPr>
            </a:lvl7pPr>
            <a:lvl8pPr marL="3428546" indent="-228569" eaLnBrk="0" fontAlgn="base" hangingPunct="0">
              <a:spcBef>
                <a:spcPct val="30000"/>
              </a:spcBef>
              <a:spcAft>
                <a:spcPct val="0"/>
              </a:spcAft>
              <a:defRPr sz="1200">
                <a:solidFill>
                  <a:schemeClr val="tx1"/>
                </a:solidFill>
                <a:latin typeface="Arial" charset="0"/>
              </a:defRPr>
            </a:lvl8pPr>
            <a:lvl9pPr marL="3885685" indent="-22856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CA01984-A97D-452A-969E-EC9EAE1BA625}" type="slidenum">
              <a:rPr lang="en-US" altLang="en-US" smtClean="0"/>
              <a:pPr eaLnBrk="1" hangingPunct="1">
                <a:spcBef>
                  <a:spcPct val="0"/>
                </a:spcBef>
              </a:pPr>
              <a:t>8</a:t>
            </a:fld>
            <a:endParaRPr lang="en-US" altLang="en-US"/>
          </a:p>
        </p:txBody>
      </p:sp>
    </p:spTree>
    <p:extLst>
      <p:ext uri="{BB962C8B-B14F-4D97-AF65-F5344CB8AC3E}">
        <p14:creationId xmlns:p14="http://schemas.microsoft.com/office/powerpoint/2010/main" val="148443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GUIÓN / PUNTOS CLAVE</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Este indicador: </a:t>
            </a:r>
            <a:r>
              <a:rPr lang="es-CO" sz="1200" b="1" i="1" kern="1200" dirty="0">
                <a:solidFill>
                  <a:schemeClr val="tx1"/>
                </a:solidFill>
                <a:effectLst/>
                <a:latin typeface="+mn-lt"/>
                <a:ea typeface="+mn-ea"/>
                <a:cs typeface="+mn-cs"/>
              </a:rPr>
              <a:t>Cumplimiento acumulado de la notificación</a:t>
            </a:r>
            <a:r>
              <a:rPr lang="es-CO" sz="1200" kern="1200" dirty="0">
                <a:solidFill>
                  <a:schemeClr val="tx1"/>
                </a:solidFill>
                <a:effectLst/>
                <a:latin typeface="+mn-lt"/>
                <a:ea typeface="+mn-ea"/>
                <a:cs typeface="+mn-cs"/>
              </a:rPr>
              <a:t>, permite realizar un seguimiento semanal a las UPGD de cada municipio. El 90% de las UPGD por lineamiento nacional deben realizar notificación positiva o negativa de manera semanal. Tenga en cuenta la semaforización establecida.</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 </a:t>
            </a:r>
          </a:p>
          <a:p>
            <a:endParaRPr lang="es-CO" dirty="0"/>
          </a:p>
        </p:txBody>
      </p:sp>
      <p:sp>
        <p:nvSpPr>
          <p:cNvPr id="4" name="Marcador de número de diapositiva 3"/>
          <p:cNvSpPr>
            <a:spLocks noGrp="1"/>
          </p:cNvSpPr>
          <p:nvPr>
            <p:ph type="sldNum" sz="quarter" idx="10"/>
          </p:nvPr>
        </p:nvSpPr>
        <p:spPr/>
        <p:txBody>
          <a:bodyPr/>
          <a:lstStyle/>
          <a:p>
            <a:fld id="{223680BA-0EE6-4559-AB5B-F774E2323992}" type="slidenum">
              <a:rPr lang="es-CO" smtClean="0"/>
              <a:t>9</a:t>
            </a:fld>
            <a:endParaRPr lang="es-CO"/>
          </a:p>
        </p:txBody>
      </p:sp>
    </p:spTree>
    <p:extLst>
      <p:ext uri="{BB962C8B-B14F-4D97-AF65-F5344CB8AC3E}">
        <p14:creationId xmlns:p14="http://schemas.microsoft.com/office/powerpoint/2010/main" val="3778914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GUIÓN / PUNTOS CLAVE</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Este indicador: </a:t>
            </a:r>
            <a:r>
              <a:rPr lang="es-CO" sz="1200" b="1" i="1" kern="1200" dirty="0">
                <a:solidFill>
                  <a:schemeClr val="tx1"/>
                </a:solidFill>
                <a:effectLst/>
                <a:latin typeface="+mn-lt"/>
                <a:ea typeface="+mn-ea"/>
                <a:cs typeface="+mn-cs"/>
              </a:rPr>
              <a:t>Cumplimiento acumulado de la notificación</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Asi</a:t>
            </a:r>
            <a:r>
              <a:rPr lang="es-CO" sz="1200" kern="1200" dirty="0">
                <a:solidFill>
                  <a:schemeClr val="tx1"/>
                </a:solidFill>
                <a:effectLst/>
                <a:latin typeface="+mn-lt"/>
                <a:ea typeface="+mn-ea"/>
                <a:cs typeface="+mn-cs"/>
              </a:rPr>
              <a:t> mismo, las UPGD pueden realizar seguimiento al cumplimiento de la notificación en un periodo establecido teniendo como unidad de medida las semanas epidemiológicas con notificación positiva o negativa sobre el total de semanas epidemiológicas seleccionadas.  </a:t>
            </a:r>
          </a:p>
          <a:p>
            <a:r>
              <a:rPr lang="es-CO" sz="1200" kern="1200" dirty="0">
                <a:solidFill>
                  <a:schemeClr val="tx1"/>
                </a:solidFill>
                <a:effectLst/>
                <a:latin typeface="+mn-lt"/>
                <a:ea typeface="+mn-ea"/>
                <a:cs typeface="+mn-cs"/>
              </a:rPr>
              <a:t> </a:t>
            </a:r>
          </a:p>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680BA-0EE6-4559-AB5B-F774E232399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389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37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5EAD2-6341-4759-8971-A5DFAA838E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4F425D1-336B-40A5-9346-81F5AAF7210A}"/>
              </a:ext>
            </a:extLst>
          </p:cNvPr>
          <p:cNvSpPr>
            <a:spLocks noGrp="1"/>
          </p:cNvSpPr>
          <p:nvPr>
            <p:ph type="dt" sz="half" idx="10"/>
          </p:nvPr>
        </p:nvSpPr>
        <p:spPr/>
        <p:txBody>
          <a:bodyPr/>
          <a:lstStyle/>
          <a:p>
            <a:fld id="{DD1B2FCD-9945-4904-A01C-786CCAC9B891}" type="datetimeFigureOut">
              <a:rPr lang="es-CO" smtClean="0"/>
              <a:t>3/11/2020</a:t>
            </a:fld>
            <a:endParaRPr lang="es-CO"/>
          </a:p>
        </p:txBody>
      </p:sp>
      <p:sp>
        <p:nvSpPr>
          <p:cNvPr id="4" name="Marcador de pie de página 3">
            <a:extLst>
              <a:ext uri="{FF2B5EF4-FFF2-40B4-BE49-F238E27FC236}">
                <a16:creationId xmlns:a16="http://schemas.microsoft.com/office/drawing/2014/main" id="{27F45B6E-B162-449E-ABEE-522FF472EC6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407B60F-408B-466D-B99E-25A92E2FC735}"/>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189128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50184A2-DD26-4518-9FF1-2D0EB0F033EC}"/>
              </a:ext>
            </a:extLst>
          </p:cNvPr>
          <p:cNvSpPr>
            <a:spLocks noGrp="1"/>
          </p:cNvSpPr>
          <p:nvPr>
            <p:ph type="dt" sz="half" idx="10"/>
          </p:nvPr>
        </p:nvSpPr>
        <p:spPr/>
        <p:txBody>
          <a:bodyPr/>
          <a:lstStyle/>
          <a:p>
            <a:fld id="{DD1B2FCD-9945-4904-A01C-786CCAC9B891}" type="datetimeFigureOut">
              <a:rPr lang="es-CO" smtClean="0"/>
              <a:t>3/11/2020</a:t>
            </a:fld>
            <a:endParaRPr lang="es-CO"/>
          </a:p>
        </p:txBody>
      </p:sp>
      <p:sp>
        <p:nvSpPr>
          <p:cNvPr id="3" name="Marcador de pie de página 2">
            <a:extLst>
              <a:ext uri="{FF2B5EF4-FFF2-40B4-BE49-F238E27FC236}">
                <a16:creationId xmlns:a16="http://schemas.microsoft.com/office/drawing/2014/main" id="{23EF960E-31EE-4197-91F4-F21B7A63BAF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6C12CF9-598D-467B-9534-29D479BB1B36}"/>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60291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 y="0"/>
            <a:ext cx="9140447" cy="6858000"/>
          </a:xfrm>
          <a:prstGeom prst="rect">
            <a:avLst/>
          </a:prstGeom>
        </p:spPr>
      </p:pic>
    </p:spTree>
    <p:extLst>
      <p:ext uri="{BB962C8B-B14F-4D97-AF65-F5344CB8AC3E}">
        <p14:creationId xmlns:p14="http://schemas.microsoft.com/office/powerpoint/2010/main" val="1537037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24"/>
          <a:stretch/>
        </p:blipFill>
        <p:spPr>
          <a:xfrm>
            <a:off x="1777" y="0"/>
            <a:ext cx="9140447" cy="58482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pic>
        <p:nvPicPr>
          <p:cNvPr id="2" name="Imagen 1">
            <a:extLst>
              <a:ext uri="{FF2B5EF4-FFF2-40B4-BE49-F238E27FC236}">
                <a16:creationId xmlns:a16="http://schemas.microsoft.com/office/drawing/2014/main" id="{4F330B9B-E8DE-4BD0-8A46-D1D5548B24B6}"/>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6906" y="5482277"/>
            <a:ext cx="1536110" cy="1302300"/>
          </a:xfrm>
          <a:prstGeom prst="rect">
            <a:avLst/>
          </a:prstGeom>
          <a:noFill/>
          <a:ln>
            <a:noFill/>
          </a:ln>
        </p:spPr>
      </p:pic>
      <p:pic>
        <p:nvPicPr>
          <p:cNvPr id="4" name="Imagen 3" descr="Imagen que contiene firmar, reloj&#10;&#10;Descripción generada automáticamente">
            <a:extLst>
              <a:ext uri="{FF2B5EF4-FFF2-40B4-BE49-F238E27FC236}">
                <a16:creationId xmlns:a16="http://schemas.microsoft.com/office/drawing/2014/main" id="{5A628244-489D-48A9-9DDE-E264F5EBE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2289"/>
            <a:ext cx="1402758" cy="1398828"/>
          </a:xfrm>
          <a:prstGeom prst="rect">
            <a:avLst/>
          </a:prstGeom>
        </p:spPr>
      </p:pic>
    </p:spTree>
    <p:extLst>
      <p:ext uri="{BB962C8B-B14F-4D97-AF65-F5344CB8AC3E}">
        <p14:creationId xmlns:p14="http://schemas.microsoft.com/office/powerpoint/2010/main" val="48071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B3BB829B-0858-42DC-9368-D7350B4B8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907" b="16220"/>
          <a:stretch/>
        </p:blipFill>
        <p:spPr>
          <a:xfrm>
            <a:off x="0" y="0"/>
            <a:ext cx="6955200" cy="5745600"/>
          </a:xfrm>
          <a:prstGeom prst="rect">
            <a:avLst/>
          </a:prstGeom>
        </p:spPr>
      </p:pic>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067049"/>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Imagen 7">
            <a:extLst>
              <a:ext uri="{FF2B5EF4-FFF2-40B4-BE49-F238E27FC236}">
                <a16:creationId xmlns:a16="http://schemas.microsoft.com/office/drawing/2014/main" id="{921A5622-5A27-48F9-A301-416A58991FF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13" name="Imagen 12" descr="Imagen que contiene firmar, reloj&#10;&#10;Descripción generada automáticamente">
            <a:extLst>
              <a:ext uri="{FF2B5EF4-FFF2-40B4-BE49-F238E27FC236}">
                <a16:creationId xmlns:a16="http://schemas.microsoft.com/office/drawing/2014/main" id="{D2677D9A-29C7-42A5-B9AA-1CC6CEE737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102194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057" b="16250"/>
          <a:stretch/>
        </p:blipFill>
        <p:spPr>
          <a:xfrm>
            <a:off x="0" y="0"/>
            <a:ext cx="8769601" cy="5743575"/>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4538385"/>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6" name="Imagen 5">
            <a:extLst>
              <a:ext uri="{FF2B5EF4-FFF2-40B4-BE49-F238E27FC236}">
                <a16:creationId xmlns:a16="http://schemas.microsoft.com/office/drawing/2014/main" id="{6D9A2C87-DEB0-4308-94F5-28D7340E753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5" name="Imagen 4" descr="Imagen que contiene firmar, reloj&#10;&#10;Descripción generada automáticamente">
            <a:extLst>
              <a:ext uri="{FF2B5EF4-FFF2-40B4-BE49-F238E27FC236}">
                <a16:creationId xmlns:a16="http://schemas.microsoft.com/office/drawing/2014/main" id="{612BA424-792E-402A-BB1B-39B37B0E81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1743233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3" y="0"/>
            <a:ext cx="9140447"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843498" y="3400097"/>
            <a:ext cx="7598569" cy="386666"/>
          </a:xfrm>
          <a:prstGeom prst="rect">
            <a:avLst/>
          </a:prstGeom>
        </p:spPr>
        <p:txBody>
          <a:bodyPr>
            <a:normAutofit/>
          </a:bodyPr>
          <a:lstStyle>
            <a:lvl1pPr marL="0" indent="0" algn="ctr">
              <a:buNone/>
              <a:defRPr sz="1800" b="1">
                <a:latin typeface="Helvetica" pitchFamily="2" charset="0"/>
              </a:defRPr>
            </a:lvl1pPr>
            <a:lvl3pPr marL="685800" indent="0">
              <a:buNone/>
              <a:defRPr/>
            </a:lvl3pPr>
          </a:lstStyle>
          <a:p>
            <a:pPr lvl="0"/>
            <a:r>
              <a:rPr lang="es-ES" dirty="0"/>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843456" y="3827571"/>
            <a:ext cx="7598569" cy="386666"/>
          </a:xfrm>
          <a:prstGeom prst="rect">
            <a:avLst/>
          </a:prstGeom>
        </p:spPr>
        <p:txBody>
          <a:bodyPr>
            <a:normAutofit/>
          </a:bodyPr>
          <a:lstStyle>
            <a:lvl1pPr marL="0" indent="0" algn="ctr">
              <a:buNone/>
              <a:defRPr sz="1500" b="1">
                <a:latin typeface="Helvetica" pitchFamily="2" charset="0"/>
              </a:defRPr>
            </a:lvl1pPr>
            <a:lvl3pPr marL="685800" indent="0">
              <a:buNone/>
              <a:defRPr/>
            </a:lvl3pPr>
          </a:lstStyle>
          <a:p>
            <a:pPr lvl="0"/>
            <a:r>
              <a:rPr lang="es-ES" dirty="0"/>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843455" y="4258002"/>
            <a:ext cx="7598569" cy="386666"/>
          </a:xfrm>
          <a:prstGeom prst="rect">
            <a:avLst/>
          </a:prstGeom>
        </p:spPr>
        <p:txBody>
          <a:bodyPr>
            <a:normAutofit/>
          </a:bodyPr>
          <a:lstStyle>
            <a:lvl1pPr marL="0" indent="0" algn="ctr">
              <a:buNone/>
              <a:defRPr sz="1500" b="0">
                <a:latin typeface="Helvetica" pitchFamily="2" charset="0"/>
              </a:defRPr>
            </a:lvl1pPr>
            <a:lvl3pPr marL="685800" indent="0">
              <a:buNone/>
              <a:defRPr/>
            </a:lvl3pPr>
          </a:lstStyle>
          <a:p>
            <a:pPr lvl="0"/>
            <a:r>
              <a:rPr lang="es-ES" dirty="0"/>
              <a:t>Dependencia</a:t>
            </a:r>
          </a:p>
        </p:txBody>
      </p:sp>
      <p:pic>
        <p:nvPicPr>
          <p:cNvPr id="8" name="Imagen 7" descr="Imagen que contiene firmar, reloj&#10;&#10;Descripción generada automáticamente">
            <a:extLst>
              <a:ext uri="{FF2B5EF4-FFF2-40B4-BE49-F238E27FC236}">
                <a16:creationId xmlns:a16="http://schemas.microsoft.com/office/drawing/2014/main" id="{C2DF1230-8D0A-4321-9A85-D7B26D216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 y="5478971"/>
            <a:ext cx="1396800" cy="1392884"/>
          </a:xfrm>
          <a:prstGeom prst="rect">
            <a:avLst/>
          </a:prstGeom>
        </p:spPr>
      </p:pic>
      <p:pic>
        <p:nvPicPr>
          <p:cNvPr id="10" name="Imagen 9">
            <a:extLst>
              <a:ext uri="{FF2B5EF4-FFF2-40B4-BE49-F238E27FC236}">
                <a16:creationId xmlns:a16="http://schemas.microsoft.com/office/drawing/2014/main" id="{D9BC710E-1CA4-43D9-AB9C-654DDC257F77}"/>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2945" y="5599081"/>
            <a:ext cx="1285200" cy="1152664"/>
          </a:xfrm>
          <a:prstGeom prst="rect">
            <a:avLst/>
          </a:prstGeom>
          <a:noFill/>
          <a:ln>
            <a:noFill/>
          </a:ln>
        </p:spPr>
      </p:pic>
      <p:pic>
        <p:nvPicPr>
          <p:cNvPr id="14" name="Imagen 13">
            <a:extLst>
              <a:ext uri="{FF2B5EF4-FFF2-40B4-BE49-F238E27FC236}">
                <a16:creationId xmlns:a16="http://schemas.microsoft.com/office/drawing/2014/main" id="{D8FFC093-7674-4181-AC86-D26D8D3E5167}"/>
              </a:ext>
            </a:extLst>
          </p:cNvPr>
          <p:cNvPicPr>
            <a:picLocks noChangeAspect="1"/>
          </p:cNvPicPr>
          <p:nvPr userDrawn="1"/>
        </p:nvPicPr>
        <p:blipFill>
          <a:blip r:embed="rId5"/>
          <a:stretch>
            <a:fillRect/>
          </a:stretch>
        </p:blipFill>
        <p:spPr>
          <a:xfrm>
            <a:off x="3657158" y="631800"/>
            <a:ext cx="1829683" cy="1823460"/>
          </a:xfrm>
          <a:prstGeom prst="rect">
            <a:avLst/>
          </a:prstGeom>
        </p:spPr>
      </p:pic>
      <p:sp>
        <p:nvSpPr>
          <p:cNvPr id="15" name="Rectángulo 14">
            <a:extLst>
              <a:ext uri="{FF2B5EF4-FFF2-40B4-BE49-F238E27FC236}">
                <a16:creationId xmlns:a16="http://schemas.microsoft.com/office/drawing/2014/main" id="{E1EA3DF3-757E-4FDA-A295-30FFE4727884}"/>
              </a:ext>
            </a:extLst>
          </p:cNvPr>
          <p:cNvSpPr/>
          <p:nvPr userDrawn="1"/>
        </p:nvSpPr>
        <p:spPr>
          <a:xfrm>
            <a:off x="6235200" y="329400"/>
            <a:ext cx="2721600" cy="854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84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spTree>
    <p:extLst>
      <p:ext uri="{BB962C8B-B14F-4D97-AF65-F5344CB8AC3E}">
        <p14:creationId xmlns:p14="http://schemas.microsoft.com/office/powerpoint/2010/main" val="382541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762375"/>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7130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5172076"/>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13107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2A36A-D8E6-4D71-8BEF-DC62F2D6FD21}"/>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6580E52-669D-4242-89CB-EC8DF2DF214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72A2ED2-1908-43A6-8317-D06F080D195F}"/>
              </a:ext>
            </a:extLst>
          </p:cNvPr>
          <p:cNvSpPr>
            <a:spLocks noGrp="1"/>
          </p:cNvSpPr>
          <p:nvPr>
            <p:ph type="dt" sz="half" idx="10"/>
          </p:nvPr>
        </p:nvSpPr>
        <p:spPr/>
        <p:txBody>
          <a:bodyPr/>
          <a:lstStyle/>
          <a:p>
            <a:fld id="{DD1B2FCD-9945-4904-A01C-786CCAC9B891}" type="datetimeFigureOut">
              <a:rPr lang="es-CO" smtClean="0"/>
              <a:t>3/11/2020</a:t>
            </a:fld>
            <a:endParaRPr lang="es-CO"/>
          </a:p>
        </p:txBody>
      </p:sp>
      <p:sp>
        <p:nvSpPr>
          <p:cNvPr id="5" name="Marcador de pie de página 4">
            <a:extLst>
              <a:ext uri="{FF2B5EF4-FFF2-40B4-BE49-F238E27FC236}">
                <a16:creationId xmlns:a16="http://schemas.microsoft.com/office/drawing/2014/main" id="{0DF90A10-5F83-459A-A299-4AA611646E9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5F593CF-D027-4D10-919A-A6AD04592333}"/>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82945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C47CD-7267-465C-8307-91091AD866A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69F2932-7EAA-4D1E-900A-C846E8614B8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8A6CA01-7721-44A2-B199-E1967E73AC22}"/>
              </a:ext>
            </a:extLst>
          </p:cNvPr>
          <p:cNvSpPr>
            <a:spLocks noGrp="1"/>
          </p:cNvSpPr>
          <p:nvPr>
            <p:ph type="dt" sz="half" idx="10"/>
          </p:nvPr>
        </p:nvSpPr>
        <p:spPr/>
        <p:txBody>
          <a:bodyPr/>
          <a:lstStyle/>
          <a:p>
            <a:fld id="{DD1B2FCD-9945-4904-A01C-786CCAC9B891}" type="datetimeFigureOut">
              <a:rPr lang="es-CO" smtClean="0"/>
              <a:t>3/11/2020</a:t>
            </a:fld>
            <a:endParaRPr lang="es-CO"/>
          </a:p>
        </p:txBody>
      </p:sp>
      <p:sp>
        <p:nvSpPr>
          <p:cNvPr id="5" name="Marcador de pie de página 4">
            <a:extLst>
              <a:ext uri="{FF2B5EF4-FFF2-40B4-BE49-F238E27FC236}">
                <a16:creationId xmlns:a16="http://schemas.microsoft.com/office/drawing/2014/main" id="{D68313C4-4D45-4343-80E4-399A995EFF3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EED6665-3629-4059-9C4C-7E8D3235D73A}"/>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321124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90496-40A1-49C6-9F87-30656AFACD5F}"/>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E7DB547-57F7-44E5-8F6D-44EF8B0F188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1AAE246-7624-470F-9AAA-DFD780F49F1D}"/>
              </a:ext>
            </a:extLst>
          </p:cNvPr>
          <p:cNvSpPr>
            <a:spLocks noGrp="1"/>
          </p:cNvSpPr>
          <p:nvPr>
            <p:ph type="dt" sz="half" idx="10"/>
          </p:nvPr>
        </p:nvSpPr>
        <p:spPr/>
        <p:txBody>
          <a:bodyPr/>
          <a:lstStyle/>
          <a:p>
            <a:fld id="{DD1B2FCD-9945-4904-A01C-786CCAC9B891}" type="datetimeFigureOut">
              <a:rPr lang="es-CO" smtClean="0"/>
              <a:t>3/11/2020</a:t>
            </a:fld>
            <a:endParaRPr lang="es-CO"/>
          </a:p>
        </p:txBody>
      </p:sp>
      <p:sp>
        <p:nvSpPr>
          <p:cNvPr id="5" name="Marcador de pie de página 4">
            <a:extLst>
              <a:ext uri="{FF2B5EF4-FFF2-40B4-BE49-F238E27FC236}">
                <a16:creationId xmlns:a16="http://schemas.microsoft.com/office/drawing/2014/main" id="{7A2D9877-3814-4452-8B49-066EC6D6009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0E95EA9-0D4A-4599-B33C-22E77222FC98}"/>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241622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64A162-D815-4EE7-8D71-9911F698E3A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3B562F7-745A-4C8B-9DDA-6DC6957CD098}"/>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C6D97DB-7B30-4CF8-8DCD-AE1688CAD57F}"/>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0798A32-BF51-4AEB-A12E-3B33C63AC7FC}"/>
              </a:ext>
            </a:extLst>
          </p:cNvPr>
          <p:cNvSpPr>
            <a:spLocks noGrp="1"/>
          </p:cNvSpPr>
          <p:nvPr>
            <p:ph type="dt" sz="half" idx="10"/>
          </p:nvPr>
        </p:nvSpPr>
        <p:spPr/>
        <p:txBody>
          <a:bodyPr/>
          <a:lstStyle/>
          <a:p>
            <a:fld id="{DD1B2FCD-9945-4904-A01C-786CCAC9B891}" type="datetimeFigureOut">
              <a:rPr lang="es-CO" smtClean="0"/>
              <a:t>3/11/2020</a:t>
            </a:fld>
            <a:endParaRPr lang="es-CO"/>
          </a:p>
        </p:txBody>
      </p:sp>
      <p:sp>
        <p:nvSpPr>
          <p:cNvPr id="6" name="Marcador de pie de página 5">
            <a:extLst>
              <a:ext uri="{FF2B5EF4-FFF2-40B4-BE49-F238E27FC236}">
                <a16:creationId xmlns:a16="http://schemas.microsoft.com/office/drawing/2014/main" id="{EA65717E-D28B-441A-A6A6-66464420725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9E55FBB-EECE-4906-B3E8-750F0ACBDE98}"/>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255975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E0DD24-2E27-4D60-AAD2-1C29A28B27C5}"/>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609DAC3-9692-4013-A099-1679E410487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88A273-5E3D-49FA-8B3E-8951CD19384E}"/>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35B33FF-3AB4-4DA7-89A9-D072EFD724B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2419D15-FE6C-40BF-9C95-B9448CCD77B3}"/>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21E8266-CEE5-4D21-8D99-925ED405719B}"/>
              </a:ext>
            </a:extLst>
          </p:cNvPr>
          <p:cNvSpPr>
            <a:spLocks noGrp="1"/>
          </p:cNvSpPr>
          <p:nvPr>
            <p:ph type="dt" sz="half" idx="10"/>
          </p:nvPr>
        </p:nvSpPr>
        <p:spPr/>
        <p:txBody>
          <a:bodyPr/>
          <a:lstStyle/>
          <a:p>
            <a:fld id="{DD1B2FCD-9945-4904-A01C-786CCAC9B891}" type="datetimeFigureOut">
              <a:rPr lang="es-CO" smtClean="0"/>
              <a:t>3/11/2020</a:t>
            </a:fld>
            <a:endParaRPr lang="es-CO"/>
          </a:p>
        </p:txBody>
      </p:sp>
      <p:sp>
        <p:nvSpPr>
          <p:cNvPr id="8" name="Marcador de pie de página 7">
            <a:extLst>
              <a:ext uri="{FF2B5EF4-FFF2-40B4-BE49-F238E27FC236}">
                <a16:creationId xmlns:a16="http://schemas.microsoft.com/office/drawing/2014/main" id="{F9F0DAA1-B70D-4354-A96F-FFA672B3873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6ABD312-EB9F-48A8-BB0C-C0C476D36C99}"/>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9939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5CEA3C5-03B6-4CAE-9AE7-891320DAC8A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E8B308B-1BE8-46E2-8740-C00FEF4116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FB3C6B9-4406-4A2E-A8A2-307890C36C4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B2FCD-9945-4904-A01C-786CCAC9B891}" type="datetimeFigureOut">
              <a:rPr lang="es-CO" smtClean="0"/>
              <a:t>3/11/2020</a:t>
            </a:fld>
            <a:endParaRPr lang="es-CO"/>
          </a:p>
        </p:txBody>
      </p:sp>
      <p:sp>
        <p:nvSpPr>
          <p:cNvPr id="5" name="Marcador de pie de página 4">
            <a:extLst>
              <a:ext uri="{FF2B5EF4-FFF2-40B4-BE49-F238E27FC236}">
                <a16:creationId xmlns:a16="http://schemas.microsoft.com/office/drawing/2014/main" id="{BC54238A-EDDC-4D78-842D-4F12560CEF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5B00AD8-AA5E-4970-945A-B0B620E3DAA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E23C7-5584-496A-9D50-5D6BB514B3F9}" type="slidenum">
              <a:rPr lang="es-CO" smtClean="0"/>
              <a:t>‹Nº›</a:t>
            </a:fld>
            <a:endParaRPr lang="es-CO"/>
          </a:p>
        </p:txBody>
      </p:sp>
    </p:spTree>
    <p:extLst>
      <p:ext uri="{BB962C8B-B14F-4D97-AF65-F5344CB8AC3E}">
        <p14:creationId xmlns:p14="http://schemas.microsoft.com/office/powerpoint/2010/main" val="29693830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02970C-C89D-4F8F-B9FF-0C4617EF731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112751-1B72-486C-8FD3-192AA92242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C60C96-9B0F-444E-868D-9887FA6159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20FDF5F6-3F3B-4AFF-A3C7-70076A6A4C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FA515EFA-BE55-4813-98B5-163CAA12A4A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78073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package" Target="../embeddings/Microsoft_Excel_Worksheet1.xlsx"/><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Excel_Worksheet.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34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noAutofit/>
          </a:bodyPr>
          <a:lstStyle/>
          <a:p>
            <a:r>
              <a:rPr lang="es-CO" sz="3200" dirty="0">
                <a:solidFill>
                  <a:srgbClr val="C00000"/>
                </a:solidFill>
                <a:latin typeface="Gotham Black" pitchFamily="50" charset="0"/>
              </a:rPr>
              <a:t>Indicadores</a:t>
            </a:r>
            <a:endParaRPr sz="3200" dirty="0">
              <a:solidFill>
                <a:srgbClr val="C00000"/>
              </a:solidFill>
              <a:latin typeface="Gotham Black" pitchFamily="50" charset="0"/>
            </a:endParaRPr>
          </a:p>
        </p:txBody>
      </p:sp>
      <p:sp>
        <p:nvSpPr>
          <p:cNvPr id="171" name="Shape 171"/>
          <p:cNvSpPr/>
          <p:nvPr/>
        </p:nvSpPr>
        <p:spPr>
          <a:xfrm>
            <a:off x="345281" y="1616456"/>
            <a:ext cx="8382000" cy="289310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sz="2600">
                <a:latin typeface="Arial"/>
                <a:ea typeface="Arial"/>
                <a:cs typeface="Arial"/>
                <a:sym typeface="Arial"/>
              </a:defRPr>
            </a:pPr>
            <a:r>
              <a:rPr kumimoji="0" lang="es-CO" sz="2600" b="1" i="0" u="none" strike="noStrike" kern="1200" cap="none" spc="0" normalizeH="0" baseline="0" noProof="0" dirty="0">
                <a:ln>
                  <a:noFill/>
                </a:ln>
                <a:solidFill>
                  <a:prstClr val="black"/>
                </a:solidFill>
                <a:effectLst/>
                <a:uLnTx/>
                <a:uFillTx/>
                <a:latin typeface="Gotham Light" pitchFamily="50" charset="0"/>
                <a:cs typeface="Arial"/>
                <a:sym typeface="Arial"/>
              </a:rPr>
              <a:t>Cumplimiento acumulado de la notificación</a:t>
            </a:r>
          </a:p>
          <a:p>
            <a:pPr marL="0" marR="0" lvl="0" indent="0" algn="ctr" defTabSz="914400" rtl="0" eaLnBrk="1" fontAlgn="auto" latinLnBrk="0" hangingPunct="1">
              <a:lnSpc>
                <a:spcPct val="100000"/>
              </a:lnSpc>
              <a:spcBef>
                <a:spcPts val="0"/>
              </a:spcBef>
              <a:spcAft>
                <a:spcPts val="0"/>
              </a:spcAft>
              <a:buClrTx/>
              <a:buSzPct val="100000"/>
              <a:buFontTx/>
              <a:buNone/>
              <a:tabLst/>
              <a:defRPr sz="2600">
                <a:latin typeface="Arial"/>
                <a:ea typeface="Arial"/>
                <a:cs typeface="Arial"/>
                <a:sym typeface="Arial"/>
              </a:defRPr>
            </a:pPr>
            <a:r>
              <a:rPr lang="es-CO" sz="2600" b="1" dirty="0">
                <a:solidFill>
                  <a:prstClr val="black"/>
                </a:solidFill>
                <a:latin typeface="Gotham Light" pitchFamily="50" charset="0"/>
                <a:cs typeface="Arial"/>
                <a:sym typeface="Arial"/>
              </a:rPr>
              <a:t>U</a:t>
            </a:r>
            <a:r>
              <a:rPr kumimoji="0" lang="es-CO" sz="2600" b="1" i="0" u="none" strike="noStrike" kern="1200" cap="none" spc="0" normalizeH="0" baseline="0" noProof="0" dirty="0">
                <a:ln>
                  <a:noFill/>
                </a:ln>
                <a:solidFill>
                  <a:prstClr val="black"/>
                </a:solidFill>
                <a:effectLst/>
                <a:uLnTx/>
                <a:uFillTx/>
                <a:latin typeface="Gotham Light" pitchFamily="50" charset="0"/>
                <a:cs typeface="Arial"/>
                <a:sym typeface="Arial"/>
              </a:rPr>
              <a:t>PGD </a:t>
            </a:r>
          </a:p>
          <a:p>
            <a:pPr marL="0" marR="0" lvl="0" indent="0" algn="l" defTabSz="914400" rtl="0" eaLnBrk="1" fontAlgn="auto" latinLnBrk="0" hangingPunct="1">
              <a:lnSpc>
                <a:spcPct val="100000"/>
              </a:lnSpc>
              <a:spcBef>
                <a:spcPts val="0"/>
              </a:spcBef>
              <a:spcAft>
                <a:spcPts val="0"/>
              </a:spcAft>
              <a:buClrTx/>
              <a:buSzPct val="100000"/>
              <a:buFontTx/>
              <a:buNone/>
              <a:tabLst/>
              <a:defRPr sz="2600">
                <a:latin typeface="Arial"/>
                <a:ea typeface="Arial"/>
                <a:cs typeface="Arial"/>
                <a:sym typeface="Arial"/>
              </a:defRPr>
            </a:pPr>
            <a:endParaRPr kumimoji="0" lang="es-CO" sz="2600" b="1" i="0" u="none" strike="noStrike" kern="1200" cap="none" spc="0" normalizeH="0" baseline="0" noProof="0" dirty="0">
              <a:ln>
                <a:noFill/>
              </a:ln>
              <a:solidFill>
                <a:prstClr val="black"/>
              </a:solidFill>
              <a:effectLst/>
              <a:uLnTx/>
              <a:uFillTx/>
              <a:latin typeface="Gotham Light" pitchFamily="50" charset="0"/>
              <a:cs typeface="Arial"/>
              <a:sym typeface="Arial"/>
            </a:endParaRPr>
          </a:p>
          <a:p>
            <a:pPr marL="457200" marR="0" lvl="0" indent="-4572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sz="2600">
                <a:latin typeface="Arial"/>
                <a:ea typeface="Arial"/>
                <a:cs typeface="Arial"/>
                <a:sym typeface="Arial"/>
              </a:defRPr>
            </a:pPr>
            <a:r>
              <a:rPr kumimoji="0" lang="es-CO" sz="2600" b="1" i="0" u="none" strike="noStrike" kern="1200" cap="none" spc="0" normalizeH="0" baseline="0" noProof="0" dirty="0">
                <a:ln>
                  <a:noFill/>
                </a:ln>
                <a:solidFill>
                  <a:prstClr val="black"/>
                </a:solidFill>
                <a:effectLst/>
                <a:uLnTx/>
                <a:uFillTx/>
                <a:latin typeface="Gotham Light" pitchFamily="50" charset="0"/>
                <a:cs typeface="Arial"/>
                <a:sym typeface="Arial"/>
              </a:rPr>
              <a:t>Numerador</a:t>
            </a:r>
            <a:r>
              <a:rPr kumimoji="0" lang="es-CO" sz="2600" b="0" i="0" u="none" strike="noStrike" kern="1200" cap="none" spc="0" normalizeH="0" baseline="0" noProof="0" dirty="0">
                <a:ln>
                  <a:noFill/>
                </a:ln>
                <a:solidFill>
                  <a:prstClr val="black"/>
                </a:solidFill>
                <a:effectLst/>
                <a:uLnTx/>
                <a:uFillTx/>
                <a:latin typeface="Gotham Light" pitchFamily="50" charset="0"/>
                <a:cs typeface="Arial"/>
                <a:sym typeface="Arial"/>
              </a:rPr>
              <a:t>: Número de semanas con notificación positiva o negativa</a:t>
            </a:r>
          </a:p>
          <a:p>
            <a:pPr marR="0" lvl="0" algn="l" defTabSz="914400" rtl="0" eaLnBrk="1" fontAlgn="auto" latinLnBrk="0" hangingPunct="1">
              <a:lnSpc>
                <a:spcPct val="100000"/>
              </a:lnSpc>
              <a:spcBef>
                <a:spcPts val="0"/>
              </a:spcBef>
              <a:spcAft>
                <a:spcPts val="0"/>
              </a:spcAft>
              <a:buClrTx/>
              <a:buSzPct val="100000"/>
              <a:tabLst/>
              <a:defRPr sz="2600">
                <a:latin typeface="Arial"/>
                <a:ea typeface="Arial"/>
                <a:cs typeface="Arial"/>
                <a:sym typeface="Arial"/>
              </a:defRPr>
            </a:pPr>
            <a:r>
              <a:rPr kumimoji="0" lang="es-CO" sz="2600" b="0" i="0" u="none" strike="noStrike" kern="1200" cap="none" spc="0" normalizeH="0" baseline="0" noProof="0" dirty="0">
                <a:ln>
                  <a:noFill/>
                </a:ln>
                <a:solidFill>
                  <a:prstClr val="black"/>
                </a:solidFill>
                <a:effectLst/>
                <a:uLnTx/>
                <a:uFillTx/>
                <a:latin typeface="Gotham Light" pitchFamily="50" charset="0"/>
                <a:cs typeface="Arial"/>
                <a:sym typeface="Arial"/>
              </a:rPr>
              <a:t> </a:t>
            </a:r>
          </a:p>
          <a:p>
            <a:pPr marL="457200" marR="0" lvl="0" indent="-4572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sz="2600">
                <a:latin typeface="Arial"/>
                <a:ea typeface="Arial"/>
                <a:cs typeface="Arial"/>
                <a:sym typeface="Arial"/>
              </a:defRPr>
            </a:pPr>
            <a:r>
              <a:rPr kumimoji="0" lang="es-CO" sz="2600" b="1" i="0" u="none" strike="noStrike" kern="1200" cap="none" spc="0" normalizeH="0" baseline="0" noProof="0" dirty="0">
                <a:ln>
                  <a:noFill/>
                </a:ln>
                <a:solidFill>
                  <a:prstClr val="black"/>
                </a:solidFill>
                <a:effectLst/>
                <a:uLnTx/>
                <a:uFillTx/>
                <a:latin typeface="Gotham Light" pitchFamily="50" charset="0"/>
                <a:cs typeface="Arial"/>
                <a:sym typeface="Arial"/>
              </a:rPr>
              <a:t>Denominador</a:t>
            </a:r>
            <a:r>
              <a:rPr kumimoji="0" lang="es-CO" sz="2600" b="0" i="0" u="none" strike="noStrike" kern="1200" cap="none" spc="0" normalizeH="0" baseline="0" noProof="0" dirty="0">
                <a:ln>
                  <a:noFill/>
                </a:ln>
                <a:solidFill>
                  <a:prstClr val="black"/>
                </a:solidFill>
                <a:effectLst/>
                <a:uLnTx/>
                <a:uFillTx/>
                <a:latin typeface="Gotham Light" pitchFamily="50" charset="0"/>
                <a:cs typeface="Arial"/>
                <a:sym typeface="Arial"/>
              </a:rPr>
              <a:t>: Total de semanas evaluadas</a:t>
            </a:r>
          </a:p>
        </p:txBody>
      </p:sp>
      <p:graphicFrame>
        <p:nvGraphicFramePr>
          <p:cNvPr id="2" name="Tabla 1">
            <a:extLst>
              <a:ext uri="{FF2B5EF4-FFF2-40B4-BE49-F238E27FC236}">
                <a16:creationId xmlns:a16="http://schemas.microsoft.com/office/drawing/2014/main" id="{69468F91-A33D-4C31-AE76-D45426698FDC}"/>
              </a:ext>
            </a:extLst>
          </p:cNvPr>
          <p:cNvGraphicFramePr>
            <a:graphicFrameLocks noGrp="1"/>
          </p:cNvGraphicFramePr>
          <p:nvPr>
            <p:extLst>
              <p:ext uri="{D42A27DB-BD31-4B8C-83A1-F6EECF244321}">
                <p14:modId xmlns:p14="http://schemas.microsoft.com/office/powerpoint/2010/main" val="3337244940"/>
              </p:ext>
            </p:extLst>
          </p:nvPr>
        </p:nvGraphicFramePr>
        <p:xfrm>
          <a:off x="1907704" y="5157192"/>
          <a:ext cx="5040560" cy="648072"/>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690108859"/>
                    </a:ext>
                  </a:extLst>
                </a:gridCol>
                <a:gridCol w="2520280">
                  <a:extLst>
                    <a:ext uri="{9D8B030D-6E8A-4147-A177-3AD203B41FA5}">
                      <a16:colId xmlns:a16="http://schemas.microsoft.com/office/drawing/2014/main" val="3674002905"/>
                    </a:ext>
                  </a:extLst>
                </a:gridCol>
              </a:tblGrid>
              <a:tr h="648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800" b="0" kern="150" dirty="0">
                          <a:solidFill>
                            <a:schemeClr val="tx1"/>
                          </a:solidFill>
                          <a:effectLst/>
                          <a:latin typeface="Gotham Light" pitchFamily="50" charset="0"/>
                          <a:ea typeface="SimSun" panose="02010600030101010101" pitchFamily="2" charset="-122"/>
                        </a:rPr>
                        <a:t>≥9</a:t>
                      </a:r>
                      <a:r>
                        <a:rPr lang="es-CO" sz="2800" b="0" baseline="0" dirty="0">
                          <a:solidFill>
                            <a:schemeClr val="tx1"/>
                          </a:solidFill>
                          <a:latin typeface="Gotham Light" pitchFamily="50" charset="0"/>
                        </a:rPr>
                        <a:t>0%</a:t>
                      </a:r>
                      <a:endParaRPr lang="es-CO" sz="2800" b="0" dirty="0">
                        <a:solidFill>
                          <a:schemeClr val="tx1"/>
                        </a:solidFill>
                        <a:latin typeface="Gotham Light" pitchFamily="50" charset="0"/>
                      </a:endParaRPr>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800" b="0" kern="1200" baseline="0" dirty="0">
                          <a:solidFill>
                            <a:schemeClr val="tx1"/>
                          </a:solidFill>
                          <a:latin typeface="Gotham Light" pitchFamily="50" charset="0"/>
                          <a:ea typeface="+mn-ea"/>
                          <a:cs typeface="+mn-cs"/>
                        </a:rPr>
                        <a:t>0%-89</a:t>
                      </a:r>
                    </a:p>
                  </a:txBody>
                  <a:tcPr>
                    <a:solidFill>
                      <a:srgbClr val="FF0000"/>
                    </a:solidFill>
                  </a:tcPr>
                </a:tc>
                <a:extLst>
                  <a:ext uri="{0D108BD9-81ED-4DB2-BD59-A6C34878D82A}">
                    <a16:rowId xmlns:a16="http://schemas.microsoft.com/office/drawing/2014/main" val="339638030"/>
                  </a:ext>
                </a:extLst>
              </a:tr>
            </a:tbl>
          </a:graphicData>
        </a:graphic>
      </p:graphicFrame>
      <p:sp>
        <p:nvSpPr>
          <p:cNvPr id="3" name="CuadroTexto 2"/>
          <p:cNvSpPr txBox="1"/>
          <p:nvPr/>
        </p:nvSpPr>
        <p:spPr>
          <a:xfrm>
            <a:off x="7761422" y="3356992"/>
            <a:ext cx="936475" cy="461665"/>
          </a:xfrm>
          <a:prstGeom prst="rect">
            <a:avLst/>
          </a:prstGeom>
          <a:noFill/>
        </p:spPr>
        <p:txBody>
          <a:bodyPr wrap="none" rtlCol="0">
            <a:spAutoFit/>
          </a:bodyPr>
          <a:lstStyle/>
          <a:p>
            <a:r>
              <a:rPr lang="en-US" sz="2400" b="1" dirty="0">
                <a:solidFill>
                  <a:srgbClr val="C00000"/>
                </a:solidFill>
                <a:latin typeface="Gotham Light" pitchFamily="50" charset="0"/>
              </a:rPr>
              <a:t>x100</a:t>
            </a:r>
          </a:p>
        </p:txBody>
      </p:sp>
      <p:cxnSp>
        <p:nvCxnSpPr>
          <p:cNvPr id="6" name="Conector recto 5"/>
          <p:cNvCxnSpPr>
            <a:cxnSpLocks/>
          </p:cNvCxnSpPr>
          <p:nvPr/>
        </p:nvCxnSpPr>
        <p:spPr>
          <a:xfrm>
            <a:off x="827584" y="3818657"/>
            <a:ext cx="6933838"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2907131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noAutofit/>
          </a:bodyPr>
          <a:lstStyle/>
          <a:p>
            <a:r>
              <a:rPr lang="es-CO" sz="3200" dirty="0">
                <a:solidFill>
                  <a:srgbClr val="C00000"/>
                </a:solidFill>
                <a:latin typeface="Gotham Black" pitchFamily="50" charset="0"/>
              </a:rPr>
              <a:t>Indicadores</a:t>
            </a:r>
            <a:endParaRPr sz="3200" dirty="0">
              <a:solidFill>
                <a:srgbClr val="C00000"/>
              </a:solidFill>
              <a:latin typeface="Gotham Black" pitchFamily="50" charset="0"/>
            </a:endParaRPr>
          </a:p>
        </p:txBody>
      </p:sp>
      <p:sp>
        <p:nvSpPr>
          <p:cNvPr id="171" name="Shape 171"/>
          <p:cNvSpPr/>
          <p:nvPr/>
        </p:nvSpPr>
        <p:spPr>
          <a:xfrm>
            <a:off x="381000" y="898179"/>
            <a:ext cx="8382000" cy="12926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sz="2600">
                <a:latin typeface="Arial"/>
                <a:ea typeface="Arial"/>
                <a:cs typeface="Arial"/>
                <a:sym typeface="Arial"/>
              </a:defRPr>
            </a:pPr>
            <a:r>
              <a:rPr kumimoji="0" lang="es-CO" sz="2600" b="1" i="0" u="none" strike="noStrike" kern="1200" cap="none" spc="0" normalizeH="0" baseline="0" noProof="0" dirty="0">
                <a:ln>
                  <a:noFill/>
                </a:ln>
                <a:solidFill>
                  <a:prstClr val="black"/>
                </a:solidFill>
                <a:effectLst/>
                <a:uLnTx/>
                <a:uFillTx/>
                <a:latin typeface="Gotham Light" pitchFamily="50" charset="0"/>
                <a:cs typeface="Arial"/>
                <a:sym typeface="Arial"/>
              </a:rPr>
              <a:t>Cumplimiento acumulado de la notificación</a:t>
            </a:r>
          </a:p>
          <a:p>
            <a:pPr marL="0" marR="0" lvl="0" indent="0" algn="ctr" defTabSz="914400" rtl="0" eaLnBrk="1" fontAlgn="auto" latinLnBrk="0" hangingPunct="1">
              <a:lnSpc>
                <a:spcPct val="100000"/>
              </a:lnSpc>
              <a:spcBef>
                <a:spcPts val="0"/>
              </a:spcBef>
              <a:spcAft>
                <a:spcPts val="0"/>
              </a:spcAft>
              <a:buClrTx/>
              <a:buSzPct val="100000"/>
              <a:buFontTx/>
              <a:buNone/>
              <a:tabLst/>
              <a:defRPr sz="2600">
                <a:latin typeface="Arial"/>
                <a:ea typeface="Arial"/>
                <a:cs typeface="Arial"/>
                <a:sym typeface="Arial"/>
              </a:defRPr>
            </a:pPr>
            <a:r>
              <a:rPr kumimoji="0" lang="es-CO" sz="2600" b="1" i="0" u="none" strike="noStrike" kern="1200" cap="none" spc="0" normalizeH="0" baseline="0" noProof="0" dirty="0">
                <a:ln>
                  <a:noFill/>
                </a:ln>
                <a:solidFill>
                  <a:prstClr val="black"/>
                </a:solidFill>
                <a:effectLst/>
                <a:uLnTx/>
                <a:uFillTx/>
                <a:latin typeface="Gotham Light" pitchFamily="50" charset="0"/>
                <a:cs typeface="Arial"/>
                <a:sym typeface="Arial"/>
              </a:rPr>
              <a:t>UPGD</a:t>
            </a:r>
          </a:p>
          <a:p>
            <a:pPr marL="0" marR="0" lvl="0" indent="0" algn="ctr" defTabSz="914400" rtl="0" eaLnBrk="1" fontAlgn="auto" latinLnBrk="0" hangingPunct="1">
              <a:lnSpc>
                <a:spcPct val="100000"/>
              </a:lnSpc>
              <a:spcBef>
                <a:spcPts val="0"/>
              </a:spcBef>
              <a:spcAft>
                <a:spcPts val="0"/>
              </a:spcAft>
              <a:buClrTx/>
              <a:buSzPct val="100000"/>
              <a:buFontTx/>
              <a:buNone/>
              <a:tabLst/>
              <a:defRPr sz="2600">
                <a:latin typeface="Arial"/>
                <a:ea typeface="Arial"/>
                <a:cs typeface="Arial"/>
                <a:sym typeface="Arial"/>
              </a:defRPr>
            </a:pPr>
            <a:endParaRPr kumimoji="0" lang="es-CO" sz="2600" b="1" i="0" u="none" strike="noStrike" kern="1200" cap="none" spc="0" normalizeH="0" baseline="0" noProof="0" dirty="0">
              <a:ln>
                <a:noFill/>
              </a:ln>
              <a:solidFill>
                <a:prstClr val="black"/>
              </a:solidFill>
              <a:effectLst/>
              <a:uLnTx/>
              <a:uFillTx/>
              <a:latin typeface="Gotham Light" pitchFamily="50" charset="0"/>
              <a:cs typeface="Arial"/>
              <a:sym typeface="Arial"/>
            </a:endParaRPr>
          </a:p>
        </p:txBody>
      </p:sp>
      <p:graphicFrame>
        <p:nvGraphicFramePr>
          <p:cNvPr id="2" name="Tabla 1">
            <a:extLst>
              <a:ext uri="{FF2B5EF4-FFF2-40B4-BE49-F238E27FC236}">
                <a16:creationId xmlns:a16="http://schemas.microsoft.com/office/drawing/2014/main" id="{69468F91-A33D-4C31-AE76-D45426698FDC}"/>
              </a:ext>
            </a:extLst>
          </p:cNvPr>
          <p:cNvGraphicFramePr>
            <a:graphicFrameLocks noGrp="1"/>
          </p:cNvGraphicFramePr>
          <p:nvPr>
            <p:extLst>
              <p:ext uri="{D42A27DB-BD31-4B8C-83A1-F6EECF244321}">
                <p14:modId xmlns:p14="http://schemas.microsoft.com/office/powerpoint/2010/main" val="551148279"/>
              </p:ext>
            </p:extLst>
          </p:nvPr>
        </p:nvGraphicFramePr>
        <p:xfrm>
          <a:off x="1963664" y="5661248"/>
          <a:ext cx="5328592" cy="82296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690108859"/>
                    </a:ext>
                  </a:extLst>
                </a:gridCol>
                <a:gridCol w="2664296">
                  <a:extLst>
                    <a:ext uri="{9D8B030D-6E8A-4147-A177-3AD203B41FA5}">
                      <a16:colId xmlns:a16="http://schemas.microsoft.com/office/drawing/2014/main" val="3674002905"/>
                    </a:ext>
                  </a:extLst>
                </a:gridCol>
              </a:tblGrid>
              <a:tr h="672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400" b="1" dirty="0">
                          <a:solidFill>
                            <a:schemeClr val="tx1"/>
                          </a:solidFill>
                          <a:latin typeface="Gotham Light" pitchFamily="50" charset="0"/>
                        </a:rPr>
                        <a:t>≥90%</a:t>
                      </a:r>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400" b="1" kern="1200" baseline="0" dirty="0">
                          <a:solidFill>
                            <a:schemeClr val="tx1"/>
                          </a:solidFill>
                          <a:latin typeface="Gotham Light" pitchFamily="50" charset="0"/>
                          <a:ea typeface="+mn-ea"/>
                          <a:cs typeface="+mn-cs"/>
                        </a:rPr>
                        <a:t>0%-89%</a:t>
                      </a:r>
                    </a:p>
                    <a:p>
                      <a:pPr algn="ctr"/>
                      <a:endParaRPr lang="es-CO" sz="2400" b="1" dirty="0">
                        <a:solidFill>
                          <a:schemeClr val="tx1"/>
                        </a:solidFill>
                        <a:latin typeface="Gotham Light" pitchFamily="50" charset="0"/>
                      </a:endParaRPr>
                    </a:p>
                  </a:txBody>
                  <a:tcPr>
                    <a:solidFill>
                      <a:srgbClr val="FF0000"/>
                    </a:solidFill>
                  </a:tcPr>
                </a:tc>
                <a:extLst>
                  <a:ext uri="{0D108BD9-81ED-4DB2-BD59-A6C34878D82A}">
                    <a16:rowId xmlns:a16="http://schemas.microsoft.com/office/drawing/2014/main" val="339638030"/>
                  </a:ext>
                </a:extLst>
              </a:tr>
            </a:tbl>
          </a:graphicData>
        </a:graphic>
      </p:graphicFrame>
      <p:graphicFrame>
        <p:nvGraphicFramePr>
          <p:cNvPr id="6" name="Tabla 5">
            <a:extLst>
              <a:ext uri="{FF2B5EF4-FFF2-40B4-BE49-F238E27FC236}">
                <a16:creationId xmlns:a16="http://schemas.microsoft.com/office/drawing/2014/main" id="{B1E0E152-8B44-47DC-8D0E-62F05CCBFEC6}"/>
              </a:ext>
            </a:extLst>
          </p:cNvPr>
          <p:cNvGraphicFramePr>
            <a:graphicFrameLocks noGrp="1"/>
          </p:cNvGraphicFramePr>
          <p:nvPr>
            <p:extLst>
              <p:ext uri="{D42A27DB-BD31-4B8C-83A1-F6EECF244321}">
                <p14:modId xmlns:p14="http://schemas.microsoft.com/office/powerpoint/2010/main" val="3875101781"/>
              </p:ext>
            </p:extLst>
          </p:nvPr>
        </p:nvGraphicFramePr>
        <p:xfrm>
          <a:off x="492919" y="2278775"/>
          <a:ext cx="8270082" cy="2964084"/>
        </p:xfrm>
        <a:graphic>
          <a:graphicData uri="http://schemas.openxmlformats.org/drawingml/2006/table">
            <a:tbl>
              <a:tblPr firstRow="1" bandRow="1"/>
              <a:tblGrid>
                <a:gridCol w="1035319">
                  <a:extLst>
                    <a:ext uri="{9D8B030D-6E8A-4147-A177-3AD203B41FA5}">
                      <a16:colId xmlns:a16="http://schemas.microsoft.com/office/drawing/2014/main" val="335481444"/>
                    </a:ext>
                  </a:extLst>
                </a:gridCol>
                <a:gridCol w="1035319">
                  <a:extLst>
                    <a:ext uri="{9D8B030D-6E8A-4147-A177-3AD203B41FA5}">
                      <a16:colId xmlns:a16="http://schemas.microsoft.com/office/drawing/2014/main" val="48189697"/>
                    </a:ext>
                  </a:extLst>
                </a:gridCol>
                <a:gridCol w="1035319">
                  <a:extLst>
                    <a:ext uri="{9D8B030D-6E8A-4147-A177-3AD203B41FA5}">
                      <a16:colId xmlns:a16="http://schemas.microsoft.com/office/drawing/2014/main" val="838004297"/>
                    </a:ext>
                  </a:extLst>
                </a:gridCol>
                <a:gridCol w="1035319">
                  <a:extLst>
                    <a:ext uri="{9D8B030D-6E8A-4147-A177-3AD203B41FA5}">
                      <a16:colId xmlns:a16="http://schemas.microsoft.com/office/drawing/2014/main" val="1624148484"/>
                    </a:ext>
                  </a:extLst>
                </a:gridCol>
                <a:gridCol w="1035319">
                  <a:extLst>
                    <a:ext uri="{9D8B030D-6E8A-4147-A177-3AD203B41FA5}">
                      <a16:colId xmlns:a16="http://schemas.microsoft.com/office/drawing/2014/main" val="1510529758"/>
                    </a:ext>
                  </a:extLst>
                </a:gridCol>
                <a:gridCol w="1147584">
                  <a:extLst>
                    <a:ext uri="{9D8B030D-6E8A-4147-A177-3AD203B41FA5}">
                      <a16:colId xmlns:a16="http://schemas.microsoft.com/office/drawing/2014/main" val="282210560"/>
                    </a:ext>
                  </a:extLst>
                </a:gridCol>
                <a:gridCol w="923057">
                  <a:extLst>
                    <a:ext uri="{9D8B030D-6E8A-4147-A177-3AD203B41FA5}">
                      <a16:colId xmlns:a16="http://schemas.microsoft.com/office/drawing/2014/main" val="2231703934"/>
                    </a:ext>
                  </a:extLst>
                </a:gridCol>
                <a:gridCol w="1022846">
                  <a:extLst>
                    <a:ext uri="{9D8B030D-6E8A-4147-A177-3AD203B41FA5}">
                      <a16:colId xmlns:a16="http://schemas.microsoft.com/office/drawing/2014/main" val="4063550360"/>
                    </a:ext>
                  </a:extLst>
                </a:gridCol>
              </a:tblGrid>
              <a:tr h="1126842">
                <a:tc>
                  <a:txBody>
                    <a:bodyPr/>
                    <a:lstStyle/>
                    <a:p>
                      <a:pPr algn="ctr">
                        <a:lnSpc>
                          <a:spcPct val="107000"/>
                        </a:lnSpc>
                        <a:spcAft>
                          <a:spcPts val="800"/>
                        </a:spcAft>
                      </a:pPr>
                      <a:r>
                        <a:rPr lang="es-CO" sz="1800" b="1" dirty="0">
                          <a:effectLst/>
                          <a:latin typeface="Gotham Light" pitchFamily="50" charset="0"/>
                          <a:ea typeface="Calibri" panose="020F0502020204030204" pitchFamily="34" charset="0"/>
                          <a:cs typeface="Times New Roman" panose="02020603050405020304" pitchFamily="18" charset="0"/>
                        </a:rPr>
                        <a:t>UPGD</a:t>
                      </a:r>
                      <a:endParaRPr lang="es-CO" sz="1800" dirty="0">
                        <a:effectLst/>
                        <a:latin typeface="Gotham Light" pitchFamily="50" charset="0"/>
                        <a:ea typeface="Calibri" panose="020F0502020204030204" pitchFamily="34" charset="0"/>
                        <a:cs typeface="Times New Roman" panose="02020603050405020304" pitchFamily="18" charset="0"/>
                      </a:endParaRP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CO" sz="1800" b="1" dirty="0">
                          <a:solidFill>
                            <a:srgbClr val="000000"/>
                          </a:solidFill>
                          <a:effectLst/>
                          <a:latin typeface="Gotham Light" pitchFamily="50" charset="0"/>
                          <a:ea typeface="Calibri" panose="020F0502020204030204" pitchFamily="34" charset="0"/>
                          <a:cs typeface="Times New Roman" panose="02020603050405020304" pitchFamily="18" charset="0"/>
                        </a:rPr>
                        <a:t>SEM 1</a:t>
                      </a:r>
                      <a:endParaRPr lang="es-CO" sz="1800" dirty="0">
                        <a:effectLst/>
                        <a:latin typeface="Gotham Light" pitchFamily="50" charset="0"/>
                        <a:ea typeface="Calibri" panose="020F0502020204030204" pitchFamily="34" charset="0"/>
                        <a:cs typeface="Times New Roman" panose="02020603050405020304" pitchFamily="18" charset="0"/>
                      </a:endParaRP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CO" sz="1800" b="1" dirty="0">
                          <a:solidFill>
                            <a:srgbClr val="000000"/>
                          </a:solidFill>
                          <a:effectLst/>
                          <a:latin typeface="Gotham Light" pitchFamily="50" charset="0"/>
                          <a:ea typeface="Calibri" panose="020F0502020204030204" pitchFamily="34" charset="0"/>
                          <a:cs typeface="Times New Roman" panose="02020603050405020304" pitchFamily="18" charset="0"/>
                        </a:rPr>
                        <a:t>SEM 2</a:t>
                      </a:r>
                      <a:endParaRPr lang="es-CO" sz="1800" dirty="0">
                        <a:effectLst/>
                        <a:latin typeface="Gotham Light" pitchFamily="50" charset="0"/>
                        <a:ea typeface="Calibri" panose="020F0502020204030204" pitchFamily="34" charset="0"/>
                        <a:cs typeface="Times New Roman" panose="02020603050405020304" pitchFamily="18" charset="0"/>
                      </a:endParaRP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CO" sz="1800" b="1" dirty="0">
                          <a:solidFill>
                            <a:srgbClr val="000000"/>
                          </a:solidFill>
                          <a:effectLst/>
                          <a:latin typeface="Gotham Light" pitchFamily="50" charset="0"/>
                          <a:ea typeface="Calibri" panose="020F0502020204030204" pitchFamily="34" charset="0"/>
                          <a:cs typeface="Times New Roman" panose="02020603050405020304" pitchFamily="18" charset="0"/>
                        </a:rPr>
                        <a:t>SEM 3</a:t>
                      </a:r>
                      <a:endParaRPr lang="es-CO" sz="1800" dirty="0">
                        <a:effectLst/>
                        <a:latin typeface="Gotham Light" pitchFamily="50" charset="0"/>
                        <a:ea typeface="Calibri" panose="020F0502020204030204" pitchFamily="34" charset="0"/>
                        <a:cs typeface="Times New Roman" panose="02020603050405020304" pitchFamily="18" charset="0"/>
                      </a:endParaRP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CO" sz="1800" b="1" dirty="0">
                          <a:solidFill>
                            <a:srgbClr val="000000"/>
                          </a:solidFill>
                          <a:effectLst/>
                          <a:latin typeface="Gotham Light" pitchFamily="50" charset="0"/>
                          <a:ea typeface="Calibri" panose="020F0502020204030204" pitchFamily="34" charset="0"/>
                          <a:cs typeface="Times New Roman" panose="02020603050405020304" pitchFamily="18" charset="0"/>
                        </a:rPr>
                        <a:t>SEM 4</a:t>
                      </a:r>
                      <a:endParaRPr lang="es-CO" sz="1800" dirty="0">
                        <a:effectLst/>
                        <a:latin typeface="Gotham Light" pitchFamily="50" charset="0"/>
                        <a:ea typeface="Calibri" panose="020F0502020204030204" pitchFamily="34" charset="0"/>
                        <a:cs typeface="Times New Roman" panose="02020603050405020304" pitchFamily="18" charset="0"/>
                      </a:endParaRP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CO" sz="1800" b="1" dirty="0">
                          <a:solidFill>
                            <a:srgbClr val="000000"/>
                          </a:solidFill>
                          <a:effectLst/>
                          <a:latin typeface="Gotham Light" pitchFamily="50" charset="0"/>
                          <a:ea typeface="Calibri" panose="020F0502020204030204" pitchFamily="34" charset="0"/>
                          <a:cs typeface="Times New Roman" panose="02020603050405020304" pitchFamily="18" charset="0"/>
                        </a:rPr>
                        <a:t>SE con notificación</a:t>
                      </a:r>
                      <a:endParaRPr lang="es-CO" sz="1800" dirty="0">
                        <a:effectLst/>
                        <a:latin typeface="Gotham Light" pitchFamily="50" charset="0"/>
                        <a:ea typeface="Calibri" panose="020F0502020204030204" pitchFamily="34" charset="0"/>
                        <a:cs typeface="Times New Roman" panose="02020603050405020304" pitchFamily="18" charset="0"/>
                      </a:endParaRP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CO" sz="1800" b="1" dirty="0">
                          <a:solidFill>
                            <a:srgbClr val="000000"/>
                          </a:solidFill>
                          <a:effectLst/>
                          <a:latin typeface="Gotham Light" pitchFamily="50" charset="0"/>
                          <a:ea typeface="Calibri" panose="020F0502020204030204" pitchFamily="34" charset="0"/>
                          <a:cs typeface="Times New Roman" panose="02020603050405020304" pitchFamily="18" charset="0"/>
                        </a:rPr>
                        <a:t>Total SE</a:t>
                      </a:r>
                      <a:endParaRPr lang="es-CO" sz="1800" dirty="0">
                        <a:effectLst/>
                        <a:latin typeface="Gotham Light" pitchFamily="50" charset="0"/>
                        <a:ea typeface="Calibri" panose="020F0502020204030204" pitchFamily="34" charset="0"/>
                        <a:cs typeface="Times New Roman" panose="02020603050405020304" pitchFamily="18" charset="0"/>
                      </a:endParaRP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s-CO" sz="1800" b="1" dirty="0">
                          <a:solidFill>
                            <a:srgbClr val="000000"/>
                          </a:solidFill>
                          <a:effectLst/>
                          <a:latin typeface="Gotham Light" pitchFamily="50" charset="0"/>
                          <a:ea typeface="Calibri" panose="020F0502020204030204" pitchFamily="34" charset="0"/>
                          <a:cs typeface="Times New Roman" panose="02020603050405020304" pitchFamily="18" charset="0"/>
                        </a:rPr>
                        <a:t>% cumplimiento</a:t>
                      </a:r>
                      <a:endParaRPr lang="es-CO" sz="1800" dirty="0">
                        <a:effectLst/>
                        <a:latin typeface="Gotham Light" pitchFamily="50" charset="0"/>
                        <a:ea typeface="Calibri" panose="020F0502020204030204" pitchFamily="34" charset="0"/>
                        <a:cs typeface="Times New Roman" panose="02020603050405020304" pitchFamily="18" charset="0"/>
                      </a:endParaRP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95387866"/>
                  </a:ext>
                </a:extLst>
              </a:tr>
              <a:tr h="614804">
                <a:tc>
                  <a:txBody>
                    <a:bodyPr/>
                    <a:lstStyle/>
                    <a:p>
                      <a:pPr algn="ctr">
                        <a:lnSpc>
                          <a:spcPct val="107000"/>
                        </a:lnSpc>
                        <a:spcAft>
                          <a:spcPts val="800"/>
                        </a:spcAft>
                      </a:pPr>
                      <a:r>
                        <a:rPr lang="es-CO" sz="1800" b="1" dirty="0">
                          <a:effectLst/>
                          <a:latin typeface="Gotham Light" pitchFamily="50" charset="0"/>
                          <a:ea typeface="Calibri" panose="020F0502020204030204" pitchFamily="34" charset="0"/>
                          <a:cs typeface="Times New Roman" panose="02020603050405020304" pitchFamily="18" charset="0"/>
                        </a:rPr>
                        <a:t>1</a:t>
                      </a:r>
                      <a:endParaRPr lang="es-CO" sz="1800" dirty="0">
                        <a:effectLst/>
                        <a:latin typeface="Gotham Light" pitchFamily="50" charset="0"/>
                        <a:ea typeface="Calibri" panose="020F0502020204030204" pitchFamily="34" charset="0"/>
                        <a:cs typeface="Times New Roman" panose="02020603050405020304" pitchFamily="18" charset="0"/>
                      </a:endParaRP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dirty="0">
                          <a:effectLst/>
                          <a:latin typeface="Gotham Light" pitchFamily="50" charset="0"/>
                          <a:ea typeface="Calibri" panose="020F0502020204030204" pitchFamily="34" charset="0"/>
                          <a:cs typeface="Times New Roman" panose="02020603050405020304" pitchFamily="18" charset="0"/>
                        </a:rPr>
                        <a:t>+</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dirty="0">
                          <a:effectLst/>
                          <a:latin typeface="Gotham Light" pitchFamily="50" charset="0"/>
                          <a:ea typeface="Calibri" panose="020F0502020204030204" pitchFamily="34" charset="0"/>
                          <a:cs typeface="Times New Roman" panose="02020603050405020304" pitchFamily="18" charset="0"/>
                        </a:rPr>
                        <a:t>+</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dirty="0">
                          <a:effectLst/>
                          <a:latin typeface="Gotham Light" pitchFamily="50" charset="0"/>
                          <a:ea typeface="Calibri" panose="020F0502020204030204" pitchFamily="34" charset="0"/>
                          <a:cs typeface="Times New Roman" panose="02020603050405020304" pitchFamily="18" charset="0"/>
                        </a:rPr>
                        <a:t>-</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dirty="0">
                          <a:effectLst/>
                          <a:latin typeface="Gotham Light" pitchFamily="50" charset="0"/>
                          <a:ea typeface="Calibri" panose="020F0502020204030204" pitchFamily="34" charset="0"/>
                          <a:cs typeface="Times New Roman" panose="02020603050405020304" pitchFamily="18" charset="0"/>
                        </a:rPr>
                        <a:t>+</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a:effectLst/>
                          <a:latin typeface="Gotham Light" pitchFamily="50" charset="0"/>
                          <a:ea typeface="Calibri" panose="020F0502020204030204" pitchFamily="34" charset="0"/>
                          <a:cs typeface="Times New Roman" panose="02020603050405020304" pitchFamily="18" charset="0"/>
                        </a:rPr>
                        <a:t>4</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a:effectLst/>
                          <a:latin typeface="Gotham Light" pitchFamily="50" charset="0"/>
                          <a:ea typeface="Calibri" panose="020F0502020204030204" pitchFamily="34" charset="0"/>
                          <a:cs typeface="Times New Roman" panose="02020603050405020304" pitchFamily="18" charset="0"/>
                        </a:rPr>
                        <a:t>4</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a:solidFill>
                            <a:srgbClr val="000000"/>
                          </a:solidFill>
                          <a:effectLst/>
                          <a:latin typeface="Gotham Light" pitchFamily="50" charset="0"/>
                          <a:ea typeface="Calibri" panose="020F0502020204030204" pitchFamily="34" charset="0"/>
                          <a:cs typeface="Times New Roman" panose="02020603050405020304" pitchFamily="18" charset="0"/>
                        </a:rPr>
                        <a:t>100</a:t>
                      </a:r>
                      <a:endParaRPr lang="es-CO" sz="1800">
                        <a:effectLst/>
                        <a:latin typeface="Gotham Light" pitchFamily="50" charset="0"/>
                        <a:ea typeface="Calibri" panose="020F0502020204030204" pitchFamily="34" charset="0"/>
                        <a:cs typeface="Times New Roman" panose="02020603050405020304" pitchFamily="18" charset="0"/>
                      </a:endParaRP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065971788"/>
                  </a:ext>
                </a:extLst>
              </a:tr>
              <a:tr h="611219">
                <a:tc>
                  <a:txBody>
                    <a:bodyPr/>
                    <a:lstStyle/>
                    <a:p>
                      <a:pPr algn="ctr">
                        <a:lnSpc>
                          <a:spcPct val="107000"/>
                        </a:lnSpc>
                        <a:spcAft>
                          <a:spcPts val="800"/>
                        </a:spcAft>
                      </a:pPr>
                      <a:r>
                        <a:rPr lang="es-CO" sz="1800" b="1">
                          <a:effectLst/>
                          <a:latin typeface="Gotham Light" pitchFamily="50" charset="0"/>
                          <a:ea typeface="Calibri" panose="020F0502020204030204" pitchFamily="34" charset="0"/>
                          <a:cs typeface="Times New Roman" panose="02020603050405020304" pitchFamily="18" charset="0"/>
                        </a:rPr>
                        <a:t>2</a:t>
                      </a:r>
                      <a:endParaRPr lang="es-CO" sz="1800">
                        <a:effectLst/>
                        <a:latin typeface="Gotham Light" pitchFamily="50" charset="0"/>
                        <a:ea typeface="Calibri" panose="020F0502020204030204" pitchFamily="34" charset="0"/>
                        <a:cs typeface="Times New Roman" panose="02020603050405020304" pitchFamily="18" charset="0"/>
                      </a:endParaRP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a:effectLst/>
                          <a:latin typeface="Gotham Light" pitchFamily="50" charset="0"/>
                          <a:ea typeface="Calibri" panose="020F0502020204030204" pitchFamily="34" charset="0"/>
                          <a:cs typeface="Times New Roman" panose="02020603050405020304" pitchFamily="18" charset="0"/>
                        </a:rPr>
                        <a:t>+</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a:effectLst/>
                          <a:latin typeface="Gotham Light" pitchFamily="50" charset="0"/>
                          <a:ea typeface="Calibri" panose="020F0502020204030204" pitchFamily="34" charset="0"/>
                          <a:cs typeface="Times New Roman" panose="02020603050405020304" pitchFamily="18" charset="0"/>
                        </a:rPr>
                        <a:t>+</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a:effectLst/>
                          <a:latin typeface="Gotham Light" pitchFamily="50" charset="0"/>
                          <a:ea typeface="Calibri" panose="020F0502020204030204" pitchFamily="34" charset="0"/>
                          <a:cs typeface="Times New Roman" panose="02020603050405020304" pitchFamily="18" charset="0"/>
                        </a:rPr>
                        <a:t>+</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dirty="0">
                          <a:effectLst/>
                          <a:latin typeface="Gotham Light" pitchFamily="50" charset="0"/>
                          <a:ea typeface="Calibri" panose="020F0502020204030204" pitchFamily="34" charset="0"/>
                          <a:cs typeface="Times New Roman" panose="02020603050405020304" pitchFamily="18" charset="0"/>
                        </a:rPr>
                        <a:t>+</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dirty="0">
                          <a:effectLst/>
                          <a:latin typeface="Gotham Light" pitchFamily="50" charset="0"/>
                          <a:ea typeface="Calibri" panose="020F0502020204030204" pitchFamily="34" charset="0"/>
                          <a:cs typeface="Times New Roman" panose="02020603050405020304" pitchFamily="18" charset="0"/>
                        </a:rPr>
                        <a:t>4</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dirty="0">
                          <a:effectLst/>
                          <a:latin typeface="Gotham Light" pitchFamily="50" charset="0"/>
                          <a:ea typeface="Calibri" panose="020F0502020204030204" pitchFamily="34" charset="0"/>
                          <a:cs typeface="Times New Roman" panose="02020603050405020304" pitchFamily="18" charset="0"/>
                        </a:rPr>
                        <a:t>4</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dirty="0">
                          <a:solidFill>
                            <a:srgbClr val="000000"/>
                          </a:solidFill>
                          <a:effectLst/>
                          <a:latin typeface="Gotham Light" pitchFamily="50" charset="0"/>
                          <a:ea typeface="Calibri" panose="020F0502020204030204" pitchFamily="34" charset="0"/>
                          <a:cs typeface="Times New Roman" panose="02020603050405020304" pitchFamily="18" charset="0"/>
                        </a:rPr>
                        <a:t>100</a:t>
                      </a:r>
                      <a:endParaRPr lang="es-CO" sz="1800" dirty="0">
                        <a:effectLst/>
                        <a:latin typeface="Gotham Light" pitchFamily="50" charset="0"/>
                        <a:ea typeface="Calibri" panose="020F0502020204030204" pitchFamily="34" charset="0"/>
                        <a:cs typeface="Times New Roman" panose="02020603050405020304" pitchFamily="18" charset="0"/>
                      </a:endParaRP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822282553"/>
                  </a:ext>
                </a:extLst>
              </a:tr>
              <a:tr h="611219">
                <a:tc>
                  <a:txBody>
                    <a:bodyPr/>
                    <a:lstStyle/>
                    <a:p>
                      <a:pPr algn="ctr">
                        <a:lnSpc>
                          <a:spcPct val="107000"/>
                        </a:lnSpc>
                        <a:spcAft>
                          <a:spcPts val="800"/>
                        </a:spcAft>
                      </a:pPr>
                      <a:r>
                        <a:rPr lang="es-CO" sz="1800" b="1">
                          <a:effectLst/>
                          <a:latin typeface="Gotham Light" pitchFamily="50" charset="0"/>
                          <a:ea typeface="Calibri" panose="020F0502020204030204" pitchFamily="34" charset="0"/>
                          <a:cs typeface="Times New Roman" panose="02020603050405020304" pitchFamily="18" charset="0"/>
                        </a:rPr>
                        <a:t>3</a:t>
                      </a:r>
                      <a:endParaRPr lang="es-CO" sz="1800">
                        <a:effectLst/>
                        <a:latin typeface="Gotham Light" pitchFamily="50" charset="0"/>
                        <a:ea typeface="Calibri" panose="020F0502020204030204" pitchFamily="34" charset="0"/>
                        <a:cs typeface="Times New Roman" panose="02020603050405020304" pitchFamily="18" charset="0"/>
                      </a:endParaRP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a:effectLst/>
                          <a:latin typeface="Gotham Light" pitchFamily="50" charset="0"/>
                          <a:ea typeface="Calibri" panose="020F0502020204030204" pitchFamily="34" charset="0"/>
                          <a:cs typeface="Times New Roman" panose="02020603050405020304" pitchFamily="18" charset="0"/>
                        </a:rPr>
                        <a:t>+</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dirty="0">
                          <a:effectLst/>
                          <a:latin typeface="Gotham Light" pitchFamily="50" charset="0"/>
                          <a:ea typeface="Calibri" panose="020F0502020204030204" pitchFamily="34" charset="0"/>
                          <a:cs typeface="Times New Roman" panose="02020603050405020304" pitchFamily="18" charset="0"/>
                        </a:rPr>
                        <a:t>S</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a:effectLst/>
                          <a:latin typeface="Gotham Light" pitchFamily="50" charset="0"/>
                          <a:ea typeface="Calibri" panose="020F0502020204030204" pitchFamily="34" charset="0"/>
                          <a:cs typeface="Times New Roman" panose="02020603050405020304" pitchFamily="18" charset="0"/>
                        </a:rPr>
                        <a:t>+</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a:effectLst/>
                          <a:latin typeface="Gotham Light" pitchFamily="50" charset="0"/>
                          <a:ea typeface="Calibri" panose="020F0502020204030204" pitchFamily="34" charset="0"/>
                          <a:cs typeface="Times New Roman" panose="02020603050405020304" pitchFamily="18" charset="0"/>
                        </a:rPr>
                        <a:t>+</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a:effectLst/>
                          <a:latin typeface="Gotham Light" pitchFamily="50" charset="0"/>
                          <a:ea typeface="Calibri" panose="020F0502020204030204" pitchFamily="34" charset="0"/>
                          <a:cs typeface="Times New Roman" panose="02020603050405020304" pitchFamily="18" charset="0"/>
                        </a:rPr>
                        <a:t>3</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a:effectLst/>
                          <a:latin typeface="Gotham Light" pitchFamily="50" charset="0"/>
                          <a:ea typeface="Calibri" panose="020F0502020204030204" pitchFamily="34" charset="0"/>
                          <a:cs typeface="Times New Roman" panose="02020603050405020304" pitchFamily="18" charset="0"/>
                        </a:rPr>
                        <a:t>4</a:t>
                      </a: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800" dirty="0">
                          <a:solidFill>
                            <a:srgbClr val="000000"/>
                          </a:solidFill>
                          <a:effectLst/>
                          <a:latin typeface="Gotham Light" pitchFamily="50" charset="0"/>
                          <a:ea typeface="Calibri" panose="020F0502020204030204" pitchFamily="34" charset="0"/>
                          <a:cs typeface="Times New Roman" panose="02020603050405020304" pitchFamily="18" charset="0"/>
                        </a:rPr>
                        <a:t>75</a:t>
                      </a:r>
                      <a:endParaRPr lang="es-CO" sz="1800" dirty="0">
                        <a:effectLst/>
                        <a:latin typeface="Gotham Light" pitchFamily="50" charset="0"/>
                        <a:ea typeface="Calibri" panose="020F0502020204030204" pitchFamily="34" charset="0"/>
                        <a:cs typeface="Times New Roman" panose="02020603050405020304" pitchFamily="18" charset="0"/>
                      </a:endParaRPr>
                    </a:p>
                  </a:txBody>
                  <a:tcPr marL="86037" marR="86037" marT="43018" marB="43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22364620"/>
                  </a:ext>
                </a:extLst>
              </a:tr>
            </a:tbl>
          </a:graphicData>
        </a:graphic>
      </p:graphicFrame>
    </p:spTree>
    <p:extLst>
      <p:ext uri="{BB962C8B-B14F-4D97-AF65-F5344CB8AC3E}">
        <p14:creationId xmlns:p14="http://schemas.microsoft.com/office/powerpoint/2010/main" val="184493967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noAutofit/>
          </a:bodyPr>
          <a:lstStyle/>
          <a:p>
            <a:r>
              <a:rPr lang="es-CO" sz="3200" dirty="0">
                <a:solidFill>
                  <a:srgbClr val="C00000"/>
                </a:solidFill>
                <a:latin typeface="Gotham Black" pitchFamily="50" charset="0"/>
              </a:rPr>
              <a:t>Indicadores</a:t>
            </a:r>
            <a:endParaRPr sz="3200" dirty="0">
              <a:solidFill>
                <a:srgbClr val="C00000"/>
              </a:solidFill>
              <a:latin typeface="Gotham Black" pitchFamily="50" charset="0"/>
            </a:endParaRPr>
          </a:p>
        </p:txBody>
      </p:sp>
      <p:sp>
        <p:nvSpPr>
          <p:cNvPr id="171" name="Shape 171"/>
          <p:cNvSpPr/>
          <p:nvPr/>
        </p:nvSpPr>
        <p:spPr>
          <a:xfrm>
            <a:off x="381000" y="1268760"/>
            <a:ext cx="8382000" cy="369331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buSzPct val="100000"/>
              <a:defRPr sz="2600">
                <a:latin typeface="Arial"/>
                <a:ea typeface="Arial"/>
                <a:cs typeface="Arial"/>
                <a:sym typeface="Arial"/>
              </a:defRPr>
            </a:pPr>
            <a:r>
              <a:rPr lang="es-CO" b="1" dirty="0">
                <a:latin typeface="Gotham Light" pitchFamily="50" charset="0"/>
              </a:rPr>
              <a:t>Cumplimiento de la entrega del reporte semanal - UNM</a:t>
            </a:r>
          </a:p>
          <a:p>
            <a:pPr algn="ctr">
              <a:buSzPct val="100000"/>
              <a:defRPr sz="2600">
                <a:latin typeface="Arial"/>
                <a:ea typeface="Arial"/>
                <a:cs typeface="Arial"/>
                <a:sym typeface="Arial"/>
              </a:defRPr>
            </a:pPr>
            <a:endParaRPr lang="es-CO" b="1" dirty="0">
              <a:latin typeface="Gotham Light" pitchFamily="50" charset="0"/>
            </a:endParaRPr>
          </a:p>
          <a:p>
            <a:pPr marL="457200" indent="-457200">
              <a:buSzPct val="100000"/>
              <a:buFont typeface="Arial" panose="020B0604020202020204" pitchFamily="34" charset="0"/>
              <a:buChar char="•"/>
              <a:defRPr sz="2600">
                <a:latin typeface="Arial"/>
                <a:ea typeface="Arial"/>
                <a:cs typeface="Arial"/>
                <a:sym typeface="Arial"/>
              </a:defRPr>
            </a:pPr>
            <a:r>
              <a:rPr lang="es-CO" sz="2600" b="1" dirty="0">
                <a:latin typeface="Gotham Light" pitchFamily="50" charset="0"/>
                <a:sym typeface="Arial"/>
              </a:rPr>
              <a:t>Numerador</a:t>
            </a:r>
            <a:r>
              <a:rPr lang="es-CO" sz="2600" dirty="0">
                <a:latin typeface="Gotham Light" pitchFamily="50" charset="0"/>
                <a:sym typeface="Arial"/>
              </a:rPr>
              <a:t>: Número de UPGD que realizan el reporte negativo o positivo de la presencia de eventos objeto de vigilancia en salud pública para la semana epidemiológica. </a:t>
            </a:r>
          </a:p>
          <a:p>
            <a:pPr>
              <a:buSzPct val="100000"/>
              <a:defRPr sz="2600">
                <a:latin typeface="Arial"/>
                <a:ea typeface="Arial"/>
                <a:cs typeface="Arial"/>
                <a:sym typeface="Arial"/>
              </a:defRPr>
            </a:pPr>
            <a:endParaRPr lang="es-CO" sz="2600" dirty="0">
              <a:latin typeface="Gotham Light" pitchFamily="50" charset="0"/>
              <a:sym typeface="Arial"/>
            </a:endParaRPr>
          </a:p>
          <a:p>
            <a:pPr marL="457200" indent="-457200">
              <a:buSzPct val="100000"/>
              <a:buFont typeface="Arial" panose="020B0604020202020204" pitchFamily="34" charset="0"/>
              <a:buChar char="•"/>
              <a:defRPr sz="2600">
                <a:latin typeface="Arial"/>
                <a:ea typeface="Arial"/>
                <a:cs typeface="Arial"/>
                <a:sym typeface="Arial"/>
              </a:defRPr>
            </a:pPr>
            <a:r>
              <a:rPr lang="es-CO" sz="2600" b="1" dirty="0">
                <a:latin typeface="Gotham Light" pitchFamily="50" charset="0"/>
                <a:sym typeface="Arial"/>
              </a:rPr>
              <a:t>Denominador</a:t>
            </a:r>
            <a:r>
              <a:rPr lang="es-CO" sz="2600" dirty="0">
                <a:latin typeface="Gotham Light" pitchFamily="50" charset="0"/>
                <a:sym typeface="Arial"/>
              </a:rPr>
              <a:t>: Total de UPGD</a:t>
            </a:r>
            <a:endParaRPr lang="es-CO" dirty="0">
              <a:latin typeface="Gotham Light" pitchFamily="50" charset="0"/>
            </a:endParaRPr>
          </a:p>
        </p:txBody>
      </p:sp>
      <p:graphicFrame>
        <p:nvGraphicFramePr>
          <p:cNvPr id="2" name="Tabla 1">
            <a:extLst>
              <a:ext uri="{FF2B5EF4-FFF2-40B4-BE49-F238E27FC236}">
                <a16:creationId xmlns:a16="http://schemas.microsoft.com/office/drawing/2014/main" id="{69468F91-A33D-4C31-AE76-D45426698FDC}"/>
              </a:ext>
            </a:extLst>
          </p:cNvPr>
          <p:cNvGraphicFramePr>
            <a:graphicFrameLocks noGrp="1"/>
          </p:cNvGraphicFramePr>
          <p:nvPr>
            <p:extLst>
              <p:ext uri="{D42A27DB-BD31-4B8C-83A1-F6EECF244321}">
                <p14:modId xmlns:p14="http://schemas.microsoft.com/office/powerpoint/2010/main" val="1653627728"/>
              </p:ext>
            </p:extLst>
          </p:nvPr>
        </p:nvGraphicFramePr>
        <p:xfrm>
          <a:off x="2429762" y="5250111"/>
          <a:ext cx="4284476" cy="627161"/>
        </p:xfrm>
        <a:graphic>
          <a:graphicData uri="http://schemas.openxmlformats.org/drawingml/2006/table">
            <a:tbl>
              <a:tblPr firstRow="1" bandRow="1">
                <a:tableStyleId>{5C22544A-7EE6-4342-B048-85BDC9FD1C3A}</a:tableStyleId>
              </a:tblPr>
              <a:tblGrid>
                <a:gridCol w="2142238">
                  <a:extLst>
                    <a:ext uri="{9D8B030D-6E8A-4147-A177-3AD203B41FA5}">
                      <a16:colId xmlns:a16="http://schemas.microsoft.com/office/drawing/2014/main" val="690108859"/>
                    </a:ext>
                  </a:extLst>
                </a:gridCol>
                <a:gridCol w="2142238">
                  <a:extLst>
                    <a:ext uri="{9D8B030D-6E8A-4147-A177-3AD203B41FA5}">
                      <a16:colId xmlns:a16="http://schemas.microsoft.com/office/drawing/2014/main" val="3674002905"/>
                    </a:ext>
                  </a:extLst>
                </a:gridCol>
              </a:tblGrid>
              <a:tr h="6271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600" b="0" dirty="0">
                          <a:solidFill>
                            <a:schemeClr val="tx1"/>
                          </a:solidFill>
                          <a:latin typeface="Gotham Light" pitchFamily="50" charset="0"/>
                        </a:rPr>
                        <a:t>≥</a:t>
                      </a:r>
                      <a:r>
                        <a:rPr lang="es-CO" sz="2600" b="1" dirty="0">
                          <a:solidFill>
                            <a:schemeClr val="tx1"/>
                          </a:solidFill>
                          <a:latin typeface="Gotham Light" pitchFamily="50" charset="0"/>
                        </a:rPr>
                        <a:t>90%</a:t>
                      </a:r>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600" b="1" kern="1200" baseline="0" dirty="0">
                          <a:solidFill>
                            <a:schemeClr val="tx1"/>
                          </a:solidFill>
                          <a:latin typeface="Gotham Light" pitchFamily="50" charset="0"/>
                          <a:ea typeface="+mn-ea"/>
                          <a:cs typeface="+mn-cs"/>
                        </a:rPr>
                        <a:t>0%-89%</a:t>
                      </a:r>
                    </a:p>
                  </a:txBody>
                  <a:tcPr>
                    <a:solidFill>
                      <a:srgbClr val="FF0000"/>
                    </a:solidFill>
                  </a:tcPr>
                </a:tc>
                <a:extLst>
                  <a:ext uri="{0D108BD9-81ED-4DB2-BD59-A6C34878D82A}">
                    <a16:rowId xmlns:a16="http://schemas.microsoft.com/office/drawing/2014/main" val="339638030"/>
                  </a:ext>
                </a:extLst>
              </a:tr>
            </a:tbl>
          </a:graphicData>
        </a:graphic>
      </p:graphicFrame>
      <p:sp>
        <p:nvSpPr>
          <p:cNvPr id="5" name="CuadroTexto 4"/>
          <p:cNvSpPr txBox="1"/>
          <p:nvPr/>
        </p:nvSpPr>
        <p:spPr>
          <a:xfrm>
            <a:off x="7849717" y="3933056"/>
            <a:ext cx="936475" cy="461665"/>
          </a:xfrm>
          <a:prstGeom prst="rect">
            <a:avLst/>
          </a:prstGeom>
          <a:noFill/>
        </p:spPr>
        <p:txBody>
          <a:bodyPr wrap="none" rtlCol="0">
            <a:spAutoFit/>
          </a:bodyPr>
          <a:lstStyle/>
          <a:p>
            <a:r>
              <a:rPr lang="en-US" sz="2400" b="1" dirty="0">
                <a:solidFill>
                  <a:srgbClr val="C00000"/>
                </a:solidFill>
                <a:latin typeface="Gotham Light" pitchFamily="50" charset="0"/>
              </a:rPr>
              <a:t>x100</a:t>
            </a:r>
          </a:p>
        </p:txBody>
      </p:sp>
      <p:cxnSp>
        <p:nvCxnSpPr>
          <p:cNvPr id="6" name="Conector recto 5"/>
          <p:cNvCxnSpPr>
            <a:cxnSpLocks/>
          </p:cNvCxnSpPr>
          <p:nvPr/>
        </p:nvCxnSpPr>
        <p:spPr>
          <a:xfrm>
            <a:off x="827584" y="4221088"/>
            <a:ext cx="7022133"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9639661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noAutofit/>
          </a:bodyPr>
          <a:lstStyle/>
          <a:p>
            <a:r>
              <a:rPr lang="es-CO" sz="3200" dirty="0">
                <a:solidFill>
                  <a:srgbClr val="C00000"/>
                </a:solidFill>
                <a:latin typeface="Gotham Black" pitchFamily="50" charset="0"/>
              </a:rPr>
              <a:t>Indicadores</a:t>
            </a:r>
            <a:endParaRPr sz="3200" dirty="0">
              <a:solidFill>
                <a:srgbClr val="C00000"/>
              </a:solidFill>
              <a:latin typeface="Gotham Black" pitchFamily="50" charset="0"/>
            </a:endParaRPr>
          </a:p>
        </p:txBody>
      </p:sp>
      <p:sp>
        <p:nvSpPr>
          <p:cNvPr id="171" name="Shape 171"/>
          <p:cNvSpPr/>
          <p:nvPr/>
        </p:nvSpPr>
        <p:spPr>
          <a:xfrm>
            <a:off x="381000" y="898179"/>
            <a:ext cx="8382000" cy="1292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buSzPct val="100000"/>
              <a:defRPr sz="2600">
                <a:latin typeface="Arial"/>
                <a:ea typeface="Arial"/>
                <a:cs typeface="Arial"/>
                <a:sym typeface="Arial"/>
              </a:defRPr>
            </a:pPr>
            <a:r>
              <a:rPr lang="es-CO" b="1" dirty="0">
                <a:latin typeface="Gotham Light" pitchFamily="50" charset="0"/>
              </a:rPr>
              <a:t>Cumplimiento de la entrega del reporte semanal - UNM</a:t>
            </a:r>
          </a:p>
          <a:p>
            <a:pPr algn="ctr">
              <a:buSzPct val="100000"/>
              <a:defRPr sz="2600">
                <a:latin typeface="Arial"/>
                <a:ea typeface="Arial"/>
                <a:cs typeface="Arial"/>
                <a:sym typeface="Arial"/>
              </a:defRPr>
            </a:pPr>
            <a:endParaRPr lang="es-CO" b="1" dirty="0">
              <a:latin typeface="Gotham Light" pitchFamily="50" charset="0"/>
            </a:endParaRPr>
          </a:p>
        </p:txBody>
      </p:sp>
      <p:graphicFrame>
        <p:nvGraphicFramePr>
          <p:cNvPr id="2" name="Tabla 1">
            <a:extLst>
              <a:ext uri="{FF2B5EF4-FFF2-40B4-BE49-F238E27FC236}">
                <a16:creationId xmlns:a16="http://schemas.microsoft.com/office/drawing/2014/main" id="{69468F91-A33D-4C31-AE76-D45426698FDC}"/>
              </a:ext>
            </a:extLst>
          </p:cNvPr>
          <p:cNvGraphicFramePr>
            <a:graphicFrameLocks noGrp="1"/>
          </p:cNvGraphicFramePr>
          <p:nvPr>
            <p:extLst>
              <p:ext uri="{D42A27DB-BD31-4B8C-83A1-F6EECF244321}">
                <p14:modId xmlns:p14="http://schemas.microsoft.com/office/powerpoint/2010/main" val="3266238695"/>
              </p:ext>
            </p:extLst>
          </p:nvPr>
        </p:nvGraphicFramePr>
        <p:xfrm>
          <a:off x="2051720" y="5877272"/>
          <a:ext cx="5328592" cy="82296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690108859"/>
                    </a:ext>
                  </a:extLst>
                </a:gridCol>
                <a:gridCol w="2664296">
                  <a:extLst>
                    <a:ext uri="{9D8B030D-6E8A-4147-A177-3AD203B41FA5}">
                      <a16:colId xmlns:a16="http://schemas.microsoft.com/office/drawing/2014/main" val="3674002905"/>
                    </a:ext>
                  </a:extLst>
                </a:gridCol>
              </a:tblGrid>
              <a:tr h="672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400" b="1" dirty="0">
                          <a:solidFill>
                            <a:schemeClr val="tx1"/>
                          </a:solidFill>
                          <a:latin typeface="Gotham Light" pitchFamily="50" charset="0"/>
                        </a:rPr>
                        <a:t>≥90%</a:t>
                      </a:r>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400" b="1" kern="1200" baseline="0" dirty="0">
                          <a:solidFill>
                            <a:schemeClr val="tx1"/>
                          </a:solidFill>
                          <a:latin typeface="Gotham Light" pitchFamily="50" charset="0"/>
                          <a:ea typeface="+mn-ea"/>
                          <a:cs typeface="+mn-cs"/>
                        </a:rPr>
                        <a:t>0%-89%</a:t>
                      </a:r>
                    </a:p>
                    <a:p>
                      <a:pPr algn="ctr"/>
                      <a:endParaRPr lang="es-CO" sz="2400" b="1" dirty="0">
                        <a:solidFill>
                          <a:schemeClr val="tx1"/>
                        </a:solidFill>
                        <a:latin typeface="Gotham Light" pitchFamily="50" charset="0"/>
                      </a:endParaRPr>
                    </a:p>
                  </a:txBody>
                  <a:tcPr>
                    <a:solidFill>
                      <a:srgbClr val="FF0000"/>
                    </a:solidFill>
                  </a:tcPr>
                </a:tc>
                <a:extLst>
                  <a:ext uri="{0D108BD9-81ED-4DB2-BD59-A6C34878D82A}">
                    <a16:rowId xmlns:a16="http://schemas.microsoft.com/office/drawing/2014/main" val="339638030"/>
                  </a:ext>
                </a:extLst>
              </a:tr>
            </a:tbl>
          </a:graphicData>
        </a:graphic>
      </p:graphicFrame>
      <p:graphicFrame>
        <p:nvGraphicFramePr>
          <p:cNvPr id="3" name="Tabla 3">
            <a:extLst>
              <a:ext uri="{FF2B5EF4-FFF2-40B4-BE49-F238E27FC236}">
                <a16:creationId xmlns:a16="http://schemas.microsoft.com/office/drawing/2014/main" id="{4138C677-4AB9-4EC5-A43E-B68057739B70}"/>
              </a:ext>
            </a:extLst>
          </p:cNvPr>
          <p:cNvGraphicFramePr>
            <a:graphicFrameLocks noGrp="1"/>
          </p:cNvGraphicFramePr>
          <p:nvPr>
            <p:extLst>
              <p:ext uri="{D42A27DB-BD31-4B8C-83A1-F6EECF244321}">
                <p14:modId xmlns:p14="http://schemas.microsoft.com/office/powerpoint/2010/main" val="3452133867"/>
              </p:ext>
            </p:extLst>
          </p:nvPr>
        </p:nvGraphicFramePr>
        <p:xfrm>
          <a:off x="1416272" y="1913725"/>
          <a:ext cx="6240015" cy="1715380"/>
        </p:xfrm>
        <a:graphic>
          <a:graphicData uri="http://schemas.openxmlformats.org/drawingml/2006/table">
            <a:tbl>
              <a:tblPr firstRow="1" bandRow="1">
                <a:tableStyleId>{5940675A-B579-460E-94D1-54222C63F5DA}</a:tableStyleId>
              </a:tblPr>
              <a:tblGrid>
                <a:gridCol w="1248003">
                  <a:extLst>
                    <a:ext uri="{9D8B030D-6E8A-4147-A177-3AD203B41FA5}">
                      <a16:colId xmlns:a16="http://schemas.microsoft.com/office/drawing/2014/main" val="1750150777"/>
                    </a:ext>
                  </a:extLst>
                </a:gridCol>
                <a:gridCol w="1248003">
                  <a:extLst>
                    <a:ext uri="{9D8B030D-6E8A-4147-A177-3AD203B41FA5}">
                      <a16:colId xmlns:a16="http://schemas.microsoft.com/office/drawing/2014/main" val="258138594"/>
                    </a:ext>
                  </a:extLst>
                </a:gridCol>
                <a:gridCol w="1248003">
                  <a:extLst>
                    <a:ext uri="{9D8B030D-6E8A-4147-A177-3AD203B41FA5}">
                      <a16:colId xmlns:a16="http://schemas.microsoft.com/office/drawing/2014/main" val="4258388810"/>
                    </a:ext>
                  </a:extLst>
                </a:gridCol>
                <a:gridCol w="1248003">
                  <a:extLst>
                    <a:ext uri="{9D8B030D-6E8A-4147-A177-3AD203B41FA5}">
                      <a16:colId xmlns:a16="http://schemas.microsoft.com/office/drawing/2014/main" val="2276795949"/>
                    </a:ext>
                  </a:extLst>
                </a:gridCol>
                <a:gridCol w="1248003">
                  <a:extLst>
                    <a:ext uri="{9D8B030D-6E8A-4147-A177-3AD203B41FA5}">
                      <a16:colId xmlns:a16="http://schemas.microsoft.com/office/drawing/2014/main" val="3512262638"/>
                    </a:ext>
                  </a:extLst>
                </a:gridCol>
              </a:tblGrid>
              <a:tr h="428845">
                <a:tc>
                  <a:txBody>
                    <a:bodyPr/>
                    <a:lstStyle/>
                    <a:p>
                      <a:pPr algn="ctr"/>
                      <a:r>
                        <a:rPr lang="es-CO" b="1" dirty="0">
                          <a:latin typeface="Gotham Light" pitchFamily="50" charset="0"/>
                        </a:rPr>
                        <a:t>UPGD</a:t>
                      </a:r>
                    </a:p>
                  </a:txBody>
                  <a:tcPr>
                    <a:solidFill>
                      <a:schemeClr val="bg1">
                        <a:lumMod val="75000"/>
                      </a:schemeClr>
                    </a:solidFill>
                  </a:tcPr>
                </a:tc>
                <a:tc>
                  <a:txBody>
                    <a:bodyPr/>
                    <a:lstStyle/>
                    <a:p>
                      <a:pPr algn="ctr"/>
                      <a:r>
                        <a:rPr lang="es-CO" b="1" dirty="0">
                          <a:latin typeface="Gotham Light" pitchFamily="50" charset="0"/>
                        </a:rPr>
                        <a:t>SEM 1</a:t>
                      </a:r>
                    </a:p>
                  </a:txBody>
                  <a:tcPr>
                    <a:solidFill>
                      <a:schemeClr val="bg1">
                        <a:lumMod val="75000"/>
                      </a:schemeClr>
                    </a:solidFill>
                  </a:tcPr>
                </a:tc>
                <a:tc>
                  <a:txBody>
                    <a:bodyPr/>
                    <a:lstStyle/>
                    <a:p>
                      <a:pPr algn="ctr"/>
                      <a:r>
                        <a:rPr lang="es-CO" b="1" dirty="0">
                          <a:latin typeface="Gotham Light" pitchFamily="50" charset="0"/>
                        </a:rPr>
                        <a:t>SEM 2</a:t>
                      </a:r>
                    </a:p>
                  </a:txBody>
                  <a:tcPr>
                    <a:solidFill>
                      <a:schemeClr val="bg1">
                        <a:lumMod val="75000"/>
                      </a:schemeClr>
                    </a:solidFill>
                  </a:tcPr>
                </a:tc>
                <a:tc>
                  <a:txBody>
                    <a:bodyPr/>
                    <a:lstStyle/>
                    <a:p>
                      <a:pPr algn="ctr"/>
                      <a:r>
                        <a:rPr lang="es-CO" b="1" dirty="0">
                          <a:latin typeface="Gotham Light" pitchFamily="50" charset="0"/>
                        </a:rPr>
                        <a:t>SEM 3</a:t>
                      </a:r>
                    </a:p>
                  </a:txBody>
                  <a:tcPr>
                    <a:solidFill>
                      <a:schemeClr val="bg1">
                        <a:lumMod val="75000"/>
                      </a:schemeClr>
                    </a:solidFill>
                  </a:tcPr>
                </a:tc>
                <a:tc>
                  <a:txBody>
                    <a:bodyPr/>
                    <a:lstStyle/>
                    <a:p>
                      <a:pPr algn="ctr"/>
                      <a:r>
                        <a:rPr lang="es-CO" b="1" dirty="0">
                          <a:latin typeface="Gotham Light" pitchFamily="50" charset="0"/>
                        </a:rPr>
                        <a:t>SEM 4</a:t>
                      </a:r>
                    </a:p>
                  </a:txBody>
                  <a:tcPr>
                    <a:solidFill>
                      <a:schemeClr val="bg1">
                        <a:lumMod val="75000"/>
                      </a:schemeClr>
                    </a:solidFill>
                  </a:tcPr>
                </a:tc>
                <a:extLst>
                  <a:ext uri="{0D108BD9-81ED-4DB2-BD59-A6C34878D82A}">
                    <a16:rowId xmlns:a16="http://schemas.microsoft.com/office/drawing/2014/main" val="238644112"/>
                  </a:ext>
                </a:extLst>
              </a:tr>
              <a:tr h="428845">
                <a:tc>
                  <a:txBody>
                    <a:bodyPr/>
                    <a:lstStyle/>
                    <a:p>
                      <a:pPr algn="ctr"/>
                      <a:r>
                        <a:rPr lang="es-CO" b="1" dirty="0">
                          <a:latin typeface="Gotham Light" pitchFamily="50" charset="0"/>
                        </a:rPr>
                        <a:t>1</a:t>
                      </a:r>
                    </a:p>
                  </a:txBody>
                  <a:tcPr/>
                </a:tc>
                <a:tc>
                  <a:txBody>
                    <a:bodyPr/>
                    <a:lstStyle/>
                    <a:p>
                      <a:pPr algn="ctr"/>
                      <a:r>
                        <a:rPr lang="es-CO" dirty="0">
                          <a:latin typeface="Gotham Light" pitchFamily="50" charset="0"/>
                        </a:rPr>
                        <a:t>+</a:t>
                      </a:r>
                    </a:p>
                  </a:txBody>
                  <a:tcPr/>
                </a:tc>
                <a:tc>
                  <a:txBody>
                    <a:bodyPr/>
                    <a:lstStyle/>
                    <a:p>
                      <a:pPr algn="ctr"/>
                      <a:r>
                        <a:rPr lang="es-CO" dirty="0">
                          <a:latin typeface="Gotham Light" pitchFamily="50" charset="0"/>
                        </a:rPr>
                        <a:t>+</a:t>
                      </a:r>
                    </a:p>
                  </a:txBody>
                  <a:tcPr/>
                </a:tc>
                <a:tc>
                  <a:txBody>
                    <a:bodyPr/>
                    <a:lstStyle/>
                    <a:p>
                      <a:pPr algn="ctr"/>
                      <a:r>
                        <a:rPr lang="es-CO" dirty="0">
                          <a:latin typeface="Gotham Light" pitchFamily="50" charset="0"/>
                        </a:rPr>
                        <a:t>-</a:t>
                      </a:r>
                    </a:p>
                  </a:txBody>
                  <a:tcPr/>
                </a:tc>
                <a:tc>
                  <a:txBody>
                    <a:bodyPr/>
                    <a:lstStyle/>
                    <a:p>
                      <a:pPr algn="ctr"/>
                      <a:r>
                        <a:rPr lang="es-CO" dirty="0">
                          <a:latin typeface="Gotham Light" pitchFamily="50" charset="0"/>
                        </a:rPr>
                        <a:t>+</a:t>
                      </a:r>
                    </a:p>
                  </a:txBody>
                  <a:tcPr/>
                </a:tc>
                <a:extLst>
                  <a:ext uri="{0D108BD9-81ED-4DB2-BD59-A6C34878D82A}">
                    <a16:rowId xmlns:a16="http://schemas.microsoft.com/office/drawing/2014/main" val="3574978457"/>
                  </a:ext>
                </a:extLst>
              </a:tr>
              <a:tr h="428845">
                <a:tc>
                  <a:txBody>
                    <a:bodyPr/>
                    <a:lstStyle/>
                    <a:p>
                      <a:pPr algn="ctr"/>
                      <a:r>
                        <a:rPr lang="es-CO" b="1" dirty="0">
                          <a:latin typeface="Gotham Light" pitchFamily="50" charset="0"/>
                        </a:rPr>
                        <a:t>2</a:t>
                      </a:r>
                    </a:p>
                  </a:txBody>
                  <a:tcPr/>
                </a:tc>
                <a:tc>
                  <a:txBody>
                    <a:bodyPr/>
                    <a:lstStyle/>
                    <a:p>
                      <a:pPr algn="ctr"/>
                      <a:r>
                        <a:rPr lang="es-CO" dirty="0">
                          <a:latin typeface="Gotham Light" pitchFamily="50" charset="0"/>
                        </a:rPr>
                        <a:t>+</a:t>
                      </a:r>
                    </a:p>
                  </a:txBody>
                  <a:tcPr/>
                </a:tc>
                <a:tc>
                  <a:txBody>
                    <a:bodyPr/>
                    <a:lstStyle/>
                    <a:p>
                      <a:pPr algn="ctr"/>
                      <a:r>
                        <a:rPr lang="es-CO" dirty="0">
                          <a:latin typeface="Gotham Light" pitchFamily="50" charset="0"/>
                        </a:rPr>
                        <a:t>+</a:t>
                      </a:r>
                    </a:p>
                  </a:txBody>
                  <a:tcPr/>
                </a:tc>
                <a:tc>
                  <a:txBody>
                    <a:bodyPr/>
                    <a:lstStyle/>
                    <a:p>
                      <a:pPr algn="ctr"/>
                      <a:r>
                        <a:rPr lang="es-CO" dirty="0">
                          <a:latin typeface="Gotham Light" pitchFamily="50" charset="0"/>
                        </a:rPr>
                        <a:t>+</a:t>
                      </a:r>
                    </a:p>
                  </a:txBody>
                  <a:tcPr/>
                </a:tc>
                <a:tc>
                  <a:txBody>
                    <a:bodyPr/>
                    <a:lstStyle/>
                    <a:p>
                      <a:pPr algn="ctr"/>
                      <a:r>
                        <a:rPr lang="es-CO" dirty="0">
                          <a:latin typeface="Gotham Light" pitchFamily="50" charset="0"/>
                        </a:rPr>
                        <a:t>+</a:t>
                      </a:r>
                    </a:p>
                  </a:txBody>
                  <a:tcPr/>
                </a:tc>
                <a:extLst>
                  <a:ext uri="{0D108BD9-81ED-4DB2-BD59-A6C34878D82A}">
                    <a16:rowId xmlns:a16="http://schemas.microsoft.com/office/drawing/2014/main" val="2336450745"/>
                  </a:ext>
                </a:extLst>
              </a:tr>
              <a:tr h="428845">
                <a:tc>
                  <a:txBody>
                    <a:bodyPr/>
                    <a:lstStyle/>
                    <a:p>
                      <a:pPr algn="ctr"/>
                      <a:r>
                        <a:rPr lang="es-CO" b="1" dirty="0">
                          <a:latin typeface="Gotham Light" pitchFamily="50" charset="0"/>
                        </a:rPr>
                        <a:t>3</a:t>
                      </a:r>
                    </a:p>
                  </a:txBody>
                  <a:tcPr/>
                </a:tc>
                <a:tc>
                  <a:txBody>
                    <a:bodyPr/>
                    <a:lstStyle/>
                    <a:p>
                      <a:pPr algn="ctr"/>
                      <a:r>
                        <a:rPr lang="es-CO" dirty="0">
                          <a:latin typeface="Gotham Light" pitchFamily="50" charset="0"/>
                        </a:rPr>
                        <a:t>+</a:t>
                      </a:r>
                    </a:p>
                  </a:txBody>
                  <a:tcPr/>
                </a:tc>
                <a:tc>
                  <a:txBody>
                    <a:bodyPr/>
                    <a:lstStyle/>
                    <a:p>
                      <a:pPr algn="ctr"/>
                      <a:r>
                        <a:rPr lang="es-CO" dirty="0">
                          <a:latin typeface="Gotham Light" pitchFamily="50" charset="0"/>
                        </a:rPr>
                        <a:t>S</a:t>
                      </a:r>
                    </a:p>
                  </a:txBody>
                  <a:tcPr/>
                </a:tc>
                <a:tc>
                  <a:txBody>
                    <a:bodyPr/>
                    <a:lstStyle/>
                    <a:p>
                      <a:pPr algn="ctr"/>
                      <a:r>
                        <a:rPr lang="es-CO" dirty="0">
                          <a:latin typeface="Gotham Light" pitchFamily="50" charset="0"/>
                        </a:rPr>
                        <a:t>+</a:t>
                      </a:r>
                    </a:p>
                  </a:txBody>
                  <a:tcPr/>
                </a:tc>
                <a:tc>
                  <a:txBody>
                    <a:bodyPr/>
                    <a:lstStyle/>
                    <a:p>
                      <a:pPr algn="ctr"/>
                      <a:r>
                        <a:rPr lang="es-CO" dirty="0">
                          <a:latin typeface="Gotham Light" pitchFamily="50" charset="0"/>
                        </a:rPr>
                        <a:t>+</a:t>
                      </a:r>
                    </a:p>
                  </a:txBody>
                  <a:tcPr/>
                </a:tc>
                <a:extLst>
                  <a:ext uri="{0D108BD9-81ED-4DB2-BD59-A6C34878D82A}">
                    <a16:rowId xmlns:a16="http://schemas.microsoft.com/office/drawing/2014/main" val="3443953223"/>
                  </a:ext>
                </a:extLst>
              </a:tr>
            </a:tbl>
          </a:graphicData>
        </a:graphic>
      </p:graphicFrame>
      <p:graphicFrame>
        <p:nvGraphicFramePr>
          <p:cNvPr id="4" name="Tabla 4">
            <a:extLst>
              <a:ext uri="{FF2B5EF4-FFF2-40B4-BE49-F238E27FC236}">
                <a16:creationId xmlns:a16="http://schemas.microsoft.com/office/drawing/2014/main" id="{D35A728F-DCCA-4A41-B969-89A36A69F7D5}"/>
              </a:ext>
            </a:extLst>
          </p:cNvPr>
          <p:cNvGraphicFramePr>
            <a:graphicFrameLocks noGrp="1"/>
          </p:cNvGraphicFramePr>
          <p:nvPr>
            <p:extLst>
              <p:ext uri="{D42A27DB-BD31-4B8C-83A1-F6EECF244321}">
                <p14:modId xmlns:p14="http://schemas.microsoft.com/office/powerpoint/2010/main" val="1979335581"/>
              </p:ext>
            </p:extLst>
          </p:nvPr>
        </p:nvGraphicFramePr>
        <p:xfrm>
          <a:off x="1416272" y="3834217"/>
          <a:ext cx="6240015" cy="1715380"/>
        </p:xfrm>
        <a:graphic>
          <a:graphicData uri="http://schemas.openxmlformats.org/drawingml/2006/table">
            <a:tbl>
              <a:tblPr firstRow="1" bandRow="1">
                <a:tableStyleId>{5940675A-B579-460E-94D1-54222C63F5DA}</a:tableStyleId>
              </a:tblPr>
              <a:tblGrid>
                <a:gridCol w="1248003">
                  <a:extLst>
                    <a:ext uri="{9D8B030D-6E8A-4147-A177-3AD203B41FA5}">
                      <a16:colId xmlns:a16="http://schemas.microsoft.com/office/drawing/2014/main" val="3645347211"/>
                    </a:ext>
                  </a:extLst>
                </a:gridCol>
                <a:gridCol w="1061204">
                  <a:extLst>
                    <a:ext uri="{9D8B030D-6E8A-4147-A177-3AD203B41FA5}">
                      <a16:colId xmlns:a16="http://schemas.microsoft.com/office/drawing/2014/main" val="1613182494"/>
                    </a:ext>
                  </a:extLst>
                </a:gridCol>
                <a:gridCol w="1434802">
                  <a:extLst>
                    <a:ext uri="{9D8B030D-6E8A-4147-A177-3AD203B41FA5}">
                      <a16:colId xmlns:a16="http://schemas.microsoft.com/office/drawing/2014/main" val="1357629979"/>
                    </a:ext>
                  </a:extLst>
                </a:gridCol>
                <a:gridCol w="1248003">
                  <a:extLst>
                    <a:ext uri="{9D8B030D-6E8A-4147-A177-3AD203B41FA5}">
                      <a16:colId xmlns:a16="http://schemas.microsoft.com/office/drawing/2014/main" val="1029263487"/>
                    </a:ext>
                  </a:extLst>
                </a:gridCol>
                <a:gridCol w="1248003">
                  <a:extLst>
                    <a:ext uri="{9D8B030D-6E8A-4147-A177-3AD203B41FA5}">
                      <a16:colId xmlns:a16="http://schemas.microsoft.com/office/drawing/2014/main" val="121645470"/>
                    </a:ext>
                  </a:extLst>
                </a:gridCol>
              </a:tblGrid>
              <a:tr h="535914">
                <a:tc>
                  <a:txBody>
                    <a:bodyPr/>
                    <a:lstStyle/>
                    <a:p>
                      <a:pPr algn="ctr"/>
                      <a:r>
                        <a:rPr lang="es-CO" sz="1400" dirty="0">
                          <a:latin typeface="Gotham Light" pitchFamily="50" charset="0"/>
                        </a:rPr>
                        <a:t>Numerador</a:t>
                      </a:r>
                    </a:p>
                  </a:txBody>
                  <a:tcPr/>
                </a:tc>
                <a:tc>
                  <a:txBody>
                    <a:bodyPr/>
                    <a:lstStyle/>
                    <a:p>
                      <a:pPr algn="ctr"/>
                      <a:r>
                        <a:rPr lang="es-CO" dirty="0">
                          <a:latin typeface="Gotham Light" pitchFamily="50" charset="0"/>
                        </a:rPr>
                        <a:t>3</a:t>
                      </a:r>
                    </a:p>
                  </a:txBody>
                  <a:tcPr/>
                </a:tc>
                <a:tc>
                  <a:txBody>
                    <a:bodyPr/>
                    <a:lstStyle/>
                    <a:p>
                      <a:pPr algn="ctr"/>
                      <a:r>
                        <a:rPr lang="es-CO" dirty="0">
                          <a:latin typeface="Gotham Light" pitchFamily="50" charset="0"/>
                        </a:rPr>
                        <a:t>2</a:t>
                      </a:r>
                    </a:p>
                  </a:txBody>
                  <a:tcPr/>
                </a:tc>
                <a:tc>
                  <a:txBody>
                    <a:bodyPr/>
                    <a:lstStyle/>
                    <a:p>
                      <a:pPr algn="ctr"/>
                      <a:r>
                        <a:rPr lang="es-CO" dirty="0">
                          <a:latin typeface="Gotham Light" pitchFamily="50" charset="0"/>
                        </a:rPr>
                        <a:t>3</a:t>
                      </a:r>
                    </a:p>
                  </a:txBody>
                  <a:tcPr/>
                </a:tc>
                <a:tc>
                  <a:txBody>
                    <a:bodyPr/>
                    <a:lstStyle/>
                    <a:p>
                      <a:pPr algn="ctr"/>
                      <a:r>
                        <a:rPr lang="es-CO" dirty="0">
                          <a:latin typeface="Gotham Light" pitchFamily="50" charset="0"/>
                        </a:rPr>
                        <a:t>3</a:t>
                      </a:r>
                    </a:p>
                  </a:txBody>
                  <a:tcPr/>
                </a:tc>
                <a:extLst>
                  <a:ext uri="{0D108BD9-81ED-4DB2-BD59-A6C34878D82A}">
                    <a16:rowId xmlns:a16="http://schemas.microsoft.com/office/drawing/2014/main" val="1406455144"/>
                  </a:ext>
                </a:extLst>
              </a:tr>
              <a:tr h="535914">
                <a:tc>
                  <a:txBody>
                    <a:bodyPr/>
                    <a:lstStyle/>
                    <a:p>
                      <a:pPr algn="ctr"/>
                      <a:r>
                        <a:rPr lang="es-CO" sz="1200" dirty="0">
                          <a:latin typeface="Gotham Light" pitchFamily="50" charset="0"/>
                        </a:rPr>
                        <a:t>Denominador</a:t>
                      </a:r>
                    </a:p>
                  </a:txBody>
                  <a:tcPr/>
                </a:tc>
                <a:tc>
                  <a:txBody>
                    <a:bodyPr/>
                    <a:lstStyle/>
                    <a:p>
                      <a:pPr algn="ctr"/>
                      <a:r>
                        <a:rPr lang="es-CO" dirty="0">
                          <a:latin typeface="Gotham Light" pitchFamily="50" charset="0"/>
                        </a:rPr>
                        <a:t>3</a:t>
                      </a:r>
                    </a:p>
                  </a:txBody>
                  <a:tcPr/>
                </a:tc>
                <a:tc>
                  <a:txBody>
                    <a:bodyPr/>
                    <a:lstStyle/>
                    <a:p>
                      <a:pPr algn="ctr"/>
                      <a:r>
                        <a:rPr lang="es-CO" dirty="0">
                          <a:latin typeface="Gotham Light" pitchFamily="50" charset="0"/>
                        </a:rPr>
                        <a:t>3</a:t>
                      </a:r>
                    </a:p>
                  </a:txBody>
                  <a:tcPr/>
                </a:tc>
                <a:tc>
                  <a:txBody>
                    <a:bodyPr/>
                    <a:lstStyle/>
                    <a:p>
                      <a:pPr algn="ctr"/>
                      <a:r>
                        <a:rPr lang="es-CO" dirty="0">
                          <a:latin typeface="Gotham Light" pitchFamily="50" charset="0"/>
                        </a:rPr>
                        <a:t>3</a:t>
                      </a:r>
                    </a:p>
                  </a:txBody>
                  <a:tcPr/>
                </a:tc>
                <a:tc>
                  <a:txBody>
                    <a:bodyPr/>
                    <a:lstStyle/>
                    <a:p>
                      <a:pPr algn="ctr"/>
                      <a:r>
                        <a:rPr lang="es-CO" dirty="0">
                          <a:latin typeface="Gotham Light" pitchFamily="50" charset="0"/>
                        </a:rPr>
                        <a:t>3</a:t>
                      </a:r>
                    </a:p>
                  </a:txBody>
                  <a:tcPr/>
                </a:tc>
                <a:extLst>
                  <a:ext uri="{0D108BD9-81ED-4DB2-BD59-A6C34878D82A}">
                    <a16:rowId xmlns:a16="http://schemas.microsoft.com/office/drawing/2014/main" val="3846351644"/>
                  </a:ext>
                </a:extLst>
              </a:tr>
              <a:tr h="643552">
                <a:tc>
                  <a:txBody>
                    <a:bodyPr/>
                    <a:lstStyle/>
                    <a:p>
                      <a:pPr algn="ctr"/>
                      <a:r>
                        <a:rPr lang="es-CO" sz="1200" dirty="0">
                          <a:latin typeface="Gotham Light" pitchFamily="50" charset="0"/>
                        </a:rPr>
                        <a:t>% Cumplimiento</a:t>
                      </a:r>
                    </a:p>
                  </a:txBody>
                  <a:tcPr/>
                </a:tc>
                <a:tc>
                  <a:txBody>
                    <a:bodyPr/>
                    <a:lstStyle/>
                    <a:p>
                      <a:pPr algn="ctr"/>
                      <a:r>
                        <a:rPr lang="es-CO" dirty="0">
                          <a:latin typeface="Gotham Light" pitchFamily="50" charset="0"/>
                        </a:rPr>
                        <a:t>100</a:t>
                      </a:r>
                    </a:p>
                  </a:txBody>
                  <a:tcPr>
                    <a:solidFill>
                      <a:srgbClr val="00B050"/>
                    </a:solidFill>
                  </a:tcPr>
                </a:tc>
                <a:tc>
                  <a:txBody>
                    <a:bodyPr/>
                    <a:lstStyle/>
                    <a:p>
                      <a:pPr algn="ctr"/>
                      <a:r>
                        <a:rPr lang="es-CO" dirty="0">
                          <a:latin typeface="Gotham Light" pitchFamily="50" charset="0"/>
                        </a:rPr>
                        <a:t>66,6</a:t>
                      </a:r>
                    </a:p>
                  </a:txBody>
                  <a:tcPr>
                    <a:solidFill>
                      <a:srgbClr val="FF0000"/>
                    </a:solidFill>
                  </a:tcPr>
                </a:tc>
                <a:tc>
                  <a:txBody>
                    <a:bodyPr/>
                    <a:lstStyle/>
                    <a:p>
                      <a:pPr algn="ctr"/>
                      <a:r>
                        <a:rPr lang="es-CO" dirty="0">
                          <a:latin typeface="Gotham Light" pitchFamily="50" charset="0"/>
                        </a:rPr>
                        <a:t>100</a:t>
                      </a:r>
                    </a:p>
                  </a:txBody>
                  <a:tcPr>
                    <a:solidFill>
                      <a:srgbClr val="00B050"/>
                    </a:solidFill>
                  </a:tcPr>
                </a:tc>
                <a:tc>
                  <a:txBody>
                    <a:bodyPr/>
                    <a:lstStyle/>
                    <a:p>
                      <a:pPr algn="ctr"/>
                      <a:r>
                        <a:rPr lang="es-CO" dirty="0">
                          <a:latin typeface="Gotham Light" pitchFamily="50" charset="0"/>
                        </a:rPr>
                        <a:t>100</a:t>
                      </a:r>
                    </a:p>
                  </a:txBody>
                  <a:tcPr>
                    <a:solidFill>
                      <a:srgbClr val="00B050"/>
                    </a:solidFill>
                  </a:tcPr>
                </a:tc>
                <a:extLst>
                  <a:ext uri="{0D108BD9-81ED-4DB2-BD59-A6C34878D82A}">
                    <a16:rowId xmlns:a16="http://schemas.microsoft.com/office/drawing/2014/main" val="3426052474"/>
                  </a:ext>
                </a:extLst>
              </a:tr>
            </a:tbl>
          </a:graphicData>
        </a:graphic>
      </p:graphicFrame>
    </p:spTree>
    <p:extLst>
      <p:ext uri="{BB962C8B-B14F-4D97-AF65-F5344CB8AC3E}">
        <p14:creationId xmlns:p14="http://schemas.microsoft.com/office/powerpoint/2010/main" val="361831495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noAutofit/>
          </a:bodyPr>
          <a:lstStyle/>
          <a:p>
            <a:r>
              <a:rPr lang="es-CO" sz="3200" dirty="0">
                <a:solidFill>
                  <a:srgbClr val="C00000"/>
                </a:solidFill>
                <a:latin typeface="Gotham Black" pitchFamily="50" charset="0"/>
              </a:rPr>
              <a:t>Indicadores</a:t>
            </a:r>
            <a:endParaRPr sz="3200" dirty="0">
              <a:solidFill>
                <a:srgbClr val="C00000"/>
              </a:solidFill>
              <a:latin typeface="Gotham Black" pitchFamily="50" charset="0"/>
            </a:endParaRPr>
          </a:p>
        </p:txBody>
      </p:sp>
      <p:sp>
        <p:nvSpPr>
          <p:cNvPr id="169" name="Shape 169"/>
          <p:cNvSpPr>
            <a:spLocks noGrp="1"/>
          </p:cNvSpPr>
          <p:nvPr>
            <p:ph type="sldNum" sz="quarter" idx="4294967295"/>
          </p:nvPr>
        </p:nvSpPr>
        <p:spPr>
          <a:xfrm>
            <a:off x="8920163" y="5943600"/>
            <a:ext cx="223837" cy="35877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14</a:t>
            </a:fld>
            <a:endParaRPr/>
          </a:p>
        </p:txBody>
      </p:sp>
      <p:sp>
        <p:nvSpPr>
          <p:cNvPr id="171" name="Shape 171"/>
          <p:cNvSpPr/>
          <p:nvPr/>
        </p:nvSpPr>
        <p:spPr>
          <a:xfrm>
            <a:off x="282944" y="1481124"/>
            <a:ext cx="8652448" cy="261610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buSzPct val="100000"/>
              <a:defRPr sz="2600">
                <a:latin typeface="Arial"/>
                <a:ea typeface="Arial"/>
                <a:cs typeface="Arial"/>
                <a:sym typeface="Arial"/>
              </a:defRPr>
            </a:pPr>
            <a:r>
              <a:rPr lang="es-CO" sz="2800" b="1" u="sng" dirty="0">
                <a:latin typeface="Gotham Light" pitchFamily="50" charset="0"/>
              </a:rPr>
              <a:t>Oportunidad </a:t>
            </a:r>
            <a:r>
              <a:rPr lang="es-CO" sz="2800" b="1" u="sng" dirty="0">
                <a:latin typeface="Gotham Light" pitchFamily="50" charset="0"/>
                <a:sym typeface="Arial"/>
              </a:rPr>
              <a:t>en la notificación por evento</a:t>
            </a:r>
            <a:endParaRPr lang="es-CO" dirty="0"/>
          </a:p>
          <a:p>
            <a:pPr algn="ctr">
              <a:buSzPct val="100000"/>
              <a:defRPr sz="2600">
                <a:latin typeface="Arial"/>
                <a:ea typeface="Arial"/>
                <a:cs typeface="Arial"/>
                <a:sym typeface="Arial"/>
              </a:defRPr>
            </a:pPr>
            <a:endParaRPr lang="es-CO" sz="2800" dirty="0">
              <a:latin typeface="Gotham Light" pitchFamily="50" charset="0"/>
            </a:endParaRPr>
          </a:p>
          <a:p>
            <a:pPr algn="ctr">
              <a:buSzPct val="100000"/>
              <a:defRPr sz="2600">
                <a:latin typeface="Arial"/>
                <a:ea typeface="Arial"/>
                <a:cs typeface="Arial"/>
                <a:sym typeface="Arial"/>
              </a:defRPr>
            </a:pPr>
            <a:endParaRPr lang="es-CO" sz="2800" dirty="0">
              <a:latin typeface="Gotham Light" pitchFamily="50" charset="0"/>
            </a:endParaRPr>
          </a:p>
          <a:p>
            <a:pPr algn="ctr">
              <a:buSzPct val="100000"/>
              <a:defRPr sz="2600">
                <a:latin typeface="Arial"/>
                <a:ea typeface="Arial"/>
                <a:cs typeface="Arial"/>
                <a:sym typeface="Arial"/>
              </a:defRPr>
            </a:pPr>
            <a:r>
              <a:rPr lang="es-CO" sz="2800" dirty="0">
                <a:latin typeface="Gotham Light" pitchFamily="50" charset="0"/>
              </a:rPr>
              <a:t>Ʃ</a:t>
            </a:r>
            <a:r>
              <a:rPr lang="es-CO" sz="2400" dirty="0">
                <a:latin typeface="Gotham Light" pitchFamily="50" charset="0"/>
              </a:rPr>
              <a:t>(fecha de notificación – fecha de consulta)</a:t>
            </a:r>
            <a:r>
              <a:rPr lang="es-CO" sz="2000" dirty="0">
                <a:latin typeface="Gotham Light" pitchFamily="50" charset="0"/>
              </a:rPr>
              <a:t> </a:t>
            </a:r>
          </a:p>
          <a:p>
            <a:pPr algn="ctr">
              <a:buSzPct val="100000"/>
              <a:defRPr sz="2600">
                <a:latin typeface="Arial"/>
                <a:ea typeface="Arial"/>
                <a:cs typeface="Arial"/>
                <a:sym typeface="Arial"/>
              </a:defRPr>
            </a:pPr>
            <a:r>
              <a:rPr lang="es-CO" sz="2400" dirty="0">
                <a:latin typeface="Gotham Light" pitchFamily="50" charset="0"/>
              </a:rPr>
              <a:t>Total de eventos notificados</a:t>
            </a:r>
            <a:endParaRPr lang="es-CO" dirty="0"/>
          </a:p>
          <a:p>
            <a:pPr marL="342900" indent="-342900">
              <a:buSzPct val="100000"/>
              <a:buFont typeface="Wingdings"/>
              <a:buChar char="▪"/>
              <a:defRPr sz="2800">
                <a:solidFill>
                  <a:srgbClr val="FF0000"/>
                </a:solidFill>
                <a:latin typeface="Arial"/>
                <a:ea typeface="Arial"/>
                <a:cs typeface="Arial"/>
                <a:sym typeface="Arial"/>
              </a:defRPr>
            </a:pPr>
            <a:endParaRPr dirty="0"/>
          </a:p>
        </p:txBody>
      </p:sp>
      <p:cxnSp>
        <p:nvCxnSpPr>
          <p:cNvPr id="6" name="Conector recto 5"/>
          <p:cNvCxnSpPr/>
          <p:nvPr/>
        </p:nvCxnSpPr>
        <p:spPr>
          <a:xfrm>
            <a:off x="990281" y="3212976"/>
            <a:ext cx="7092000" cy="0"/>
          </a:xfrm>
          <a:prstGeom prst="line">
            <a:avLst/>
          </a:prstGeom>
        </p:spPr>
        <p:style>
          <a:lnRef idx="2">
            <a:schemeClr val="dk1"/>
          </a:lnRef>
          <a:fillRef idx="0">
            <a:schemeClr val="dk1"/>
          </a:fillRef>
          <a:effectRef idx="1">
            <a:schemeClr val="dk1"/>
          </a:effectRef>
          <a:fontRef idx="minor">
            <a:schemeClr val="tx1"/>
          </a:fontRef>
        </p:style>
      </p:cxnSp>
      <p:sp>
        <p:nvSpPr>
          <p:cNvPr id="9" name="CuadroTexto 8">
            <a:extLst>
              <a:ext uri="{FF2B5EF4-FFF2-40B4-BE49-F238E27FC236}">
                <a16:creationId xmlns:a16="http://schemas.microsoft.com/office/drawing/2014/main" id="{E8467AAE-03E6-4147-9448-574090931BD2}"/>
              </a:ext>
            </a:extLst>
          </p:cNvPr>
          <p:cNvSpPr txBox="1"/>
          <p:nvPr/>
        </p:nvSpPr>
        <p:spPr>
          <a:xfrm>
            <a:off x="967441" y="4437112"/>
            <a:ext cx="7516475" cy="2031325"/>
          </a:xfrm>
          <a:prstGeom prst="rect">
            <a:avLst/>
          </a:prstGeom>
          <a:noFill/>
        </p:spPr>
        <p:txBody>
          <a:bodyPr wrap="square">
            <a:spAutoFit/>
          </a:bodyPr>
          <a:lstStyle/>
          <a:p>
            <a:pPr algn="just"/>
            <a:br>
              <a:rPr lang="es-MX" b="1" dirty="0">
                <a:latin typeface="Gotham Light" pitchFamily="50" charset="0"/>
              </a:rPr>
            </a:br>
            <a:r>
              <a:rPr lang="es-MX" b="1" dirty="0">
                <a:latin typeface="Gotham Light" pitchFamily="50" charset="0"/>
              </a:rPr>
              <a:t>Notificación semanal: </a:t>
            </a:r>
            <a:r>
              <a:rPr lang="es-MX" dirty="0">
                <a:latin typeface="Gotham Light" pitchFamily="50" charset="0"/>
              </a:rPr>
              <a:t>Ocho (8) días para los eventos de mortalidad a partir la fecha de defunción y  para el resto de los eventos.</a:t>
            </a:r>
          </a:p>
          <a:p>
            <a:pPr algn="just"/>
            <a:r>
              <a:rPr lang="es-MX" b="1" dirty="0">
                <a:latin typeface="Gotham Light" pitchFamily="50" charset="0"/>
              </a:rPr>
              <a:t>Notificación inmediata: </a:t>
            </a:r>
            <a:r>
              <a:rPr lang="es-MX" dirty="0">
                <a:latin typeface="Gotham Light" pitchFamily="50" charset="0"/>
              </a:rPr>
              <a:t>Un (1) día para eventos en eliminación, erradicación y control internacional.</a:t>
            </a:r>
            <a:endParaRPr lang="es-CO" dirty="0">
              <a:latin typeface="Gotham Light" pitchFamily="50" charset="0"/>
            </a:endParaRPr>
          </a:p>
          <a:p>
            <a:endParaRPr lang="es-CO" dirty="0">
              <a:latin typeface="Gotham Light" pitchFamily="50" charset="0"/>
            </a:endParaRPr>
          </a:p>
        </p:txBody>
      </p:sp>
    </p:spTree>
    <p:extLst>
      <p:ext uri="{BB962C8B-B14F-4D97-AF65-F5344CB8AC3E}">
        <p14:creationId xmlns:p14="http://schemas.microsoft.com/office/powerpoint/2010/main" val="414224902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noAutofit/>
          </a:bodyPr>
          <a:lstStyle/>
          <a:p>
            <a:r>
              <a:rPr lang="es-CO" sz="3200" dirty="0">
                <a:solidFill>
                  <a:srgbClr val="C00000"/>
                </a:solidFill>
                <a:latin typeface="Gotham Black" pitchFamily="50" charset="0"/>
              </a:rPr>
              <a:t>Indicadores</a:t>
            </a:r>
            <a:endParaRPr sz="3200" dirty="0">
              <a:solidFill>
                <a:srgbClr val="C00000"/>
              </a:solidFill>
              <a:latin typeface="Gotham Black" pitchFamily="50" charset="0"/>
            </a:endParaRPr>
          </a:p>
        </p:txBody>
      </p:sp>
      <p:sp>
        <p:nvSpPr>
          <p:cNvPr id="169" name="Shape 169"/>
          <p:cNvSpPr>
            <a:spLocks noGrp="1"/>
          </p:cNvSpPr>
          <p:nvPr>
            <p:ph type="sldNum" sz="quarter" idx="4294967295"/>
          </p:nvPr>
        </p:nvSpPr>
        <p:spPr>
          <a:xfrm>
            <a:off x="8920163" y="5943600"/>
            <a:ext cx="223837" cy="35877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sp>
        <p:nvSpPr>
          <p:cNvPr id="171" name="Shape 171"/>
          <p:cNvSpPr/>
          <p:nvPr/>
        </p:nvSpPr>
        <p:spPr>
          <a:xfrm>
            <a:off x="331837" y="1202196"/>
            <a:ext cx="8652448" cy="181588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buSzPct val="100000"/>
              <a:defRPr sz="2600">
                <a:latin typeface="Arial"/>
                <a:ea typeface="Arial"/>
                <a:cs typeface="Arial"/>
                <a:sym typeface="Arial"/>
              </a:defRPr>
            </a:pPr>
            <a:r>
              <a:rPr lang="es-CO" sz="2400" b="1" u="sng" dirty="0">
                <a:latin typeface="Gotham Light" pitchFamily="50" charset="0"/>
              </a:rPr>
              <a:t>Oportunidad </a:t>
            </a:r>
            <a:r>
              <a:rPr lang="es-CO" sz="2400" b="1" u="sng" dirty="0">
                <a:latin typeface="Gotham Light" pitchFamily="50" charset="0"/>
                <a:sym typeface="Arial"/>
              </a:rPr>
              <a:t>en la notificación por evento</a:t>
            </a:r>
            <a:endParaRPr lang="es-CO" sz="2400" dirty="0"/>
          </a:p>
          <a:p>
            <a:pPr algn="ctr">
              <a:buSzPct val="100000"/>
              <a:defRPr sz="2600">
                <a:latin typeface="Arial"/>
                <a:ea typeface="Arial"/>
                <a:cs typeface="Arial"/>
                <a:sym typeface="Arial"/>
              </a:defRPr>
            </a:pPr>
            <a:endParaRPr lang="es-CO" sz="2800" dirty="0">
              <a:latin typeface="Gotham Light" pitchFamily="50" charset="0"/>
            </a:endParaRPr>
          </a:p>
          <a:p>
            <a:pPr algn="ctr">
              <a:buSzPct val="100000"/>
              <a:defRPr sz="2600">
                <a:latin typeface="Arial"/>
                <a:ea typeface="Arial"/>
                <a:cs typeface="Arial"/>
                <a:sym typeface="Arial"/>
              </a:defRPr>
            </a:pPr>
            <a:endParaRPr lang="es-CO" sz="2800" dirty="0">
              <a:latin typeface="Gotham Light" pitchFamily="50" charset="0"/>
            </a:endParaRPr>
          </a:p>
          <a:p>
            <a:pPr marL="342900" indent="-342900">
              <a:buSzPct val="100000"/>
              <a:buFont typeface="Wingdings"/>
              <a:buChar char="▪"/>
              <a:defRPr sz="2800">
                <a:solidFill>
                  <a:srgbClr val="FF0000"/>
                </a:solidFill>
                <a:latin typeface="Arial"/>
                <a:ea typeface="Arial"/>
                <a:cs typeface="Arial"/>
                <a:sym typeface="Arial"/>
              </a:defRPr>
            </a:pPr>
            <a:endParaRPr dirty="0"/>
          </a:p>
        </p:txBody>
      </p:sp>
      <p:sp>
        <p:nvSpPr>
          <p:cNvPr id="9" name="CuadroTexto 8">
            <a:extLst>
              <a:ext uri="{FF2B5EF4-FFF2-40B4-BE49-F238E27FC236}">
                <a16:creationId xmlns:a16="http://schemas.microsoft.com/office/drawing/2014/main" id="{E8467AAE-03E6-4147-9448-574090931BD2}"/>
              </a:ext>
            </a:extLst>
          </p:cNvPr>
          <p:cNvSpPr txBox="1"/>
          <p:nvPr/>
        </p:nvSpPr>
        <p:spPr>
          <a:xfrm>
            <a:off x="1060153" y="5445878"/>
            <a:ext cx="7516475" cy="1107996"/>
          </a:xfrm>
          <a:prstGeom prst="rect">
            <a:avLst/>
          </a:prstGeom>
          <a:noFill/>
        </p:spPr>
        <p:txBody>
          <a:bodyPr wrap="square">
            <a:spAutoFit/>
          </a:bodyPr>
          <a:lstStyle/>
          <a:p>
            <a:r>
              <a:rPr lang="es-MX" sz="1600" b="1" dirty="0">
                <a:latin typeface="Gotham Light" pitchFamily="50" charset="0"/>
              </a:rPr>
              <a:t>Interpretación:</a:t>
            </a:r>
          </a:p>
          <a:p>
            <a:br>
              <a:rPr lang="es-MX" sz="1600" b="1" dirty="0">
                <a:latin typeface="Gotham Light" pitchFamily="50" charset="0"/>
              </a:rPr>
            </a:br>
            <a:r>
              <a:rPr lang="es-MX" sz="1600" b="1" dirty="0">
                <a:latin typeface="Gotham Light" pitchFamily="50" charset="0"/>
              </a:rPr>
              <a:t>Notificación semanal oportuna: &lt; o = a o</a:t>
            </a:r>
            <a:r>
              <a:rPr lang="es-MX" sz="1600" dirty="0">
                <a:latin typeface="Gotham Light" pitchFamily="50" charset="0"/>
              </a:rPr>
              <a:t>cho (8) días.</a:t>
            </a:r>
          </a:p>
          <a:p>
            <a:endParaRPr lang="es-CO" dirty="0">
              <a:latin typeface="Gotham Light" pitchFamily="50" charset="0"/>
            </a:endParaRPr>
          </a:p>
        </p:txBody>
      </p:sp>
      <p:pic>
        <p:nvPicPr>
          <p:cNvPr id="4" name="Imagen 3"/>
          <p:cNvPicPr>
            <a:picLocks noChangeAspect="1"/>
          </p:cNvPicPr>
          <p:nvPr/>
        </p:nvPicPr>
        <p:blipFill>
          <a:blip r:embed="rId4"/>
          <a:stretch>
            <a:fillRect/>
          </a:stretch>
        </p:blipFill>
        <p:spPr>
          <a:xfrm>
            <a:off x="3972766" y="4673926"/>
            <a:ext cx="4775629" cy="941356"/>
          </a:xfrm>
          <a:prstGeom prst="rect">
            <a:avLst/>
          </a:prstGeom>
        </p:spPr>
      </p:pic>
      <p:graphicFrame>
        <p:nvGraphicFramePr>
          <p:cNvPr id="5" name="Objeto 4">
            <a:extLst>
              <a:ext uri="{FF2B5EF4-FFF2-40B4-BE49-F238E27FC236}">
                <a16:creationId xmlns:a16="http://schemas.microsoft.com/office/drawing/2014/main" id="{865343D3-56DA-470C-A72F-D184059814E1}"/>
              </a:ext>
            </a:extLst>
          </p:cNvPr>
          <p:cNvGraphicFramePr>
            <a:graphicFrameLocks noChangeAspect="1"/>
          </p:cNvGraphicFramePr>
          <p:nvPr>
            <p:extLst>
              <p:ext uri="{D42A27DB-BD31-4B8C-83A1-F6EECF244321}">
                <p14:modId xmlns:p14="http://schemas.microsoft.com/office/powerpoint/2010/main" val="155864007"/>
              </p:ext>
            </p:extLst>
          </p:nvPr>
        </p:nvGraphicFramePr>
        <p:xfrm>
          <a:off x="492918" y="2125609"/>
          <a:ext cx="6832005" cy="2095479"/>
        </p:xfrm>
        <a:graphic>
          <a:graphicData uri="http://schemas.openxmlformats.org/presentationml/2006/ole">
            <mc:AlternateContent xmlns:mc="http://schemas.openxmlformats.org/markup-compatibility/2006">
              <mc:Choice xmlns:v="urn:schemas-microsoft-com:vml" Requires="v">
                <p:oleObj spid="_x0000_s2050" name="Worksheet" r:id="rId5" imgW="5248335" imgH="1609723" progId="Excel.Sheet.12">
                  <p:embed/>
                </p:oleObj>
              </mc:Choice>
              <mc:Fallback>
                <p:oleObj name="Worksheet" r:id="rId5" imgW="5248335" imgH="1609723" progId="Excel.Sheet.12">
                  <p:embed/>
                  <p:pic>
                    <p:nvPicPr>
                      <p:cNvPr id="0" name=""/>
                      <p:cNvPicPr/>
                      <p:nvPr/>
                    </p:nvPicPr>
                    <p:blipFill>
                      <a:blip r:embed="rId6"/>
                      <a:stretch>
                        <a:fillRect/>
                      </a:stretch>
                    </p:blipFill>
                    <p:spPr>
                      <a:xfrm>
                        <a:off x="492918" y="2125609"/>
                        <a:ext cx="6832005" cy="2095479"/>
                      </a:xfrm>
                      <a:prstGeom prst="rect">
                        <a:avLst/>
                      </a:prstGeom>
                    </p:spPr>
                  </p:pic>
                </p:oleObj>
              </mc:Fallback>
            </mc:AlternateContent>
          </a:graphicData>
        </a:graphic>
      </p:graphicFrame>
    </p:spTree>
    <p:extLst>
      <p:ext uri="{BB962C8B-B14F-4D97-AF65-F5344CB8AC3E}">
        <p14:creationId xmlns:p14="http://schemas.microsoft.com/office/powerpoint/2010/main" val="262950549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noAutofit/>
          </a:bodyPr>
          <a:lstStyle/>
          <a:p>
            <a:r>
              <a:rPr lang="es-CO" sz="3200" dirty="0">
                <a:solidFill>
                  <a:srgbClr val="C00000"/>
                </a:solidFill>
                <a:latin typeface="Gotham Black" pitchFamily="50" charset="0"/>
              </a:rPr>
              <a:t>Indicadores</a:t>
            </a:r>
            <a:endParaRPr sz="3200" dirty="0">
              <a:solidFill>
                <a:srgbClr val="C00000"/>
              </a:solidFill>
              <a:latin typeface="Gotham Black" pitchFamily="50" charset="0"/>
            </a:endParaRPr>
          </a:p>
        </p:txBody>
      </p:sp>
      <p:sp>
        <p:nvSpPr>
          <p:cNvPr id="171" name="Shape 171"/>
          <p:cNvSpPr/>
          <p:nvPr/>
        </p:nvSpPr>
        <p:spPr>
          <a:xfrm>
            <a:off x="63375" y="1465345"/>
            <a:ext cx="8964488" cy="290848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buSzPct val="100000"/>
              <a:defRPr sz="2600">
                <a:latin typeface="Arial"/>
                <a:ea typeface="Arial"/>
                <a:cs typeface="Arial"/>
                <a:sym typeface="Arial"/>
              </a:defRPr>
            </a:pPr>
            <a:r>
              <a:rPr lang="es-CO" sz="2700" b="1" u="sng" dirty="0">
                <a:latin typeface="Gotham Light" pitchFamily="50" charset="0"/>
              </a:rPr>
              <a:t>Proporción de casos notificados oportunamente</a:t>
            </a:r>
          </a:p>
          <a:p>
            <a:pPr algn="ctr">
              <a:buSzPct val="100000"/>
              <a:defRPr sz="2600">
                <a:latin typeface="Arial"/>
                <a:ea typeface="Arial"/>
                <a:cs typeface="Arial"/>
                <a:sym typeface="Arial"/>
              </a:defRPr>
            </a:pPr>
            <a:endParaRPr lang="es-CO" sz="2800" b="1" u="sng" dirty="0">
              <a:latin typeface="Gotham Light" pitchFamily="50" charset="0"/>
            </a:endParaRPr>
          </a:p>
          <a:p>
            <a:pPr algn="ctr">
              <a:buSzPct val="100000"/>
              <a:defRPr sz="2600">
                <a:latin typeface="Arial"/>
                <a:ea typeface="Arial"/>
                <a:cs typeface="Arial"/>
                <a:sym typeface="Arial"/>
              </a:defRPr>
            </a:pPr>
            <a:endParaRPr lang="es-CO" sz="2800" b="1" u="sng" dirty="0">
              <a:latin typeface="Gotham Light" pitchFamily="50" charset="0"/>
            </a:endParaRPr>
          </a:p>
          <a:p>
            <a:pPr algn="ctr">
              <a:buSzPct val="100000"/>
              <a:defRPr sz="2600">
                <a:latin typeface="Arial"/>
                <a:ea typeface="Arial"/>
                <a:cs typeface="Arial"/>
                <a:sym typeface="Arial"/>
              </a:defRPr>
            </a:pPr>
            <a:r>
              <a:rPr lang="es-MX" sz="2400" dirty="0">
                <a:latin typeface="Gotham Light" pitchFamily="50" charset="0"/>
              </a:rPr>
              <a:t>Número de casos reportados al sistema en los tiempos de oportunidad definidos</a:t>
            </a:r>
            <a:r>
              <a:rPr lang="es-CO" sz="2400" dirty="0">
                <a:latin typeface="Gotham Light" pitchFamily="50" charset="0"/>
              </a:rPr>
              <a:t> </a:t>
            </a:r>
          </a:p>
          <a:p>
            <a:pPr algn="ctr">
              <a:buSzPct val="100000"/>
              <a:defRPr sz="2600">
                <a:latin typeface="Arial"/>
                <a:ea typeface="Arial"/>
                <a:cs typeface="Arial"/>
                <a:sym typeface="Arial"/>
              </a:defRPr>
            </a:pPr>
            <a:r>
              <a:rPr lang="es-CO" sz="2400" dirty="0">
                <a:latin typeface="Gotham Light" pitchFamily="50" charset="0"/>
              </a:rPr>
              <a:t>Total de casos reportados</a:t>
            </a:r>
            <a:endParaRPr dirty="0">
              <a:latin typeface="Gotham Light" pitchFamily="50" charset="0"/>
            </a:endParaRPr>
          </a:p>
          <a:p>
            <a:pPr marL="342900" indent="-342900">
              <a:buSzPct val="100000"/>
              <a:buFont typeface="Wingdings"/>
              <a:buChar char="▪"/>
              <a:defRPr sz="2800">
                <a:solidFill>
                  <a:srgbClr val="FF0000"/>
                </a:solidFill>
                <a:latin typeface="Arial"/>
                <a:ea typeface="Arial"/>
                <a:cs typeface="Arial"/>
                <a:sym typeface="Arial"/>
              </a:defRPr>
            </a:pPr>
            <a:endParaRPr dirty="0">
              <a:latin typeface="Gotham Light" pitchFamily="50" charset="0"/>
            </a:endParaRPr>
          </a:p>
        </p:txBody>
      </p:sp>
      <p:graphicFrame>
        <p:nvGraphicFramePr>
          <p:cNvPr id="5" name="Tabla 4">
            <a:extLst>
              <a:ext uri="{FF2B5EF4-FFF2-40B4-BE49-F238E27FC236}">
                <a16:creationId xmlns:a16="http://schemas.microsoft.com/office/drawing/2014/main" id="{20B89D35-05B6-4043-BB69-84C229D200B8}"/>
              </a:ext>
            </a:extLst>
          </p:cNvPr>
          <p:cNvGraphicFramePr>
            <a:graphicFrameLocks noGrp="1"/>
          </p:cNvGraphicFramePr>
          <p:nvPr>
            <p:extLst>
              <p:ext uri="{D42A27DB-BD31-4B8C-83A1-F6EECF244321}">
                <p14:modId xmlns:p14="http://schemas.microsoft.com/office/powerpoint/2010/main" val="3537415051"/>
              </p:ext>
            </p:extLst>
          </p:nvPr>
        </p:nvGraphicFramePr>
        <p:xfrm>
          <a:off x="3939880" y="4169632"/>
          <a:ext cx="1671484" cy="731520"/>
        </p:xfrm>
        <a:graphic>
          <a:graphicData uri="http://schemas.openxmlformats.org/drawingml/2006/table">
            <a:tbl>
              <a:tblPr firstRow="1" bandRow="1">
                <a:tableStyleId>{5940675A-B579-460E-94D1-54222C63F5DA}</a:tableStyleId>
              </a:tblPr>
              <a:tblGrid>
                <a:gridCol w="1671484">
                  <a:extLst>
                    <a:ext uri="{9D8B030D-6E8A-4147-A177-3AD203B41FA5}">
                      <a16:colId xmlns:a16="http://schemas.microsoft.com/office/drawing/2014/main" val="654054855"/>
                    </a:ext>
                  </a:extLst>
                </a:gridCol>
              </a:tblGrid>
              <a:tr h="620209">
                <a:tc>
                  <a:txBody>
                    <a:bodyPr/>
                    <a:lstStyle/>
                    <a:p>
                      <a:pPr algn="ctr"/>
                      <a:endParaRPr lang="es-CO" sz="1400" dirty="0">
                        <a:latin typeface="Gotham Light" pitchFamily="50" charset="0"/>
                      </a:endParaRPr>
                    </a:p>
                    <a:p>
                      <a:pPr algn="ctr"/>
                      <a:r>
                        <a:rPr lang="es-CO" sz="2800" b="1" dirty="0">
                          <a:latin typeface="Gotham Light" pitchFamily="50" charset="0"/>
                        </a:rPr>
                        <a:t>&gt;</a:t>
                      </a:r>
                      <a:r>
                        <a:rPr lang="es-CO" sz="2800" b="1" baseline="0" dirty="0">
                          <a:latin typeface="Gotham Light" pitchFamily="50" charset="0"/>
                        </a:rPr>
                        <a:t> 100%</a:t>
                      </a:r>
                      <a:endParaRPr lang="es-CO" sz="2800" b="1" dirty="0">
                        <a:latin typeface="Gotham Light" pitchFamily="50" charset="0"/>
                      </a:endParaRPr>
                    </a:p>
                  </a:txBody>
                  <a:tcPr>
                    <a:solidFill>
                      <a:srgbClr val="00B050"/>
                    </a:solidFill>
                  </a:tcPr>
                </a:tc>
                <a:extLst>
                  <a:ext uri="{0D108BD9-81ED-4DB2-BD59-A6C34878D82A}">
                    <a16:rowId xmlns:a16="http://schemas.microsoft.com/office/drawing/2014/main" val="2446040910"/>
                  </a:ext>
                </a:extLst>
              </a:tr>
            </a:tbl>
          </a:graphicData>
        </a:graphic>
      </p:graphicFrame>
      <p:cxnSp>
        <p:nvCxnSpPr>
          <p:cNvPr id="6" name="Conector recto 5"/>
          <p:cNvCxnSpPr>
            <a:cxnSpLocks/>
          </p:cNvCxnSpPr>
          <p:nvPr/>
        </p:nvCxnSpPr>
        <p:spPr>
          <a:xfrm>
            <a:off x="323528" y="3501008"/>
            <a:ext cx="7632848" cy="0"/>
          </a:xfrm>
          <a:prstGeom prst="line">
            <a:avLst/>
          </a:prstGeom>
        </p:spPr>
        <p:style>
          <a:lnRef idx="2">
            <a:schemeClr val="dk1"/>
          </a:lnRef>
          <a:fillRef idx="0">
            <a:schemeClr val="dk1"/>
          </a:fillRef>
          <a:effectRef idx="1">
            <a:schemeClr val="dk1"/>
          </a:effectRef>
          <a:fontRef idx="minor">
            <a:schemeClr val="tx1"/>
          </a:fontRef>
        </p:style>
      </p:cxnSp>
      <p:sp>
        <p:nvSpPr>
          <p:cNvPr id="8" name="CuadroTexto 7">
            <a:extLst>
              <a:ext uri="{FF2B5EF4-FFF2-40B4-BE49-F238E27FC236}">
                <a16:creationId xmlns:a16="http://schemas.microsoft.com/office/drawing/2014/main" id="{1C83721E-93BA-489C-AE73-D259A78C5C2C}"/>
              </a:ext>
            </a:extLst>
          </p:cNvPr>
          <p:cNvSpPr txBox="1"/>
          <p:nvPr/>
        </p:nvSpPr>
        <p:spPr>
          <a:xfrm>
            <a:off x="971600" y="5301208"/>
            <a:ext cx="7608044" cy="1754326"/>
          </a:xfrm>
          <a:prstGeom prst="rect">
            <a:avLst/>
          </a:prstGeom>
          <a:noFill/>
        </p:spPr>
        <p:txBody>
          <a:bodyPr wrap="square">
            <a:spAutoFit/>
          </a:bodyPr>
          <a:lstStyle/>
          <a:p>
            <a:r>
              <a:rPr lang="es-MX" b="1" dirty="0">
                <a:latin typeface="Gotham Light" pitchFamily="50" charset="0"/>
              </a:rPr>
              <a:t>Notificación semanal: </a:t>
            </a:r>
            <a:r>
              <a:rPr lang="es-MX" dirty="0">
                <a:latin typeface="Gotham Light" pitchFamily="50" charset="0"/>
              </a:rPr>
              <a:t>Ocho (8) días para los eventos de mortalidad a partir la fecha de defunción y  para el resto de los eventos.</a:t>
            </a:r>
          </a:p>
          <a:p>
            <a:r>
              <a:rPr lang="es-MX" b="1" dirty="0">
                <a:latin typeface="Gotham Light" pitchFamily="50" charset="0"/>
              </a:rPr>
              <a:t>Notificación inmediata: </a:t>
            </a:r>
            <a:r>
              <a:rPr lang="es-MX" dirty="0">
                <a:latin typeface="Gotham Light" pitchFamily="50" charset="0"/>
              </a:rPr>
              <a:t>Un (1) día para eventos en eliminación, erradicación y control internacional</a:t>
            </a:r>
          </a:p>
          <a:p>
            <a:endParaRPr lang="es-CO" dirty="0">
              <a:latin typeface="Gotham Light" pitchFamily="50" charset="0"/>
            </a:endParaRPr>
          </a:p>
        </p:txBody>
      </p:sp>
      <p:pic>
        <p:nvPicPr>
          <p:cNvPr id="2" name="Imagen 1"/>
          <p:cNvPicPr>
            <a:picLocks noChangeAspect="1"/>
          </p:cNvPicPr>
          <p:nvPr/>
        </p:nvPicPr>
        <p:blipFill>
          <a:blip r:embed="rId3"/>
          <a:stretch>
            <a:fillRect/>
          </a:stretch>
        </p:blipFill>
        <p:spPr>
          <a:xfrm>
            <a:off x="7929656" y="3177892"/>
            <a:ext cx="1115665" cy="646232"/>
          </a:xfrm>
          <a:prstGeom prst="rect">
            <a:avLst/>
          </a:prstGeom>
        </p:spPr>
      </p:pic>
    </p:spTree>
    <p:extLst>
      <p:ext uri="{BB962C8B-B14F-4D97-AF65-F5344CB8AC3E}">
        <p14:creationId xmlns:p14="http://schemas.microsoft.com/office/powerpoint/2010/main" val="100739977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noAutofit/>
          </a:bodyPr>
          <a:lstStyle/>
          <a:p>
            <a:r>
              <a:rPr lang="es-CO" sz="3200" dirty="0">
                <a:solidFill>
                  <a:srgbClr val="C00000"/>
                </a:solidFill>
                <a:latin typeface="Gotham Black" pitchFamily="50" charset="0"/>
              </a:rPr>
              <a:t>Indicadores</a:t>
            </a:r>
            <a:endParaRPr sz="3200" dirty="0">
              <a:solidFill>
                <a:srgbClr val="C00000"/>
              </a:solidFill>
              <a:latin typeface="Gotham Black" pitchFamily="50" charset="0"/>
            </a:endParaRPr>
          </a:p>
        </p:txBody>
      </p:sp>
      <p:sp>
        <p:nvSpPr>
          <p:cNvPr id="171" name="Shape 171"/>
          <p:cNvSpPr/>
          <p:nvPr/>
        </p:nvSpPr>
        <p:spPr>
          <a:xfrm>
            <a:off x="495975" y="1484784"/>
            <a:ext cx="8382000" cy="243143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buSzPct val="100000"/>
              <a:defRPr sz="2600">
                <a:latin typeface="Arial"/>
                <a:ea typeface="Arial"/>
                <a:cs typeface="Arial"/>
                <a:sym typeface="Arial"/>
              </a:defRPr>
            </a:pPr>
            <a:endParaRPr lang="es-CO" dirty="0">
              <a:latin typeface="Gotham Light" pitchFamily="50" charset="0"/>
            </a:endParaRPr>
          </a:p>
          <a:p>
            <a:pPr>
              <a:buSzPct val="100000"/>
              <a:defRPr sz="2600">
                <a:latin typeface="Arial"/>
                <a:ea typeface="Arial"/>
                <a:cs typeface="Arial"/>
                <a:sym typeface="Arial"/>
              </a:defRPr>
            </a:pPr>
            <a:r>
              <a:rPr lang="es-CO" b="1" dirty="0">
                <a:latin typeface="Gotham Light" pitchFamily="50" charset="0"/>
              </a:rPr>
              <a:t>Calidad</a:t>
            </a:r>
          </a:p>
          <a:p>
            <a:pPr lvl="2">
              <a:defRPr/>
            </a:pPr>
            <a:endParaRPr lang="es-CO" sz="2000" dirty="0">
              <a:latin typeface="Gotham Light" pitchFamily="50" charset="0"/>
              <a:cs typeface="Arial" panose="020B0604020202020204" pitchFamily="34" charset="0"/>
            </a:endParaRPr>
          </a:p>
          <a:p>
            <a:pPr lvl="2">
              <a:defRPr/>
            </a:pPr>
            <a:r>
              <a:rPr lang="es-CO" sz="2000" dirty="0">
                <a:latin typeface="Gotham Light" pitchFamily="50" charset="0"/>
                <a:cs typeface="Arial" panose="020B0604020202020204" pitchFamily="34" charset="0"/>
              </a:rPr>
              <a:t>Inconsistencias, errores, ausencia de información y no concordancia en variables de un evento seleccionado</a:t>
            </a:r>
          </a:p>
          <a:p>
            <a:pPr lvl="2">
              <a:defRPr/>
            </a:pPr>
            <a:endParaRPr lang="es-CO" sz="2000" dirty="0">
              <a:latin typeface="Gotham Light" pitchFamily="50" charset="0"/>
              <a:cs typeface="Arial" panose="020B0604020202020204" pitchFamily="34" charset="0"/>
            </a:endParaRPr>
          </a:p>
          <a:p>
            <a:pPr lvl="2">
              <a:defRPr/>
            </a:pPr>
            <a:endParaRPr lang="es-CO" sz="2000" dirty="0">
              <a:latin typeface="Gotham Light" pitchFamily="50" charset="0"/>
              <a:cs typeface="Arial" panose="020B0604020202020204" pitchFamily="34" charset="0"/>
            </a:endParaRPr>
          </a:p>
        </p:txBody>
      </p:sp>
      <p:graphicFrame>
        <p:nvGraphicFramePr>
          <p:cNvPr id="5" name="5 Tabla"/>
          <p:cNvGraphicFramePr>
            <a:graphicFrameLocks noGrp="1"/>
          </p:cNvGraphicFramePr>
          <p:nvPr>
            <p:extLst>
              <p:ext uri="{D42A27DB-BD31-4B8C-83A1-F6EECF244321}">
                <p14:modId xmlns:p14="http://schemas.microsoft.com/office/powerpoint/2010/main" val="3615237583"/>
              </p:ext>
            </p:extLst>
          </p:nvPr>
        </p:nvGraphicFramePr>
        <p:xfrm>
          <a:off x="4934410" y="3933056"/>
          <a:ext cx="3943564" cy="1368153"/>
        </p:xfrm>
        <a:graphic>
          <a:graphicData uri="http://schemas.openxmlformats.org/drawingml/2006/table">
            <a:tbl>
              <a:tblPr/>
              <a:tblGrid>
                <a:gridCol w="1971782">
                  <a:extLst>
                    <a:ext uri="{9D8B030D-6E8A-4147-A177-3AD203B41FA5}">
                      <a16:colId xmlns:a16="http://schemas.microsoft.com/office/drawing/2014/main" val="20000"/>
                    </a:ext>
                  </a:extLst>
                </a:gridCol>
                <a:gridCol w="1971782">
                  <a:extLst>
                    <a:ext uri="{9D8B030D-6E8A-4147-A177-3AD203B41FA5}">
                      <a16:colId xmlns:a16="http://schemas.microsoft.com/office/drawing/2014/main" val="20001"/>
                    </a:ext>
                  </a:extLst>
                </a:gridCol>
              </a:tblGrid>
              <a:tr h="456051">
                <a:tc rowSpan="3">
                  <a:txBody>
                    <a:bodyPr/>
                    <a:lstStyle/>
                    <a:p>
                      <a:pPr algn="ctr" fontAlgn="ctr"/>
                      <a:r>
                        <a:rPr lang="es-CO" sz="1800" b="1" i="0" u="none" strike="noStrike" dirty="0">
                          <a:solidFill>
                            <a:srgbClr val="000000"/>
                          </a:solidFill>
                          <a:latin typeface="Gotham Light" pitchFamily="50" charset="0"/>
                        </a:rPr>
                        <a:t>Calidad de Dato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1" i="0" u="none" strike="noStrike" dirty="0">
                          <a:solidFill>
                            <a:srgbClr val="000000"/>
                          </a:solidFill>
                          <a:latin typeface="Gotham Light" pitchFamily="50" charset="0"/>
                        </a:rPr>
                        <a:t>Buena &gt; 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456051">
                <a:tc vMerge="1">
                  <a:txBody>
                    <a:bodyPr/>
                    <a:lstStyle/>
                    <a:p>
                      <a:endParaRPr lang="es-CO"/>
                    </a:p>
                  </a:txBody>
                  <a:tcPr/>
                </a:tc>
                <a:tc>
                  <a:txBody>
                    <a:bodyPr/>
                    <a:lstStyle/>
                    <a:p>
                      <a:pPr algn="ctr" fontAlgn="ctr"/>
                      <a:r>
                        <a:rPr lang="es-CO" sz="1800" b="1" i="0" u="none" strike="noStrike" dirty="0">
                          <a:solidFill>
                            <a:srgbClr val="000000"/>
                          </a:solidFill>
                          <a:latin typeface="Gotham Light" pitchFamily="50" charset="0"/>
                        </a:rPr>
                        <a:t>Regular 89-51%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56051">
                <a:tc vMerge="1">
                  <a:txBody>
                    <a:bodyPr/>
                    <a:lstStyle/>
                    <a:p>
                      <a:endParaRPr lang="es-CO"/>
                    </a:p>
                  </a:txBody>
                  <a:tcPr/>
                </a:tc>
                <a:tc>
                  <a:txBody>
                    <a:bodyPr/>
                    <a:lstStyle/>
                    <a:p>
                      <a:pPr algn="ctr" fontAlgn="ctr"/>
                      <a:r>
                        <a:rPr lang="es-CO" sz="1800" b="1" i="0" u="none" strike="noStrike" dirty="0">
                          <a:solidFill>
                            <a:srgbClr val="000000"/>
                          </a:solidFill>
                          <a:latin typeface="Gotham Light" pitchFamily="50" charset="0"/>
                        </a:rPr>
                        <a:t>Mala &lt; 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bl>
          </a:graphicData>
        </a:graphic>
      </p:graphicFrame>
      <p:graphicFrame>
        <p:nvGraphicFramePr>
          <p:cNvPr id="6" name="7 Tabla"/>
          <p:cNvGraphicFramePr>
            <a:graphicFrameLocks noGrp="1"/>
          </p:cNvGraphicFramePr>
          <p:nvPr>
            <p:extLst>
              <p:ext uri="{D42A27DB-BD31-4B8C-83A1-F6EECF244321}">
                <p14:modId xmlns:p14="http://schemas.microsoft.com/office/powerpoint/2010/main" val="1120426721"/>
              </p:ext>
            </p:extLst>
          </p:nvPr>
        </p:nvGraphicFramePr>
        <p:xfrm>
          <a:off x="611560" y="3799331"/>
          <a:ext cx="4062879" cy="1639050"/>
        </p:xfrm>
        <a:graphic>
          <a:graphicData uri="http://schemas.openxmlformats.org/drawingml/2006/table">
            <a:tbl>
              <a:tblPr/>
              <a:tblGrid>
                <a:gridCol w="1518597">
                  <a:extLst>
                    <a:ext uri="{9D8B030D-6E8A-4147-A177-3AD203B41FA5}">
                      <a16:colId xmlns:a16="http://schemas.microsoft.com/office/drawing/2014/main" val="20000"/>
                    </a:ext>
                  </a:extLst>
                </a:gridCol>
                <a:gridCol w="2544282">
                  <a:extLst>
                    <a:ext uri="{9D8B030D-6E8A-4147-A177-3AD203B41FA5}">
                      <a16:colId xmlns:a16="http://schemas.microsoft.com/office/drawing/2014/main" val="20001"/>
                    </a:ext>
                  </a:extLst>
                </a:gridCol>
              </a:tblGrid>
              <a:tr h="408045">
                <a:tc rowSpan="2">
                  <a:txBody>
                    <a:bodyPr/>
                    <a:lstStyle/>
                    <a:p>
                      <a:pPr algn="ctr" fontAlgn="ctr"/>
                      <a:r>
                        <a:rPr lang="es-CO" sz="1800" b="1" i="0" u="none" strike="noStrike" dirty="0">
                          <a:solidFill>
                            <a:srgbClr val="000000"/>
                          </a:solidFill>
                          <a:latin typeface="Gotham Light" pitchFamily="50" charset="0"/>
                        </a:rPr>
                        <a:t>% acumulado calidad de dato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1" i="0" u="none" strike="noStrike" dirty="0">
                          <a:solidFill>
                            <a:srgbClr val="000000"/>
                          </a:solidFill>
                          <a:latin typeface="Gotham Light" pitchFamily="50" charset="0"/>
                        </a:rPr>
                        <a:t># Variables correctamente diligenciadas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816090">
                <a:tc vMerge="1">
                  <a:txBody>
                    <a:bodyPr/>
                    <a:lstStyle/>
                    <a:p>
                      <a:endParaRPr lang="es-CO"/>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800" b="1" i="0" u="none" strike="noStrike" dirty="0">
                          <a:solidFill>
                            <a:srgbClr val="000000"/>
                          </a:solidFill>
                          <a:latin typeface="Gotham Light" pitchFamily="50" charset="0"/>
                        </a:rPr>
                        <a:t>-------------------* 100</a:t>
                      </a:r>
                    </a:p>
                    <a:p>
                      <a:pPr algn="ctr" fontAlgn="ctr"/>
                      <a:r>
                        <a:rPr lang="es-CO" sz="1800" b="1" i="0" u="none" strike="noStrike" dirty="0">
                          <a:solidFill>
                            <a:srgbClr val="000000"/>
                          </a:solidFill>
                          <a:latin typeface="Gotham Light" pitchFamily="50" charset="0"/>
                        </a:rPr>
                        <a:t>Total de variables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075012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noAutofit/>
          </a:bodyPr>
          <a:lstStyle/>
          <a:p>
            <a:r>
              <a:rPr lang="es-CO" sz="3200" dirty="0">
                <a:solidFill>
                  <a:srgbClr val="C00000"/>
                </a:solidFill>
                <a:latin typeface="Gotham Black" pitchFamily="50" charset="0"/>
              </a:rPr>
              <a:t>Indicadores</a:t>
            </a:r>
            <a:endParaRPr sz="3200" dirty="0">
              <a:solidFill>
                <a:srgbClr val="C00000"/>
              </a:solidFill>
              <a:latin typeface="Gotham Black" pitchFamily="50" charset="0"/>
            </a:endParaRPr>
          </a:p>
        </p:txBody>
      </p:sp>
      <p:sp>
        <p:nvSpPr>
          <p:cNvPr id="171" name="Shape 171"/>
          <p:cNvSpPr/>
          <p:nvPr/>
        </p:nvSpPr>
        <p:spPr>
          <a:xfrm>
            <a:off x="495975" y="1484784"/>
            <a:ext cx="8382000" cy="8925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buSzPct val="100000"/>
              <a:defRPr sz="2600">
                <a:latin typeface="Arial"/>
                <a:ea typeface="Arial"/>
                <a:cs typeface="Arial"/>
                <a:sym typeface="Arial"/>
              </a:defRPr>
            </a:pPr>
            <a:endParaRPr lang="es-CO" dirty="0">
              <a:latin typeface="Gotham Light" pitchFamily="50" charset="0"/>
            </a:endParaRPr>
          </a:p>
          <a:p>
            <a:pPr>
              <a:buSzPct val="100000"/>
              <a:defRPr sz="2600">
                <a:latin typeface="Arial"/>
                <a:ea typeface="Arial"/>
                <a:cs typeface="Arial"/>
                <a:sym typeface="Arial"/>
              </a:defRPr>
            </a:pPr>
            <a:r>
              <a:rPr lang="es-CO" b="1" dirty="0">
                <a:latin typeface="Gotham Light" pitchFamily="50" charset="0"/>
              </a:rPr>
              <a:t>Calidad</a:t>
            </a:r>
          </a:p>
        </p:txBody>
      </p:sp>
      <p:graphicFrame>
        <p:nvGraphicFramePr>
          <p:cNvPr id="3" name="Tabla 2"/>
          <p:cNvGraphicFramePr>
            <a:graphicFrameLocks noGrp="1"/>
          </p:cNvGraphicFramePr>
          <p:nvPr>
            <p:extLst>
              <p:ext uri="{D42A27DB-BD31-4B8C-83A1-F6EECF244321}">
                <p14:modId xmlns:p14="http://schemas.microsoft.com/office/powerpoint/2010/main" val="1156023318"/>
              </p:ext>
            </p:extLst>
          </p:nvPr>
        </p:nvGraphicFramePr>
        <p:xfrm>
          <a:off x="457855" y="2924944"/>
          <a:ext cx="8002577" cy="1840649"/>
        </p:xfrm>
        <a:graphic>
          <a:graphicData uri="http://schemas.openxmlformats.org/drawingml/2006/table">
            <a:tbl>
              <a:tblPr/>
              <a:tblGrid>
                <a:gridCol w="1246871">
                  <a:extLst>
                    <a:ext uri="{9D8B030D-6E8A-4147-A177-3AD203B41FA5}">
                      <a16:colId xmlns:a16="http://schemas.microsoft.com/office/drawing/2014/main" val="1561298182"/>
                    </a:ext>
                  </a:extLst>
                </a:gridCol>
                <a:gridCol w="1245179">
                  <a:extLst>
                    <a:ext uri="{9D8B030D-6E8A-4147-A177-3AD203B41FA5}">
                      <a16:colId xmlns:a16="http://schemas.microsoft.com/office/drawing/2014/main" val="2817647890"/>
                    </a:ext>
                  </a:extLst>
                </a:gridCol>
                <a:gridCol w="1425422">
                  <a:extLst>
                    <a:ext uri="{9D8B030D-6E8A-4147-A177-3AD203B41FA5}">
                      <a16:colId xmlns:a16="http://schemas.microsoft.com/office/drawing/2014/main" val="2999542355"/>
                    </a:ext>
                  </a:extLst>
                </a:gridCol>
                <a:gridCol w="1296144">
                  <a:extLst>
                    <a:ext uri="{9D8B030D-6E8A-4147-A177-3AD203B41FA5}">
                      <a16:colId xmlns:a16="http://schemas.microsoft.com/office/drawing/2014/main" val="931435395"/>
                    </a:ext>
                  </a:extLst>
                </a:gridCol>
                <a:gridCol w="1420809">
                  <a:extLst>
                    <a:ext uri="{9D8B030D-6E8A-4147-A177-3AD203B41FA5}">
                      <a16:colId xmlns:a16="http://schemas.microsoft.com/office/drawing/2014/main" val="1119673934"/>
                    </a:ext>
                  </a:extLst>
                </a:gridCol>
                <a:gridCol w="1368152">
                  <a:extLst>
                    <a:ext uri="{9D8B030D-6E8A-4147-A177-3AD203B41FA5}">
                      <a16:colId xmlns:a16="http://schemas.microsoft.com/office/drawing/2014/main" val="4216185078"/>
                    </a:ext>
                  </a:extLst>
                </a:gridCol>
              </a:tblGrid>
              <a:tr h="773398">
                <a:tc>
                  <a:txBody>
                    <a:bodyPr/>
                    <a:lstStyle/>
                    <a:p>
                      <a:pPr marL="0" marR="0" algn="ctr">
                        <a:spcBef>
                          <a:spcPts val="0"/>
                        </a:spcBef>
                        <a:spcAft>
                          <a:spcPts val="0"/>
                        </a:spcAft>
                      </a:pPr>
                      <a:r>
                        <a:rPr lang="es-CO" sz="1800" b="1" kern="150" dirty="0">
                          <a:solidFill>
                            <a:srgbClr val="000000"/>
                          </a:solidFill>
                          <a:effectLst/>
                          <a:latin typeface="Gotham Light" pitchFamily="50" charset="0"/>
                          <a:ea typeface="Times New Roman" panose="02020603050405020304" pitchFamily="18" charset="0"/>
                          <a:cs typeface="Mangal"/>
                        </a:rPr>
                        <a:t>UPGD</a:t>
                      </a:r>
                      <a:endParaRPr lang="en-US" sz="1800" b="1" kern="150" dirty="0">
                        <a:solidFill>
                          <a:srgbClr val="00000A"/>
                        </a:solidFill>
                        <a:effectLst/>
                        <a:latin typeface="Gotham Light" pitchFamily="50" charset="0"/>
                        <a:ea typeface="Times New Roman" panose="02020603050405020304" pitchFamily="18" charset="0"/>
                        <a:cs typeface="Mangal"/>
                      </a:endParaRPr>
                    </a:p>
                  </a:txBody>
                  <a:tcPr marL="3810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s-CO" sz="1800" b="1" kern="150" dirty="0">
                          <a:solidFill>
                            <a:srgbClr val="000000"/>
                          </a:solidFill>
                          <a:effectLst/>
                          <a:latin typeface="Gotham Light" pitchFamily="50" charset="0"/>
                          <a:ea typeface="Times New Roman" panose="02020603050405020304" pitchFamily="18" charset="0"/>
                          <a:cs typeface="Mangal"/>
                        </a:rPr>
                        <a:t># de registros</a:t>
                      </a:r>
                      <a:endParaRPr lang="en-US" sz="1800" b="1" kern="150" dirty="0">
                        <a:solidFill>
                          <a:srgbClr val="00000A"/>
                        </a:solidFill>
                        <a:effectLst/>
                        <a:latin typeface="Gotham Light" pitchFamily="50" charset="0"/>
                        <a:ea typeface="Times New Roman" panose="02020603050405020304" pitchFamily="18" charset="0"/>
                        <a:cs typeface="Mangal"/>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s-CO" sz="1800" b="1" kern="150" dirty="0">
                          <a:solidFill>
                            <a:srgbClr val="000000"/>
                          </a:solidFill>
                          <a:effectLst/>
                          <a:latin typeface="Gotham Light" pitchFamily="50" charset="0"/>
                          <a:ea typeface="Times New Roman" panose="02020603050405020304" pitchFamily="18" charset="0"/>
                          <a:cs typeface="Mangal"/>
                        </a:rPr>
                        <a:t>Área</a:t>
                      </a:r>
                      <a:br>
                        <a:rPr lang="es-CO" sz="1800" b="1" kern="150" dirty="0">
                          <a:solidFill>
                            <a:srgbClr val="000000"/>
                          </a:solidFill>
                          <a:effectLst/>
                          <a:latin typeface="Gotham Light" pitchFamily="50" charset="0"/>
                          <a:ea typeface="Times New Roman" panose="02020603050405020304" pitchFamily="18" charset="0"/>
                          <a:cs typeface="Mangal"/>
                        </a:rPr>
                      </a:br>
                      <a:r>
                        <a:rPr lang="es-CO" sz="1800" b="1" kern="150" dirty="0">
                          <a:solidFill>
                            <a:srgbClr val="000000"/>
                          </a:solidFill>
                          <a:effectLst/>
                          <a:latin typeface="Gotham Light" pitchFamily="50" charset="0"/>
                          <a:ea typeface="Times New Roman" panose="02020603050405020304" pitchFamily="18" charset="0"/>
                          <a:cs typeface="Mangal"/>
                        </a:rPr>
                        <a:t>(datos correctos)</a:t>
                      </a:r>
                      <a:endParaRPr lang="en-US" sz="1800" b="1" kern="150" dirty="0">
                        <a:solidFill>
                          <a:srgbClr val="00000A"/>
                        </a:solidFill>
                        <a:effectLst/>
                        <a:latin typeface="Gotham Light" pitchFamily="50" charset="0"/>
                        <a:ea typeface="Times New Roman" panose="02020603050405020304" pitchFamily="18" charset="0"/>
                        <a:cs typeface="Mangal"/>
                      </a:endParaRPr>
                    </a:p>
                  </a:txBody>
                  <a:tcPr marL="6350" marR="63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s-CO" sz="1800" b="1" kern="150" dirty="0">
                          <a:solidFill>
                            <a:srgbClr val="000000"/>
                          </a:solidFill>
                          <a:effectLst/>
                          <a:latin typeface="Gotham Light" pitchFamily="50" charset="0"/>
                          <a:ea typeface="Times New Roman" panose="02020603050405020304" pitchFamily="18" charset="0"/>
                          <a:cs typeface="Mangal"/>
                        </a:rPr>
                        <a:t>Barrio</a:t>
                      </a:r>
                      <a:br>
                        <a:rPr lang="es-CO" sz="1800" b="1" kern="150" dirty="0">
                          <a:solidFill>
                            <a:srgbClr val="000000"/>
                          </a:solidFill>
                          <a:effectLst/>
                          <a:latin typeface="Gotham Light" pitchFamily="50" charset="0"/>
                          <a:ea typeface="Times New Roman" panose="02020603050405020304" pitchFamily="18" charset="0"/>
                          <a:cs typeface="Mangal"/>
                        </a:rPr>
                      </a:br>
                      <a:r>
                        <a:rPr lang="es-CO" sz="1800" b="1" kern="150" dirty="0">
                          <a:solidFill>
                            <a:srgbClr val="000000"/>
                          </a:solidFill>
                          <a:effectLst/>
                          <a:latin typeface="Gotham Light" pitchFamily="50" charset="0"/>
                          <a:ea typeface="Times New Roman" panose="02020603050405020304" pitchFamily="18" charset="0"/>
                          <a:cs typeface="Mangal"/>
                        </a:rPr>
                        <a:t>(datos correctos)</a:t>
                      </a:r>
                      <a:endParaRPr lang="en-US" sz="1800" b="1" kern="150" dirty="0">
                        <a:solidFill>
                          <a:srgbClr val="00000A"/>
                        </a:solidFill>
                        <a:effectLst/>
                        <a:latin typeface="Gotham Light" pitchFamily="50" charset="0"/>
                        <a:ea typeface="Times New Roman" panose="02020603050405020304" pitchFamily="18" charset="0"/>
                        <a:cs typeface="Mangal"/>
                      </a:endParaRPr>
                    </a:p>
                  </a:txBody>
                  <a:tcPr marL="6350" marR="63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s-CO" sz="1800" b="1" kern="150" dirty="0">
                          <a:solidFill>
                            <a:srgbClr val="000000"/>
                          </a:solidFill>
                          <a:effectLst/>
                          <a:latin typeface="Gotham Light" pitchFamily="50" charset="0"/>
                          <a:ea typeface="Times New Roman" panose="02020603050405020304" pitchFamily="18" charset="0"/>
                          <a:cs typeface="Mangal"/>
                        </a:rPr>
                        <a:t>Dirección</a:t>
                      </a:r>
                      <a:br>
                        <a:rPr lang="es-CO" sz="1800" b="1" kern="150" dirty="0">
                          <a:solidFill>
                            <a:srgbClr val="000000"/>
                          </a:solidFill>
                          <a:effectLst/>
                          <a:latin typeface="Gotham Light" pitchFamily="50" charset="0"/>
                          <a:ea typeface="Times New Roman" panose="02020603050405020304" pitchFamily="18" charset="0"/>
                          <a:cs typeface="Mangal"/>
                        </a:rPr>
                      </a:br>
                      <a:r>
                        <a:rPr lang="es-CO" sz="1800" b="1" kern="150" dirty="0">
                          <a:solidFill>
                            <a:srgbClr val="000000"/>
                          </a:solidFill>
                          <a:effectLst/>
                          <a:latin typeface="Gotham Light" pitchFamily="50" charset="0"/>
                          <a:ea typeface="Times New Roman" panose="02020603050405020304" pitchFamily="18" charset="0"/>
                          <a:cs typeface="Mangal"/>
                        </a:rPr>
                        <a:t>(datos correctos)</a:t>
                      </a:r>
                      <a:endParaRPr lang="en-US" sz="1800" b="1" kern="150" dirty="0">
                        <a:solidFill>
                          <a:srgbClr val="00000A"/>
                        </a:solidFill>
                        <a:effectLst/>
                        <a:latin typeface="Gotham Light" pitchFamily="50" charset="0"/>
                        <a:ea typeface="Times New Roman" panose="02020603050405020304" pitchFamily="18" charset="0"/>
                        <a:cs typeface="Mangal"/>
                      </a:endParaRPr>
                    </a:p>
                  </a:txBody>
                  <a:tcPr marL="6350" marR="63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s-CO" sz="1800" b="1" kern="150" dirty="0">
                          <a:solidFill>
                            <a:srgbClr val="000000"/>
                          </a:solidFill>
                          <a:effectLst/>
                          <a:latin typeface="Gotham Light" pitchFamily="50" charset="0"/>
                          <a:ea typeface="Times New Roman" panose="02020603050405020304" pitchFamily="18" charset="0"/>
                          <a:cs typeface="Mangal"/>
                        </a:rPr>
                        <a:t>Estrato</a:t>
                      </a:r>
                      <a:br>
                        <a:rPr lang="es-CO" sz="1800" b="1" kern="150" dirty="0">
                          <a:solidFill>
                            <a:srgbClr val="000000"/>
                          </a:solidFill>
                          <a:effectLst/>
                          <a:latin typeface="Gotham Light" pitchFamily="50" charset="0"/>
                          <a:ea typeface="Times New Roman" panose="02020603050405020304" pitchFamily="18" charset="0"/>
                          <a:cs typeface="Mangal"/>
                        </a:rPr>
                      </a:br>
                      <a:r>
                        <a:rPr lang="es-CO" sz="1800" b="1" kern="150" dirty="0">
                          <a:solidFill>
                            <a:srgbClr val="000000"/>
                          </a:solidFill>
                          <a:effectLst/>
                          <a:latin typeface="Gotham Light" pitchFamily="50" charset="0"/>
                          <a:ea typeface="Times New Roman" panose="02020603050405020304" pitchFamily="18" charset="0"/>
                          <a:cs typeface="Mangal"/>
                        </a:rPr>
                        <a:t>(datos correctos)</a:t>
                      </a:r>
                      <a:endParaRPr lang="en-US" sz="1800" b="1" kern="150" dirty="0">
                        <a:solidFill>
                          <a:srgbClr val="00000A"/>
                        </a:solidFill>
                        <a:effectLst/>
                        <a:latin typeface="Gotham Light" pitchFamily="50" charset="0"/>
                        <a:ea typeface="Times New Roman" panose="02020603050405020304" pitchFamily="18" charset="0"/>
                        <a:cs typeface="Mangal"/>
                      </a:endParaRPr>
                    </a:p>
                  </a:txBody>
                  <a:tcPr marL="6350" marR="63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3341369951"/>
                  </a:ext>
                </a:extLst>
              </a:tr>
              <a:tr h="611308">
                <a:tc>
                  <a:txBody>
                    <a:bodyPr/>
                    <a:lstStyle/>
                    <a:p>
                      <a:pPr marL="0" marR="0" algn="ctr">
                        <a:spcBef>
                          <a:spcPts val="0"/>
                        </a:spcBef>
                        <a:spcAft>
                          <a:spcPts val="0"/>
                        </a:spcAft>
                      </a:pPr>
                      <a:r>
                        <a:rPr lang="es-CO" sz="1800" kern="150" dirty="0">
                          <a:solidFill>
                            <a:srgbClr val="000000"/>
                          </a:solidFill>
                          <a:effectLst/>
                          <a:latin typeface="Gotham Light" pitchFamily="50" charset="0"/>
                          <a:ea typeface="Times New Roman" panose="02020603050405020304" pitchFamily="18" charset="0"/>
                          <a:cs typeface="Mangal"/>
                        </a:rPr>
                        <a:t>ESE Hospital</a:t>
                      </a:r>
                      <a:endParaRPr lang="en-US" sz="1800" kern="150" dirty="0">
                        <a:solidFill>
                          <a:srgbClr val="00000A"/>
                        </a:solidFill>
                        <a:effectLst/>
                        <a:latin typeface="Gotham Light" pitchFamily="50" charset="0"/>
                        <a:ea typeface="Times New Roman" panose="02020603050405020304" pitchFamily="18" charset="0"/>
                        <a:cs typeface="Mangal"/>
                      </a:endParaRPr>
                    </a:p>
                  </a:txBody>
                  <a:tcPr marL="3810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s-CO" sz="1800" kern="150">
                          <a:solidFill>
                            <a:srgbClr val="000000"/>
                          </a:solidFill>
                          <a:effectLst/>
                          <a:latin typeface="Gotham Light" pitchFamily="50" charset="0"/>
                          <a:ea typeface="Times New Roman" panose="02020603050405020304" pitchFamily="18" charset="0"/>
                          <a:cs typeface="Mangal"/>
                        </a:rPr>
                        <a:t>41</a:t>
                      </a:r>
                      <a:endParaRPr lang="en-US" sz="1800" kern="150">
                        <a:solidFill>
                          <a:srgbClr val="00000A"/>
                        </a:solidFill>
                        <a:effectLst/>
                        <a:latin typeface="Gotham Light" pitchFamily="50" charset="0"/>
                        <a:ea typeface="Times New Roman" panose="02020603050405020304" pitchFamily="18" charset="0"/>
                        <a:cs typeface="Mangal"/>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s-CO" sz="1800" kern="150" dirty="0">
                          <a:solidFill>
                            <a:srgbClr val="000000"/>
                          </a:solidFill>
                          <a:effectLst/>
                          <a:latin typeface="Gotham Light" pitchFamily="50" charset="0"/>
                          <a:ea typeface="Times New Roman" panose="02020603050405020304" pitchFamily="18" charset="0"/>
                          <a:cs typeface="Mangal"/>
                        </a:rPr>
                        <a:t>41(100%)</a:t>
                      </a:r>
                      <a:endParaRPr lang="en-US" sz="1800" kern="150" dirty="0">
                        <a:solidFill>
                          <a:srgbClr val="00000A"/>
                        </a:solidFill>
                        <a:effectLst/>
                        <a:latin typeface="Gotham Light" pitchFamily="50" charset="0"/>
                        <a:ea typeface="Times New Roman" panose="02020603050405020304" pitchFamily="18" charset="0"/>
                        <a:cs typeface="Mangal"/>
                      </a:endParaRPr>
                    </a:p>
                  </a:txBody>
                  <a:tcPr marL="6350" marR="63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s-CO" sz="1800" kern="150" dirty="0">
                          <a:solidFill>
                            <a:srgbClr val="000000"/>
                          </a:solidFill>
                          <a:effectLst/>
                          <a:latin typeface="Gotham Light" pitchFamily="50" charset="0"/>
                          <a:ea typeface="Times New Roman" panose="02020603050405020304" pitchFamily="18" charset="0"/>
                          <a:cs typeface="Mangal"/>
                        </a:rPr>
                        <a:t>40 (100%)</a:t>
                      </a:r>
                      <a:endParaRPr lang="en-US" sz="1800" kern="150" dirty="0">
                        <a:solidFill>
                          <a:srgbClr val="00000A"/>
                        </a:solidFill>
                        <a:effectLst/>
                        <a:latin typeface="Gotham Light" pitchFamily="50" charset="0"/>
                        <a:ea typeface="Times New Roman" panose="02020603050405020304" pitchFamily="18" charset="0"/>
                        <a:cs typeface="Mangal"/>
                      </a:endParaRPr>
                    </a:p>
                  </a:txBody>
                  <a:tcPr marL="6350" marR="63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s-CO" sz="1800" kern="150" dirty="0">
                          <a:solidFill>
                            <a:srgbClr val="000000"/>
                          </a:solidFill>
                          <a:effectLst/>
                          <a:latin typeface="Gotham Light" pitchFamily="50" charset="0"/>
                          <a:ea typeface="Times New Roman" panose="02020603050405020304" pitchFamily="18" charset="0"/>
                          <a:cs typeface="Mangal"/>
                        </a:rPr>
                        <a:t>41(100%)</a:t>
                      </a:r>
                      <a:endParaRPr lang="en-US" sz="1800" kern="150" dirty="0">
                        <a:solidFill>
                          <a:srgbClr val="00000A"/>
                        </a:solidFill>
                        <a:effectLst/>
                        <a:latin typeface="Gotham Light" pitchFamily="50" charset="0"/>
                        <a:ea typeface="Times New Roman" panose="02020603050405020304" pitchFamily="18" charset="0"/>
                        <a:cs typeface="Mangal"/>
                      </a:endParaRPr>
                    </a:p>
                  </a:txBody>
                  <a:tcPr marL="6350" marR="63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s-CO" sz="1800" kern="150">
                          <a:solidFill>
                            <a:srgbClr val="000000"/>
                          </a:solidFill>
                          <a:effectLst/>
                          <a:latin typeface="Gotham Light" pitchFamily="50" charset="0"/>
                          <a:ea typeface="Times New Roman" panose="02020603050405020304" pitchFamily="18" charset="0"/>
                          <a:cs typeface="Mangal"/>
                        </a:rPr>
                        <a:t>41 (100%)</a:t>
                      </a:r>
                      <a:endParaRPr lang="en-US" sz="1800" kern="150">
                        <a:solidFill>
                          <a:srgbClr val="00000A"/>
                        </a:solidFill>
                        <a:effectLst/>
                        <a:latin typeface="Gotham Light" pitchFamily="50" charset="0"/>
                        <a:ea typeface="Times New Roman" panose="02020603050405020304" pitchFamily="18" charset="0"/>
                        <a:cs typeface="Mangal"/>
                      </a:endParaRPr>
                    </a:p>
                  </a:txBody>
                  <a:tcPr marL="6350" marR="63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3707848569"/>
                  </a:ext>
                </a:extLst>
              </a:tr>
              <a:tr h="406381">
                <a:tc gridSpan="6">
                  <a:txBody>
                    <a:bodyPr/>
                    <a:lstStyle/>
                    <a:p>
                      <a:pPr marL="0" marR="0" algn="ctr">
                        <a:spcBef>
                          <a:spcPts val="0"/>
                        </a:spcBef>
                        <a:spcAft>
                          <a:spcPts val="0"/>
                        </a:spcAft>
                      </a:pPr>
                      <a:r>
                        <a:rPr lang="es-CO" sz="1800" b="0" kern="150" dirty="0">
                          <a:solidFill>
                            <a:srgbClr val="00000A"/>
                          </a:solidFill>
                          <a:effectLst/>
                          <a:latin typeface="Gotham Black" pitchFamily="50" charset="0"/>
                          <a:ea typeface="Times New Roman" panose="02020603050405020304" pitchFamily="18" charset="0"/>
                          <a:cs typeface="Times New Roman" panose="02020603050405020304" pitchFamily="18" charset="0"/>
                        </a:rPr>
                        <a:t>99,3% Calidad (163/164*100)</a:t>
                      </a:r>
                      <a:endParaRPr lang="en-US" sz="1800" b="0" kern="150" dirty="0">
                        <a:solidFill>
                          <a:srgbClr val="00000A"/>
                        </a:solidFill>
                        <a:effectLst/>
                        <a:latin typeface="Gotham Black" pitchFamily="50" charset="0"/>
                        <a:ea typeface="Times New Roman" panose="02020603050405020304" pitchFamily="18" charset="0"/>
                        <a:cs typeface="Mangal"/>
                      </a:endParaRPr>
                    </a:p>
                  </a:txBody>
                  <a:tcPr marL="38100" marR="44450" marT="0" marB="0" anchor="b">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7A3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80401650"/>
                  </a:ext>
                </a:extLst>
              </a:tr>
            </a:tbl>
          </a:graphicData>
        </a:graphic>
      </p:graphicFrame>
    </p:spTree>
    <p:extLst>
      <p:ext uri="{BB962C8B-B14F-4D97-AF65-F5344CB8AC3E}">
        <p14:creationId xmlns:p14="http://schemas.microsoft.com/office/powerpoint/2010/main" val="209568055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x-none" altLang="en-US" sz="3200" dirty="0">
                <a:solidFill>
                  <a:srgbClr val="C00000"/>
                </a:solidFill>
                <a:latin typeface="Gotham Black" pitchFamily="50" charset="0"/>
              </a:rPr>
              <a:t>Conclusión</a:t>
            </a:r>
          </a:p>
        </p:txBody>
      </p:sp>
      <p:sp>
        <p:nvSpPr>
          <p:cNvPr id="13315" name="Content Placeholder 2"/>
          <p:cNvSpPr>
            <a:spLocks noGrp="1"/>
          </p:cNvSpPr>
          <p:nvPr>
            <p:ph sz="quarter" idx="10"/>
          </p:nvPr>
        </p:nvSpPr>
        <p:spPr>
          <a:xfrm>
            <a:off x="502831" y="1916832"/>
            <a:ext cx="8086725" cy="4538385"/>
          </a:xfrm>
        </p:spPr>
        <p:txBody>
          <a:bodyPr/>
          <a:lstStyle/>
          <a:p>
            <a:pPr algn="just">
              <a:spcBef>
                <a:spcPts val="600"/>
              </a:spcBef>
              <a:spcAft>
                <a:spcPts val="600"/>
              </a:spcAft>
              <a:defRPr b="0" i="0"/>
            </a:pPr>
            <a:r>
              <a:rPr lang="x-none" altLang="en-US" dirty="0">
                <a:latin typeface="Gotham Light" pitchFamily="50" charset="0"/>
              </a:rPr>
              <a:t>El </a:t>
            </a:r>
            <a:r>
              <a:rPr lang="es-CO" altLang="en-US" dirty="0">
                <a:latin typeface="Gotham Light" pitchFamily="50" charset="0"/>
              </a:rPr>
              <a:t>seguimiento</a:t>
            </a:r>
            <a:r>
              <a:rPr lang="x-none" altLang="en-US" dirty="0">
                <a:latin typeface="Gotham Light" pitchFamily="50" charset="0"/>
              </a:rPr>
              <a:t> es fundamental para mantener la calidad</a:t>
            </a:r>
            <a:r>
              <a:rPr lang="es-CO" altLang="en-US" dirty="0">
                <a:latin typeface="Gotham Light" pitchFamily="50" charset="0"/>
              </a:rPr>
              <a:t>.</a:t>
            </a:r>
            <a:endParaRPr lang="x-none" altLang="en-US" dirty="0">
              <a:latin typeface="Gotham Light" pitchFamily="50" charset="0"/>
            </a:endParaRPr>
          </a:p>
          <a:p>
            <a:pPr algn="just">
              <a:spcBef>
                <a:spcPts val="600"/>
              </a:spcBef>
              <a:spcAft>
                <a:spcPts val="600"/>
              </a:spcAft>
              <a:defRPr b="0" i="0"/>
            </a:pPr>
            <a:r>
              <a:rPr lang="x-none" altLang="en-US" dirty="0">
                <a:latin typeface="Gotham Light" pitchFamily="50" charset="0"/>
              </a:rPr>
              <a:t>Los indicadores establecidos están disponibles para el desempeño </a:t>
            </a:r>
            <a:r>
              <a:rPr lang="es-CO" altLang="en-US" dirty="0">
                <a:latin typeface="Gotham Light" pitchFamily="50" charset="0"/>
              </a:rPr>
              <a:t>y verificar el cumplimiento las UPGD.</a:t>
            </a:r>
            <a:endParaRPr lang="x-none" altLang="en-US" dirty="0">
              <a:latin typeface="Gotham Light" pitchFamily="50" charset="0"/>
            </a:endParaRPr>
          </a:p>
          <a:p>
            <a:pPr algn="just">
              <a:spcBef>
                <a:spcPts val="600"/>
              </a:spcBef>
              <a:spcAft>
                <a:spcPts val="600"/>
              </a:spcAft>
              <a:defRPr b="0" i="0"/>
            </a:pPr>
            <a:r>
              <a:rPr lang="x-none" altLang="en-US" dirty="0">
                <a:latin typeface="Gotham Light" pitchFamily="50" charset="0"/>
              </a:rPr>
              <a:t>El </a:t>
            </a:r>
            <a:r>
              <a:rPr lang="es-CO" altLang="en-US" dirty="0">
                <a:latin typeface="Gotham Light" pitchFamily="50" charset="0"/>
              </a:rPr>
              <a:t>seguimiento</a:t>
            </a:r>
            <a:r>
              <a:rPr lang="x-none" altLang="en-US" dirty="0">
                <a:latin typeface="Gotham Light" pitchFamily="50" charset="0"/>
              </a:rPr>
              <a:t> y la evaluación se deben usar para desarrollar estrategias para la mejora</a:t>
            </a:r>
            <a:r>
              <a:rPr lang="es-CO" altLang="en-US" dirty="0">
                <a:latin typeface="Gotham Light" pitchFamily="50" charset="0"/>
              </a:rPr>
              <a:t>.</a:t>
            </a:r>
            <a:endParaRPr lang="x-none" altLang="en-US" dirty="0">
              <a:latin typeface="Gotham Light" pitchFamily="50" charset="0"/>
            </a:endParaRPr>
          </a:p>
        </p:txBody>
      </p:sp>
    </p:spTree>
    <p:extLst>
      <p:ext uri="{BB962C8B-B14F-4D97-AF65-F5344CB8AC3E}">
        <p14:creationId xmlns:p14="http://schemas.microsoft.com/office/powerpoint/2010/main" val="6747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77255" y="4276474"/>
            <a:ext cx="7598980" cy="768623"/>
          </a:xfrm>
        </p:spPr>
        <p:txBody>
          <a:bodyPr>
            <a:normAutofit/>
          </a:bodyPr>
          <a:lstStyle/>
          <a:p>
            <a:pPr algn="ctr">
              <a:defRPr b="0" i="0"/>
            </a:pPr>
            <a:r>
              <a:rPr lang="es-CO" altLang="en-US" sz="3600" dirty="0">
                <a:latin typeface="Gotham Black" pitchFamily="50" charset="0"/>
                <a:ea typeface="ＭＳ Ｐゴシック" pitchFamily="34" charset="-128"/>
              </a:rPr>
              <a:t>Seguimiento</a:t>
            </a:r>
            <a:r>
              <a:rPr lang="x-none" altLang="en-US" sz="3600" dirty="0">
                <a:latin typeface="Gotham Black" pitchFamily="50" charset="0"/>
                <a:ea typeface="ＭＳ Ｐゴシック" pitchFamily="34" charset="-128"/>
              </a:rPr>
              <a:t> y evaluación</a:t>
            </a:r>
          </a:p>
        </p:txBody>
      </p:sp>
      <p:sp>
        <p:nvSpPr>
          <p:cNvPr id="11" name="CuadroTexto 10">
            <a:extLst>
              <a:ext uri="{FF2B5EF4-FFF2-40B4-BE49-F238E27FC236}">
                <a16:creationId xmlns:a16="http://schemas.microsoft.com/office/drawing/2014/main" id="{1ECA61E6-B42F-4238-BF43-0E65388A4198}"/>
              </a:ext>
            </a:extLst>
          </p:cNvPr>
          <p:cNvSpPr txBox="1"/>
          <p:nvPr/>
        </p:nvSpPr>
        <p:spPr>
          <a:xfrm>
            <a:off x="495061" y="2603431"/>
            <a:ext cx="8563368" cy="1200329"/>
          </a:xfrm>
          <a:prstGeom prst="rect">
            <a:avLst/>
          </a:prstGeom>
          <a:noFill/>
        </p:spPr>
        <p:txBody>
          <a:bodyPr wrap="square">
            <a:spAutoFit/>
          </a:bodyPr>
          <a:lstStyle/>
          <a:p>
            <a:pPr algn="ctr"/>
            <a:r>
              <a:rPr lang="es-CO" sz="3600" b="1" dirty="0">
                <a:solidFill>
                  <a:srgbClr val="C00000"/>
                </a:solidFill>
                <a:effectLst>
                  <a:outerShdw blurRad="38100" dist="38100" dir="2700000" algn="tl">
                    <a:srgbClr val="000000">
                      <a:alpha val="43137"/>
                    </a:srgbClr>
                  </a:outerShdw>
                </a:effectLst>
                <a:latin typeface="Gotham Black" pitchFamily="50" charset="0"/>
                <a:ea typeface="Tahoma" panose="020B0604030504040204" pitchFamily="34" charset="0"/>
                <a:cs typeface="Tahoma" panose="020B0604030504040204" pitchFamily="34" charset="0"/>
              </a:rPr>
              <a:t>Programa de entrenamiento en</a:t>
            </a:r>
            <a:r>
              <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otham Black" pitchFamily="50" charset="0"/>
                <a:ea typeface="Tahoma" panose="020B0604030504040204" pitchFamily="34" charset="0"/>
                <a:cs typeface="Tahoma" panose="020B0604030504040204" pitchFamily="34" charset="0"/>
              </a:rPr>
              <a:t> epidemiología de campo </a:t>
            </a:r>
          </a:p>
        </p:txBody>
      </p:sp>
      <p:sp>
        <p:nvSpPr>
          <p:cNvPr id="14" name="Marcador de contenido 3">
            <a:extLst>
              <a:ext uri="{FF2B5EF4-FFF2-40B4-BE49-F238E27FC236}">
                <a16:creationId xmlns:a16="http://schemas.microsoft.com/office/drawing/2014/main" id="{886F7990-BB2B-470F-99EC-199AA9A6FD8E}"/>
              </a:ext>
            </a:extLst>
          </p:cNvPr>
          <p:cNvSpPr txBox="1">
            <a:spLocks/>
          </p:cNvSpPr>
          <p:nvPr/>
        </p:nvSpPr>
        <p:spPr>
          <a:xfrm>
            <a:off x="1835696" y="5131145"/>
            <a:ext cx="7598569" cy="3866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500" b="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latin typeface="Gotham Light" pitchFamily="50" charset="0"/>
              </a:rPr>
              <a:t>Dirección de Vigilancia y Análisis del Riesgo en Salud Pública</a:t>
            </a:r>
          </a:p>
        </p:txBody>
      </p:sp>
    </p:spTree>
    <p:extLst>
      <p:ext uri="{BB962C8B-B14F-4D97-AF65-F5344CB8AC3E}">
        <p14:creationId xmlns:p14="http://schemas.microsoft.com/office/powerpoint/2010/main" val="3865394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3816F90-651E-4031-A45E-2790721B59A8}"/>
              </a:ext>
            </a:extLst>
          </p:cNvPr>
          <p:cNvSpPr>
            <a:spLocks noGrp="1"/>
          </p:cNvSpPr>
          <p:nvPr>
            <p:ph sz="quarter" idx="10"/>
          </p:nvPr>
        </p:nvSpPr>
        <p:spPr/>
        <p:txBody>
          <a:bodyPr/>
          <a:lstStyle/>
          <a:p>
            <a:endParaRPr lang="es-CO"/>
          </a:p>
        </p:txBody>
      </p:sp>
      <p:sp>
        <p:nvSpPr>
          <p:cNvPr id="5" name="Marcador de contenido 4">
            <a:extLst>
              <a:ext uri="{FF2B5EF4-FFF2-40B4-BE49-F238E27FC236}">
                <a16:creationId xmlns:a16="http://schemas.microsoft.com/office/drawing/2014/main" id="{A9461B09-1303-4B06-B918-C251A58E1AB1}"/>
              </a:ext>
            </a:extLst>
          </p:cNvPr>
          <p:cNvSpPr>
            <a:spLocks noGrp="1"/>
          </p:cNvSpPr>
          <p:nvPr>
            <p:ph sz="quarter" idx="11"/>
          </p:nvPr>
        </p:nvSpPr>
        <p:spPr/>
        <p:txBody>
          <a:bodyPr/>
          <a:lstStyle/>
          <a:p>
            <a:endParaRPr lang="es-CO"/>
          </a:p>
        </p:txBody>
      </p:sp>
      <p:sp>
        <p:nvSpPr>
          <p:cNvPr id="6" name="Marcador de contenido 5">
            <a:extLst>
              <a:ext uri="{FF2B5EF4-FFF2-40B4-BE49-F238E27FC236}">
                <a16:creationId xmlns:a16="http://schemas.microsoft.com/office/drawing/2014/main" id="{223C0309-6FFE-4FED-89FA-72ABEB5C2CF6}"/>
              </a:ext>
            </a:extLst>
          </p:cNvPr>
          <p:cNvSpPr>
            <a:spLocks noGrp="1"/>
          </p:cNvSpPr>
          <p:nvPr>
            <p:ph sz="quarter" idx="12"/>
          </p:nvPr>
        </p:nvSpPr>
        <p:spPr/>
        <p:txBody>
          <a:bodyPr/>
          <a:lstStyle/>
          <a:p>
            <a:endParaRPr lang="es-CO"/>
          </a:p>
        </p:txBody>
      </p:sp>
    </p:spTree>
    <p:extLst>
      <p:ext uri="{BB962C8B-B14F-4D97-AF65-F5344CB8AC3E}">
        <p14:creationId xmlns:p14="http://schemas.microsoft.com/office/powerpoint/2010/main" val="403133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2C355-DCF3-4EDD-93EC-48567A2B975E}"/>
              </a:ext>
            </a:extLst>
          </p:cNvPr>
          <p:cNvSpPr>
            <a:spLocks noGrp="1"/>
          </p:cNvSpPr>
          <p:nvPr>
            <p:ph type="title"/>
          </p:nvPr>
        </p:nvSpPr>
        <p:spPr/>
        <p:txBody>
          <a:bodyPr/>
          <a:lstStyle/>
          <a:p>
            <a:r>
              <a:rPr lang="x-none" sz="2800" b="1" dirty="0">
                <a:solidFill>
                  <a:srgbClr val="C00000"/>
                </a:solidFill>
                <a:latin typeface="Gotham Black" pitchFamily="50" charset="0"/>
                <a:ea typeface="Tahoma" panose="020B0604030504040204" pitchFamily="34" charset="0"/>
                <a:cs typeface="Tahoma" panose="020B0604030504040204" pitchFamily="34" charset="0"/>
              </a:rPr>
              <a:t>Objetivos de aprendizaje</a:t>
            </a:r>
            <a:endParaRPr lang="es-CO" dirty="0">
              <a:latin typeface="Gotham Black" pitchFamily="50" charset="0"/>
            </a:endParaRPr>
          </a:p>
        </p:txBody>
      </p:sp>
      <p:sp>
        <p:nvSpPr>
          <p:cNvPr id="3" name="Content Placeholder 2"/>
          <p:cNvSpPr>
            <a:spLocks noGrp="1"/>
          </p:cNvSpPr>
          <p:nvPr>
            <p:ph sz="quarter" idx="10"/>
          </p:nvPr>
        </p:nvSpPr>
        <p:spPr/>
        <p:txBody>
          <a:bodyPr>
            <a:normAutofit/>
          </a:bodyPr>
          <a:lstStyle/>
          <a:p>
            <a:pPr marL="0" lvl="0" indent="0" algn="just">
              <a:buNone/>
              <a:defRPr b="0" i="0"/>
            </a:pPr>
            <a:r>
              <a:rPr lang="es-MX" dirty="0">
                <a:latin typeface="Gotham Light" pitchFamily="50" charset="0"/>
              </a:rPr>
              <a:t>Conocer y usar los indicadores de seguimiento al proceso de vigilancia en salud pública</a:t>
            </a:r>
          </a:p>
        </p:txBody>
      </p:sp>
    </p:spTree>
    <p:extLst>
      <p:ext uri="{BB962C8B-B14F-4D97-AF65-F5344CB8AC3E}">
        <p14:creationId xmlns:p14="http://schemas.microsoft.com/office/powerpoint/2010/main" val="244033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9539" y="275085"/>
            <a:ext cx="8760172" cy="460971"/>
          </a:xfrm>
        </p:spPr>
        <p:txBody>
          <a:bodyPr>
            <a:noAutofit/>
          </a:bodyPr>
          <a:lstStyle/>
          <a:p>
            <a:pPr algn="r">
              <a:defRPr b="0" i="0"/>
            </a:pPr>
            <a:r>
              <a:rPr lang="x-none" sz="2800" dirty="0">
                <a:solidFill>
                  <a:srgbClr val="C00000"/>
                </a:solidFill>
                <a:latin typeface="Gotham Black" pitchFamily="50" charset="0"/>
                <a:ea typeface="Tahoma" panose="020B0604030504040204" pitchFamily="34" charset="0"/>
                <a:cs typeface="Tahoma" panose="020B0604030504040204" pitchFamily="34" charset="0"/>
              </a:rPr>
              <a:t>El ciclo de vigilancia: </a:t>
            </a:r>
            <a:r>
              <a:rPr lang="es-CO" sz="2800" dirty="0">
                <a:solidFill>
                  <a:srgbClr val="C00000"/>
                </a:solidFill>
                <a:latin typeface="Gotham Black" pitchFamily="50" charset="0"/>
                <a:ea typeface="Tahoma" panose="020B0604030504040204" pitchFamily="34" charset="0"/>
                <a:cs typeface="Tahoma" panose="020B0604030504040204" pitchFamily="34" charset="0"/>
              </a:rPr>
              <a:t>Seguimiento</a:t>
            </a:r>
            <a:r>
              <a:rPr lang="x-none" sz="2800" dirty="0">
                <a:solidFill>
                  <a:srgbClr val="C00000"/>
                </a:solidFill>
                <a:latin typeface="Gotham Black" pitchFamily="50" charset="0"/>
                <a:ea typeface="Tahoma" panose="020B0604030504040204" pitchFamily="34" charset="0"/>
                <a:cs typeface="Tahoma" panose="020B0604030504040204" pitchFamily="34" charset="0"/>
              </a:rPr>
              <a:t> y evaluación</a:t>
            </a:r>
          </a:p>
        </p:txBody>
      </p:sp>
      <p:pic>
        <p:nvPicPr>
          <p:cNvPr id="17"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p:blipFill>
        <p:spPr>
          <a:xfrm>
            <a:off x="3962400" y="1692275"/>
            <a:ext cx="657225" cy="10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4"/>
          <p:cNvGrpSpPr/>
          <p:nvPr/>
        </p:nvGrpSpPr>
        <p:grpSpPr>
          <a:xfrm rot="-648680">
            <a:off x="2611438" y="2735263"/>
            <a:ext cx="3162300" cy="3027362"/>
            <a:chOff x="1533" y="1412"/>
            <a:chExt cx="2720" cy="2284"/>
          </a:xfrm>
        </p:grpSpPr>
        <p:sp>
          <p:nvSpPr>
            <p:cNvPr id="19" name="Freeform 5"/>
            <p:cNvSpPr/>
            <p:nvPr/>
          </p:nvSpPr>
          <p:spPr>
            <a:xfrm>
              <a:off x="1533" y="2328"/>
              <a:ext cx="1035" cy="1263"/>
            </a:xfrm>
            <a:custGeom>
              <a:avLst/>
              <a:gdLst>
                <a:gd name="T0" fmla="*/ 958 w 1035"/>
                <a:gd name="T1" fmla="*/ 1263 h 1263"/>
                <a:gd name="T2" fmla="*/ 1014 w 1035"/>
                <a:gd name="T3" fmla="*/ 1088 h 1263"/>
                <a:gd name="T4" fmla="*/ 980 w 1035"/>
                <a:gd name="T5" fmla="*/ 1078 h 1263"/>
                <a:gd name="T6" fmla="*/ 939 w 1035"/>
                <a:gd name="T7" fmla="*/ 1065 h 1263"/>
                <a:gd name="T8" fmla="*/ 904 w 1035"/>
                <a:gd name="T9" fmla="*/ 1051 h 1263"/>
                <a:gd name="T10" fmla="*/ 867 w 1035"/>
                <a:gd name="T11" fmla="*/ 1037 h 1263"/>
                <a:gd name="T12" fmla="*/ 830 w 1035"/>
                <a:gd name="T13" fmla="*/ 1021 h 1263"/>
                <a:gd name="T14" fmla="*/ 795 w 1035"/>
                <a:gd name="T15" fmla="*/ 1002 h 1263"/>
                <a:gd name="T16" fmla="*/ 768 w 1035"/>
                <a:gd name="T17" fmla="*/ 987 h 1263"/>
                <a:gd name="T18" fmla="*/ 736 w 1035"/>
                <a:gd name="T19" fmla="*/ 968 h 1263"/>
                <a:gd name="T20" fmla="*/ 704 w 1035"/>
                <a:gd name="T21" fmla="*/ 948 h 1263"/>
                <a:gd name="T22" fmla="*/ 679 w 1035"/>
                <a:gd name="T23" fmla="*/ 933 h 1263"/>
                <a:gd name="T24" fmla="*/ 645 w 1035"/>
                <a:gd name="T25" fmla="*/ 908 h 1263"/>
                <a:gd name="T26" fmla="*/ 604 w 1035"/>
                <a:gd name="T27" fmla="*/ 877 h 1263"/>
                <a:gd name="T28" fmla="*/ 564 w 1035"/>
                <a:gd name="T29" fmla="*/ 844 h 1263"/>
                <a:gd name="T30" fmla="*/ 529 w 1035"/>
                <a:gd name="T31" fmla="*/ 809 h 1263"/>
                <a:gd name="T32" fmla="*/ 497 w 1035"/>
                <a:gd name="T33" fmla="*/ 774 h 1263"/>
                <a:gd name="T34" fmla="*/ 461 w 1035"/>
                <a:gd name="T35" fmla="*/ 732 h 1263"/>
                <a:gd name="T36" fmla="*/ 429 w 1035"/>
                <a:gd name="T37" fmla="*/ 689 h 1263"/>
                <a:gd name="T38" fmla="*/ 399 w 1035"/>
                <a:gd name="T39" fmla="*/ 642 h 1263"/>
                <a:gd name="T40" fmla="*/ 375 w 1035"/>
                <a:gd name="T41" fmla="*/ 599 h 1263"/>
                <a:gd name="T42" fmla="*/ 353 w 1035"/>
                <a:gd name="T43" fmla="*/ 557 h 1263"/>
                <a:gd name="T44" fmla="*/ 335 w 1035"/>
                <a:gd name="T45" fmla="*/ 513 h 1263"/>
                <a:gd name="T46" fmla="*/ 318 w 1035"/>
                <a:gd name="T47" fmla="*/ 468 h 1263"/>
                <a:gd name="T48" fmla="*/ 303 w 1035"/>
                <a:gd name="T49" fmla="*/ 418 h 1263"/>
                <a:gd name="T50" fmla="*/ 291 w 1035"/>
                <a:gd name="T51" fmla="*/ 366 h 1263"/>
                <a:gd name="T52" fmla="*/ 284 w 1035"/>
                <a:gd name="T53" fmla="*/ 315 h 1263"/>
                <a:gd name="T54" fmla="*/ 280 w 1035"/>
                <a:gd name="T55" fmla="*/ 260 h 1263"/>
                <a:gd name="T56" fmla="*/ 280 w 1035"/>
                <a:gd name="T57" fmla="*/ 206 h 1263"/>
                <a:gd name="T58" fmla="*/ 183 w 1035"/>
                <a:gd name="T59" fmla="*/ 0 h 1263"/>
                <a:gd name="T60" fmla="*/ 69 w 1035"/>
                <a:gd name="T61" fmla="*/ 206 h 1263"/>
                <a:gd name="T62" fmla="*/ 70 w 1035"/>
                <a:gd name="T63" fmla="*/ 269 h 1263"/>
                <a:gd name="T64" fmla="*/ 75 w 1035"/>
                <a:gd name="T65" fmla="*/ 327 h 1263"/>
                <a:gd name="T66" fmla="*/ 82 w 1035"/>
                <a:gd name="T67" fmla="*/ 378 h 1263"/>
                <a:gd name="T68" fmla="*/ 92 w 1035"/>
                <a:gd name="T69" fmla="*/ 430 h 1263"/>
                <a:gd name="T70" fmla="*/ 104 w 1035"/>
                <a:gd name="T71" fmla="*/ 478 h 1263"/>
                <a:gd name="T72" fmla="*/ 120 w 1035"/>
                <a:gd name="T73" fmla="*/ 534 h 1263"/>
                <a:gd name="T74" fmla="*/ 138 w 1035"/>
                <a:gd name="T75" fmla="*/ 581 h 1263"/>
                <a:gd name="T76" fmla="*/ 161 w 1035"/>
                <a:gd name="T77" fmla="*/ 633 h 1263"/>
                <a:gd name="T78" fmla="*/ 185 w 1035"/>
                <a:gd name="T79" fmla="*/ 679 h 1263"/>
                <a:gd name="T80" fmla="*/ 214 w 1035"/>
                <a:gd name="T81" fmla="*/ 730 h 1263"/>
                <a:gd name="T82" fmla="*/ 242 w 1035"/>
                <a:gd name="T83" fmla="*/ 774 h 1263"/>
                <a:gd name="T84" fmla="*/ 272 w 1035"/>
                <a:gd name="T85" fmla="*/ 816 h 1263"/>
                <a:gd name="T86" fmla="*/ 305 w 1035"/>
                <a:gd name="T87" fmla="*/ 859 h 1263"/>
                <a:gd name="T88" fmla="*/ 343 w 1035"/>
                <a:gd name="T89" fmla="*/ 900 h 1263"/>
                <a:gd name="T90" fmla="*/ 380 w 1035"/>
                <a:gd name="T91" fmla="*/ 939 h 1263"/>
                <a:gd name="T92" fmla="*/ 415 w 1035"/>
                <a:gd name="T93" fmla="*/ 971 h 1263"/>
                <a:gd name="T94" fmla="*/ 460 w 1035"/>
                <a:gd name="T95" fmla="*/ 1009 h 1263"/>
                <a:gd name="T96" fmla="*/ 499 w 1035"/>
                <a:gd name="T97" fmla="*/ 1040 h 1263"/>
                <a:gd name="T98" fmla="*/ 544 w 1035"/>
                <a:gd name="T99" fmla="*/ 1072 h 1263"/>
                <a:gd name="T100" fmla="*/ 589 w 1035"/>
                <a:gd name="T101" fmla="*/ 1102 h 1263"/>
                <a:gd name="T102" fmla="*/ 634 w 1035"/>
                <a:gd name="T103" fmla="*/ 1130 h 1263"/>
                <a:gd name="T104" fmla="*/ 670 w 1035"/>
                <a:gd name="T105" fmla="*/ 1150 h 1263"/>
                <a:gd name="T106" fmla="*/ 695 w 1035"/>
                <a:gd name="T107" fmla="*/ 1165 h 1263"/>
                <a:gd name="T108" fmla="*/ 719 w 1035"/>
                <a:gd name="T109" fmla="*/ 1176 h 1263"/>
                <a:gd name="T110" fmla="*/ 750 w 1035"/>
                <a:gd name="T111" fmla="*/ 1188 h 1263"/>
                <a:gd name="T112" fmla="*/ 776 w 1035"/>
                <a:gd name="T113" fmla="*/ 1200 h 1263"/>
                <a:gd name="T114" fmla="*/ 805 w 1035"/>
                <a:gd name="T115" fmla="*/ 1213 h 1263"/>
                <a:gd name="T116" fmla="*/ 837 w 1035"/>
                <a:gd name="T117" fmla="*/ 1227 h 1263"/>
                <a:gd name="T118" fmla="*/ 864 w 1035"/>
                <a:gd name="T119" fmla="*/ 1236 h 1263"/>
                <a:gd name="T120" fmla="*/ 895 w 1035"/>
                <a:gd name="T121" fmla="*/ 1246 h 1263"/>
                <a:gd name="T122" fmla="*/ 922 w 1035"/>
                <a:gd name="T123" fmla="*/ 1254 h 12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5" h="1263">
                  <a:moveTo>
                    <a:pt x="936" y="1258"/>
                  </a:moveTo>
                  <a:lnTo>
                    <a:pt x="958" y="1263"/>
                  </a:lnTo>
                  <a:lnTo>
                    <a:pt x="1035" y="1095"/>
                  </a:lnTo>
                  <a:lnTo>
                    <a:pt x="1014" y="1088"/>
                  </a:lnTo>
                  <a:lnTo>
                    <a:pt x="997" y="1083"/>
                  </a:lnTo>
                  <a:lnTo>
                    <a:pt x="980" y="1078"/>
                  </a:lnTo>
                  <a:lnTo>
                    <a:pt x="958" y="1071"/>
                  </a:lnTo>
                  <a:lnTo>
                    <a:pt x="939" y="1065"/>
                  </a:lnTo>
                  <a:lnTo>
                    <a:pt x="920" y="1058"/>
                  </a:lnTo>
                  <a:lnTo>
                    <a:pt x="904" y="1051"/>
                  </a:lnTo>
                  <a:lnTo>
                    <a:pt x="884" y="1044"/>
                  </a:lnTo>
                  <a:lnTo>
                    <a:pt x="867" y="1037"/>
                  </a:lnTo>
                  <a:lnTo>
                    <a:pt x="848" y="1028"/>
                  </a:lnTo>
                  <a:lnTo>
                    <a:pt x="830" y="1021"/>
                  </a:lnTo>
                  <a:lnTo>
                    <a:pt x="812" y="1011"/>
                  </a:lnTo>
                  <a:lnTo>
                    <a:pt x="795" y="1002"/>
                  </a:lnTo>
                  <a:lnTo>
                    <a:pt x="781" y="994"/>
                  </a:lnTo>
                  <a:lnTo>
                    <a:pt x="768" y="987"/>
                  </a:lnTo>
                  <a:lnTo>
                    <a:pt x="751" y="978"/>
                  </a:lnTo>
                  <a:lnTo>
                    <a:pt x="736" y="968"/>
                  </a:lnTo>
                  <a:lnTo>
                    <a:pt x="719" y="958"/>
                  </a:lnTo>
                  <a:lnTo>
                    <a:pt x="704" y="948"/>
                  </a:lnTo>
                  <a:lnTo>
                    <a:pt x="692" y="942"/>
                  </a:lnTo>
                  <a:lnTo>
                    <a:pt x="679" y="933"/>
                  </a:lnTo>
                  <a:lnTo>
                    <a:pt x="661" y="921"/>
                  </a:lnTo>
                  <a:lnTo>
                    <a:pt x="645" y="908"/>
                  </a:lnTo>
                  <a:lnTo>
                    <a:pt x="623" y="893"/>
                  </a:lnTo>
                  <a:lnTo>
                    <a:pt x="604" y="877"/>
                  </a:lnTo>
                  <a:lnTo>
                    <a:pt x="583" y="861"/>
                  </a:lnTo>
                  <a:lnTo>
                    <a:pt x="564" y="844"/>
                  </a:lnTo>
                  <a:lnTo>
                    <a:pt x="544" y="825"/>
                  </a:lnTo>
                  <a:lnTo>
                    <a:pt x="529" y="809"/>
                  </a:lnTo>
                  <a:lnTo>
                    <a:pt x="514" y="793"/>
                  </a:lnTo>
                  <a:lnTo>
                    <a:pt x="497" y="774"/>
                  </a:lnTo>
                  <a:lnTo>
                    <a:pt x="479" y="754"/>
                  </a:lnTo>
                  <a:lnTo>
                    <a:pt x="461" y="732"/>
                  </a:lnTo>
                  <a:lnTo>
                    <a:pt x="446" y="712"/>
                  </a:lnTo>
                  <a:lnTo>
                    <a:pt x="429" y="689"/>
                  </a:lnTo>
                  <a:lnTo>
                    <a:pt x="412" y="665"/>
                  </a:lnTo>
                  <a:lnTo>
                    <a:pt x="399" y="642"/>
                  </a:lnTo>
                  <a:lnTo>
                    <a:pt x="386" y="620"/>
                  </a:lnTo>
                  <a:lnTo>
                    <a:pt x="375" y="599"/>
                  </a:lnTo>
                  <a:lnTo>
                    <a:pt x="365" y="580"/>
                  </a:lnTo>
                  <a:lnTo>
                    <a:pt x="353" y="557"/>
                  </a:lnTo>
                  <a:lnTo>
                    <a:pt x="344" y="535"/>
                  </a:lnTo>
                  <a:lnTo>
                    <a:pt x="335" y="513"/>
                  </a:lnTo>
                  <a:lnTo>
                    <a:pt x="326" y="489"/>
                  </a:lnTo>
                  <a:lnTo>
                    <a:pt x="318" y="468"/>
                  </a:lnTo>
                  <a:lnTo>
                    <a:pt x="311" y="443"/>
                  </a:lnTo>
                  <a:lnTo>
                    <a:pt x="303" y="418"/>
                  </a:lnTo>
                  <a:lnTo>
                    <a:pt x="296" y="392"/>
                  </a:lnTo>
                  <a:lnTo>
                    <a:pt x="291" y="366"/>
                  </a:lnTo>
                  <a:lnTo>
                    <a:pt x="286" y="339"/>
                  </a:lnTo>
                  <a:lnTo>
                    <a:pt x="284" y="315"/>
                  </a:lnTo>
                  <a:lnTo>
                    <a:pt x="281" y="289"/>
                  </a:lnTo>
                  <a:lnTo>
                    <a:pt x="280" y="260"/>
                  </a:lnTo>
                  <a:lnTo>
                    <a:pt x="280" y="236"/>
                  </a:lnTo>
                  <a:lnTo>
                    <a:pt x="280" y="206"/>
                  </a:lnTo>
                  <a:lnTo>
                    <a:pt x="353" y="206"/>
                  </a:lnTo>
                  <a:lnTo>
                    <a:pt x="183" y="0"/>
                  </a:lnTo>
                  <a:lnTo>
                    <a:pt x="0" y="206"/>
                  </a:lnTo>
                  <a:lnTo>
                    <a:pt x="69" y="206"/>
                  </a:lnTo>
                  <a:lnTo>
                    <a:pt x="69" y="239"/>
                  </a:lnTo>
                  <a:lnTo>
                    <a:pt x="70" y="269"/>
                  </a:lnTo>
                  <a:lnTo>
                    <a:pt x="73" y="299"/>
                  </a:lnTo>
                  <a:lnTo>
                    <a:pt x="75" y="327"/>
                  </a:lnTo>
                  <a:lnTo>
                    <a:pt x="78" y="353"/>
                  </a:lnTo>
                  <a:lnTo>
                    <a:pt x="82" y="378"/>
                  </a:lnTo>
                  <a:lnTo>
                    <a:pt x="87" y="405"/>
                  </a:lnTo>
                  <a:lnTo>
                    <a:pt x="92" y="430"/>
                  </a:lnTo>
                  <a:lnTo>
                    <a:pt x="97" y="453"/>
                  </a:lnTo>
                  <a:lnTo>
                    <a:pt x="104" y="478"/>
                  </a:lnTo>
                  <a:lnTo>
                    <a:pt x="113" y="509"/>
                  </a:lnTo>
                  <a:lnTo>
                    <a:pt x="120" y="534"/>
                  </a:lnTo>
                  <a:lnTo>
                    <a:pt x="129" y="558"/>
                  </a:lnTo>
                  <a:lnTo>
                    <a:pt x="138" y="581"/>
                  </a:lnTo>
                  <a:lnTo>
                    <a:pt x="150" y="608"/>
                  </a:lnTo>
                  <a:lnTo>
                    <a:pt x="161" y="633"/>
                  </a:lnTo>
                  <a:lnTo>
                    <a:pt x="173" y="656"/>
                  </a:lnTo>
                  <a:lnTo>
                    <a:pt x="185" y="679"/>
                  </a:lnTo>
                  <a:lnTo>
                    <a:pt x="200" y="705"/>
                  </a:lnTo>
                  <a:lnTo>
                    <a:pt x="214" y="730"/>
                  </a:lnTo>
                  <a:lnTo>
                    <a:pt x="228" y="753"/>
                  </a:lnTo>
                  <a:lnTo>
                    <a:pt x="242" y="774"/>
                  </a:lnTo>
                  <a:lnTo>
                    <a:pt x="257" y="795"/>
                  </a:lnTo>
                  <a:lnTo>
                    <a:pt x="272" y="816"/>
                  </a:lnTo>
                  <a:lnTo>
                    <a:pt x="287" y="836"/>
                  </a:lnTo>
                  <a:lnTo>
                    <a:pt x="305" y="859"/>
                  </a:lnTo>
                  <a:lnTo>
                    <a:pt x="323" y="881"/>
                  </a:lnTo>
                  <a:lnTo>
                    <a:pt x="343" y="900"/>
                  </a:lnTo>
                  <a:lnTo>
                    <a:pt x="362" y="920"/>
                  </a:lnTo>
                  <a:lnTo>
                    <a:pt x="380" y="939"/>
                  </a:lnTo>
                  <a:lnTo>
                    <a:pt x="398" y="956"/>
                  </a:lnTo>
                  <a:lnTo>
                    <a:pt x="415" y="971"/>
                  </a:lnTo>
                  <a:lnTo>
                    <a:pt x="437" y="991"/>
                  </a:lnTo>
                  <a:lnTo>
                    <a:pt x="460" y="1009"/>
                  </a:lnTo>
                  <a:lnTo>
                    <a:pt x="478" y="1024"/>
                  </a:lnTo>
                  <a:lnTo>
                    <a:pt x="499" y="1040"/>
                  </a:lnTo>
                  <a:lnTo>
                    <a:pt x="521" y="1056"/>
                  </a:lnTo>
                  <a:lnTo>
                    <a:pt x="544" y="1072"/>
                  </a:lnTo>
                  <a:lnTo>
                    <a:pt x="568" y="1088"/>
                  </a:lnTo>
                  <a:lnTo>
                    <a:pt x="589" y="1102"/>
                  </a:lnTo>
                  <a:lnTo>
                    <a:pt x="614" y="1118"/>
                  </a:lnTo>
                  <a:lnTo>
                    <a:pt x="634" y="1130"/>
                  </a:lnTo>
                  <a:lnTo>
                    <a:pt x="655" y="1142"/>
                  </a:lnTo>
                  <a:lnTo>
                    <a:pt x="670" y="1150"/>
                  </a:lnTo>
                  <a:lnTo>
                    <a:pt x="683" y="1159"/>
                  </a:lnTo>
                  <a:lnTo>
                    <a:pt x="695" y="1165"/>
                  </a:lnTo>
                  <a:lnTo>
                    <a:pt x="706" y="1170"/>
                  </a:lnTo>
                  <a:lnTo>
                    <a:pt x="719" y="1176"/>
                  </a:lnTo>
                  <a:lnTo>
                    <a:pt x="735" y="1182"/>
                  </a:lnTo>
                  <a:lnTo>
                    <a:pt x="750" y="1188"/>
                  </a:lnTo>
                  <a:lnTo>
                    <a:pt x="764" y="1195"/>
                  </a:lnTo>
                  <a:lnTo>
                    <a:pt x="776" y="1200"/>
                  </a:lnTo>
                  <a:lnTo>
                    <a:pt x="790" y="1207"/>
                  </a:lnTo>
                  <a:lnTo>
                    <a:pt x="805" y="1213"/>
                  </a:lnTo>
                  <a:lnTo>
                    <a:pt x="821" y="1219"/>
                  </a:lnTo>
                  <a:lnTo>
                    <a:pt x="837" y="1227"/>
                  </a:lnTo>
                  <a:lnTo>
                    <a:pt x="852" y="1231"/>
                  </a:lnTo>
                  <a:lnTo>
                    <a:pt x="864" y="1236"/>
                  </a:lnTo>
                  <a:lnTo>
                    <a:pt x="880" y="1241"/>
                  </a:lnTo>
                  <a:lnTo>
                    <a:pt x="895" y="1246"/>
                  </a:lnTo>
                  <a:lnTo>
                    <a:pt x="911" y="1251"/>
                  </a:lnTo>
                  <a:lnTo>
                    <a:pt x="922" y="1254"/>
                  </a:lnTo>
                  <a:lnTo>
                    <a:pt x="936" y="125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600">
                <a:latin typeface="Gotham Light" pitchFamily="50" charset="0"/>
              </a:endParaRPr>
            </a:p>
          </p:txBody>
        </p:sp>
        <p:sp>
          <p:nvSpPr>
            <p:cNvPr id="20" name="Freeform 6"/>
            <p:cNvSpPr/>
            <p:nvPr/>
          </p:nvSpPr>
          <p:spPr>
            <a:xfrm>
              <a:off x="3216" y="1511"/>
              <a:ext cx="1037" cy="1262"/>
            </a:xfrm>
            <a:custGeom>
              <a:avLst/>
              <a:gdLst>
                <a:gd name="T0" fmla="*/ 77 w 1037"/>
                <a:gd name="T1" fmla="*/ 0 h 1262"/>
                <a:gd name="T2" fmla="*/ 22 w 1037"/>
                <a:gd name="T3" fmla="*/ 175 h 1262"/>
                <a:gd name="T4" fmla="*/ 55 w 1037"/>
                <a:gd name="T5" fmla="*/ 185 h 1262"/>
                <a:gd name="T6" fmla="*/ 96 w 1037"/>
                <a:gd name="T7" fmla="*/ 198 h 1262"/>
                <a:gd name="T8" fmla="*/ 131 w 1037"/>
                <a:gd name="T9" fmla="*/ 211 h 1262"/>
                <a:gd name="T10" fmla="*/ 168 w 1037"/>
                <a:gd name="T11" fmla="*/ 225 h 1262"/>
                <a:gd name="T12" fmla="*/ 206 w 1037"/>
                <a:gd name="T13" fmla="*/ 241 h 1262"/>
                <a:gd name="T14" fmla="*/ 240 w 1037"/>
                <a:gd name="T15" fmla="*/ 260 h 1262"/>
                <a:gd name="T16" fmla="*/ 267 w 1037"/>
                <a:gd name="T17" fmla="*/ 275 h 1262"/>
                <a:gd name="T18" fmla="*/ 299 w 1037"/>
                <a:gd name="T19" fmla="*/ 294 h 1262"/>
                <a:gd name="T20" fmla="*/ 332 w 1037"/>
                <a:gd name="T21" fmla="*/ 314 h 1262"/>
                <a:gd name="T22" fmla="*/ 357 w 1037"/>
                <a:gd name="T23" fmla="*/ 329 h 1262"/>
                <a:gd name="T24" fmla="*/ 391 w 1037"/>
                <a:gd name="T25" fmla="*/ 354 h 1262"/>
                <a:gd name="T26" fmla="*/ 432 w 1037"/>
                <a:gd name="T27" fmla="*/ 385 h 1262"/>
                <a:gd name="T28" fmla="*/ 472 w 1037"/>
                <a:gd name="T29" fmla="*/ 418 h 1262"/>
                <a:gd name="T30" fmla="*/ 506 w 1037"/>
                <a:gd name="T31" fmla="*/ 453 h 1262"/>
                <a:gd name="T32" fmla="*/ 539 w 1037"/>
                <a:gd name="T33" fmla="*/ 488 h 1262"/>
                <a:gd name="T34" fmla="*/ 575 w 1037"/>
                <a:gd name="T35" fmla="*/ 531 h 1262"/>
                <a:gd name="T36" fmla="*/ 607 w 1037"/>
                <a:gd name="T37" fmla="*/ 573 h 1262"/>
                <a:gd name="T38" fmla="*/ 636 w 1037"/>
                <a:gd name="T39" fmla="*/ 620 h 1262"/>
                <a:gd name="T40" fmla="*/ 661 w 1037"/>
                <a:gd name="T41" fmla="*/ 663 h 1262"/>
                <a:gd name="T42" fmla="*/ 682 w 1037"/>
                <a:gd name="T43" fmla="*/ 706 h 1262"/>
                <a:gd name="T44" fmla="*/ 700 w 1037"/>
                <a:gd name="T45" fmla="*/ 749 h 1262"/>
                <a:gd name="T46" fmla="*/ 717 w 1037"/>
                <a:gd name="T47" fmla="*/ 794 h 1262"/>
                <a:gd name="T48" fmla="*/ 733 w 1037"/>
                <a:gd name="T49" fmla="*/ 845 h 1262"/>
                <a:gd name="T50" fmla="*/ 744 w 1037"/>
                <a:gd name="T51" fmla="*/ 896 h 1262"/>
                <a:gd name="T52" fmla="*/ 752 w 1037"/>
                <a:gd name="T53" fmla="*/ 948 h 1262"/>
                <a:gd name="T54" fmla="*/ 756 w 1037"/>
                <a:gd name="T55" fmla="*/ 1002 h 1262"/>
                <a:gd name="T56" fmla="*/ 756 w 1037"/>
                <a:gd name="T57" fmla="*/ 1056 h 1262"/>
                <a:gd name="T58" fmla="*/ 852 w 1037"/>
                <a:gd name="T59" fmla="*/ 1262 h 1262"/>
                <a:gd name="T60" fmla="*/ 966 w 1037"/>
                <a:gd name="T61" fmla="*/ 1056 h 1262"/>
                <a:gd name="T62" fmla="*/ 965 w 1037"/>
                <a:gd name="T63" fmla="*/ 994 h 1262"/>
                <a:gd name="T64" fmla="*/ 960 w 1037"/>
                <a:gd name="T65" fmla="*/ 936 h 1262"/>
                <a:gd name="T66" fmla="*/ 954 w 1037"/>
                <a:gd name="T67" fmla="*/ 884 h 1262"/>
                <a:gd name="T68" fmla="*/ 943 w 1037"/>
                <a:gd name="T69" fmla="*/ 833 h 1262"/>
                <a:gd name="T70" fmla="*/ 932 w 1037"/>
                <a:gd name="T71" fmla="*/ 785 h 1262"/>
                <a:gd name="T72" fmla="*/ 915 w 1037"/>
                <a:gd name="T73" fmla="*/ 729 h 1262"/>
                <a:gd name="T74" fmla="*/ 897 w 1037"/>
                <a:gd name="T75" fmla="*/ 682 h 1262"/>
                <a:gd name="T76" fmla="*/ 874 w 1037"/>
                <a:gd name="T77" fmla="*/ 629 h 1262"/>
                <a:gd name="T78" fmla="*/ 851 w 1037"/>
                <a:gd name="T79" fmla="*/ 583 h 1262"/>
                <a:gd name="T80" fmla="*/ 821 w 1037"/>
                <a:gd name="T81" fmla="*/ 533 h 1262"/>
                <a:gd name="T82" fmla="*/ 793 w 1037"/>
                <a:gd name="T83" fmla="*/ 488 h 1262"/>
                <a:gd name="T84" fmla="*/ 763 w 1037"/>
                <a:gd name="T85" fmla="*/ 446 h 1262"/>
                <a:gd name="T86" fmla="*/ 730 w 1037"/>
                <a:gd name="T87" fmla="*/ 404 h 1262"/>
                <a:gd name="T88" fmla="*/ 693 w 1037"/>
                <a:gd name="T89" fmla="*/ 362 h 1262"/>
                <a:gd name="T90" fmla="*/ 655 w 1037"/>
                <a:gd name="T91" fmla="*/ 324 h 1262"/>
                <a:gd name="T92" fmla="*/ 621 w 1037"/>
                <a:gd name="T93" fmla="*/ 291 h 1262"/>
                <a:gd name="T94" fmla="*/ 576 w 1037"/>
                <a:gd name="T95" fmla="*/ 254 h 1262"/>
                <a:gd name="T96" fmla="*/ 536 w 1037"/>
                <a:gd name="T97" fmla="*/ 222 h 1262"/>
                <a:gd name="T98" fmla="*/ 491 w 1037"/>
                <a:gd name="T99" fmla="*/ 190 h 1262"/>
                <a:gd name="T100" fmla="*/ 446 w 1037"/>
                <a:gd name="T101" fmla="*/ 160 h 1262"/>
                <a:gd name="T102" fmla="*/ 401 w 1037"/>
                <a:gd name="T103" fmla="*/ 132 h 1262"/>
                <a:gd name="T104" fmla="*/ 365 w 1037"/>
                <a:gd name="T105" fmla="*/ 112 h 1262"/>
                <a:gd name="T106" fmla="*/ 341 w 1037"/>
                <a:gd name="T107" fmla="*/ 97 h 1262"/>
                <a:gd name="T108" fmla="*/ 316 w 1037"/>
                <a:gd name="T109" fmla="*/ 87 h 1262"/>
                <a:gd name="T110" fmla="*/ 285 w 1037"/>
                <a:gd name="T111" fmla="*/ 74 h 1262"/>
                <a:gd name="T112" fmla="*/ 260 w 1037"/>
                <a:gd name="T113" fmla="*/ 62 h 1262"/>
                <a:gd name="T114" fmla="*/ 230 w 1037"/>
                <a:gd name="T115" fmla="*/ 49 h 1262"/>
                <a:gd name="T116" fmla="*/ 198 w 1037"/>
                <a:gd name="T117" fmla="*/ 36 h 1262"/>
                <a:gd name="T118" fmla="*/ 171 w 1037"/>
                <a:gd name="T119" fmla="*/ 26 h 1262"/>
                <a:gd name="T120" fmla="*/ 140 w 1037"/>
                <a:gd name="T121" fmla="*/ 16 h 1262"/>
                <a:gd name="T122" fmla="*/ 113 w 1037"/>
                <a:gd name="T123" fmla="*/ 8 h 12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7" h="1262">
                  <a:moveTo>
                    <a:pt x="99" y="4"/>
                  </a:moveTo>
                  <a:lnTo>
                    <a:pt x="77" y="0"/>
                  </a:lnTo>
                  <a:lnTo>
                    <a:pt x="0" y="167"/>
                  </a:lnTo>
                  <a:lnTo>
                    <a:pt x="22" y="175"/>
                  </a:lnTo>
                  <a:lnTo>
                    <a:pt x="39" y="179"/>
                  </a:lnTo>
                  <a:lnTo>
                    <a:pt x="55" y="185"/>
                  </a:lnTo>
                  <a:lnTo>
                    <a:pt x="77" y="191"/>
                  </a:lnTo>
                  <a:lnTo>
                    <a:pt x="96" y="198"/>
                  </a:lnTo>
                  <a:lnTo>
                    <a:pt x="116" y="204"/>
                  </a:lnTo>
                  <a:lnTo>
                    <a:pt x="131" y="211"/>
                  </a:lnTo>
                  <a:lnTo>
                    <a:pt x="152" y="219"/>
                  </a:lnTo>
                  <a:lnTo>
                    <a:pt x="168" y="225"/>
                  </a:lnTo>
                  <a:lnTo>
                    <a:pt x="188" y="234"/>
                  </a:lnTo>
                  <a:lnTo>
                    <a:pt x="206" y="241"/>
                  </a:lnTo>
                  <a:lnTo>
                    <a:pt x="224" y="251"/>
                  </a:lnTo>
                  <a:lnTo>
                    <a:pt x="240" y="260"/>
                  </a:lnTo>
                  <a:lnTo>
                    <a:pt x="255" y="268"/>
                  </a:lnTo>
                  <a:lnTo>
                    <a:pt x="267" y="275"/>
                  </a:lnTo>
                  <a:lnTo>
                    <a:pt x="284" y="284"/>
                  </a:lnTo>
                  <a:lnTo>
                    <a:pt x="299" y="294"/>
                  </a:lnTo>
                  <a:lnTo>
                    <a:pt x="316" y="304"/>
                  </a:lnTo>
                  <a:lnTo>
                    <a:pt x="332" y="314"/>
                  </a:lnTo>
                  <a:lnTo>
                    <a:pt x="343" y="320"/>
                  </a:lnTo>
                  <a:lnTo>
                    <a:pt x="357" y="329"/>
                  </a:lnTo>
                  <a:lnTo>
                    <a:pt x="374" y="341"/>
                  </a:lnTo>
                  <a:lnTo>
                    <a:pt x="391" y="354"/>
                  </a:lnTo>
                  <a:lnTo>
                    <a:pt x="413" y="370"/>
                  </a:lnTo>
                  <a:lnTo>
                    <a:pt x="432" y="385"/>
                  </a:lnTo>
                  <a:lnTo>
                    <a:pt x="452" y="401"/>
                  </a:lnTo>
                  <a:lnTo>
                    <a:pt x="472" y="418"/>
                  </a:lnTo>
                  <a:lnTo>
                    <a:pt x="491" y="437"/>
                  </a:lnTo>
                  <a:lnTo>
                    <a:pt x="506" y="453"/>
                  </a:lnTo>
                  <a:lnTo>
                    <a:pt x="522" y="470"/>
                  </a:lnTo>
                  <a:lnTo>
                    <a:pt x="539" y="488"/>
                  </a:lnTo>
                  <a:lnTo>
                    <a:pt x="557" y="509"/>
                  </a:lnTo>
                  <a:lnTo>
                    <a:pt x="575" y="531"/>
                  </a:lnTo>
                  <a:lnTo>
                    <a:pt x="590" y="550"/>
                  </a:lnTo>
                  <a:lnTo>
                    <a:pt x="607" y="573"/>
                  </a:lnTo>
                  <a:lnTo>
                    <a:pt x="623" y="597"/>
                  </a:lnTo>
                  <a:lnTo>
                    <a:pt x="636" y="620"/>
                  </a:lnTo>
                  <a:lnTo>
                    <a:pt x="649" y="642"/>
                  </a:lnTo>
                  <a:lnTo>
                    <a:pt x="661" y="663"/>
                  </a:lnTo>
                  <a:lnTo>
                    <a:pt x="671" y="683"/>
                  </a:lnTo>
                  <a:lnTo>
                    <a:pt x="682" y="706"/>
                  </a:lnTo>
                  <a:lnTo>
                    <a:pt x="691" y="728"/>
                  </a:lnTo>
                  <a:lnTo>
                    <a:pt x="700" y="749"/>
                  </a:lnTo>
                  <a:lnTo>
                    <a:pt x="709" y="774"/>
                  </a:lnTo>
                  <a:lnTo>
                    <a:pt x="717" y="794"/>
                  </a:lnTo>
                  <a:lnTo>
                    <a:pt x="725" y="820"/>
                  </a:lnTo>
                  <a:lnTo>
                    <a:pt x="733" y="845"/>
                  </a:lnTo>
                  <a:lnTo>
                    <a:pt x="739" y="870"/>
                  </a:lnTo>
                  <a:lnTo>
                    <a:pt x="744" y="896"/>
                  </a:lnTo>
                  <a:lnTo>
                    <a:pt x="749" y="924"/>
                  </a:lnTo>
                  <a:lnTo>
                    <a:pt x="752" y="948"/>
                  </a:lnTo>
                  <a:lnTo>
                    <a:pt x="754" y="973"/>
                  </a:lnTo>
                  <a:lnTo>
                    <a:pt x="756" y="1002"/>
                  </a:lnTo>
                  <a:lnTo>
                    <a:pt x="756" y="1026"/>
                  </a:lnTo>
                  <a:lnTo>
                    <a:pt x="756" y="1056"/>
                  </a:lnTo>
                  <a:lnTo>
                    <a:pt x="682" y="1056"/>
                  </a:lnTo>
                  <a:lnTo>
                    <a:pt x="852" y="1262"/>
                  </a:lnTo>
                  <a:lnTo>
                    <a:pt x="1037" y="1056"/>
                  </a:lnTo>
                  <a:lnTo>
                    <a:pt x="966" y="1056"/>
                  </a:lnTo>
                  <a:lnTo>
                    <a:pt x="966" y="1023"/>
                  </a:lnTo>
                  <a:lnTo>
                    <a:pt x="965" y="994"/>
                  </a:lnTo>
                  <a:lnTo>
                    <a:pt x="963" y="963"/>
                  </a:lnTo>
                  <a:lnTo>
                    <a:pt x="960" y="936"/>
                  </a:lnTo>
                  <a:lnTo>
                    <a:pt x="957" y="909"/>
                  </a:lnTo>
                  <a:lnTo>
                    <a:pt x="954" y="884"/>
                  </a:lnTo>
                  <a:lnTo>
                    <a:pt x="948" y="857"/>
                  </a:lnTo>
                  <a:lnTo>
                    <a:pt x="943" y="833"/>
                  </a:lnTo>
                  <a:lnTo>
                    <a:pt x="938" y="810"/>
                  </a:lnTo>
                  <a:lnTo>
                    <a:pt x="932" y="785"/>
                  </a:lnTo>
                  <a:lnTo>
                    <a:pt x="923" y="753"/>
                  </a:lnTo>
                  <a:lnTo>
                    <a:pt x="915" y="729"/>
                  </a:lnTo>
                  <a:lnTo>
                    <a:pt x="906" y="705"/>
                  </a:lnTo>
                  <a:lnTo>
                    <a:pt x="897" y="682"/>
                  </a:lnTo>
                  <a:lnTo>
                    <a:pt x="886" y="654"/>
                  </a:lnTo>
                  <a:lnTo>
                    <a:pt x="874" y="629"/>
                  </a:lnTo>
                  <a:lnTo>
                    <a:pt x="862" y="606"/>
                  </a:lnTo>
                  <a:lnTo>
                    <a:pt x="851" y="583"/>
                  </a:lnTo>
                  <a:lnTo>
                    <a:pt x="835" y="557"/>
                  </a:lnTo>
                  <a:lnTo>
                    <a:pt x="821" y="533"/>
                  </a:lnTo>
                  <a:lnTo>
                    <a:pt x="808" y="510"/>
                  </a:lnTo>
                  <a:lnTo>
                    <a:pt x="793" y="488"/>
                  </a:lnTo>
                  <a:lnTo>
                    <a:pt x="779" y="468"/>
                  </a:lnTo>
                  <a:lnTo>
                    <a:pt x="763" y="446"/>
                  </a:lnTo>
                  <a:lnTo>
                    <a:pt x="748" y="427"/>
                  </a:lnTo>
                  <a:lnTo>
                    <a:pt x="730" y="404"/>
                  </a:lnTo>
                  <a:lnTo>
                    <a:pt x="712" y="382"/>
                  </a:lnTo>
                  <a:lnTo>
                    <a:pt x="693" y="362"/>
                  </a:lnTo>
                  <a:lnTo>
                    <a:pt x="673" y="342"/>
                  </a:lnTo>
                  <a:lnTo>
                    <a:pt x="655" y="324"/>
                  </a:lnTo>
                  <a:lnTo>
                    <a:pt x="637" y="306"/>
                  </a:lnTo>
                  <a:lnTo>
                    <a:pt x="621" y="291"/>
                  </a:lnTo>
                  <a:lnTo>
                    <a:pt x="599" y="271"/>
                  </a:lnTo>
                  <a:lnTo>
                    <a:pt x="576" y="254"/>
                  </a:lnTo>
                  <a:lnTo>
                    <a:pt x="558" y="238"/>
                  </a:lnTo>
                  <a:lnTo>
                    <a:pt x="536" y="222"/>
                  </a:lnTo>
                  <a:lnTo>
                    <a:pt x="514" y="206"/>
                  </a:lnTo>
                  <a:lnTo>
                    <a:pt x="491" y="190"/>
                  </a:lnTo>
                  <a:lnTo>
                    <a:pt x="468" y="175"/>
                  </a:lnTo>
                  <a:lnTo>
                    <a:pt x="446" y="160"/>
                  </a:lnTo>
                  <a:lnTo>
                    <a:pt x="422" y="144"/>
                  </a:lnTo>
                  <a:lnTo>
                    <a:pt x="401" y="132"/>
                  </a:lnTo>
                  <a:lnTo>
                    <a:pt x="380" y="120"/>
                  </a:lnTo>
                  <a:lnTo>
                    <a:pt x="365" y="112"/>
                  </a:lnTo>
                  <a:lnTo>
                    <a:pt x="352" y="104"/>
                  </a:lnTo>
                  <a:lnTo>
                    <a:pt x="341" y="97"/>
                  </a:lnTo>
                  <a:lnTo>
                    <a:pt x="329" y="93"/>
                  </a:lnTo>
                  <a:lnTo>
                    <a:pt x="316" y="87"/>
                  </a:lnTo>
                  <a:lnTo>
                    <a:pt x="301" y="81"/>
                  </a:lnTo>
                  <a:lnTo>
                    <a:pt x="285" y="74"/>
                  </a:lnTo>
                  <a:lnTo>
                    <a:pt x="271" y="67"/>
                  </a:lnTo>
                  <a:lnTo>
                    <a:pt x="260" y="62"/>
                  </a:lnTo>
                  <a:lnTo>
                    <a:pt x="246" y="55"/>
                  </a:lnTo>
                  <a:lnTo>
                    <a:pt x="230" y="49"/>
                  </a:lnTo>
                  <a:lnTo>
                    <a:pt x="215" y="43"/>
                  </a:lnTo>
                  <a:lnTo>
                    <a:pt x="198" y="36"/>
                  </a:lnTo>
                  <a:lnTo>
                    <a:pt x="184" y="31"/>
                  </a:lnTo>
                  <a:lnTo>
                    <a:pt x="171" y="26"/>
                  </a:lnTo>
                  <a:lnTo>
                    <a:pt x="156" y="21"/>
                  </a:lnTo>
                  <a:lnTo>
                    <a:pt x="140" y="16"/>
                  </a:lnTo>
                  <a:lnTo>
                    <a:pt x="125" y="12"/>
                  </a:lnTo>
                  <a:lnTo>
                    <a:pt x="113" y="8"/>
                  </a:lnTo>
                  <a:lnTo>
                    <a:pt x="99"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600">
                <a:latin typeface="Gotham Light" pitchFamily="50" charset="0"/>
              </a:endParaRPr>
            </a:p>
          </p:txBody>
        </p:sp>
        <p:sp>
          <p:nvSpPr>
            <p:cNvPr id="21" name="Freeform 7"/>
            <p:cNvSpPr/>
            <p:nvPr/>
          </p:nvSpPr>
          <p:spPr>
            <a:xfrm>
              <a:off x="1671" y="1412"/>
              <a:ext cx="1477" cy="864"/>
            </a:xfrm>
            <a:custGeom>
              <a:avLst/>
              <a:gdLst>
                <a:gd name="T0" fmla="*/ 201 w 1477"/>
                <a:gd name="T1" fmla="*/ 864 h 864"/>
                <a:gd name="T2" fmla="*/ 212 w 1477"/>
                <a:gd name="T3" fmla="*/ 835 h 864"/>
                <a:gd name="T4" fmla="*/ 228 w 1477"/>
                <a:gd name="T5" fmla="*/ 800 h 864"/>
                <a:gd name="T6" fmla="*/ 243 w 1477"/>
                <a:gd name="T7" fmla="*/ 771 h 864"/>
                <a:gd name="T8" fmla="*/ 260 w 1477"/>
                <a:gd name="T9" fmla="*/ 739 h 864"/>
                <a:gd name="T10" fmla="*/ 279 w 1477"/>
                <a:gd name="T11" fmla="*/ 707 h 864"/>
                <a:gd name="T12" fmla="*/ 301 w 1477"/>
                <a:gd name="T13" fmla="*/ 678 h 864"/>
                <a:gd name="T14" fmla="*/ 319 w 1477"/>
                <a:gd name="T15" fmla="*/ 654 h 864"/>
                <a:gd name="T16" fmla="*/ 341 w 1477"/>
                <a:gd name="T17" fmla="*/ 627 h 864"/>
                <a:gd name="T18" fmla="*/ 364 w 1477"/>
                <a:gd name="T19" fmla="*/ 600 h 864"/>
                <a:gd name="T20" fmla="*/ 382 w 1477"/>
                <a:gd name="T21" fmla="*/ 578 h 864"/>
                <a:gd name="T22" fmla="*/ 412 w 1477"/>
                <a:gd name="T23" fmla="*/ 550 h 864"/>
                <a:gd name="T24" fmla="*/ 448 w 1477"/>
                <a:gd name="T25" fmla="*/ 515 h 864"/>
                <a:gd name="T26" fmla="*/ 486 w 1477"/>
                <a:gd name="T27" fmla="*/ 481 h 864"/>
                <a:gd name="T28" fmla="*/ 527 w 1477"/>
                <a:gd name="T29" fmla="*/ 451 h 864"/>
                <a:gd name="T30" fmla="*/ 568 w 1477"/>
                <a:gd name="T31" fmla="*/ 424 h 864"/>
                <a:gd name="T32" fmla="*/ 618 w 1477"/>
                <a:gd name="T33" fmla="*/ 393 h 864"/>
                <a:gd name="T34" fmla="*/ 669 w 1477"/>
                <a:gd name="T35" fmla="*/ 366 h 864"/>
                <a:gd name="T36" fmla="*/ 724 w 1477"/>
                <a:gd name="T37" fmla="*/ 340 h 864"/>
                <a:gd name="T38" fmla="*/ 774 w 1477"/>
                <a:gd name="T39" fmla="*/ 320 h 864"/>
                <a:gd name="T40" fmla="*/ 824 w 1477"/>
                <a:gd name="T41" fmla="*/ 301 h 864"/>
                <a:gd name="T42" fmla="*/ 876 w 1477"/>
                <a:gd name="T43" fmla="*/ 286 h 864"/>
                <a:gd name="T44" fmla="*/ 928 w 1477"/>
                <a:gd name="T45" fmla="*/ 272 h 864"/>
                <a:gd name="T46" fmla="*/ 987 w 1477"/>
                <a:gd name="T47" fmla="*/ 258 h 864"/>
                <a:gd name="T48" fmla="*/ 1048 w 1477"/>
                <a:gd name="T49" fmla="*/ 249 h 864"/>
                <a:gd name="T50" fmla="*/ 1108 w 1477"/>
                <a:gd name="T51" fmla="*/ 242 h 864"/>
                <a:gd name="T52" fmla="*/ 1172 w 1477"/>
                <a:gd name="T53" fmla="*/ 239 h 864"/>
                <a:gd name="T54" fmla="*/ 1235 w 1477"/>
                <a:gd name="T55" fmla="*/ 239 h 864"/>
                <a:gd name="T56" fmla="*/ 1477 w 1477"/>
                <a:gd name="T57" fmla="*/ 157 h 864"/>
                <a:gd name="T58" fmla="*/ 1235 w 1477"/>
                <a:gd name="T59" fmla="*/ 59 h 864"/>
                <a:gd name="T60" fmla="*/ 1162 w 1477"/>
                <a:gd name="T61" fmla="*/ 60 h 864"/>
                <a:gd name="T62" fmla="*/ 1094 w 1477"/>
                <a:gd name="T63" fmla="*/ 65 h 864"/>
                <a:gd name="T64" fmla="*/ 1034 w 1477"/>
                <a:gd name="T65" fmla="*/ 70 h 864"/>
                <a:gd name="T66" fmla="*/ 973 w 1477"/>
                <a:gd name="T67" fmla="*/ 79 h 864"/>
                <a:gd name="T68" fmla="*/ 917 w 1477"/>
                <a:gd name="T69" fmla="*/ 89 h 864"/>
                <a:gd name="T70" fmla="*/ 851 w 1477"/>
                <a:gd name="T71" fmla="*/ 103 h 864"/>
                <a:gd name="T72" fmla="*/ 796 w 1477"/>
                <a:gd name="T73" fmla="*/ 118 h 864"/>
                <a:gd name="T74" fmla="*/ 734 w 1477"/>
                <a:gd name="T75" fmla="*/ 138 h 864"/>
                <a:gd name="T76" fmla="*/ 680 w 1477"/>
                <a:gd name="T77" fmla="*/ 158 h 864"/>
                <a:gd name="T78" fmla="*/ 621 w 1477"/>
                <a:gd name="T79" fmla="*/ 183 h 864"/>
                <a:gd name="T80" fmla="*/ 568 w 1477"/>
                <a:gd name="T81" fmla="*/ 207 h 864"/>
                <a:gd name="T82" fmla="*/ 520 w 1477"/>
                <a:gd name="T83" fmla="*/ 232 h 864"/>
                <a:gd name="T84" fmla="*/ 469 w 1477"/>
                <a:gd name="T85" fmla="*/ 261 h 864"/>
                <a:gd name="T86" fmla="*/ 421 w 1477"/>
                <a:gd name="T87" fmla="*/ 292 h 864"/>
                <a:gd name="T88" fmla="*/ 376 w 1477"/>
                <a:gd name="T89" fmla="*/ 324 h 864"/>
                <a:gd name="T90" fmla="*/ 337 w 1477"/>
                <a:gd name="T91" fmla="*/ 354 h 864"/>
                <a:gd name="T92" fmla="*/ 293 w 1477"/>
                <a:gd name="T93" fmla="*/ 392 h 864"/>
                <a:gd name="T94" fmla="*/ 256 w 1477"/>
                <a:gd name="T95" fmla="*/ 426 h 864"/>
                <a:gd name="T96" fmla="*/ 219 w 1477"/>
                <a:gd name="T97" fmla="*/ 464 h 864"/>
                <a:gd name="T98" fmla="*/ 184 w 1477"/>
                <a:gd name="T99" fmla="*/ 503 h 864"/>
                <a:gd name="T100" fmla="*/ 151 w 1477"/>
                <a:gd name="T101" fmla="*/ 541 h 864"/>
                <a:gd name="T102" fmla="*/ 128 w 1477"/>
                <a:gd name="T103" fmla="*/ 570 h 864"/>
                <a:gd name="T104" fmla="*/ 110 w 1477"/>
                <a:gd name="T105" fmla="*/ 592 h 864"/>
                <a:gd name="T106" fmla="*/ 97 w 1477"/>
                <a:gd name="T107" fmla="*/ 613 h 864"/>
                <a:gd name="T108" fmla="*/ 83 w 1477"/>
                <a:gd name="T109" fmla="*/ 639 h 864"/>
                <a:gd name="T110" fmla="*/ 68 w 1477"/>
                <a:gd name="T111" fmla="*/ 660 h 864"/>
                <a:gd name="T112" fmla="*/ 53 w 1477"/>
                <a:gd name="T113" fmla="*/ 686 h 864"/>
                <a:gd name="T114" fmla="*/ 38 w 1477"/>
                <a:gd name="T115" fmla="*/ 714 h 864"/>
                <a:gd name="T116" fmla="*/ 26 w 1477"/>
                <a:gd name="T117" fmla="*/ 737 h 864"/>
                <a:gd name="T118" fmla="*/ 14 w 1477"/>
                <a:gd name="T119" fmla="*/ 763 h 864"/>
                <a:gd name="T120" fmla="*/ 6 w 1477"/>
                <a:gd name="T121" fmla="*/ 786 h 8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77" h="864">
                  <a:moveTo>
                    <a:pt x="0" y="798"/>
                  </a:moveTo>
                  <a:lnTo>
                    <a:pt x="201" y="864"/>
                  </a:lnTo>
                  <a:lnTo>
                    <a:pt x="206" y="850"/>
                  </a:lnTo>
                  <a:lnTo>
                    <a:pt x="212" y="835"/>
                  </a:lnTo>
                  <a:lnTo>
                    <a:pt x="220" y="817"/>
                  </a:lnTo>
                  <a:lnTo>
                    <a:pt x="228" y="800"/>
                  </a:lnTo>
                  <a:lnTo>
                    <a:pt x="236" y="784"/>
                  </a:lnTo>
                  <a:lnTo>
                    <a:pt x="243" y="771"/>
                  </a:lnTo>
                  <a:lnTo>
                    <a:pt x="252" y="753"/>
                  </a:lnTo>
                  <a:lnTo>
                    <a:pt x="260" y="739"/>
                  </a:lnTo>
                  <a:lnTo>
                    <a:pt x="270" y="723"/>
                  </a:lnTo>
                  <a:lnTo>
                    <a:pt x="279" y="707"/>
                  </a:lnTo>
                  <a:lnTo>
                    <a:pt x="291" y="692"/>
                  </a:lnTo>
                  <a:lnTo>
                    <a:pt x="301" y="678"/>
                  </a:lnTo>
                  <a:lnTo>
                    <a:pt x="310" y="666"/>
                  </a:lnTo>
                  <a:lnTo>
                    <a:pt x="319" y="654"/>
                  </a:lnTo>
                  <a:lnTo>
                    <a:pt x="329" y="640"/>
                  </a:lnTo>
                  <a:lnTo>
                    <a:pt x="341" y="627"/>
                  </a:lnTo>
                  <a:lnTo>
                    <a:pt x="352" y="613"/>
                  </a:lnTo>
                  <a:lnTo>
                    <a:pt x="364" y="600"/>
                  </a:lnTo>
                  <a:lnTo>
                    <a:pt x="372" y="590"/>
                  </a:lnTo>
                  <a:lnTo>
                    <a:pt x="382" y="578"/>
                  </a:lnTo>
                  <a:lnTo>
                    <a:pt x="396" y="564"/>
                  </a:lnTo>
                  <a:lnTo>
                    <a:pt x="412" y="550"/>
                  </a:lnTo>
                  <a:lnTo>
                    <a:pt x="430" y="531"/>
                  </a:lnTo>
                  <a:lnTo>
                    <a:pt x="448" y="515"/>
                  </a:lnTo>
                  <a:lnTo>
                    <a:pt x="467" y="497"/>
                  </a:lnTo>
                  <a:lnTo>
                    <a:pt x="486" y="481"/>
                  </a:lnTo>
                  <a:lnTo>
                    <a:pt x="509" y="464"/>
                  </a:lnTo>
                  <a:lnTo>
                    <a:pt x="527" y="451"/>
                  </a:lnTo>
                  <a:lnTo>
                    <a:pt x="547" y="438"/>
                  </a:lnTo>
                  <a:lnTo>
                    <a:pt x="568" y="424"/>
                  </a:lnTo>
                  <a:lnTo>
                    <a:pt x="593" y="408"/>
                  </a:lnTo>
                  <a:lnTo>
                    <a:pt x="618" y="393"/>
                  </a:lnTo>
                  <a:lnTo>
                    <a:pt x="642" y="380"/>
                  </a:lnTo>
                  <a:lnTo>
                    <a:pt x="669" y="366"/>
                  </a:lnTo>
                  <a:lnTo>
                    <a:pt x="697" y="351"/>
                  </a:lnTo>
                  <a:lnTo>
                    <a:pt x="724" y="340"/>
                  </a:lnTo>
                  <a:lnTo>
                    <a:pt x="750" y="330"/>
                  </a:lnTo>
                  <a:lnTo>
                    <a:pt x="774" y="320"/>
                  </a:lnTo>
                  <a:lnTo>
                    <a:pt x="797" y="311"/>
                  </a:lnTo>
                  <a:lnTo>
                    <a:pt x="824" y="301"/>
                  </a:lnTo>
                  <a:lnTo>
                    <a:pt x="850" y="293"/>
                  </a:lnTo>
                  <a:lnTo>
                    <a:pt x="876" y="286"/>
                  </a:lnTo>
                  <a:lnTo>
                    <a:pt x="904" y="278"/>
                  </a:lnTo>
                  <a:lnTo>
                    <a:pt x="928" y="272"/>
                  </a:lnTo>
                  <a:lnTo>
                    <a:pt x="958" y="265"/>
                  </a:lnTo>
                  <a:lnTo>
                    <a:pt x="987" y="258"/>
                  </a:lnTo>
                  <a:lnTo>
                    <a:pt x="1017" y="253"/>
                  </a:lnTo>
                  <a:lnTo>
                    <a:pt x="1048" y="249"/>
                  </a:lnTo>
                  <a:lnTo>
                    <a:pt x="1080" y="244"/>
                  </a:lnTo>
                  <a:lnTo>
                    <a:pt x="1108" y="242"/>
                  </a:lnTo>
                  <a:lnTo>
                    <a:pt x="1138" y="240"/>
                  </a:lnTo>
                  <a:lnTo>
                    <a:pt x="1172" y="239"/>
                  </a:lnTo>
                  <a:lnTo>
                    <a:pt x="1201" y="239"/>
                  </a:lnTo>
                  <a:lnTo>
                    <a:pt x="1235" y="239"/>
                  </a:lnTo>
                  <a:lnTo>
                    <a:pt x="1235" y="301"/>
                  </a:lnTo>
                  <a:lnTo>
                    <a:pt x="1477" y="157"/>
                  </a:lnTo>
                  <a:lnTo>
                    <a:pt x="1235" y="0"/>
                  </a:lnTo>
                  <a:lnTo>
                    <a:pt x="1235" y="59"/>
                  </a:lnTo>
                  <a:lnTo>
                    <a:pt x="1197" y="59"/>
                  </a:lnTo>
                  <a:lnTo>
                    <a:pt x="1162" y="60"/>
                  </a:lnTo>
                  <a:lnTo>
                    <a:pt x="1126" y="62"/>
                  </a:lnTo>
                  <a:lnTo>
                    <a:pt x="1094" y="65"/>
                  </a:lnTo>
                  <a:lnTo>
                    <a:pt x="1063" y="67"/>
                  </a:lnTo>
                  <a:lnTo>
                    <a:pt x="1034" y="70"/>
                  </a:lnTo>
                  <a:lnTo>
                    <a:pt x="1001" y="74"/>
                  </a:lnTo>
                  <a:lnTo>
                    <a:pt x="973" y="79"/>
                  </a:lnTo>
                  <a:lnTo>
                    <a:pt x="946" y="83"/>
                  </a:lnTo>
                  <a:lnTo>
                    <a:pt x="917" y="89"/>
                  </a:lnTo>
                  <a:lnTo>
                    <a:pt x="879" y="96"/>
                  </a:lnTo>
                  <a:lnTo>
                    <a:pt x="851" y="103"/>
                  </a:lnTo>
                  <a:lnTo>
                    <a:pt x="823" y="111"/>
                  </a:lnTo>
                  <a:lnTo>
                    <a:pt x="796" y="118"/>
                  </a:lnTo>
                  <a:lnTo>
                    <a:pt x="764" y="128"/>
                  </a:lnTo>
                  <a:lnTo>
                    <a:pt x="734" y="138"/>
                  </a:lnTo>
                  <a:lnTo>
                    <a:pt x="707" y="148"/>
                  </a:lnTo>
                  <a:lnTo>
                    <a:pt x="680" y="158"/>
                  </a:lnTo>
                  <a:lnTo>
                    <a:pt x="649" y="171"/>
                  </a:lnTo>
                  <a:lnTo>
                    <a:pt x="621" y="183"/>
                  </a:lnTo>
                  <a:lnTo>
                    <a:pt x="594" y="194"/>
                  </a:lnTo>
                  <a:lnTo>
                    <a:pt x="568" y="207"/>
                  </a:lnTo>
                  <a:lnTo>
                    <a:pt x="544" y="218"/>
                  </a:lnTo>
                  <a:lnTo>
                    <a:pt x="520" y="232"/>
                  </a:lnTo>
                  <a:lnTo>
                    <a:pt x="496" y="245"/>
                  </a:lnTo>
                  <a:lnTo>
                    <a:pt x="469" y="261"/>
                  </a:lnTo>
                  <a:lnTo>
                    <a:pt x="444" y="276"/>
                  </a:lnTo>
                  <a:lnTo>
                    <a:pt x="421" y="292"/>
                  </a:lnTo>
                  <a:lnTo>
                    <a:pt x="397" y="309"/>
                  </a:lnTo>
                  <a:lnTo>
                    <a:pt x="376" y="324"/>
                  </a:lnTo>
                  <a:lnTo>
                    <a:pt x="355" y="339"/>
                  </a:lnTo>
                  <a:lnTo>
                    <a:pt x="337" y="354"/>
                  </a:lnTo>
                  <a:lnTo>
                    <a:pt x="314" y="372"/>
                  </a:lnTo>
                  <a:lnTo>
                    <a:pt x="293" y="392"/>
                  </a:lnTo>
                  <a:lnTo>
                    <a:pt x="275" y="407"/>
                  </a:lnTo>
                  <a:lnTo>
                    <a:pt x="256" y="426"/>
                  </a:lnTo>
                  <a:lnTo>
                    <a:pt x="238" y="445"/>
                  </a:lnTo>
                  <a:lnTo>
                    <a:pt x="219" y="464"/>
                  </a:lnTo>
                  <a:lnTo>
                    <a:pt x="201" y="484"/>
                  </a:lnTo>
                  <a:lnTo>
                    <a:pt x="184" y="503"/>
                  </a:lnTo>
                  <a:lnTo>
                    <a:pt x="165" y="523"/>
                  </a:lnTo>
                  <a:lnTo>
                    <a:pt x="151" y="541"/>
                  </a:lnTo>
                  <a:lnTo>
                    <a:pt x="137" y="558"/>
                  </a:lnTo>
                  <a:lnTo>
                    <a:pt x="128" y="570"/>
                  </a:lnTo>
                  <a:lnTo>
                    <a:pt x="117" y="582"/>
                  </a:lnTo>
                  <a:lnTo>
                    <a:pt x="110" y="592"/>
                  </a:lnTo>
                  <a:lnTo>
                    <a:pt x="104" y="602"/>
                  </a:lnTo>
                  <a:lnTo>
                    <a:pt x="97" y="613"/>
                  </a:lnTo>
                  <a:lnTo>
                    <a:pt x="90" y="626"/>
                  </a:lnTo>
                  <a:lnTo>
                    <a:pt x="83" y="639"/>
                  </a:lnTo>
                  <a:lnTo>
                    <a:pt x="75" y="650"/>
                  </a:lnTo>
                  <a:lnTo>
                    <a:pt x="68" y="660"/>
                  </a:lnTo>
                  <a:lnTo>
                    <a:pt x="61" y="673"/>
                  </a:lnTo>
                  <a:lnTo>
                    <a:pt x="53" y="686"/>
                  </a:lnTo>
                  <a:lnTo>
                    <a:pt x="47" y="700"/>
                  </a:lnTo>
                  <a:lnTo>
                    <a:pt x="38" y="714"/>
                  </a:lnTo>
                  <a:lnTo>
                    <a:pt x="32" y="726"/>
                  </a:lnTo>
                  <a:lnTo>
                    <a:pt x="26" y="737"/>
                  </a:lnTo>
                  <a:lnTo>
                    <a:pt x="21" y="750"/>
                  </a:lnTo>
                  <a:lnTo>
                    <a:pt x="14" y="763"/>
                  </a:lnTo>
                  <a:lnTo>
                    <a:pt x="9" y="776"/>
                  </a:lnTo>
                  <a:lnTo>
                    <a:pt x="6" y="786"/>
                  </a:lnTo>
                  <a:lnTo>
                    <a:pt x="0" y="798"/>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600">
                <a:latin typeface="Gotham Light" pitchFamily="50" charset="0"/>
              </a:endParaRPr>
            </a:p>
          </p:txBody>
        </p:sp>
        <p:sp>
          <p:nvSpPr>
            <p:cNvPr id="22" name="Freeform 8"/>
            <p:cNvSpPr/>
            <p:nvPr/>
          </p:nvSpPr>
          <p:spPr>
            <a:xfrm>
              <a:off x="2645" y="2831"/>
              <a:ext cx="1477" cy="865"/>
            </a:xfrm>
            <a:custGeom>
              <a:avLst/>
              <a:gdLst>
                <a:gd name="T0" fmla="*/ 1277 w 1477"/>
                <a:gd name="T1" fmla="*/ 0 h 865"/>
                <a:gd name="T2" fmla="*/ 1265 w 1477"/>
                <a:gd name="T3" fmla="*/ 28 h 865"/>
                <a:gd name="T4" fmla="*/ 1250 w 1477"/>
                <a:gd name="T5" fmla="*/ 63 h 865"/>
                <a:gd name="T6" fmla="*/ 1234 w 1477"/>
                <a:gd name="T7" fmla="*/ 93 h 865"/>
                <a:gd name="T8" fmla="*/ 1217 w 1477"/>
                <a:gd name="T9" fmla="*/ 125 h 865"/>
                <a:gd name="T10" fmla="*/ 1198 w 1477"/>
                <a:gd name="T11" fmla="*/ 156 h 865"/>
                <a:gd name="T12" fmla="*/ 1176 w 1477"/>
                <a:gd name="T13" fmla="*/ 186 h 865"/>
                <a:gd name="T14" fmla="*/ 1158 w 1477"/>
                <a:gd name="T15" fmla="*/ 210 h 865"/>
                <a:gd name="T16" fmla="*/ 1137 w 1477"/>
                <a:gd name="T17" fmla="*/ 236 h 865"/>
                <a:gd name="T18" fmla="*/ 1113 w 1477"/>
                <a:gd name="T19" fmla="*/ 264 h 865"/>
                <a:gd name="T20" fmla="*/ 1095 w 1477"/>
                <a:gd name="T21" fmla="*/ 286 h 865"/>
                <a:gd name="T22" fmla="*/ 1066 w 1477"/>
                <a:gd name="T23" fmla="*/ 314 h 865"/>
                <a:gd name="T24" fmla="*/ 1030 w 1477"/>
                <a:gd name="T25" fmla="*/ 349 h 865"/>
                <a:gd name="T26" fmla="*/ 991 w 1477"/>
                <a:gd name="T27" fmla="*/ 383 h 865"/>
                <a:gd name="T28" fmla="*/ 950 w 1477"/>
                <a:gd name="T29" fmla="*/ 413 h 865"/>
                <a:gd name="T30" fmla="*/ 909 w 1477"/>
                <a:gd name="T31" fmla="*/ 440 h 865"/>
                <a:gd name="T32" fmla="*/ 859 w 1477"/>
                <a:gd name="T33" fmla="*/ 471 h 865"/>
                <a:gd name="T34" fmla="*/ 809 w 1477"/>
                <a:gd name="T35" fmla="*/ 498 h 865"/>
                <a:gd name="T36" fmla="*/ 754 w 1477"/>
                <a:gd name="T37" fmla="*/ 523 h 865"/>
                <a:gd name="T38" fmla="*/ 703 w 1477"/>
                <a:gd name="T39" fmla="*/ 544 h 865"/>
                <a:gd name="T40" fmla="*/ 653 w 1477"/>
                <a:gd name="T41" fmla="*/ 563 h 865"/>
                <a:gd name="T42" fmla="*/ 602 w 1477"/>
                <a:gd name="T43" fmla="*/ 578 h 865"/>
                <a:gd name="T44" fmla="*/ 549 w 1477"/>
                <a:gd name="T45" fmla="*/ 592 h 865"/>
                <a:gd name="T46" fmla="*/ 490 w 1477"/>
                <a:gd name="T47" fmla="*/ 605 h 865"/>
                <a:gd name="T48" fmla="*/ 430 w 1477"/>
                <a:gd name="T49" fmla="*/ 615 h 865"/>
                <a:gd name="T50" fmla="*/ 369 w 1477"/>
                <a:gd name="T51" fmla="*/ 622 h 865"/>
                <a:gd name="T52" fmla="*/ 305 w 1477"/>
                <a:gd name="T53" fmla="*/ 625 h 865"/>
                <a:gd name="T54" fmla="*/ 242 w 1477"/>
                <a:gd name="T55" fmla="*/ 625 h 865"/>
                <a:gd name="T56" fmla="*/ 0 w 1477"/>
                <a:gd name="T57" fmla="*/ 707 h 865"/>
                <a:gd name="T58" fmla="*/ 242 w 1477"/>
                <a:gd name="T59" fmla="*/ 805 h 865"/>
                <a:gd name="T60" fmla="*/ 315 w 1477"/>
                <a:gd name="T61" fmla="*/ 804 h 865"/>
                <a:gd name="T62" fmla="*/ 383 w 1477"/>
                <a:gd name="T63" fmla="*/ 799 h 865"/>
                <a:gd name="T64" fmla="*/ 444 w 1477"/>
                <a:gd name="T65" fmla="*/ 794 h 865"/>
                <a:gd name="T66" fmla="*/ 504 w 1477"/>
                <a:gd name="T67" fmla="*/ 785 h 865"/>
                <a:gd name="T68" fmla="*/ 561 w 1477"/>
                <a:gd name="T69" fmla="*/ 775 h 865"/>
                <a:gd name="T70" fmla="*/ 626 w 1477"/>
                <a:gd name="T71" fmla="*/ 761 h 865"/>
                <a:gd name="T72" fmla="*/ 682 w 1477"/>
                <a:gd name="T73" fmla="*/ 745 h 865"/>
                <a:gd name="T74" fmla="*/ 743 w 1477"/>
                <a:gd name="T75" fmla="*/ 726 h 865"/>
                <a:gd name="T76" fmla="*/ 797 w 1477"/>
                <a:gd name="T77" fmla="*/ 706 h 865"/>
                <a:gd name="T78" fmla="*/ 856 w 1477"/>
                <a:gd name="T79" fmla="*/ 681 h 865"/>
                <a:gd name="T80" fmla="*/ 909 w 1477"/>
                <a:gd name="T81" fmla="*/ 657 h 865"/>
                <a:gd name="T82" fmla="*/ 958 w 1477"/>
                <a:gd name="T83" fmla="*/ 632 h 865"/>
                <a:gd name="T84" fmla="*/ 1008 w 1477"/>
                <a:gd name="T85" fmla="*/ 603 h 865"/>
                <a:gd name="T86" fmla="*/ 1057 w 1477"/>
                <a:gd name="T87" fmla="*/ 571 h 865"/>
                <a:gd name="T88" fmla="*/ 1102 w 1477"/>
                <a:gd name="T89" fmla="*/ 540 h 865"/>
                <a:gd name="T90" fmla="*/ 1140 w 1477"/>
                <a:gd name="T91" fmla="*/ 510 h 865"/>
                <a:gd name="T92" fmla="*/ 1184 w 1477"/>
                <a:gd name="T93" fmla="*/ 472 h 865"/>
                <a:gd name="T94" fmla="*/ 1221 w 1477"/>
                <a:gd name="T95" fmla="*/ 438 h 865"/>
                <a:gd name="T96" fmla="*/ 1259 w 1477"/>
                <a:gd name="T97" fmla="*/ 400 h 865"/>
                <a:gd name="T98" fmla="*/ 1293 w 1477"/>
                <a:gd name="T99" fmla="*/ 361 h 865"/>
                <a:gd name="T100" fmla="*/ 1327 w 1477"/>
                <a:gd name="T101" fmla="*/ 323 h 865"/>
                <a:gd name="T102" fmla="*/ 1350 w 1477"/>
                <a:gd name="T103" fmla="*/ 293 h 865"/>
                <a:gd name="T104" fmla="*/ 1368 w 1477"/>
                <a:gd name="T105" fmla="*/ 271 h 865"/>
                <a:gd name="T106" fmla="*/ 1381 w 1477"/>
                <a:gd name="T107" fmla="*/ 251 h 865"/>
                <a:gd name="T108" fmla="*/ 1395 w 1477"/>
                <a:gd name="T109" fmla="*/ 224 h 865"/>
                <a:gd name="T110" fmla="*/ 1409 w 1477"/>
                <a:gd name="T111" fmla="*/ 204 h 865"/>
                <a:gd name="T112" fmla="*/ 1424 w 1477"/>
                <a:gd name="T113" fmla="*/ 177 h 865"/>
                <a:gd name="T114" fmla="*/ 1440 w 1477"/>
                <a:gd name="T115" fmla="*/ 150 h 865"/>
                <a:gd name="T116" fmla="*/ 1451 w 1477"/>
                <a:gd name="T117" fmla="*/ 127 h 865"/>
                <a:gd name="T118" fmla="*/ 1463 w 1477"/>
                <a:gd name="T119" fmla="*/ 101 h 865"/>
                <a:gd name="T120" fmla="*/ 1472 w 1477"/>
                <a:gd name="T121" fmla="*/ 78 h 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77" h="865">
                  <a:moveTo>
                    <a:pt x="1477" y="66"/>
                  </a:moveTo>
                  <a:lnTo>
                    <a:pt x="1277" y="0"/>
                  </a:lnTo>
                  <a:lnTo>
                    <a:pt x="1271" y="14"/>
                  </a:lnTo>
                  <a:lnTo>
                    <a:pt x="1265" y="28"/>
                  </a:lnTo>
                  <a:lnTo>
                    <a:pt x="1257" y="47"/>
                  </a:lnTo>
                  <a:lnTo>
                    <a:pt x="1250" y="63"/>
                  </a:lnTo>
                  <a:lnTo>
                    <a:pt x="1242" y="80"/>
                  </a:lnTo>
                  <a:lnTo>
                    <a:pt x="1234" y="93"/>
                  </a:lnTo>
                  <a:lnTo>
                    <a:pt x="1225" y="110"/>
                  </a:lnTo>
                  <a:lnTo>
                    <a:pt x="1217" y="125"/>
                  </a:lnTo>
                  <a:lnTo>
                    <a:pt x="1207" y="141"/>
                  </a:lnTo>
                  <a:lnTo>
                    <a:pt x="1198" y="156"/>
                  </a:lnTo>
                  <a:lnTo>
                    <a:pt x="1187" y="172"/>
                  </a:lnTo>
                  <a:lnTo>
                    <a:pt x="1176" y="186"/>
                  </a:lnTo>
                  <a:lnTo>
                    <a:pt x="1167" y="198"/>
                  </a:lnTo>
                  <a:lnTo>
                    <a:pt x="1158" y="210"/>
                  </a:lnTo>
                  <a:lnTo>
                    <a:pt x="1148" y="223"/>
                  </a:lnTo>
                  <a:lnTo>
                    <a:pt x="1137" y="236"/>
                  </a:lnTo>
                  <a:lnTo>
                    <a:pt x="1125" y="251"/>
                  </a:lnTo>
                  <a:lnTo>
                    <a:pt x="1113" y="264"/>
                  </a:lnTo>
                  <a:lnTo>
                    <a:pt x="1106" y="274"/>
                  </a:lnTo>
                  <a:lnTo>
                    <a:pt x="1095" y="286"/>
                  </a:lnTo>
                  <a:lnTo>
                    <a:pt x="1081" y="300"/>
                  </a:lnTo>
                  <a:lnTo>
                    <a:pt x="1066" y="314"/>
                  </a:lnTo>
                  <a:lnTo>
                    <a:pt x="1048" y="333"/>
                  </a:lnTo>
                  <a:lnTo>
                    <a:pt x="1030" y="349"/>
                  </a:lnTo>
                  <a:lnTo>
                    <a:pt x="1011" y="367"/>
                  </a:lnTo>
                  <a:lnTo>
                    <a:pt x="991" y="383"/>
                  </a:lnTo>
                  <a:lnTo>
                    <a:pt x="968" y="400"/>
                  </a:lnTo>
                  <a:lnTo>
                    <a:pt x="950" y="413"/>
                  </a:lnTo>
                  <a:lnTo>
                    <a:pt x="931" y="426"/>
                  </a:lnTo>
                  <a:lnTo>
                    <a:pt x="909" y="440"/>
                  </a:lnTo>
                  <a:lnTo>
                    <a:pt x="885" y="455"/>
                  </a:lnTo>
                  <a:lnTo>
                    <a:pt x="859" y="471"/>
                  </a:lnTo>
                  <a:lnTo>
                    <a:pt x="836" y="484"/>
                  </a:lnTo>
                  <a:lnTo>
                    <a:pt x="809" y="498"/>
                  </a:lnTo>
                  <a:lnTo>
                    <a:pt x="781" y="512"/>
                  </a:lnTo>
                  <a:lnTo>
                    <a:pt x="754" y="523"/>
                  </a:lnTo>
                  <a:lnTo>
                    <a:pt x="728" y="534"/>
                  </a:lnTo>
                  <a:lnTo>
                    <a:pt x="703" y="544"/>
                  </a:lnTo>
                  <a:lnTo>
                    <a:pt x="680" y="553"/>
                  </a:lnTo>
                  <a:lnTo>
                    <a:pt x="653" y="563"/>
                  </a:lnTo>
                  <a:lnTo>
                    <a:pt x="628" y="570"/>
                  </a:lnTo>
                  <a:lnTo>
                    <a:pt x="602" y="578"/>
                  </a:lnTo>
                  <a:lnTo>
                    <a:pt x="574" y="586"/>
                  </a:lnTo>
                  <a:lnTo>
                    <a:pt x="549" y="592"/>
                  </a:lnTo>
                  <a:lnTo>
                    <a:pt x="520" y="599"/>
                  </a:lnTo>
                  <a:lnTo>
                    <a:pt x="490" y="605"/>
                  </a:lnTo>
                  <a:lnTo>
                    <a:pt x="461" y="611"/>
                  </a:lnTo>
                  <a:lnTo>
                    <a:pt x="430" y="615"/>
                  </a:lnTo>
                  <a:lnTo>
                    <a:pt x="398" y="620"/>
                  </a:lnTo>
                  <a:lnTo>
                    <a:pt x="369" y="622"/>
                  </a:lnTo>
                  <a:lnTo>
                    <a:pt x="340" y="624"/>
                  </a:lnTo>
                  <a:lnTo>
                    <a:pt x="305" y="625"/>
                  </a:lnTo>
                  <a:lnTo>
                    <a:pt x="277" y="625"/>
                  </a:lnTo>
                  <a:lnTo>
                    <a:pt x="242" y="625"/>
                  </a:lnTo>
                  <a:lnTo>
                    <a:pt x="242" y="563"/>
                  </a:lnTo>
                  <a:lnTo>
                    <a:pt x="0" y="707"/>
                  </a:lnTo>
                  <a:lnTo>
                    <a:pt x="242" y="865"/>
                  </a:lnTo>
                  <a:lnTo>
                    <a:pt x="242" y="805"/>
                  </a:lnTo>
                  <a:lnTo>
                    <a:pt x="281" y="805"/>
                  </a:lnTo>
                  <a:lnTo>
                    <a:pt x="315" y="804"/>
                  </a:lnTo>
                  <a:lnTo>
                    <a:pt x="351" y="801"/>
                  </a:lnTo>
                  <a:lnTo>
                    <a:pt x="383" y="799"/>
                  </a:lnTo>
                  <a:lnTo>
                    <a:pt x="414" y="797"/>
                  </a:lnTo>
                  <a:lnTo>
                    <a:pt x="444" y="794"/>
                  </a:lnTo>
                  <a:lnTo>
                    <a:pt x="476" y="789"/>
                  </a:lnTo>
                  <a:lnTo>
                    <a:pt x="504" y="785"/>
                  </a:lnTo>
                  <a:lnTo>
                    <a:pt x="531" y="781"/>
                  </a:lnTo>
                  <a:lnTo>
                    <a:pt x="561" y="775"/>
                  </a:lnTo>
                  <a:lnTo>
                    <a:pt x="598" y="767"/>
                  </a:lnTo>
                  <a:lnTo>
                    <a:pt x="626" y="761"/>
                  </a:lnTo>
                  <a:lnTo>
                    <a:pt x="655" y="753"/>
                  </a:lnTo>
                  <a:lnTo>
                    <a:pt x="682" y="745"/>
                  </a:lnTo>
                  <a:lnTo>
                    <a:pt x="714" y="736"/>
                  </a:lnTo>
                  <a:lnTo>
                    <a:pt x="743" y="726"/>
                  </a:lnTo>
                  <a:lnTo>
                    <a:pt x="770" y="716"/>
                  </a:lnTo>
                  <a:lnTo>
                    <a:pt x="797" y="706"/>
                  </a:lnTo>
                  <a:lnTo>
                    <a:pt x="828" y="693"/>
                  </a:lnTo>
                  <a:lnTo>
                    <a:pt x="856" y="681"/>
                  </a:lnTo>
                  <a:lnTo>
                    <a:pt x="883" y="670"/>
                  </a:lnTo>
                  <a:lnTo>
                    <a:pt x="909" y="657"/>
                  </a:lnTo>
                  <a:lnTo>
                    <a:pt x="932" y="646"/>
                  </a:lnTo>
                  <a:lnTo>
                    <a:pt x="958" y="632"/>
                  </a:lnTo>
                  <a:lnTo>
                    <a:pt x="981" y="618"/>
                  </a:lnTo>
                  <a:lnTo>
                    <a:pt x="1008" y="603"/>
                  </a:lnTo>
                  <a:lnTo>
                    <a:pt x="1034" y="588"/>
                  </a:lnTo>
                  <a:lnTo>
                    <a:pt x="1057" y="571"/>
                  </a:lnTo>
                  <a:lnTo>
                    <a:pt x="1080" y="555"/>
                  </a:lnTo>
                  <a:lnTo>
                    <a:pt x="1102" y="540"/>
                  </a:lnTo>
                  <a:lnTo>
                    <a:pt x="1122" y="524"/>
                  </a:lnTo>
                  <a:lnTo>
                    <a:pt x="1140" y="510"/>
                  </a:lnTo>
                  <a:lnTo>
                    <a:pt x="1163" y="491"/>
                  </a:lnTo>
                  <a:lnTo>
                    <a:pt x="1184" y="472"/>
                  </a:lnTo>
                  <a:lnTo>
                    <a:pt x="1202" y="456"/>
                  </a:lnTo>
                  <a:lnTo>
                    <a:pt x="1221" y="438"/>
                  </a:lnTo>
                  <a:lnTo>
                    <a:pt x="1239" y="419"/>
                  </a:lnTo>
                  <a:lnTo>
                    <a:pt x="1259" y="400"/>
                  </a:lnTo>
                  <a:lnTo>
                    <a:pt x="1277" y="380"/>
                  </a:lnTo>
                  <a:lnTo>
                    <a:pt x="1293" y="361"/>
                  </a:lnTo>
                  <a:lnTo>
                    <a:pt x="1313" y="340"/>
                  </a:lnTo>
                  <a:lnTo>
                    <a:pt x="1327" y="323"/>
                  </a:lnTo>
                  <a:lnTo>
                    <a:pt x="1341" y="305"/>
                  </a:lnTo>
                  <a:lnTo>
                    <a:pt x="1350" y="293"/>
                  </a:lnTo>
                  <a:lnTo>
                    <a:pt x="1360" y="281"/>
                  </a:lnTo>
                  <a:lnTo>
                    <a:pt x="1368" y="271"/>
                  </a:lnTo>
                  <a:lnTo>
                    <a:pt x="1373" y="262"/>
                  </a:lnTo>
                  <a:lnTo>
                    <a:pt x="1381" y="251"/>
                  </a:lnTo>
                  <a:lnTo>
                    <a:pt x="1387" y="237"/>
                  </a:lnTo>
                  <a:lnTo>
                    <a:pt x="1395" y="224"/>
                  </a:lnTo>
                  <a:lnTo>
                    <a:pt x="1403" y="213"/>
                  </a:lnTo>
                  <a:lnTo>
                    <a:pt x="1409" y="204"/>
                  </a:lnTo>
                  <a:lnTo>
                    <a:pt x="1417" y="190"/>
                  </a:lnTo>
                  <a:lnTo>
                    <a:pt x="1424" y="177"/>
                  </a:lnTo>
                  <a:lnTo>
                    <a:pt x="1431" y="164"/>
                  </a:lnTo>
                  <a:lnTo>
                    <a:pt x="1440" y="150"/>
                  </a:lnTo>
                  <a:lnTo>
                    <a:pt x="1445" y="138"/>
                  </a:lnTo>
                  <a:lnTo>
                    <a:pt x="1451" y="127"/>
                  </a:lnTo>
                  <a:lnTo>
                    <a:pt x="1457" y="114"/>
                  </a:lnTo>
                  <a:lnTo>
                    <a:pt x="1463" y="101"/>
                  </a:lnTo>
                  <a:lnTo>
                    <a:pt x="1468" y="87"/>
                  </a:lnTo>
                  <a:lnTo>
                    <a:pt x="1472" y="78"/>
                  </a:lnTo>
                  <a:lnTo>
                    <a:pt x="1477" y="6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sz="1600">
                <a:latin typeface="Gotham Light" pitchFamily="50" charset="0"/>
              </a:endParaRPr>
            </a:p>
          </p:txBody>
        </p:sp>
      </p:grpSp>
      <p:sp>
        <p:nvSpPr>
          <p:cNvPr id="23" name="Text Box 9"/>
          <p:cNvSpPr txBox="1">
            <a:spLocks noChangeArrowheads="1"/>
          </p:cNvSpPr>
          <p:nvPr/>
        </p:nvSpPr>
        <p:spPr>
          <a:xfrm>
            <a:off x="4748213" y="2089205"/>
            <a:ext cx="3897798"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b="0" i="0"/>
            </a:pPr>
            <a:r>
              <a:rPr lang="x-none" b="1">
                <a:solidFill>
                  <a:schemeClr val="bg1">
                    <a:lumMod val="65000"/>
                  </a:schemeClr>
                </a:solidFill>
                <a:latin typeface="Gotham Light" pitchFamily="50" charset="0"/>
              </a:rPr>
              <a:t>Informes/</a:t>
            </a:r>
          </a:p>
          <a:p>
            <a:pPr>
              <a:defRPr b="0" i="0"/>
            </a:pPr>
            <a:r>
              <a:rPr lang="x-none" b="0">
                <a:solidFill>
                  <a:schemeClr val="bg1">
                    <a:lumMod val="65000"/>
                  </a:schemeClr>
                </a:solidFill>
                <a:latin typeface="Gotham Light" pitchFamily="50" charset="0"/>
              </a:rPr>
              <a:t> </a:t>
            </a:r>
            <a:r>
              <a:rPr lang="x-none" b="1">
                <a:solidFill>
                  <a:schemeClr val="bg1">
                    <a:lumMod val="65000"/>
                  </a:schemeClr>
                </a:solidFill>
                <a:latin typeface="Gotham Light" pitchFamily="50" charset="0"/>
              </a:rPr>
              <a:t>Recopilación de datos</a:t>
            </a:r>
            <a:r>
              <a:rPr lang="x-none" b="0">
                <a:solidFill>
                  <a:schemeClr val="bg1">
                    <a:lumMod val="65000"/>
                  </a:schemeClr>
                </a:solidFill>
                <a:latin typeface="Gotham Light" pitchFamily="50" charset="0"/>
              </a:rPr>
              <a:t> </a:t>
            </a:r>
          </a:p>
        </p:txBody>
      </p:sp>
      <p:sp>
        <p:nvSpPr>
          <p:cNvPr id="24" name="Text Box 10"/>
          <p:cNvSpPr txBox="1">
            <a:spLocks noChangeArrowheads="1"/>
          </p:cNvSpPr>
          <p:nvPr/>
        </p:nvSpPr>
        <p:spPr>
          <a:xfrm>
            <a:off x="5940425" y="4149725"/>
            <a:ext cx="1475084"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75000"/>
              </a:lnSpc>
              <a:defRPr b="0" i="0"/>
            </a:pPr>
            <a:r>
              <a:rPr lang="x-none" b="1">
                <a:solidFill>
                  <a:schemeClr val="bg1">
                    <a:lumMod val="65000"/>
                  </a:schemeClr>
                </a:solidFill>
                <a:latin typeface="Gotham Light" pitchFamily="50" charset="0"/>
              </a:rPr>
              <a:t>Análisis,</a:t>
            </a:r>
          </a:p>
        </p:txBody>
      </p:sp>
      <p:sp>
        <p:nvSpPr>
          <p:cNvPr id="25" name="Text Box 11"/>
          <p:cNvSpPr txBox="1">
            <a:spLocks noChangeArrowheads="1"/>
          </p:cNvSpPr>
          <p:nvPr/>
        </p:nvSpPr>
        <p:spPr>
          <a:xfrm>
            <a:off x="5841664" y="4652745"/>
            <a:ext cx="2430987"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75000"/>
              </a:lnSpc>
              <a:defRPr b="0" i="0"/>
            </a:pPr>
            <a:r>
              <a:rPr lang="x-none" b="1">
                <a:solidFill>
                  <a:schemeClr val="bg1">
                    <a:lumMod val="65000"/>
                  </a:schemeClr>
                </a:solidFill>
                <a:latin typeface="Gotham Light" pitchFamily="50" charset="0"/>
              </a:rPr>
              <a:t>Interpretación</a:t>
            </a:r>
          </a:p>
        </p:txBody>
      </p:sp>
      <p:sp>
        <p:nvSpPr>
          <p:cNvPr id="26" name="Text Box 12"/>
          <p:cNvSpPr txBox="1">
            <a:spLocks noChangeArrowheads="1"/>
          </p:cNvSpPr>
          <p:nvPr/>
        </p:nvSpPr>
        <p:spPr>
          <a:xfrm>
            <a:off x="947737" y="4011613"/>
            <a:ext cx="1875408"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75000"/>
              </a:lnSpc>
              <a:defRPr b="0" i="0"/>
            </a:pPr>
            <a:r>
              <a:rPr lang="x-none" b="1">
                <a:solidFill>
                  <a:schemeClr val="bg1">
                    <a:lumMod val="65000"/>
                  </a:schemeClr>
                </a:solidFill>
                <a:latin typeface="Gotham Light" pitchFamily="50" charset="0"/>
              </a:rPr>
              <a:t>¡Acción!</a:t>
            </a:r>
          </a:p>
        </p:txBody>
      </p:sp>
      <p:sp>
        <p:nvSpPr>
          <p:cNvPr id="27" name="Text Box 13"/>
          <p:cNvSpPr txBox="1">
            <a:spLocks noChangeArrowheads="1"/>
          </p:cNvSpPr>
          <p:nvPr/>
        </p:nvSpPr>
        <p:spPr>
          <a:xfrm>
            <a:off x="1248647" y="2641254"/>
            <a:ext cx="2163320"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75000"/>
              </a:lnSpc>
              <a:defRPr b="0" i="0"/>
            </a:pPr>
            <a:r>
              <a:rPr lang="x-none" b="1">
                <a:latin typeface="Gotham Light" pitchFamily="50" charset="0"/>
              </a:rPr>
              <a:t>Evaluación</a:t>
            </a:r>
          </a:p>
        </p:txBody>
      </p:sp>
      <p:sp>
        <p:nvSpPr>
          <p:cNvPr id="28" name="Text Box 11"/>
          <p:cNvSpPr txBox="1">
            <a:spLocks noChangeArrowheads="1"/>
          </p:cNvSpPr>
          <p:nvPr/>
        </p:nvSpPr>
        <p:spPr>
          <a:xfrm>
            <a:off x="2057400" y="5840694"/>
            <a:ext cx="5717879"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75000"/>
              </a:lnSpc>
              <a:defRPr b="0" i="0"/>
            </a:pPr>
            <a:r>
              <a:rPr lang="x-none" b="1" dirty="0">
                <a:solidFill>
                  <a:schemeClr val="bg1">
                    <a:lumMod val="65000"/>
                  </a:schemeClr>
                </a:solidFill>
                <a:latin typeface="Gotham Light" pitchFamily="50" charset="0"/>
              </a:rPr>
              <a:t>Comunicación de la información</a:t>
            </a:r>
          </a:p>
        </p:txBody>
      </p:sp>
      <p:sp>
        <p:nvSpPr>
          <p:cNvPr id="29" name="Text Box 9"/>
          <p:cNvSpPr txBox="1">
            <a:spLocks noChangeArrowheads="1"/>
          </p:cNvSpPr>
          <p:nvPr/>
        </p:nvSpPr>
        <p:spPr>
          <a:xfrm>
            <a:off x="2827655" y="1318835"/>
            <a:ext cx="4042197"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75000"/>
              </a:lnSpc>
              <a:defRPr b="0" i="0"/>
            </a:pPr>
            <a:r>
              <a:rPr lang="x-none" b="1">
                <a:solidFill>
                  <a:schemeClr val="bg1">
                    <a:lumMod val="65000"/>
                  </a:schemeClr>
                </a:solidFill>
                <a:latin typeface="Gotham Light" pitchFamily="50" charset="0"/>
              </a:rPr>
              <a:t>Diagnóstico / Detección</a:t>
            </a:r>
          </a:p>
        </p:txBody>
      </p:sp>
    </p:spTree>
    <p:extLst>
      <p:ext uri="{BB962C8B-B14F-4D97-AF65-F5344CB8AC3E}">
        <p14:creationId xmlns:p14="http://schemas.microsoft.com/office/powerpoint/2010/main" val="231707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sz="quarter" idx="10"/>
          </p:nvPr>
        </p:nvSpPr>
        <p:spPr>
          <a:xfrm>
            <a:off x="512064" y="1556792"/>
            <a:ext cx="8086725" cy="4538385"/>
          </a:xfrm>
        </p:spPr>
        <p:txBody>
          <a:bodyPr/>
          <a:lstStyle/>
          <a:p>
            <a:pPr algn="just">
              <a:defRPr b="0" i="0"/>
            </a:pPr>
            <a:r>
              <a:rPr lang="es-CO" altLang="en-US" b="1" dirty="0">
                <a:latin typeface="Gotham Light" pitchFamily="50" charset="0"/>
              </a:rPr>
              <a:t>Seguimiento</a:t>
            </a:r>
            <a:r>
              <a:rPr lang="x-none" altLang="en-US" dirty="0">
                <a:latin typeface="Gotham Light" pitchFamily="50" charset="0"/>
              </a:rPr>
              <a:t>=  </a:t>
            </a:r>
            <a:r>
              <a:rPr lang="es-CO" altLang="en-US" dirty="0">
                <a:latin typeface="Gotham Light" pitchFamily="50" charset="0"/>
              </a:rPr>
              <a:t>revisión </a:t>
            </a:r>
            <a:r>
              <a:rPr lang="x-none" altLang="en-US" dirty="0">
                <a:latin typeface="Gotham Light" pitchFamily="50" charset="0"/>
              </a:rPr>
              <a:t>continu</a:t>
            </a:r>
            <a:r>
              <a:rPr lang="es-CO" altLang="en-US" dirty="0">
                <a:latin typeface="Gotham Light" pitchFamily="50" charset="0"/>
              </a:rPr>
              <a:t>a</a:t>
            </a:r>
            <a:r>
              <a:rPr lang="x-none" altLang="en-US" dirty="0">
                <a:latin typeface="Gotham Light" pitchFamily="50" charset="0"/>
              </a:rPr>
              <a:t> y de rutina de las actividades de vigilancia planificadas</a:t>
            </a:r>
            <a:r>
              <a:rPr lang="es-CO" altLang="en-US" dirty="0">
                <a:latin typeface="Gotham Light" pitchFamily="50" charset="0"/>
              </a:rPr>
              <a:t>.</a:t>
            </a:r>
          </a:p>
          <a:p>
            <a:pPr marL="0" indent="0" algn="just">
              <a:buNone/>
              <a:defRPr b="0" i="0"/>
            </a:pPr>
            <a:endParaRPr lang="x-none" altLang="en-US" dirty="0">
              <a:latin typeface="Gotham Light" pitchFamily="50" charset="0"/>
            </a:endParaRPr>
          </a:p>
          <a:p>
            <a:pPr algn="just">
              <a:defRPr b="0" i="0"/>
            </a:pPr>
            <a:r>
              <a:rPr lang="x-none" altLang="en-US" b="1" dirty="0">
                <a:latin typeface="Gotham Light" pitchFamily="50" charset="0"/>
              </a:rPr>
              <a:t>Evaluación</a:t>
            </a:r>
            <a:r>
              <a:rPr lang="x-none" altLang="en-US" dirty="0">
                <a:latin typeface="Gotham Light" pitchFamily="50" charset="0"/>
              </a:rPr>
              <a:t>= valoración periódica (p. ej., </a:t>
            </a:r>
            <a:r>
              <a:rPr lang="es-CO" altLang="en-US" dirty="0">
                <a:latin typeface="Gotham Light" pitchFamily="50" charset="0"/>
              </a:rPr>
              <a:t>por periodo epidemiológico</a:t>
            </a:r>
            <a:r>
              <a:rPr lang="x-none" altLang="en-US" dirty="0">
                <a:latin typeface="Gotham Light" pitchFamily="50" charset="0"/>
              </a:rPr>
              <a:t>) de la medida en que se han alcanzado los objetivos de vigilancia y respuesta</a:t>
            </a:r>
            <a:r>
              <a:rPr lang="es-CO" altLang="en-US" dirty="0">
                <a:latin typeface="Gotham Light" pitchFamily="50" charset="0"/>
              </a:rPr>
              <a:t>.</a:t>
            </a:r>
            <a:endParaRPr lang="x-none" altLang="en-US" dirty="0">
              <a:latin typeface="Gotham Light" pitchFamily="50" charset="0"/>
            </a:endParaRPr>
          </a:p>
        </p:txBody>
      </p:sp>
      <p:pic>
        <p:nvPicPr>
          <p:cNvPr id="4" name="Imagen 3">
            <a:extLst>
              <a:ext uri="{FF2B5EF4-FFF2-40B4-BE49-F238E27FC236}">
                <a16:creationId xmlns:a16="http://schemas.microsoft.com/office/drawing/2014/main" id="{3C3CDE07-2477-47B7-BA11-94AB9FFB25D3}"/>
              </a:ext>
            </a:extLst>
          </p:cNvPr>
          <p:cNvPicPr/>
          <p:nvPr/>
        </p:nvPicPr>
        <p:blipFill rotWithShape="1">
          <a:blip r:embed="rId3"/>
          <a:srcRect l="38867" t="11768" r="38560" b="47194"/>
          <a:stretch/>
        </p:blipFill>
        <p:spPr bwMode="auto">
          <a:xfrm>
            <a:off x="3995936" y="4906846"/>
            <a:ext cx="1656184" cy="1491927"/>
          </a:xfrm>
          <a:prstGeom prst="rect">
            <a:avLst/>
          </a:prstGeom>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4E3D3552-1FE7-48A6-967D-7F08EB835F2A}"/>
              </a:ext>
            </a:extLst>
          </p:cNvPr>
          <p:cNvSpPr txBox="1"/>
          <p:nvPr/>
        </p:nvSpPr>
        <p:spPr>
          <a:xfrm>
            <a:off x="512064" y="120084"/>
            <a:ext cx="6436200" cy="584775"/>
          </a:xfrm>
          <a:prstGeom prst="rect">
            <a:avLst/>
          </a:prstGeom>
          <a:noFill/>
        </p:spPr>
        <p:txBody>
          <a:bodyPr wrap="square">
            <a:spAutoFit/>
          </a:bodyPr>
          <a:lstStyle/>
          <a:p>
            <a:r>
              <a:rPr lang="es-CO" altLang="en-US" sz="3200" b="1" dirty="0">
                <a:solidFill>
                  <a:srgbClr val="C00000"/>
                </a:solidFill>
                <a:latin typeface="Gotham Black" pitchFamily="50" charset="0"/>
              </a:rPr>
              <a:t>Seguimiento</a:t>
            </a:r>
            <a:r>
              <a:rPr lang="x-none" altLang="en-US" sz="3200" b="1" dirty="0">
                <a:solidFill>
                  <a:srgbClr val="C00000"/>
                </a:solidFill>
                <a:latin typeface="Gotham Black" pitchFamily="50" charset="0"/>
              </a:rPr>
              <a:t> y evaluación</a:t>
            </a:r>
            <a:endParaRPr lang="es-CO" sz="3200" b="1" dirty="0">
              <a:latin typeface="Gotham Black" pitchFamily="50" charset="0"/>
            </a:endParaRPr>
          </a:p>
        </p:txBody>
      </p:sp>
    </p:spTree>
    <p:extLst>
      <p:ext uri="{BB962C8B-B14F-4D97-AF65-F5344CB8AC3E}">
        <p14:creationId xmlns:p14="http://schemas.microsoft.com/office/powerpoint/2010/main" val="3563996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Content Placeholder 2"/>
          <p:cNvSpPr>
            <a:spLocks noGrp="1"/>
          </p:cNvSpPr>
          <p:nvPr>
            <p:ph sz="quarter" idx="10"/>
          </p:nvPr>
        </p:nvSpPr>
        <p:spPr>
          <a:xfrm>
            <a:off x="492919" y="1844824"/>
            <a:ext cx="4079081" cy="4538385"/>
          </a:xfrm>
        </p:spPr>
        <p:txBody>
          <a:bodyPr>
            <a:normAutofit/>
          </a:bodyPr>
          <a:lstStyle/>
          <a:p>
            <a:pPr marL="0" indent="0">
              <a:buNone/>
              <a:defRPr b="0" i="0"/>
            </a:pPr>
            <a:r>
              <a:rPr lang="x-none" altLang="en-US" b="1" dirty="0">
                <a:solidFill>
                  <a:srgbClr val="C00000"/>
                </a:solidFill>
                <a:latin typeface="Gotham Light" pitchFamily="50" charset="0"/>
              </a:rPr>
              <a:t>Indicador</a:t>
            </a:r>
          </a:p>
          <a:p>
            <a:pPr>
              <a:defRPr b="0" i="0"/>
            </a:pPr>
            <a:r>
              <a:rPr lang="x-none" altLang="en-US" sz="2400" dirty="0">
                <a:latin typeface="Gotham Light" pitchFamily="50" charset="0"/>
              </a:rPr>
              <a:t>Declaración para medir el logro de un objetivo de la actividad</a:t>
            </a:r>
          </a:p>
          <a:p>
            <a:pPr>
              <a:defRPr b="0" i="0"/>
            </a:pPr>
            <a:endParaRPr lang="en-US" altLang="en-US" sz="2400" dirty="0">
              <a:latin typeface="Gotham Light" pitchFamily="50" charset="0"/>
            </a:endParaRPr>
          </a:p>
          <a:p>
            <a:pPr>
              <a:defRPr b="0" i="0"/>
            </a:pPr>
            <a:r>
              <a:rPr lang="x-none" altLang="en-US" sz="2400" dirty="0">
                <a:latin typeface="Gotham Light" pitchFamily="50" charset="0"/>
              </a:rPr>
              <a:t>Ejemplo: ¿</a:t>
            </a:r>
            <a:r>
              <a:rPr lang="es-CO" altLang="en-US" sz="2400" dirty="0">
                <a:latin typeface="Gotham Light" pitchFamily="50" charset="0"/>
              </a:rPr>
              <a:t>La notificación</a:t>
            </a:r>
            <a:r>
              <a:rPr lang="x-none" altLang="en-US" sz="2400" dirty="0">
                <a:latin typeface="Gotham Light" pitchFamily="50" charset="0"/>
              </a:rPr>
              <a:t> se realizó a tiempo?</a:t>
            </a:r>
          </a:p>
        </p:txBody>
      </p:sp>
      <p:sp>
        <p:nvSpPr>
          <p:cNvPr id="9222" name="Content Placeholder 5"/>
          <p:cNvSpPr>
            <a:spLocks noGrp="1"/>
          </p:cNvSpPr>
          <p:nvPr>
            <p:ph sz="half" idx="4294967295"/>
          </p:nvPr>
        </p:nvSpPr>
        <p:spPr>
          <a:xfrm>
            <a:off x="4860032" y="1835200"/>
            <a:ext cx="4038600" cy="4832350"/>
          </a:xfrm>
        </p:spPr>
        <p:txBody>
          <a:bodyPr>
            <a:normAutofit/>
          </a:bodyPr>
          <a:lstStyle/>
          <a:p>
            <a:pPr marL="0" indent="0">
              <a:buNone/>
              <a:defRPr b="0" i="0"/>
            </a:pPr>
            <a:r>
              <a:rPr lang="x-none" altLang="en-US" b="1" dirty="0">
                <a:solidFill>
                  <a:srgbClr val="C00000"/>
                </a:solidFill>
                <a:latin typeface="Gotham Light" pitchFamily="50" charset="0"/>
              </a:rPr>
              <a:t>Meta</a:t>
            </a:r>
          </a:p>
          <a:p>
            <a:pPr>
              <a:defRPr b="0" i="0"/>
            </a:pPr>
            <a:r>
              <a:rPr lang="x-none" altLang="en-US" sz="2400" dirty="0">
                <a:latin typeface="Gotham Light" pitchFamily="50" charset="0"/>
              </a:rPr>
              <a:t>Nivel de logro deseado</a:t>
            </a:r>
          </a:p>
          <a:p>
            <a:pPr>
              <a:defRPr b="0" i="0"/>
            </a:pPr>
            <a:endParaRPr lang="en-US" altLang="en-US" sz="2400" dirty="0">
              <a:latin typeface="Gotham Light" pitchFamily="50" charset="0"/>
            </a:endParaRPr>
          </a:p>
          <a:p>
            <a:pPr>
              <a:defRPr b="0" i="0"/>
            </a:pPr>
            <a:endParaRPr lang="en-US" altLang="en-US" sz="2400" dirty="0">
              <a:latin typeface="Gotham Light" pitchFamily="50" charset="0"/>
            </a:endParaRPr>
          </a:p>
          <a:p>
            <a:pPr>
              <a:defRPr b="0" i="0"/>
            </a:pPr>
            <a:r>
              <a:rPr lang="x-none" altLang="en-US" sz="2400" dirty="0">
                <a:latin typeface="Gotham Light" pitchFamily="50" charset="0"/>
              </a:rPr>
              <a:t>Ejemplo: El </a:t>
            </a:r>
            <a:r>
              <a:rPr lang="es-CO" altLang="en-US" sz="2400" dirty="0">
                <a:latin typeface="Gotham Light" pitchFamily="50" charset="0"/>
              </a:rPr>
              <a:t>90</a:t>
            </a:r>
            <a:r>
              <a:rPr lang="x-none" altLang="en-US" sz="2400" dirty="0">
                <a:latin typeface="Gotham Light" pitchFamily="50" charset="0"/>
              </a:rPr>
              <a:t>% </a:t>
            </a:r>
            <a:r>
              <a:rPr lang="es-CO" altLang="en-US" sz="2400" dirty="0">
                <a:latin typeface="Gotham Light" pitchFamily="50" charset="0"/>
              </a:rPr>
              <a:t>de las UPGD realizaron notificación en la semana epidemiológica</a:t>
            </a:r>
            <a:endParaRPr lang="x-none" altLang="en-US" sz="2400" dirty="0">
              <a:latin typeface="Gotham Light" pitchFamily="50" charset="0"/>
            </a:endParaRPr>
          </a:p>
        </p:txBody>
      </p:sp>
      <p:sp>
        <p:nvSpPr>
          <p:cNvPr id="6" name="CuadroTexto 5">
            <a:extLst>
              <a:ext uri="{FF2B5EF4-FFF2-40B4-BE49-F238E27FC236}">
                <a16:creationId xmlns:a16="http://schemas.microsoft.com/office/drawing/2014/main" id="{4CAA1E73-D9A4-49E9-9063-36DB7F84C39F}"/>
              </a:ext>
            </a:extLst>
          </p:cNvPr>
          <p:cNvSpPr txBox="1"/>
          <p:nvPr/>
        </p:nvSpPr>
        <p:spPr>
          <a:xfrm>
            <a:off x="492919" y="188640"/>
            <a:ext cx="4572000" cy="584775"/>
          </a:xfrm>
          <a:prstGeom prst="rect">
            <a:avLst/>
          </a:prstGeom>
          <a:noFill/>
        </p:spPr>
        <p:txBody>
          <a:bodyPr wrap="square">
            <a:spAutoFit/>
          </a:bodyPr>
          <a:lstStyle/>
          <a:p>
            <a:r>
              <a:rPr lang="x-none" altLang="en-US" sz="3200" b="1" dirty="0">
                <a:solidFill>
                  <a:srgbClr val="C00000"/>
                </a:solidFill>
                <a:latin typeface="Gotham Black" pitchFamily="50" charset="0"/>
              </a:rPr>
              <a:t>Indicadores y metas</a:t>
            </a:r>
            <a:endParaRPr lang="es-CO" sz="3200" b="1" dirty="0">
              <a:solidFill>
                <a:srgbClr val="C00000"/>
              </a:solidFill>
              <a:latin typeface="Gotham Black" pitchFamily="50" charset="0"/>
            </a:endParaRPr>
          </a:p>
        </p:txBody>
      </p:sp>
    </p:spTree>
    <p:extLst>
      <p:ext uri="{BB962C8B-B14F-4D97-AF65-F5344CB8AC3E}">
        <p14:creationId xmlns:p14="http://schemas.microsoft.com/office/powerpoint/2010/main" val="1220900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quarter" idx="10"/>
            <p:extLst>
              <p:ext uri="{D42A27DB-BD31-4B8C-83A1-F6EECF244321}">
                <p14:modId xmlns:p14="http://schemas.microsoft.com/office/powerpoint/2010/main" val="3109714160"/>
              </p:ext>
            </p:extLst>
          </p:nvPr>
        </p:nvGraphicFramePr>
        <p:xfrm>
          <a:off x="493712" y="1628800"/>
          <a:ext cx="8086724" cy="3173456"/>
        </p:xfrm>
        <a:graphic>
          <a:graphicData uri="http://schemas.openxmlformats.org/drawingml/2006/table">
            <a:tbl>
              <a:tblPr firstRow="1" bandRow="1">
                <a:tableStyleId>{616DA210-FB5B-4158-B5E0-FEB733F419BA}</a:tableStyleId>
              </a:tblPr>
              <a:tblGrid>
                <a:gridCol w="2021681">
                  <a:extLst>
                    <a:ext uri="{9D8B030D-6E8A-4147-A177-3AD203B41FA5}">
                      <a16:colId xmlns:a16="http://schemas.microsoft.com/office/drawing/2014/main" val="20000"/>
                    </a:ext>
                  </a:extLst>
                </a:gridCol>
                <a:gridCol w="2021681">
                  <a:extLst>
                    <a:ext uri="{9D8B030D-6E8A-4147-A177-3AD203B41FA5}">
                      <a16:colId xmlns:a16="http://schemas.microsoft.com/office/drawing/2014/main" val="20001"/>
                    </a:ext>
                  </a:extLst>
                </a:gridCol>
                <a:gridCol w="2021681">
                  <a:extLst>
                    <a:ext uri="{9D8B030D-6E8A-4147-A177-3AD203B41FA5}">
                      <a16:colId xmlns:a16="http://schemas.microsoft.com/office/drawing/2014/main" val="20002"/>
                    </a:ext>
                  </a:extLst>
                </a:gridCol>
                <a:gridCol w="2021681">
                  <a:extLst>
                    <a:ext uri="{9D8B030D-6E8A-4147-A177-3AD203B41FA5}">
                      <a16:colId xmlns:a16="http://schemas.microsoft.com/office/drawing/2014/main" val="20003"/>
                    </a:ext>
                  </a:extLst>
                </a:gridCol>
              </a:tblGrid>
              <a:tr h="1143000">
                <a:tc>
                  <a:txBody>
                    <a:bodyPr/>
                    <a:lstStyle/>
                    <a:p>
                      <a:pPr algn="ctr">
                        <a:defRPr b="0" i="0"/>
                      </a:pPr>
                      <a:r>
                        <a:rPr lang="es-CO" sz="2000" b="0" i="0" kern="1200" dirty="0">
                          <a:solidFill>
                            <a:schemeClr val="tx1"/>
                          </a:solidFill>
                          <a:latin typeface="Gotham Light" pitchFamily="50" charset="0"/>
                          <a:ea typeface="+mn-ea"/>
                          <a:cs typeface="+mn-cs"/>
                        </a:rPr>
                        <a:t>UPGD</a:t>
                      </a:r>
                      <a:endParaRPr lang="x-none" sz="2000" b="0" i="0" kern="1200" dirty="0">
                        <a:solidFill>
                          <a:schemeClr val="tx1"/>
                        </a:solidFill>
                        <a:latin typeface="Gotham Light" pitchFamily="50" charset="0"/>
                        <a:ea typeface="+mn-ea"/>
                        <a:cs typeface="+mn-cs"/>
                      </a:endParaRPr>
                    </a:p>
                    <a:p>
                      <a:pPr algn="ctr">
                        <a:defRPr b="0" i="0"/>
                      </a:pPr>
                      <a:r>
                        <a:rPr lang="es-CO" sz="2000" b="0" i="0" kern="1200" dirty="0">
                          <a:solidFill>
                            <a:schemeClr val="tx1"/>
                          </a:solidFill>
                          <a:latin typeface="Gotham Light" pitchFamily="50" charset="0"/>
                          <a:ea typeface="+mn-ea"/>
                          <a:cs typeface="+mn-cs"/>
                        </a:rPr>
                        <a:t>Notificación</a:t>
                      </a:r>
                      <a:endParaRPr lang="x-none" sz="2000" b="0" i="0" kern="1200" dirty="0">
                        <a:solidFill>
                          <a:schemeClr val="tx1"/>
                        </a:solidFill>
                        <a:latin typeface="Gotham Light" pitchFamily="50" charset="0"/>
                        <a:ea typeface="+mn-ea"/>
                        <a:cs typeface="+mn-cs"/>
                      </a:endParaRPr>
                    </a:p>
                  </a:txBody>
                  <a:tcPr anchor="b"/>
                </a:tc>
                <a:tc>
                  <a:txBody>
                    <a:bodyPr/>
                    <a:lstStyle/>
                    <a:p>
                      <a:pPr algn="ctr">
                        <a:defRPr b="0" i="0"/>
                      </a:pPr>
                      <a:r>
                        <a:rPr lang="es-CO" sz="2000" b="0" i="0" kern="1200" dirty="0">
                          <a:solidFill>
                            <a:schemeClr val="tx1"/>
                          </a:solidFill>
                          <a:latin typeface="Gotham Light" pitchFamily="50" charset="0"/>
                          <a:ea typeface="+mn-ea"/>
                          <a:cs typeface="+mn-cs"/>
                        </a:rPr>
                        <a:t>Notificación municipio</a:t>
                      </a:r>
                      <a:endParaRPr lang="x-none" sz="2000" b="0" i="0" kern="1200" dirty="0">
                        <a:solidFill>
                          <a:schemeClr val="tx1"/>
                        </a:solidFill>
                        <a:latin typeface="Gotham Light" pitchFamily="50" charset="0"/>
                        <a:ea typeface="+mn-ea"/>
                        <a:cs typeface="+mn-cs"/>
                      </a:endParaRPr>
                    </a:p>
                  </a:txBody>
                  <a:tcPr anchor="b"/>
                </a:tc>
                <a:tc>
                  <a:txBody>
                    <a:bodyPr/>
                    <a:lstStyle/>
                    <a:p>
                      <a:pPr algn="ctr">
                        <a:defRPr b="0" i="0"/>
                      </a:pPr>
                      <a:r>
                        <a:rPr lang="x-none" sz="2000" dirty="0">
                          <a:latin typeface="Gotham Light" pitchFamily="50" charset="0"/>
                        </a:rPr>
                        <a:t>Datos de la enfermedad</a:t>
                      </a:r>
                    </a:p>
                  </a:txBody>
                  <a:tcPr marL="93133" marR="93133" anchor="b"/>
                </a:tc>
                <a:tc>
                  <a:txBody>
                    <a:bodyPr/>
                    <a:lstStyle/>
                    <a:p>
                      <a:pPr algn="ctr">
                        <a:defRPr b="0" i="0"/>
                      </a:pPr>
                      <a:r>
                        <a:rPr lang="x-none" sz="2000" dirty="0">
                          <a:latin typeface="Gotham Light" pitchFamily="50" charset="0"/>
                        </a:rPr>
                        <a:t>Prácticas de laboratorio</a:t>
                      </a:r>
                    </a:p>
                  </a:txBody>
                  <a:tcPr marL="93133" marR="93133" anchor="b"/>
                </a:tc>
                <a:extLst>
                  <a:ext uri="{0D108BD9-81ED-4DB2-BD59-A6C34878D82A}">
                    <a16:rowId xmlns:a16="http://schemas.microsoft.com/office/drawing/2014/main" val="10000"/>
                  </a:ext>
                </a:extLst>
              </a:tr>
              <a:tr h="507614">
                <a:tc>
                  <a:txBody>
                    <a:bodyPr/>
                    <a:lstStyle/>
                    <a:p>
                      <a:pPr>
                        <a:defRPr b="0" i="0"/>
                      </a:pPr>
                      <a:endParaRPr lang="x-none" b="1"/>
                    </a:p>
                  </a:txBody>
                  <a:tcPr marL="93133" marR="93133"/>
                </a:tc>
                <a:tc>
                  <a:txBody>
                    <a:bodyPr/>
                    <a:lstStyle/>
                    <a:p>
                      <a:pPr>
                        <a:defRPr b="0" i="0"/>
                      </a:pPr>
                      <a:endParaRPr lang="en-US"/>
                    </a:p>
                  </a:txBody>
                  <a:tcPr marL="93133" marR="93133"/>
                </a:tc>
                <a:tc>
                  <a:txBody>
                    <a:bodyPr/>
                    <a:lstStyle/>
                    <a:p>
                      <a:pPr>
                        <a:defRPr b="0" i="0"/>
                      </a:pPr>
                      <a:endParaRPr lang="en-US"/>
                    </a:p>
                  </a:txBody>
                  <a:tcPr marL="93133" marR="93133"/>
                </a:tc>
                <a:tc>
                  <a:txBody>
                    <a:bodyPr/>
                    <a:lstStyle/>
                    <a:p>
                      <a:pPr>
                        <a:defRPr b="0" i="0"/>
                      </a:pPr>
                      <a:endParaRPr lang="en-US"/>
                    </a:p>
                  </a:txBody>
                  <a:tcPr marL="93133" marR="93133"/>
                </a:tc>
                <a:extLst>
                  <a:ext uri="{0D108BD9-81ED-4DB2-BD59-A6C34878D82A}">
                    <a16:rowId xmlns:a16="http://schemas.microsoft.com/office/drawing/2014/main" val="10001"/>
                  </a:ext>
                </a:extLst>
              </a:tr>
              <a:tr h="507614">
                <a:tc>
                  <a:txBody>
                    <a:bodyPr/>
                    <a:lstStyle/>
                    <a:p>
                      <a:pPr>
                        <a:defRPr b="0" i="0"/>
                      </a:pPr>
                      <a:endParaRPr lang="en-US"/>
                    </a:p>
                  </a:txBody>
                  <a:tcPr marL="93133" marR="93133"/>
                </a:tc>
                <a:tc>
                  <a:txBody>
                    <a:bodyPr/>
                    <a:lstStyle/>
                    <a:p>
                      <a:pPr>
                        <a:defRPr b="0" i="0"/>
                      </a:pPr>
                      <a:endParaRPr lang="en-US"/>
                    </a:p>
                  </a:txBody>
                  <a:tcPr marL="93133" marR="93133"/>
                </a:tc>
                <a:tc>
                  <a:txBody>
                    <a:bodyPr/>
                    <a:lstStyle/>
                    <a:p>
                      <a:pPr>
                        <a:defRPr b="0" i="0"/>
                      </a:pPr>
                      <a:endParaRPr lang="en-US"/>
                    </a:p>
                  </a:txBody>
                  <a:tcPr marL="93133" marR="93133"/>
                </a:tc>
                <a:tc>
                  <a:txBody>
                    <a:bodyPr/>
                    <a:lstStyle/>
                    <a:p>
                      <a:pPr>
                        <a:defRPr b="0" i="0"/>
                      </a:pPr>
                      <a:endParaRPr lang="en-US"/>
                    </a:p>
                  </a:txBody>
                  <a:tcPr marL="93133" marR="93133"/>
                </a:tc>
                <a:extLst>
                  <a:ext uri="{0D108BD9-81ED-4DB2-BD59-A6C34878D82A}">
                    <a16:rowId xmlns:a16="http://schemas.microsoft.com/office/drawing/2014/main" val="10002"/>
                  </a:ext>
                </a:extLst>
              </a:tr>
              <a:tr h="507614">
                <a:tc>
                  <a:txBody>
                    <a:bodyPr/>
                    <a:lstStyle/>
                    <a:p>
                      <a:pPr>
                        <a:defRPr b="0" i="0"/>
                      </a:pPr>
                      <a:endParaRPr lang="en-US"/>
                    </a:p>
                  </a:txBody>
                  <a:tcPr marL="93133" marR="93133"/>
                </a:tc>
                <a:tc>
                  <a:txBody>
                    <a:bodyPr/>
                    <a:lstStyle/>
                    <a:p>
                      <a:pPr>
                        <a:defRPr b="0" i="0"/>
                      </a:pPr>
                      <a:endParaRPr lang="en-US" dirty="0"/>
                    </a:p>
                  </a:txBody>
                  <a:tcPr marL="93133" marR="93133"/>
                </a:tc>
                <a:tc>
                  <a:txBody>
                    <a:bodyPr/>
                    <a:lstStyle/>
                    <a:p>
                      <a:pPr>
                        <a:defRPr b="0" i="0"/>
                      </a:pPr>
                      <a:endParaRPr lang="en-US"/>
                    </a:p>
                  </a:txBody>
                  <a:tcPr marL="93133" marR="93133"/>
                </a:tc>
                <a:tc>
                  <a:txBody>
                    <a:bodyPr/>
                    <a:lstStyle/>
                    <a:p>
                      <a:pPr>
                        <a:defRPr b="0" i="0"/>
                      </a:pPr>
                      <a:endParaRPr lang="en-US"/>
                    </a:p>
                  </a:txBody>
                  <a:tcPr marL="93133" marR="93133"/>
                </a:tc>
                <a:extLst>
                  <a:ext uri="{0D108BD9-81ED-4DB2-BD59-A6C34878D82A}">
                    <a16:rowId xmlns:a16="http://schemas.microsoft.com/office/drawing/2014/main" val="10003"/>
                  </a:ext>
                </a:extLst>
              </a:tr>
              <a:tr h="507614">
                <a:tc>
                  <a:txBody>
                    <a:bodyPr/>
                    <a:lstStyle/>
                    <a:p>
                      <a:pPr>
                        <a:defRPr b="0" i="0"/>
                      </a:pPr>
                      <a:endParaRPr lang="en-US"/>
                    </a:p>
                  </a:txBody>
                  <a:tcPr marL="93133" marR="93133"/>
                </a:tc>
                <a:tc>
                  <a:txBody>
                    <a:bodyPr/>
                    <a:lstStyle/>
                    <a:p>
                      <a:pPr>
                        <a:defRPr b="0" i="0"/>
                      </a:pPr>
                      <a:endParaRPr lang="en-US"/>
                    </a:p>
                  </a:txBody>
                  <a:tcPr marL="93133" marR="93133"/>
                </a:tc>
                <a:tc>
                  <a:txBody>
                    <a:bodyPr/>
                    <a:lstStyle/>
                    <a:p>
                      <a:pPr>
                        <a:defRPr b="0" i="0"/>
                      </a:pPr>
                      <a:endParaRPr lang="en-US" dirty="0"/>
                    </a:p>
                  </a:txBody>
                  <a:tcPr marL="93133" marR="93133"/>
                </a:tc>
                <a:tc>
                  <a:txBody>
                    <a:bodyPr/>
                    <a:lstStyle/>
                    <a:p>
                      <a:pPr>
                        <a:defRPr b="0" i="0"/>
                      </a:pPr>
                      <a:endParaRPr lang="en-US" dirty="0"/>
                    </a:p>
                  </a:txBody>
                  <a:tcPr marL="93133" marR="93133"/>
                </a:tc>
                <a:extLst>
                  <a:ext uri="{0D108BD9-81ED-4DB2-BD59-A6C34878D82A}">
                    <a16:rowId xmlns:a16="http://schemas.microsoft.com/office/drawing/2014/main" val="10004"/>
                  </a:ext>
                </a:extLst>
              </a:tr>
            </a:tbl>
          </a:graphicData>
        </a:graphic>
      </p:graphicFrame>
      <p:sp>
        <p:nvSpPr>
          <p:cNvPr id="5" name="CuadroTexto 4">
            <a:extLst>
              <a:ext uri="{FF2B5EF4-FFF2-40B4-BE49-F238E27FC236}">
                <a16:creationId xmlns:a16="http://schemas.microsoft.com/office/drawing/2014/main" id="{970CD803-0DB3-4B43-B7E2-6F9C6929704A}"/>
              </a:ext>
            </a:extLst>
          </p:cNvPr>
          <p:cNvSpPr txBox="1"/>
          <p:nvPr/>
        </p:nvSpPr>
        <p:spPr>
          <a:xfrm>
            <a:off x="493712" y="188640"/>
            <a:ext cx="8650288" cy="830997"/>
          </a:xfrm>
          <a:prstGeom prst="rect">
            <a:avLst/>
          </a:prstGeom>
          <a:noFill/>
        </p:spPr>
        <p:txBody>
          <a:bodyPr wrap="square">
            <a:spAutoFit/>
          </a:bodyPr>
          <a:lstStyle/>
          <a:p>
            <a:pPr algn="ctr"/>
            <a:r>
              <a:rPr lang="x-none" altLang="en-US" sz="2400" b="1" dirty="0">
                <a:solidFill>
                  <a:srgbClr val="C00000"/>
                </a:solidFill>
                <a:latin typeface="Gotham Black" pitchFamily="50" charset="0"/>
              </a:rPr>
              <a:t>¿Qué indicadores pueden monitorear el desempeño?</a:t>
            </a:r>
            <a:endParaRPr lang="es-CO" sz="2400" b="1" dirty="0">
              <a:solidFill>
                <a:srgbClr val="C00000"/>
              </a:solidFill>
              <a:latin typeface="Gotham Black" pitchFamily="50" charset="0"/>
            </a:endParaRPr>
          </a:p>
        </p:txBody>
      </p:sp>
    </p:spTree>
    <p:extLst>
      <p:ext uri="{BB962C8B-B14F-4D97-AF65-F5344CB8AC3E}">
        <p14:creationId xmlns:p14="http://schemas.microsoft.com/office/powerpoint/2010/main" val="2133062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p:txBody>
          <a:bodyPr>
            <a:noAutofit/>
          </a:bodyPr>
          <a:lstStyle/>
          <a:p>
            <a:pPr algn="ctr">
              <a:defRPr b="0" i="0"/>
            </a:pPr>
            <a:r>
              <a:rPr lang="x-none" altLang="en-US" sz="2400" dirty="0">
                <a:solidFill>
                  <a:srgbClr val="C00000"/>
                </a:solidFill>
                <a:latin typeface="Gotham Black" pitchFamily="50" charset="0"/>
              </a:rPr>
              <a:t>¿Qué indicadores pueden </a:t>
            </a:r>
            <a:r>
              <a:rPr lang="es-CO" altLang="en-US" sz="2400" dirty="0">
                <a:solidFill>
                  <a:srgbClr val="C00000"/>
                </a:solidFill>
                <a:latin typeface="Gotham Black" pitchFamily="50" charset="0"/>
              </a:rPr>
              <a:t>ayudar a realizar el seguimiento d</a:t>
            </a:r>
            <a:r>
              <a:rPr lang="x-none" altLang="en-US" sz="2400" dirty="0">
                <a:solidFill>
                  <a:srgbClr val="C00000"/>
                </a:solidFill>
                <a:latin typeface="Gotham Black" pitchFamily="50" charset="0"/>
              </a:rPr>
              <a:t>el desempeño</a:t>
            </a:r>
            <a:r>
              <a:rPr lang="x-none" altLang="en-US" sz="2800" dirty="0">
                <a:solidFill>
                  <a:srgbClr val="C00000"/>
                </a:solidFill>
              </a:rPr>
              <a:t>?</a:t>
            </a:r>
          </a:p>
        </p:txBody>
      </p:sp>
      <p:graphicFrame>
        <p:nvGraphicFramePr>
          <p:cNvPr id="3" name="Content Placeholder 2"/>
          <p:cNvGraphicFramePr>
            <a:graphicFrameLocks noGrp="1"/>
          </p:cNvGraphicFramePr>
          <p:nvPr>
            <p:ph sz="quarter" idx="10"/>
            <p:extLst>
              <p:ext uri="{D42A27DB-BD31-4B8C-83A1-F6EECF244321}">
                <p14:modId xmlns:p14="http://schemas.microsoft.com/office/powerpoint/2010/main" val="4207510195"/>
              </p:ext>
            </p:extLst>
          </p:nvPr>
        </p:nvGraphicFramePr>
        <p:xfrm>
          <a:off x="611560" y="1772816"/>
          <a:ext cx="8086722" cy="3535680"/>
        </p:xfrm>
        <a:graphic>
          <a:graphicData uri="http://schemas.openxmlformats.org/drawingml/2006/table">
            <a:tbl>
              <a:tblPr firstRow="1" bandRow="1">
                <a:tableStyleId>{616DA210-FB5B-4158-B5E0-FEB733F419BA}</a:tableStyleId>
              </a:tblPr>
              <a:tblGrid>
                <a:gridCol w="2398604">
                  <a:extLst>
                    <a:ext uri="{9D8B030D-6E8A-4147-A177-3AD203B41FA5}">
                      <a16:colId xmlns:a16="http://schemas.microsoft.com/office/drawing/2014/main" val="20000"/>
                    </a:ext>
                  </a:extLst>
                </a:gridCol>
                <a:gridCol w="1781821">
                  <a:extLst>
                    <a:ext uri="{9D8B030D-6E8A-4147-A177-3AD203B41FA5}">
                      <a16:colId xmlns:a16="http://schemas.microsoft.com/office/drawing/2014/main" val="20001"/>
                    </a:ext>
                  </a:extLst>
                </a:gridCol>
                <a:gridCol w="2034371">
                  <a:extLst>
                    <a:ext uri="{9D8B030D-6E8A-4147-A177-3AD203B41FA5}">
                      <a16:colId xmlns:a16="http://schemas.microsoft.com/office/drawing/2014/main" val="20002"/>
                    </a:ext>
                  </a:extLst>
                </a:gridCol>
                <a:gridCol w="1871926">
                  <a:extLst>
                    <a:ext uri="{9D8B030D-6E8A-4147-A177-3AD203B41FA5}">
                      <a16:colId xmlns:a16="http://schemas.microsoft.com/office/drawing/2014/main" val="20003"/>
                    </a:ext>
                  </a:extLst>
                </a:gridCol>
              </a:tblGrid>
              <a:tr h="357728">
                <a:tc>
                  <a:txBody>
                    <a:bodyPr/>
                    <a:lstStyle/>
                    <a:p>
                      <a:pPr algn="ctr">
                        <a:defRPr b="0" i="0"/>
                      </a:pPr>
                      <a:r>
                        <a:rPr lang="es-CO" sz="1300" b="1" dirty="0">
                          <a:latin typeface="Gotham Light" pitchFamily="50" charset="0"/>
                        </a:rPr>
                        <a:t>UPGD</a:t>
                      </a:r>
                      <a:endParaRPr lang="x-none" sz="1300" b="1" dirty="0">
                        <a:latin typeface="Gotham Light" pitchFamily="50" charset="0"/>
                      </a:endParaRPr>
                    </a:p>
                    <a:p>
                      <a:pPr algn="ctr">
                        <a:defRPr b="0" i="0"/>
                      </a:pPr>
                      <a:r>
                        <a:rPr lang="es-CO" sz="1300" b="1" dirty="0">
                          <a:latin typeface="Gotham Light" pitchFamily="50" charset="0"/>
                        </a:rPr>
                        <a:t>Notificación</a:t>
                      </a:r>
                      <a:endParaRPr lang="x-none" sz="1300" b="1" dirty="0">
                        <a:latin typeface="Gotham Light" pitchFamily="50" charset="0"/>
                      </a:endParaRPr>
                    </a:p>
                  </a:txBody>
                  <a:tcPr anchor="b"/>
                </a:tc>
                <a:tc>
                  <a:txBody>
                    <a:bodyPr/>
                    <a:lstStyle/>
                    <a:p>
                      <a:pPr algn="ctr">
                        <a:defRPr b="0" i="0"/>
                      </a:pPr>
                      <a:r>
                        <a:rPr lang="es-CO" sz="1300" b="1" dirty="0">
                          <a:latin typeface="Gotham Light" pitchFamily="50" charset="0"/>
                        </a:rPr>
                        <a:t>Notificación municipio</a:t>
                      </a:r>
                      <a:endParaRPr lang="x-none" sz="1300" b="1" dirty="0">
                        <a:latin typeface="Gotham Light" pitchFamily="50" charset="0"/>
                      </a:endParaRPr>
                    </a:p>
                  </a:txBody>
                  <a:tcPr anchor="b"/>
                </a:tc>
                <a:tc>
                  <a:txBody>
                    <a:bodyPr/>
                    <a:lstStyle/>
                    <a:p>
                      <a:pPr algn="ctr">
                        <a:defRPr b="0" i="0"/>
                      </a:pPr>
                      <a:r>
                        <a:rPr lang="es-CO" sz="1300" b="1" dirty="0">
                          <a:latin typeface="Gotham Light" pitchFamily="50" charset="0"/>
                        </a:rPr>
                        <a:t>Datos enfermedad</a:t>
                      </a:r>
                      <a:endParaRPr lang="x-none" sz="1300" b="1" dirty="0">
                        <a:latin typeface="Gotham Light" pitchFamily="50" charset="0"/>
                      </a:endParaRPr>
                    </a:p>
                  </a:txBody>
                  <a:tcPr anchor="b"/>
                </a:tc>
                <a:tc>
                  <a:txBody>
                    <a:bodyPr/>
                    <a:lstStyle/>
                    <a:p>
                      <a:pPr algn="ctr">
                        <a:defRPr b="0" i="0"/>
                      </a:pPr>
                      <a:r>
                        <a:rPr lang="x-none" sz="1300" b="1" dirty="0">
                          <a:latin typeface="Gotham Light" pitchFamily="50" charset="0"/>
                        </a:rPr>
                        <a:t>Prácticas de laboratorio</a:t>
                      </a:r>
                    </a:p>
                  </a:txBody>
                  <a:tcPr anchor="b"/>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ct val="0"/>
                        </a:spcBef>
                        <a:spcAft>
                          <a:spcPct val="0"/>
                        </a:spcAft>
                        <a:buClrTx/>
                        <a:buSzTx/>
                        <a:buFontTx/>
                        <a:buNone/>
                        <a:defRPr b="0" i="0"/>
                      </a:pPr>
                      <a:r>
                        <a:rPr lang="es-MX" altLang="en-US" sz="1300" dirty="0">
                          <a:latin typeface="Gotham Light" pitchFamily="50" charset="0"/>
                        </a:rPr>
                        <a:t>Cumplimiento en la</a:t>
                      </a:r>
                    </a:p>
                    <a:p>
                      <a:pPr marL="0" marR="0" indent="0" algn="l" defTabSz="914400" rtl="0" eaLnBrk="1" fontAlgn="auto" latinLnBrk="0" hangingPunct="1">
                        <a:lnSpc>
                          <a:spcPct val="100000"/>
                        </a:lnSpc>
                        <a:spcBef>
                          <a:spcPct val="0"/>
                        </a:spcBef>
                        <a:spcAft>
                          <a:spcPct val="0"/>
                        </a:spcAft>
                        <a:buClrTx/>
                        <a:buSzTx/>
                        <a:buFontTx/>
                        <a:buNone/>
                        <a:defRPr b="0" i="0"/>
                      </a:pPr>
                      <a:r>
                        <a:rPr lang="es-MX" altLang="en-US" sz="1300" dirty="0">
                          <a:latin typeface="Gotham Light" pitchFamily="50" charset="0"/>
                        </a:rPr>
                        <a:t>entrega del reporte</a:t>
                      </a:r>
                    </a:p>
                    <a:p>
                      <a:pPr marL="0" marR="0" indent="0" algn="l" defTabSz="914400" rtl="0" eaLnBrk="1" fontAlgn="auto" latinLnBrk="0" hangingPunct="1">
                        <a:lnSpc>
                          <a:spcPct val="100000"/>
                        </a:lnSpc>
                        <a:spcBef>
                          <a:spcPct val="0"/>
                        </a:spcBef>
                        <a:spcAft>
                          <a:spcPct val="0"/>
                        </a:spcAft>
                        <a:buClrTx/>
                        <a:buSzTx/>
                        <a:buFontTx/>
                        <a:buNone/>
                        <a:defRPr b="0" i="0"/>
                      </a:pPr>
                      <a:r>
                        <a:rPr lang="es-MX" altLang="en-US" sz="1300" dirty="0">
                          <a:latin typeface="Gotham Light" pitchFamily="50" charset="0"/>
                        </a:rPr>
                        <a:t>Semanal de UPGDs</a:t>
                      </a:r>
                      <a:endParaRPr lang="x-none" altLang="en-US" sz="1300" dirty="0">
                        <a:latin typeface="Gotham Light" pitchFamily="50" charset="0"/>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b="0" i="0"/>
                      </a:pPr>
                      <a:r>
                        <a:rPr lang="es-MX" altLang="en-US" sz="1300" dirty="0">
                          <a:latin typeface="Gotham Light" pitchFamily="50" charset="0"/>
                        </a:rPr>
                        <a:t>Cumplimiento en la</a:t>
                      </a:r>
                    </a:p>
                    <a:p>
                      <a:pPr marL="0" marR="0" indent="0" algn="l" defTabSz="914400" rtl="0" eaLnBrk="1" fontAlgn="auto" latinLnBrk="0" hangingPunct="1">
                        <a:lnSpc>
                          <a:spcPct val="100000"/>
                        </a:lnSpc>
                        <a:spcBef>
                          <a:spcPct val="0"/>
                        </a:spcBef>
                        <a:spcAft>
                          <a:spcPct val="0"/>
                        </a:spcAft>
                        <a:buClrTx/>
                        <a:buSzTx/>
                        <a:buFontTx/>
                        <a:buNone/>
                        <a:defRPr b="0" i="0"/>
                      </a:pPr>
                      <a:r>
                        <a:rPr lang="es-MX" altLang="en-US" sz="1300" dirty="0">
                          <a:latin typeface="Gotham Light" pitchFamily="50" charset="0"/>
                        </a:rPr>
                        <a:t>entrega del reporte</a:t>
                      </a:r>
                    </a:p>
                    <a:p>
                      <a:pPr marL="0" marR="0" indent="0" algn="l" defTabSz="914400" rtl="0" eaLnBrk="1" fontAlgn="auto" latinLnBrk="0" hangingPunct="1">
                        <a:lnSpc>
                          <a:spcPct val="100000"/>
                        </a:lnSpc>
                        <a:spcBef>
                          <a:spcPct val="0"/>
                        </a:spcBef>
                        <a:spcAft>
                          <a:spcPct val="0"/>
                        </a:spcAft>
                        <a:buClrTx/>
                        <a:buSzTx/>
                        <a:buFontTx/>
                        <a:buNone/>
                        <a:defRPr b="0" i="0"/>
                      </a:pPr>
                      <a:r>
                        <a:rPr lang="es-MX" altLang="en-US" sz="1300" dirty="0">
                          <a:latin typeface="Gotham Light" pitchFamily="50" charset="0"/>
                        </a:rPr>
                        <a:t>Semanal de UNM</a:t>
                      </a:r>
                      <a:endParaRPr lang="x-none" altLang="en-US" sz="1300" dirty="0">
                        <a:latin typeface="Gotham Light" pitchFamily="50" charset="0"/>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b="0" i="0"/>
                      </a:pPr>
                      <a:r>
                        <a:rPr lang="x-none" altLang="en-US" sz="1300" dirty="0">
                          <a:latin typeface="Gotham Light" pitchFamily="50" charset="0"/>
                        </a:rPr>
                        <a:t>Proporción de brotes notificados al siguiente nivel dentro de</a:t>
                      </a:r>
                      <a:r>
                        <a:rPr lang="es-CO" altLang="en-US" sz="1300" dirty="0">
                          <a:latin typeface="Gotham Light" pitchFamily="50" charset="0"/>
                        </a:rPr>
                        <a:t> 24 horas</a:t>
                      </a:r>
                      <a:endParaRPr lang="x-none" altLang="en-US" sz="1300" dirty="0">
                        <a:latin typeface="Gotham Light" pitchFamily="50" charset="0"/>
                      </a:endParaRPr>
                    </a:p>
                  </a:txBody>
                  <a:tcPr/>
                </a:tc>
                <a:tc>
                  <a:txBody>
                    <a:bodyPr/>
                    <a:lstStyle/>
                    <a:p>
                      <a:pPr marL="0" indent="0">
                        <a:spcBef>
                          <a:spcPts val="300"/>
                        </a:spcBef>
                        <a:buClr>
                          <a:schemeClr val="tx1"/>
                        </a:buClr>
                        <a:buFont typeface="Arial" charset="0"/>
                        <a:buNone/>
                        <a:defRPr b="0" i="0"/>
                      </a:pPr>
                      <a:r>
                        <a:rPr lang="x-none" altLang="en-US" sz="1300" dirty="0">
                          <a:latin typeface="Gotham Light" pitchFamily="50" charset="0"/>
                        </a:rPr>
                        <a:t>Proporción de </a:t>
                      </a:r>
                      <a:r>
                        <a:rPr lang="es-CO" altLang="en-US" sz="1300" dirty="0">
                          <a:latin typeface="Gotham Light" pitchFamily="50" charset="0"/>
                        </a:rPr>
                        <a:t>municipios</a:t>
                      </a:r>
                      <a:r>
                        <a:rPr lang="x-none" altLang="en-US" sz="1300" dirty="0">
                          <a:latin typeface="Gotham Light" pitchFamily="50" charset="0"/>
                        </a:rPr>
                        <a:t> que informan datos de laboratorio</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tabLst/>
                        <a:defRPr b="0" i="0"/>
                      </a:pPr>
                      <a:r>
                        <a:rPr lang="es-MX" sz="1400" dirty="0"/>
                        <a:t>Oportunidad en la notificación semanal por parte de las UPGD</a:t>
                      </a:r>
                      <a:endParaRPr lang="x-none" altLang="en-US" sz="1300" dirty="0">
                        <a:latin typeface="Gotham Light" pitchFamily="50" charset="0"/>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b="0" i="0"/>
                      </a:pPr>
                      <a:r>
                        <a:rPr lang="x-none" altLang="en-US" sz="1300" dirty="0">
                          <a:latin typeface="Gotham Light" pitchFamily="50" charset="0"/>
                        </a:rPr>
                        <a:t>Proporción de </a:t>
                      </a:r>
                      <a:r>
                        <a:rPr lang="es-CO" altLang="en-US" sz="1300" dirty="0">
                          <a:latin typeface="Gotham Light" pitchFamily="50" charset="0"/>
                        </a:rPr>
                        <a:t>municipios</a:t>
                      </a:r>
                      <a:r>
                        <a:rPr lang="x-none" altLang="en-US" sz="1300" dirty="0">
                          <a:latin typeface="Gotham Light" pitchFamily="50" charset="0"/>
                        </a:rPr>
                        <a:t> que envían </a:t>
                      </a:r>
                      <a:r>
                        <a:rPr lang="es-CO" altLang="en-US" sz="1300" dirty="0">
                          <a:latin typeface="Gotham Light" pitchFamily="50" charset="0"/>
                        </a:rPr>
                        <a:t>notificación</a:t>
                      </a:r>
                      <a:r>
                        <a:rPr lang="x-none" altLang="en-US" sz="1300" dirty="0">
                          <a:latin typeface="Gotham Light" pitchFamily="50" charset="0"/>
                        </a:rPr>
                        <a:t> a tiempo al siguiente nivel</a:t>
                      </a: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b="0" i="0"/>
                      </a:pPr>
                      <a:r>
                        <a:rPr lang="es-CO" altLang="en-US" sz="1300" dirty="0">
                          <a:latin typeface="Gotham Light" pitchFamily="50" charset="0"/>
                        </a:rPr>
                        <a:t>Concordancia de casos de muerte materna: SIVIGILA/</a:t>
                      </a:r>
                    </a:p>
                    <a:p>
                      <a:pPr marL="0" marR="0" indent="0" algn="l" defTabSz="914400" rtl="0" eaLnBrk="1" fontAlgn="auto" latinLnBrk="0" hangingPunct="1">
                        <a:lnSpc>
                          <a:spcPct val="100000"/>
                        </a:lnSpc>
                        <a:spcBef>
                          <a:spcPct val="0"/>
                        </a:spcBef>
                        <a:spcAft>
                          <a:spcPct val="0"/>
                        </a:spcAft>
                        <a:buClrTx/>
                        <a:buSzTx/>
                        <a:buFontTx/>
                        <a:buNone/>
                        <a:defRPr b="0" i="0"/>
                      </a:pPr>
                      <a:r>
                        <a:rPr lang="es-CO" altLang="en-US" sz="1300" dirty="0">
                          <a:latin typeface="Gotham Light" pitchFamily="50" charset="0"/>
                        </a:rPr>
                        <a:t>Estadísticas Vitales (RUAF)</a:t>
                      </a:r>
                      <a:endParaRPr lang="x-none" altLang="en-US" sz="1300" dirty="0">
                        <a:latin typeface="Gotham Light" pitchFamily="50" charset="0"/>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b="0" i="0"/>
                      </a:pPr>
                      <a:r>
                        <a:rPr lang="es-MX" altLang="en-US" sz="1300" dirty="0">
                          <a:latin typeface="Gotham Light" pitchFamily="50" charset="0"/>
                        </a:rPr>
                        <a:t>Porcentaje de brotes con estudio por laboratorio</a:t>
                      </a:r>
                      <a:endParaRPr lang="en-US" sz="1300" dirty="0">
                        <a:latin typeface="Gotham Light" pitchFamily="50" charset="0"/>
                      </a:endParaRP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tabLst/>
                        <a:defRPr b="0" i="0"/>
                      </a:pPr>
                      <a:r>
                        <a:rPr lang="es-CO" altLang="en-US" sz="1300" dirty="0">
                          <a:latin typeface="Gotham Light" pitchFamily="50" charset="0"/>
                        </a:rPr>
                        <a:t>Cumplimiento de ajustes de casos de un evento</a:t>
                      </a:r>
                      <a:endParaRPr lang="x-none" altLang="en-US" sz="1300" dirty="0">
                        <a:latin typeface="Gotham Light" pitchFamily="50" charset="0"/>
                      </a:endParaRPr>
                    </a:p>
                    <a:p>
                      <a:pPr marL="0" marR="0" indent="0" algn="l" defTabSz="914400" rtl="0" eaLnBrk="1" fontAlgn="auto" latinLnBrk="0" hangingPunct="1">
                        <a:lnSpc>
                          <a:spcPct val="100000"/>
                        </a:lnSpc>
                        <a:spcBef>
                          <a:spcPct val="0"/>
                        </a:spcBef>
                        <a:spcAft>
                          <a:spcPct val="0"/>
                        </a:spcAft>
                        <a:buClrTx/>
                        <a:buSzTx/>
                        <a:buFontTx/>
                        <a:buNone/>
                        <a:defRPr b="0" i="0"/>
                      </a:pPr>
                      <a:endParaRPr lang="x-none" altLang="en-US" sz="1300" dirty="0">
                        <a:latin typeface="Gotham Light" pitchFamily="50" charset="0"/>
                      </a:endParaRPr>
                    </a:p>
                  </a:txBody>
                  <a:tcPr/>
                </a:tc>
                <a:tc>
                  <a:txBody>
                    <a:bodyPr/>
                    <a:lstStyle/>
                    <a:p>
                      <a:pPr>
                        <a:defRPr b="0" i="0"/>
                      </a:pPr>
                      <a:r>
                        <a:rPr lang="es-MX" altLang="en-US" sz="1300" dirty="0">
                          <a:latin typeface="Gotham Light" pitchFamily="50" charset="0"/>
                        </a:rPr>
                        <a:t>Porcentaje de casos de tuberculosis con investigación de</a:t>
                      </a:r>
                    </a:p>
                    <a:p>
                      <a:pPr>
                        <a:defRPr b="0" i="0"/>
                      </a:pPr>
                      <a:r>
                        <a:rPr lang="es-MX" altLang="en-US" sz="1300" dirty="0">
                          <a:latin typeface="Gotham Light" pitchFamily="50" charset="0"/>
                        </a:rPr>
                        <a:t>campo realizado</a:t>
                      </a:r>
                      <a:endParaRPr lang="x-none" altLang="en-US" sz="1300" dirty="0">
                        <a:latin typeface="Gotham Light" pitchFamily="50" charset="0"/>
                      </a:endParaRPr>
                    </a:p>
                  </a:txBody>
                  <a:tcPr/>
                </a:tc>
                <a:tc>
                  <a:txBody>
                    <a:bodyPr/>
                    <a:lstStyle/>
                    <a:p>
                      <a:pPr>
                        <a:defRPr b="0" i="0"/>
                      </a:pPr>
                      <a:r>
                        <a:rPr lang="es-CO" altLang="en-US" sz="1300" dirty="0">
                          <a:latin typeface="Gotham Light" pitchFamily="50" charset="0"/>
                        </a:rPr>
                        <a:t>Letalidad por dengue grave</a:t>
                      </a:r>
                      <a:endParaRPr lang="x-none" altLang="en-US" sz="1300" dirty="0">
                        <a:latin typeface="Gotham Light" pitchFamily="50" charset="0"/>
                      </a:endParaRPr>
                    </a:p>
                  </a:txBody>
                  <a:tcPr/>
                </a:tc>
                <a:tc>
                  <a:txBody>
                    <a:bodyPr/>
                    <a:lstStyle/>
                    <a:p>
                      <a:pPr>
                        <a:defRPr b="0" i="0"/>
                      </a:pPr>
                      <a:r>
                        <a:rPr lang="es-MX" sz="1300" dirty="0">
                          <a:latin typeface="Gotham Light" pitchFamily="50" charset="0"/>
                        </a:rPr>
                        <a:t>Porcentaje de toma de muestras para los casos que</a:t>
                      </a:r>
                    </a:p>
                    <a:p>
                      <a:pPr>
                        <a:defRPr b="0" i="0"/>
                      </a:pPr>
                      <a:r>
                        <a:rPr lang="es-MX" sz="1300" dirty="0">
                          <a:latin typeface="Gotham Light" pitchFamily="50" charset="0"/>
                        </a:rPr>
                        <a:t>cumplan definición de caso probable</a:t>
                      </a:r>
                      <a:endParaRPr lang="en-US" sz="1300" dirty="0">
                        <a:latin typeface="Gotham Light" pitchFamily="50"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98430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noAutofit/>
          </a:bodyPr>
          <a:lstStyle/>
          <a:p>
            <a:r>
              <a:rPr lang="es-CO" sz="3200" dirty="0">
                <a:solidFill>
                  <a:srgbClr val="C00000"/>
                </a:solidFill>
                <a:latin typeface="Gotham Black" pitchFamily="50" charset="0"/>
              </a:rPr>
              <a:t>Ficha técnica</a:t>
            </a:r>
            <a:endParaRPr sz="3200" dirty="0">
              <a:solidFill>
                <a:srgbClr val="C00000"/>
              </a:solidFill>
              <a:latin typeface="Gotham Black" pitchFamily="50" charset="0"/>
            </a:endParaRPr>
          </a:p>
        </p:txBody>
      </p:sp>
      <p:graphicFrame>
        <p:nvGraphicFramePr>
          <p:cNvPr id="2" name="Objeto 1">
            <a:extLst>
              <a:ext uri="{FF2B5EF4-FFF2-40B4-BE49-F238E27FC236}">
                <a16:creationId xmlns:a16="http://schemas.microsoft.com/office/drawing/2014/main" id="{44CCB79A-82AD-47F0-95F5-7D23E14726D9}"/>
              </a:ext>
            </a:extLst>
          </p:cNvPr>
          <p:cNvGraphicFramePr>
            <a:graphicFrameLocks noChangeAspect="1"/>
          </p:cNvGraphicFramePr>
          <p:nvPr>
            <p:extLst>
              <p:ext uri="{D42A27DB-BD31-4B8C-83A1-F6EECF244321}">
                <p14:modId xmlns:p14="http://schemas.microsoft.com/office/powerpoint/2010/main" val="996855436"/>
              </p:ext>
            </p:extLst>
          </p:nvPr>
        </p:nvGraphicFramePr>
        <p:xfrm>
          <a:off x="827869" y="1124744"/>
          <a:ext cx="7416824" cy="4863280"/>
        </p:xfrm>
        <a:graphic>
          <a:graphicData uri="http://schemas.openxmlformats.org/presentationml/2006/ole">
            <mc:AlternateContent xmlns:mc="http://schemas.openxmlformats.org/markup-compatibility/2006">
              <mc:Choice xmlns:v="urn:schemas-microsoft-com:vml" Requires="v">
                <p:oleObj spid="_x0000_s1029" name="Worksheet" r:id="rId4" imgW="5505532" imgH="3609843" progId="Excel.Sheet.12">
                  <p:embed/>
                </p:oleObj>
              </mc:Choice>
              <mc:Fallback>
                <p:oleObj name="Worksheet" r:id="rId4" imgW="5505532" imgH="3609843" progId="Excel.Sheet.12">
                  <p:embed/>
                  <p:pic>
                    <p:nvPicPr>
                      <p:cNvPr id="0" name=""/>
                      <p:cNvPicPr/>
                      <p:nvPr/>
                    </p:nvPicPr>
                    <p:blipFill>
                      <a:blip r:embed="rId5"/>
                      <a:stretch>
                        <a:fillRect/>
                      </a:stretch>
                    </p:blipFill>
                    <p:spPr>
                      <a:xfrm>
                        <a:off x="827869" y="1124744"/>
                        <a:ext cx="7416824" cy="4863280"/>
                      </a:xfrm>
                      <a:prstGeom prst="rect">
                        <a:avLst/>
                      </a:prstGeom>
                    </p:spPr>
                  </p:pic>
                </p:oleObj>
              </mc:Fallback>
            </mc:AlternateContent>
          </a:graphicData>
        </a:graphic>
      </p:graphicFrame>
    </p:spTree>
    <p:extLst>
      <p:ext uri="{BB962C8B-B14F-4D97-AF65-F5344CB8AC3E}">
        <p14:creationId xmlns:p14="http://schemas.microsoft.com/office/powerpoint/2010/main" val="2729826809"/>
      </p:ext>
    </p:extLst>
  </p:cSld>
  <p:clrMapOvr>
    <a:masterClrMapping/>
  </p:clrMapOvr>
  <p:transition spd="slow"/>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3555</TotalTime>
  <Words>1854</Words>
  <Application>Microsoft Office PowerPoint</Application>
  <PresentationFormat>Presentación en pantalla (4:3)</PresentationFormat>
  <Paragraphs>282</Paragraphs>
  <Slides>20</Slides>
  <Notes>18</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20</vt:i4>
      </vt:variant>
    </vt:vector>
  </HeadingPairs>
  <TitlesOfParts>
    <vt:vector size="31" baseType="lpstr">
      <vt:lpstr>Arial</vt:lpstr>
      <vt:lpstr>Calibri</vt:lpstr>
      <vt:lpstr>Calibri Light</vt:lpstr>
      <vt:lpstr>Gotham Black</vt:lpstr>
      <vt:lpstr>Gotham Light</vt:lpstr>
      <vt:lpstr>Helvetica</vt:lpstr>
      <vt:lpstr>Times</vt:lpstr>
      <vt:lpstr>Wingdings</vt:lpstr>
      <vt:lpstr>Diseño personalizado</vt:lpstr>
      <vt:lpstr>1_Diseño personalizado</vt:lpstr>
      <vt:lpstr>Hoja de cálculo de Microsoft Excel</vt:lpstr>
      <vt:lpstr>Presentación de PowerPoint</vt:lpstr>
      <vt:lpstr>Seguimiento y evaluación</vt:lpstr>
      <vt:lpstr>Objetivos de aprendizaje</vt:lpstr>
      <vt:lpstr>El ciclo de vigilancia: Seguimiento y evaluación</vt:lpstr>
      <vt:lpstr>Presentación de PowerPoint</vt:lpstr>
      <vt:lpstr>Presentación de PowerPoint</vt:lpstr>
      <vt:lpstr>Presentación de PowerPoint</vt:lpstr>
      <vt:lpstr>¿Qué indicadores pueden ayudar a realizar el seguimiento del desempeño?</vt:lpstr>
      <vt:lpstr>Ficha técnica</vt:lpstr>
      <vt:lpstr>Indicadores</vt:lpstr>
      <vt:lpstr>Indicadores</vt:lpstr>
      <vt:lpstr>Indicadores</vt:lpstr>
      <vt:lpstr>Indicadores</vt:lpstr>
      <vt:lpstr>Indicadores</vt:lpstr>
      <vt:lpstr>Indicadores</vt:lpstr>
      <vt:lpstr>Indicadores</vt:lpstr>
      <vt:lpstr>Indicadores</vt:lpstr>
      <vt:lpstr>Indicadores</vt:lpstr>
      <vt:lpstr>Conclusión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Vigilancia de la salud pública: Monitoreo y evaluación</dc:title>
  <dc:creator>CLAUDIA</dc:creator>
  <cp:lastModifiedBy>Yury silva lopez</cp:lastModifiedBy>
  <cp:revision>114</cp:revision>
  <dcterms:created xsi:type="dcterms:W3CDTF">2017-02-23T16:52:25Z</dcterms:created>
  <dcterms:modified xsi:type="dcterms:W3CDTF">2020-11-04T03:42:52Z</dcterms:modified>
</cp:coreProperties>
</file>