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6"/>
  </p:notesMasterIdLst>
  <p:handoutMasterIdLst>
    <p:handoutMasterId r:id="rId17"/>
  </p:handoutMasterIdLst>
  <p:sldIdLst>
    <p:sldId id="257" r:id="rId2"/>
    <p:sldId id="342" r:id="rId3"/>
    <p:sldId id="368" r:id="rId4"/>
    <p:sldId id="382" r:id="rId5"/>
    <p:sldId id="386" r:id="rId6"/>
    <p:sldId id="367" r:id="rId7"/>
    <p:sldId id="399" r:id="rId8"/>
    <p:sldId id="4127" r:id="rId9"/>
    <p:sldId id="4133" r:id="rId10"/>
    <p:sldId id="4129" r:id="rId11"/>
    <p:sldId id="4130" r:id="rId12"/>
    <p:sldId id="4131" r:id="rId13"/>
    <p:sldId id="4132" r:id="rId14"/>
    <p:sldId id="398"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8497" autoAdjust="0"/>
  </p:normalViewPr>
  <p:slideViewPr>
    <p:cSldViewPr>
      <p:cViewPr>
        <p:scale>
          <a:sx n="50" d="100"/>
          <a:sy n="50" d="100"/>
        </p:scale>
        <p:origin x="1962" y="3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53" d="100"/>
          <a:sy n="53" d="100"/>
        </p:scale>
        <p:origin x="2648" y="60"/>
      </p:cViewPr>
      <p:guideLst>
        <p:guide orient="horz" pos="2880"/>
        <p:guide pos="2160"/>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9BD60-8422-49EC-A6A9-1D33E6FCF91C}"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s-CO"/>
        </a:p>
      </dgm:t>
    </dgm:pt>
    <dgm:pt modelId="{11E10122-4206-481D-A19A-C0058638A3E2}">
      <dgm:prSet phldrT="[Texto]" custT="1"/>
      <dgm:spPr/>
      <dgm:t>
        <a:bodyPr/>
        <a:lstStyle/>
        <a:p>
          <a:r>
            <a:rPr lang="es-CO" sz="2000" dirty="0">
              <a:solidFill>
                <a:schemeClr val="tx1"/>
              </a:solidFill>
              <a:latin typeface="Gotham Light" pitchFamily="50" charset="0"/>
            </a:rPr>
            <a:t>Eficacia</a:t>
          </a:r>
        </a:p>
      </dgm:t>
    </dgm:pt>
    <dgm:pt modelId="{8CECEE09-FE40-476A-AC44-5ECB819DF5E9}" type="parTrans" cxnId="{C504AE47-260D-4CB6-AA1D-3CF664B6D82D}">
      <dgm:prSet/>
      <dgm:spPr/>
      <dgm:t>
        <a:bodyPr/>
        <a:lstStyle/>
        <a:p>
          <a:endParaRPr lang="es-CO" sz="2000">
            <a:solidFill>
              <a:schemeClr val="tx1"/>
            </a:solidFill>
          </a:endParaRPr>
        </a:p>
      </dgm:t>
    </dgm:pt>
    <dgm:pt modelId="{45983113-FFD8-492B-AC62-682C607F8562}" type="sibTrans" cxnId="{C504AE47-260D-4CB6-AA1D-3CF664B6D82D}">
      <dgm:prSet custT="1"/>
      <dgm:spPr/>
      <dgm:t>
        <a:bodyPr/>
        <a:lstStyle/>
        <a:p>
          <a:endParaRPr lang="es-CO" sz="1800">
            <a:solidFill>
              <a:schemeClr val="tx1"/>
            </a:solidFill>
          </a:endParaRPr>
        </a:p>
      </dgm:t>
    </dgm:pt>
    <dgm:pt modelId="{F1641542-0D7A-483E-99A2-49BE0B0B7531}">
      <dgm:prSet phldrT="[Texto]" custT="1"/>
      <dgm:spPr/>
      <dgm:t>
        <a:bodyPr/>
        <a:lstStyle/>
        <a:p>
          <a:pPr algn="ctr"/>
          <a:r>
            <a:rPr lang="es-CO" sz="1800" dirty="0">
              <a:solidFill>
                <a:schemeClr val="tx1"/>
              </a:solidFill>
              <a:latin typeface="Gotham Light" pitchFamily="50" charset="0"/>
            </a:rPr>
            <a:t>Eficiencia</a:t>
          </a:r>
          <a:endParaRPr lang="es-CO" sz="2000" dirty="0">
            <a:solidFill>
              <a:schemeClr val="tx1"/>
            </a:solidFill>
            <a:latin typeface="Gotham Light" pitchFamily="50" charset="0"/>
          </a:endParaRPr>
        </a:p>
      </dgm:t>
    </dgm:pt>
    <dgm:pt modelId="{1398F009-79AD-4667-8D84-D7D71EF08D3B}" type="parTrans" cxnId="{973A153E-DD77-437C-AA05-905993EBFC2E}">
      <dgm:prSet/>
      <dgm:spPr/>
      <dgm:t>
        <a:bodyPr/>
        <a:lstStyle/>
        <a:p>
          <a:endParaRPr lang="es-CO" sz="2000">
            <a:solidFill>
              <a:schemeClr val="tx1"/>
            </a:solidFill>
          </a:endParaRPr>
        </a:p>
      </dgm:t>
    </dgm:pt>
    <dgm:pt modelId="{D3ED3C63-5886-4748-9D08-B1720E1387A4}" type="sibTrans" cxnId="{973A153E-DD77-437C-AA05-905993EBFC2E}">
      <dgm:prSet custT="1"/>
      <dgm:spPr/>
      <dgm:t>
        <a:bodyPr/>
        <a:lstStyle/>
        <a:p>
          <a:endParaRPr lang="es-CO" sz="1800">
            <a:solidFill>
              <a:schemeClr val="tx1"/>
            </a:solidFill>
          </a:endParaRPr>
        </a:p>
      </dgm:t>
    </dgm:pt>
    <dgm:pt modelId="{0F5D5D10-0CB5-4627-8D7A-405EEA02FB23}">
      <dgm:prSet phldrT="[Texto]" custT="1"/>
      <dgm:spPr/>
      <dgm:t>
        <a:bodyPr/>
        <a:lstStyle/>
        <a:p>
          <a:r>
            <a:rPr lang="es-CO" sz="2000" dirty="0">
              <a:solidFill>
                <a:schemeClr val="tx1"/>
              </a:solidFill>
              <a:latin typeface="Gotham Light" pitchFamily="50" charset="0"/>
            </a:rPr>
            <a:t>Calidad</a:t>
          </a:r>
        </a:p>
      </dgm:t>
    </dgm:pt>
    <dgm:pt modelId="{8D5FCE02-2DE8-4289-BF4B-CD26DFFA5F8F}" type="parTrans" cxnId="{05C953AD-8A1D-46CA-A9C9-BB3012045729}">
      <dgm:prSet/>
      <dgm:spPr/>
      <dgm:t>
        <a:bodyPr/>
        <a:lstStyle/>
        <a:p>
          <a:endParaRPr lang="es-CO" sz="2000">
            <a:solidFill>
              <a:schemeClr val="tx1"/>
            </a:solidFill>
          </a:endParaRPr>
        </a:p>
      </dgm:t>
    </dgm:pt>
    <dgm:pt modelId="{68D79BA8-AE84-4475-AC7C-A30E958B0265}" type="sibTrans" cxnId="{05C953AD-8A1D-46CA-A9C9-BB3012045729}">
      <dgm:prSet custT="1"/>
      <dgm:spPr/>
      <dgm:t>
        <a:bodyPr/>
        <a:lstStyle/>
        <a:p>
          <a:endParaRPr lang="es-CO" sz="1800">
            <a:solidFill>
              <a:schemeClr val="tx1"/>
            </a:solidFill>
          </a:endParaRPr>
        </a:p>
      </dgm:t>
    </dgm:pt>
    <dgm:pt modelId="{2A8C5BC1-6D5C-480D-B202-9614C0FAAFB6}">
      <dgm:prSet phldrT="[Texto]" custT="1"/>
      <dgm:spPr/>
      <dgm:t>
        <a:bodyPr/>
        <a:lstStyle/>
        <a:p>
          <a:r>
            <a:rPr lang="es-CO" sz="1800" dirty="0">
              <a:solidFill>
                <a:schemeClr val="tx1"/>
              </a:solidFill>
              <a:latin typeface="Gotham Light" pitchFamily="50" charset="0"/>
            </a:rPr>
            <a:t>Previsión</a:t>
          </a:r>
        </a:p>
      </dgm:t>
    </dgm:pt>
    <dgm:pt modelId="{565165BC-F493-45BD-9464-43ECE30BF244}" type="parTrans" cxnId="{36FD2DA1-DF72-4435-96F9-3F0A3A5AD97E}">
      <dgm:prSet/>
      <dgm:spPr/>
      <dgm:t>
        <a:bodyPr/>
        <a:lstStyle/>
        <a:p>
          <a:endParaRPr lang="es-CO" sz="2000">
            <a:solidFill>
              <a:schemeClr val="tx1"/>
            </a:solidFill>
          </a:endParaRPr>
        </a:p>
      </dgm:t>
    </dgm:pt>
    <dgm:pt modelId="{B577DCE3-00EF-4DE4-ACCC-9E3B09672907}" type="sibTrans" cxnId="{36FD2DA1-DF72-4435-96F9-3F0A3A5AD97E}">
      <dgm:prSet custT="1"/>
      <dgm:spPr/>
      <dgm:t>
        <a:bodyPr/>
        <a:lstStyle/>
        <a:p>
          <a:endParaRPr lang="es-CO" sz="1800">
            <a:solidFill>
              <a:schemeClr val="tx1"/>
            </a:solidFill>
          </a:endParaRPr>
        </a:p>
      </dgm:t>
    </dgm:pt>
    <dgm:pt modelId="{EC64FDF4-4399-4CBA-929E-C34697FC71DB}">
      <dgm:prSet phldrT="[Texto]" custT="1"/>
      <dgm:spPr/>
      <dgm:t>
        <a:bodyPr/>
        <a:lstStyle/>
        <a:p>
          <a:r>
            <a:rPr lang="es-CO" sz="2000" dirty="0">
              <a:solidFill>
                <a:schemeClr val="tx1"/>
              </a:solidFill>
              <a:latin typeface="Gotham Light" pitchFamily="50" charset="0"/>
            </a:rPr>
            <a:t>Unidad</a:t>
          </a:r>
        </a:p>
      </dgm:t>
    </dgm:pt>
    <dgm:pt modelId="{75954946-6903-4C87-AED7-C136A23F58CB}" type="parTrans" cxnId="{427B2C5C-1689-4F2D-8706-7C79002A6C08}">
      <dgm:prSet/>
      <dgm:spPr/>
      <dgm:t>
        <a:bodyPr/>
        <a:lstStyle/>
        <a:p>
          <a:endParaRPr lang="es-CO" sz="2000">
            <a:solidFill>
              <a:schemeClr val="tx1"/>
            </a:solidFill>
          </a:endParaRPr>
        </a:p>
      </dgm:t>
    </dgm:pt>
    <dgm:pt modelId="{53D17B32-55BA-472D-9F3C-BAD761882E33}" type="sibTrans" cxnId="{427B2C5C-1689-4F2D-8706-7C79002A6C08}">
      <dgm:prSet custT="1"/>
      <dgm:spPr/>
      <dgm:t>
        <a:bodyPr/>
        <a:lstStyle/>
        <a:p>
          <a:endParaRPr lang="es-CO" sz="1800">
            <a:solidFill>
              <a:schemeClr val="tx1"/>
            </a:solidFill>
          </a:endParaRPr>
        </a:p>
      </dgm:t>
    </dgm:pt>
    <dgm:pt modelId="{8461BCE9-D375-4F1E-B59F-3620BAB7E47A}" type="pres">
      <dgm:prSet presAssocID="{BB29BD60-8422-49EC-A6A9-1D33E6FCF91C}" presName="cycle" presStyleCnt="0">
        <dgm:presLayoutVars>
          <dgm:dir/>
          <dgm:resizeHandles val="exact"/>
        </dgm:presLayoutVars>
      </dgm:prSet>
      <dgm:spPr/>
    </dgm:pt>
    <dgm:pt modelId="{E26BACDF-C27C-44C5-9B85-EA542749AE41}" type="pres">
      <dgm:prSet presAssocID="{11E10122-4206-481D-A19A-C0058638A3E2}" presName="node" presStyleLbl="node1" presStyleIdx="0" presStyleCnt="5">
        <dgm:presLayoutVars>
          <dgm:bulletEnabled val="1"/>
        </dgm:presLayoutVars>
      </dgm:prSet>
      <dgm:spPr/>
    </dgm:pt>
    <dgm:pt modelId="{98D00BDD-383C-482B-8D7B-81C84F76C7D2}" type="pres">
      <dgm:prSet presAssocID="{45983113-FFD8-492B-AC62-682C607F8562}" presName="sibTrans" presStyleLbl="sibTrans2D1" presStyleIdx="0" presStyleCnt="5"/>
      <dgm:spPr/>
    </dgm:pt>
    <dgm:pt modelId="{0A0E988A-35D4-4E4E-8614-B49849FCE219}" type="pres">
      <dgm:prSet presAssocID="{45983113-FFD8-492B-AC62-682C607F8562}" presName="connectorText" presStyleLbl="sibTrans2D1" presStyleIdx="0" presStyleCnt="5"/>
      <dgm:spPr/>
    </dgm:pt>
    <dgm:pt modelId="{20F9A800-265B-4E9F-921A-39AECDB5E475}" type="pres">
      <dgm:prSet presAssocID="{F1641542-0D7A-483E-99A2-49BE0B0B7531}" presName="node" presStyleLbl="node1" presStyleIdx="1" presStyleCnt="5">
        <dgm:presLayoutVars>
          <dgm:bulletEnabled val="1"/>
        </dgm:presLayoutVars>
      </dgm:prSet>
      <dgm:spPr/>
    </dgm:pt>
    <dgm:pt modelId="{D8B3C33F-E784-4227-84A6-741AB6E9A48B}" type="pres">
      <dgm:prSet presAssocID="{D3ED3C63-5886-4748-9D08-B1720E1387A4}" presName="sibTrans" presStyleLbl="sibTrans2D1" presStyleIdx="1" presStyleCnt="5"/>
      <dgm:spPr/>
    </dgm:pt>
    <dgm:pt modelId="{862A595E-47E6-4CCC-82F8-AD4986EBF511}" type="pres">
      <dgm:prSet presAssocID="{D3ED3C63-5886-4748-9D08-B1720E1387A4}" presName="connectorText" presStyleLbl="sibTrans2D1" presStyleIdx="1" presStyleCnt="5"/>
      <dgm:spPr/>
    </dgm:pt>
    <dgm:pt modelId="{040D593D-871A-4C40-A0E1-835E10C1B0D9}" type="pres">
      <dgm:prSet presAssocID="{0F5D5D10-0CB5-4627-8D7A-405EEA02FB23}" presName="node" presStyleLbl="node1" presStyleIdx="2" presStyleCnt="5">
        <dgm:presLayoutVars>
          <dgm:bulletEnabled val="1"/>
        </dgm:presLayoutVars>
      </dgm:prSet>
      <dgm:spPr/>
    </dgm:pt>
    <dgm:pt modelId="{11E03FF9-0248-4711-99AE-75E3D2E1EE35}" type="pres">
      <dgm:prSet presAssocID="{68D79BA8-AE84-4475-AC7C-A30E958B0265}" presName="sibTrans" presStyleLbl="sibTrans2D1" presStyleIdx="2" presStyleCnt="5"/>
      <dgm:spPr/>
    </dgm:pt>
    <dgm:pt modelId="{B56F0202-E190-4A15-A6E7-8D94368460B4}" type="pres">
      <dgm:prSet presAssocID="{68D79BA8-AE84-4475-AC7C-A30E958B0265}" presName="connectorText" presStyleLbl="sibTrans2D1" presStyleIdx="2" presStyleCnt="5"/>
      <dgm:spPr/>
    </dgm:pt>
    <dgm:pt modelId="{94A106D4-67F7-4AAF-AEA9-E59CFF5A6C9E}" type="pres">
      <dgm:prSet presAssocID="{2A8C5BC1-6D5C-480D-B202-9614C0FAAFB6}" presName="node" presStyleLbl="node1" presStyleIdx="3" presStyleCnt="5">
        <dgm:presLayoutVars>
          <dgm:bulletEnabled val="1"/>
        </dgm:presLayoutVars>
      </dgm:prSet>
      <dgm:spPr/>
    </dgm:pt>
    <dgm:pt modelId="{C473FD8C-34EA-410F-AE50-FF82A360E6FB}" type="pres">
      <dgm:prSet presAssocID="{B577DCE3-00EF-4DE4-ACCC-9E3B09672907}" presName="sibTrans" presStyleLbl="sibTrans2D1" presStyleIdx="3" presStyleCnt="5"/>
      <dgm:spPr/>
    </dgm:pt>
    <dgm:pt modelId="{EA842819-1DBF-4AE2-8019-98064457BC9A}" type="pres">
      <dgm:prSet presAssocID="{B577DCE3-00EF-4DE4-ACCC-9E3B09672907}" presName="connectorText" presStyleLbl="sibTrans2D1" presStyleIdx="3" presStyleCnt="5"/>
      <dgm:spPr/>
    </dgm:pt>
    <dgm:pt modelId="{86F48267-F8F9-457C-9693-30128486576D}" type="pres">
      <dgm:prSet presAssocID="{EC64FDF4-4399-4CBA-929E-C34697FC71DB}" presName="node" presStyleLbl="node1" presStyleIdx="4" presStyleCnt="5">
        <dgm:presLayoutVars>
          <dgm:bulletEnabled val="1"/>
        </dgm:presLayoutVars>
      </dgm:prSet>
      <dgm:spPr/>
    </dgm:pt>
    <dgm:pt modelId="{2D7B3625-5496-4CE2-83E9-D50DF51A6E50}" type="pres">
      <dgm:prSet presAssocID="{53D17B32-55BA-472D-9F3C-BAD761882E33}" presName="sibTrans" presStyleLbl="sibTrans2D1" presStyleIdx="4" presStyleCnt="5"/>
      <dgm:spPr/>
    </dgm:pt>
    <dgm:pt modelId="{1E3EA07D-01B0-4FE5-9165-07910029DE81}" type="pres">
      <dgm:prSet presAssocID="{53D17B32-55BA-472D-9F3C-BAD761882E33}" presName="connectorText" presStyleLbl="sibTrans2D1" presStyleIdx="4" presStyleCnt="5"/>
      <dgm:spPr/>
    </dgm:pt>
  </dgm:ptLst>
  <dgm:cxnLst>
    <dgm:cxn modelId="{A59B0B0A-1C59-4A67-99FC-CEE487960B13}" type="presOf" srcId="{53D17B32-55BA-472D-9F3C-BAD761882E33}" destId="{2D7B3625-5496-4CE2-83E9-D50DF51A6E50}" srcOrd="0" destOrd="0" presId="urn:microsoft.com/office/officeart/2005/8/layout/cycle2"/>
    <dgm:cxn modelId="{93EA700E-CA44-4A60-8AFF-6EAF373DDB79}" type="presOf" srcId="{11E10122-4206-481D-A19A-C0058638A3E2}" destId="{E26BACDF-C27C-44C5-9B85-EA542749AE41}" srcOrd="0" destOrd="0" presId="urn:microsoft.com/office/officeart/2005/8/layout/cycle2"/>
    <dgm:cxn modelId="{5C278510-6914-431C-81AD-1293F4F9EF79}" type="presOf" srcId="{68D79BA8-AE84-4475-AC7C-A30E958B0265}" destId="{11E03FF9-0248-4711-99AE-75E3D2E1EE35}" srcOrd="0" destOrd="0" presId="urn:microsoft.com/office/officeart/2005/8/layout/cycle2"/>
    <dgm:cxn modelId="{4C65FD11-D3B1-491F-B3E1-78B1A4392F8B}" type="presOf" srcId="{2A8C5BC1-6D5C-480D-B202-9614C0FAAFB6}" destId="{94A106D4-67F7-4AAF-AEA9-E59CFF5A6C9E}" srcOrd="0" destOrd="0" presId="urn:microsoft.com/office/officeart/2005/8/layout/cycle2"/>
    <dgm:cxn modelId="{2741161A-2405-41C1-9A5E-CB02204A4B2F}" type="presOf" srcId="{53D17B32-55BA-472D-9F3C-BAD761882E33}" destId="{1E3EA07D-01B0-4FE5-9165-07910029DE81}" srcOrd="1" destOrd="0" presId="urn:microsoft.com/office/officeart/2005/8/layout/cycle2"/>
    <dgm:cxn modelId="{1D3A7F28-336F-4546-8978-4E2FC1AFD149}" type="presOf" srcId="{D3ED3C63-5886-4748-9D08-B1720E1387A4}" destId="{862A595E-47E6-4CCC-82F8-AD4986EBF511}" srcOrd="1" destOrd="0" presId="urn:microsoft.com/office/officeart/2005/8/layout/cycle2"/>
    <dgm:cxn modelId="{973A153E-DD77-437C-AA05-905993EBFC2E}" srcId="{BB29BD60-8422-49EC-A6A9-1D33E6FCF91C}" destId="{F1641542-0D7A-483E-99A2-49BE0B0B7531}" srcOrd="1" destOrd="0" parTransId="{1398F009-79AD-4667-8D84-D7D71EF08D3B}" sibTransId="{D3ED3C63-5886-4748-9D08-B1720E1387A4}"/>
    <dgm:cxn modelId="{427B2C5C-1689-4F2D-8706-7C79002A6C08}" srcId="{BB29BD60-8422-49EC-A6A9-1D33E6FCF91C}" destId="{EC64FDF4-4399-4CBA-929E-C34697FC71DB}" srcOrd="4" destOrd="0" parTransId="{75954946-6903-4C87-AED7-C136A23F58CB}" sibTransId="{53D17B32-55BA-472D-9F3C-BAD761882E33}"/>
    <dgm:cxn modelId="{71688264-F648-4F4A-9F6D-B32CDC550AEA}" type="presOf" srcId="{45983113-FFD8-492B-AC62-682C607F8562}" destId="{0A0E988A-35D4-4E4E-8614-B49849FCE219}" srcOrd="1" destOrd="0" presId="urn:microsoft.com/office/officeart/2005/8/layout/cycle2"/>
    <dgm:cxn modelId="{C504AE47-260D-4CB6-AA1D-3CF664B6D82D}" srcId="{BB29BD60-8422-49EC-A6A9-1D33E6FCF91C}" destId="{11E10122-4206-481D-A19A-C0058638A3E2}" srcOrd="0" destOrd="0" parTransId="{8CECEE09-FE40-476A-AC44-5ECB819DF5E9}" sibTransId="{45983113-FFD8-492B-AC62-682C607F8562}"/>
    <dgm:cxn modelId="{B2C4C748-E298-4A5B-8E55-05CCD850FCA7}" type="presOf" srcId="{EC64FDF4-4399-4CBA-929E-C34697FC71DB}" destId="{86F48267-F8F9-457C-9693-30128486576D}" srcOrd="0" destOrd="0" presId="urn:microsoft.com/office/officeart/2005/8/layout/cycle2"/>
    <dgm:cxn modelId="{26AFC14E-F161-490C-965E-B2492B314CDB}" type="presOf" srcId="{BB29BD60-8422-49EC-A6A9-1D33E6FCF91C}" destId="{8461BCE9-D375-4F1E-B59F-3620BAB7E47A}" srcOrd="0" destOrd="0" presId="urn:microsoft.com/office/officeart/2005/8/layout/cycle2"/>
    <dgm:cxn modelId="{59B2F96E-F863-4808-8F45-33FDD02F27F6}" type="presOf" srcId="{F1641542-0D7A-483E-99A2-49BE0B0B7531}" destId="{20F9A800-265B-4E9F-921A-39AECDB5E475}" srcOrd="0" destOrd="0" presId="urn:microsoft.com/office/officeart/2005/8/layout/cycle2"/>
    <dgm:cxn modelId="{94EE4174-F68E-44CB-9CF5-4F359EB3E52C}" type="presOf" srcId="{B577DCE3-00EF-4DE4-ACCC-9E3B09672907}" destId="{EA842819-1DBF-4AE2-8019-98064457BC9A}" srcOrd="1" destOrd="0" presId="urn:microsoft.com/office/officeart/2005/8/layout/cycle2"/>
    <dgm:cxn modelId="{C8899D56-585A-42FE-AB04-1B9B5EFA5E1F}" type="presOf" srcId="{B577DCE3-00EF-4DE4-ACCC-9E3B09672907}" destId="{C473FD8C-34EA-410F-AE50-FF82A360E6FB}" srcOrd="0" destOrd="0" presId="urn:microsoft.com/office/officeart/2005/8/layout/cycle2"/>
    <dgm:cxn modelId="{38467A87-C58E-4D6D-8B1F-642733A1768C}" type="presOf" srcId="{45983113-FFD8-492B-AC62-682C607F8562}" destId="{98D00BDD-383C-482B-8D7B-81C84F76C7D2}" srcOrd="0" destOrd="0" presId="urn:microsoft.com/office/officeart/2005/8/layout/cycle2"/>
    <dgm:cxn modelId="{36FD2DA1-DF72-4435-96F9-3F0A3A5AD97E}" srcId="{BB29BD60-8422-49EC-A6A9-1D33E6FCF91C}" destId="{2A8C5BC1-6D5C-480D-B202-9614C0FAAFB6}" srcOrd="3" destOrd="0" parTransId="{565165BC-F493-45BD-9464-43ECE30BF244}" sibTransId="{B577DCE3-00EF-4DE4-ACCC-9E3B09672907}"/>
    <dgm:cxn modelId="{05C953AD-8A1D-46CA-A9C9-BB3012045729}" srcId="{BB29BD60-8422-49EC-A6A9-1D33E6FCF91C}" destId="{0F5D5D10-0CB5-4627-8D7A-405EEA02FB23}" srcOrd="2" destOrd="0" parTransId="{8D5FCE02-2DE8-4289-BF4B-CD26DFFA5F8F}" sibTransId="{68D79BA8-AE84-4475-AC7C-A30E958B0265}"/>
    <dgm:cxn modelId="{B12F6CE0-816B-4047-B4DE-85D3E4D8D6A7}" type="presOf" srcId="{0F5D5D10-0CB5-4627-8D7A-405EEA02FB23}" destId="{040D593D-871A-4C40-A0E1-835E10C1B0D9}" srcOrd="0" destOrd="0" presId="urn:microsoft.com/office/officeart/2005/8/layout/cycle2"/>
    <dgm:cxn modelId="{23B5B7E9-85A7-4711-8639-1992CA10F7D4}" type="presOf" srcId="{D3ED3C63-5886-4748-9D08-B1720E1387A4}" destId="{D8B3C33F-E784-4227-84A6-741AB6E9A48B}" srcOrd="0" destOrd="0" presId="urn:microsoft.com/office/officeart/2005/8/layout/cycle2"/>
    <dgm:cxn modelId="{A2CE53FD-EB5F-4A3E-B239-7F065F0B9078}" type="presOf" srcId="{68D79BA8-AE84-4475-AC7C-A30E958B0265}" destId="{B56F0202-E190-4A15-A6E7-8D94368460B4}" srcOrd="1" destOrd="0" presId="urn:microsoft.com/office/officeart/2005/8/layout/cycle2"/>
    <dgm:cxn modelId="{3247A47D-D33A-4D05-AD2F-C7F203659267}" type="presParOf" srcId="{8461BCE9-D375-4F1E-B59F-3620BAB7E47A}" destId="{E26BACDF-C27C-44C5-9B85-EA542749AE41}" srcOrd="0" destOrd="0" presId="urn:microsoft.com/office/officeart/2005/8/layout/cycle2"/>
    <dgm:cxn modelId="{54FD3028-AC76-413D-AD0F-CA1E8B668590}" type="presParOf" srcId="{8461BCE9-D375-4F1E-B59F-3620BAB7E47A}" destId="{98D00BDD-383C-482B-8D7B-81C84F76C7D2}" srcOrd="1" destOrd="0" presId="urn:microsoft.com/office/officeart/2005/8/layout/cycle2"/>
    <dgm:cxn modelId="{72071CD2-F9C2-43EA-B202-C6C854379893}" type="presParOf" srcId="{98D00BDD-383C-482B-8D7B-81C84F76C7D2}" destId="{0A0E988A-35D4-4E4E-8614-B49849FCE219}" srcOrd="0" destOrd="0" presId="urn:microsoft.com/office/officeart/2005/8/layout/cycle2"/>
    <dgm:cxn modelId="{06A53755-0D92-47C8-90FD-BB37092491F3}" type="presParOf" srcId="{8461BCE9-D375-4F1E-B59F-3620BAB7E47A}" destId="{20F9A800-265B-4E9F-921A-39AECDB5E475}" srcOrd="2" destOrd="0" presId="urn:microsoft.com/office/officeart/2005/8/layout/cycle2"/>
    <dgm:cxn modelId="{4317431B-CB69-4B36-84F0-E084B241B754}" type="presParOf" srcId="{8461BCE9-D375-4F1E-B59F-3620BAB7E47A}" destId="{D8B3C33F-E784-4227-84A6-741AB6E9A48B}" srcOrd="3" destOrd="0" presId="urn:microsoft.com/office/officeart/2005/8/layout/cycle2"/>
    <dgm:cxn modelId="{645BC94C-345E-495F-947A-10768F523962}" type="presParOf" srcId="{D8B3C33F-E784-4227-84A6-741AB6E9A48B}" destId="{862A595E-47E6-4CCC-82F8-AD4986EBF511}" srcOrd="0" destOrd="0" presId="urn:microsoft.com/office/officeart/2005/8/layout/cycle2"/>
    <dgm:cxn modelId="{57418F95-2013-4404-8B00-7FC853A9CD59}" type="presParOf" srcId="{8461BCE9-D375-4F1E-B59F-3620BAB7E47A}" destId="{040D593D-871A-4C40-A0E1-835E10C1B0D9}" srcOrd="4" destOrd="0" presId="urn:microsoft.com/office/officeart/2005/8/layout/cycle2"/>
    <dgm:cxn modelId="{31FE7EE8-03E7-441A-8887-E7AE876DFC7F}" type="presParOf" srcId="{8461BCE9-D375-4F1E-B59F-3620BAB7E47A}" destId="{11E03FF9-0248-4711-99AE-75E3D2E1EE35}" srcOrd="5" destOrd="0" presId="urn:microsoft.com/office/officeart/2005/8/layout/cycle2"/>
    <dgm:cxn modelId="{0E4DD398-9C92-4FA4-BAAB-7D7BB3769148}" type="presParOf" srcId="{11E03FF9-0248-4711-99AE-75E3D2E1EE35}" destId="{B56F0202-E190-4A15-A6E7-8D94368460B4}" srcOrd="0" destOrd="0" presId="urn:microsoft.com/office/officeart/2005/8/layout/cycle2"/>
    <dgm:cxn modelId="{8CE0B52A-22C8-40AB-961D-76B83E40958C}" type="presParOf" srcId="{8461BCE9-D375-4F1E-B59F-3620BAB7E47A}" destId="{94A106D4-67F7-4AAF-AEA9-E59CFF5A6C9E}" srcOrd="6" destOrd="0" presId="urn:microsoft.com/office/officeart/2005/8/layout/cycle2"/>
    <dgm:cxn modelId="{531614CB-8F43-4688-A366-6EA58563EF39}" type="presParOf" srcId="{8461BCE9-D375-4F1E-B59F-3620BAB7E47A}" destId="{C473FD8C-34EA-410F-AE50-FF82A360E6FB}" srcOrd="7" destOrd="0" presId="urn:microsoft.com/office/officeart/2005/8/layout/cycle2"/>
    <dgm:cxn modelId="{97EA3BA4-E441-487C-A2AC-8F3D58D665BA}" type="presParOf" srcId="{C473FD8C-34EA-410F-AE50-FF82A360E6FB}" destId="{EA842819-1DBF-4AE2-8019-98064457BC9A}" srcOrd="0" destOrd="0" presId="urn:microsoft.com/office/officeart/2005/8/layout/cycle2"/>
    <dgm:cxn modelId="{052DB623-A0A7-4B33-85D0-64AA0196DFF2}" type="presParOf" srcId="{8461BCE9-D375-4F1E-B59F-3620BAB7E47A}" destId="{86F48267-F8F9-457C-9693-30128486576D}" srcOrd="8" destOrd="0" presId="urn:microsoft.com/office/officeart/2005/8/layout/cycle2"/>
    <dgm:cxn modelId="{3A3CBB11-5DA4-4B96-A282-D11E8DB6BD55}" type="presParOf" srcId="{8461BCE9-D375-4F1E-B59F-3620BAB7E47A}" destId="{2D7B3625-5496-4CE2-83E9-D50DF51A6E50}" srcOrd="9" destOrd="0" presId="urn:microsoft.com/office/officeart/2005/8/layout/cycle2"/>
    <dgm:cxn modelId="{09E6E352-A309-4B0D-84C0-E5D357751E58}" type="presParOf" srcId="{2D7B3625-5496-4CE2-83E9-D50DF51A6E50}" destId="{1E3EA07D-01B0-4FE5-9165-07910029DE8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BACDF-C27C-44C5-9B85-EA542749AE41}">
      <dsp:nvSpPr>
        <dsp:cNvPr id="0" name=""/>
        <dsp:cNvSpPr/>
      </dsp:nvSpPr>
      <dsp:spPr>
        <a:xfrm>
          <a:off x="3749352" y="1423"/>
          <a:ext cx="1645294" cy="164529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Eficacia</a:t>
          </a:r>
        </a:p>
      </dsp:txBody>
      <dsp:txXfrm>
        <a:off x="3990300" y="242371"/>
        <a:ext cx="1163398" cy="1163398"/>
      </dsp:txXfrm>
    </dsp:sp>
    <dsp:sp modelId="{98D00BDD-383C-482B-8D7B-81C84F76C7D2}">
      <dsp:nvSpPr>
        <dsp:cNvPr id="0" name=""/>
        <dsp:cNvSpPr/>
      </dsp:nvSpPr>
      <dsp:spPr>
        <a:xfrm rot="2160000">
          <a:off x="5342435" y="1264745"/>
          <a:ext cx="436488" cy="55528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tx1"/>
            </a:solidFill>
          </a:endParaRPr>
        </a:p>
      </dsp:txBody>
      <dsp:txXfrm>
        <a:off x="5354939" y="1337318"/>
        <a:ext cx="305542" cy="333172"/>
      </dsp:txXfrm>
    </dsp:sp>
    <dsp:sp modelId="{20F9A800-265B-4E9F-921A-39AECDB5E475}">
      <dsp:nvSpPr>
        <dsp:cNvPr id="0" name=""/>
        <dsp:cNvSpPr/>
      </dsp:nvSpPr>
      <dsp:spPr>
        <a:xfrm>
          <a:off x="5746700" y="1452582"/>
          <a:ext cx="1645294" cy="1645294"/>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Gotham Light" pitchFamily="50" charset="0"/>
            </a:rPr>
            <a:t>Eficiencia</a:t>
          </a:r>
          <a:endParaRPr lang="es-CO" sz="2000" kern="1200" dirty="0">
            <a:solidFill>
              <a:schemeClr val="tx1"/>
            </a:solidFill>
            <a:latin typeface="Gotham Light" pitchFamily="50" charset="0"/>
          </a:endParaRPr>
        </a:p>
      </dsp:txBody>
      <dsp:txXfrm>
        <a:off x="5987648" y="1693530"/>
        <a:ext cx="1163398" cy="1163398"/>
      </dsp:txXfrm>
    </dsp:sp>
    <dsp:sp modelId="{D8B3C33F-E784-4227-84A6-741AB6E9A48B}">
      <dsp:nvSpPr>
        <dsp:cNvPr id="0" name=""/>
        <dsp:cNvSpPr/>
      </dsp:nvSpPr>
      <dsp:spPr>
        <a:xfrm rot="6480000">
          <a:off x="5973461" y="3159849"/>
          <a:ext cx="436488" cy="555286"/>
        </a:xfrm>
        <a:prstGeom prst="rightArrow">
          <a:avLst>
            <a:gd name="adj1" fmla="val 60000"/>
            <a:gd name="adj2" fmla="val 50000"/>
          </a:avLst>
        </a:prstGeom>
        <a:solidFill>
          <a:schemeClr val="accent2">
            <a:hueOff val="-363841"/>
            <a:satOff val="-20982"/>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tx1"/>
            </a:solidFill>
          </a:endParaRPr>
        </a:p>
      </dsp:txBody>
      <dsp:txXfrm rot="10800000">
        <a:off x="6059166" y="3208637"/>
        <a:ext cx="305542" cy="333172"/>
      </dsp:txXfrm>
    </dsp:sp>
    <dsp:sp modelId="{040D593D-871A-4C40-A0E1-835E10C1B0D9}">
      <dsp:nvSpPr>
        <dsp:cNvPr id="0" name=""/>
        <dsp:cNvSpPr/>
      </dsp:nvSpPr>
      <dsp:spPr>
        <a:xfrm>
          <a:off x="4983781" y="3800606"/>
          <a:ext cx="1645294" cy="1645294"/>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Calidad</a:t>
          </a:r>
        </a:p>
      </dsp:txBody>
      <dsp:txXfrm>
        <a:off x="5224729" y="4041554"/>
        <a:ext cx="1163398" cy="1163398"/>
      </dsp:txXfrm>
    </dsp:sp>
    <dsp:sp modelId="{11E03FF9-0248-4711-99AE-75E3D2E1EE35}">
      <dsp:nvSpPr>
        <dsp:cNvPr id="0" name=""/>
        <dsp:cNvSpPr/>
      </dsp:nvSpPr>
      <dsp:spPr>
        <a:xfrm rot="10800000">
          <a:off x="4366108" y="4345610"/>
          <a:ext cx="436488" cy="555286"/>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tx1"/>
            </a:solidFill>
          </a:endParaRPr>
        </a:p>
      </dsp:txBody>
      <dsp:txXfrm rot="10800000">
        <a:off x="4497054" y="4456667"/>
        <a:ext cx="305542" cy="333172"/>
      </dsp:txXfrm>
    </dsp:sp>
    <dsp:sp modelId="{94A106D4-67F7-4AAF-AEA9-E59CFF5A6C9E}">
      <dsp:nvSpPr>
        <dsp:cNvPr id="0" name=""/>
        <dsp:cNvSpPr/>
      </dsp:nvSpPr>
      <dsp:spPr>
        <a:xfrm>
          <a:off x="2514922" y="3800606"/>
          <a:ext cx="1645294" cy="1645294"/>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kern="1200" dirty="0">
              <a:solidFill>
                <a:schemeClr val="tx1"/>
              </a:solidFill>
              <a:latin typeface="Gotham Light" pitchFamily="50" charset="0"/>
            </a:rPr>
            <a:t>Previsión</a:t>
          </a:r>
        </a:p>
      </dsp:txBody>
      <dsp:txXfrm>
        <a:off x="2755870" y="4041554"/>
        <a:ext cx="1163398" cy="1163398"/>
      </dsp:txXfrm>
    </dsp:sp>
    <dsp:sp modelId="{C473FD8C-34EA-410F-AE50-FF82A360E6FB}">
      <dsp:nvSpPr>
        <dsp:cNvPr id="0" name=""/>
        <dsp:cNvSpPr/>
      </dsp:nvSpPr>
      <dsp:spPr>
        <a:xfrm rot="15120000">
          <a:off x="2741683" y="3183347"/>
          <a:ext cx="436488" cy="555286"/>
        </a:xfrm>
        <a:prstGeom prst="rightArrow">
          <a:avLst>
            <a:gd name="adj1" fmla="val 60000"/>
            <a:gd name="adj2" fmla="val 50000"/>
          </a:avLst>
        </a:prstGeom>
        <a:solidFill>
          <a:schemeClr val="accent2">
            <a:hueOff val="-1091522"/>
            <a:satOff val="-6294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tx1"/>
            </a:solidFill>
          </a:endParaRPr>
        </a:p>
      </dsp:txBody>
      <dsp:txXfrm rot="10800000">
        <a:off x="2827388" y="3356673"/>
        <a:ext cx="305542" cy="333172"/>
      </dsp:txXfrm>
    </dsp:sp>
    <dsp:sp modelId="{86F48267-F8F9-457C-9693-30128486576D}">
      <dsp:nvSpPr>
        <dsp:cNvPr id="0" name=""/>
        <dsp:cNvSpPr/>
      </dsp:nvSpPr>
      <dsp:spPr>
        <a:xfrm>
          <a:off x="1752003" y="1452582"/>
          <a:ext cx="1645294" cy="1645294"/>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solidFill>
                <a:schemeClr val="tx1"/>
              </a:solidFill>
              <a:latin typeface="Gotham Light" pitchFamily="50" charset="0"/>
            </a:rPr>
            <a:t>Unidad</a:t>
          </a:r>
        </a:p>
      </dsp:txBody>
      <dsp:txXfrm>
        <a:off x="1992951" y="1693530"/>
        <a:ext cx="1163398" cy="1163398"/>
      </dsp:txXfrm>
    </dsp:sp>
    <dsp:sp modelId="{2D7B3625-5496-4CE2-83E9-D50DF51A6E50}">
      <dsp:nvSpPr>
        <dsp:cNvPr id="0" name=""/>
        <dsp:cNvSpPr/>
      </dsp:nvSpPr>
      <dsp:spPr>
        <a:xfrm rot="19440000">
          <a:off x="3345086" y="1279268"/>
          <a:ext cx="436488" cy="555286"/>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CO" sz="1800" kern="1200">
            <a:solidFill>
              <a:schemeClr val="tx1"/>
            </a:solidFill>
          </a:endParaRPr>
        </a:p>
      </dsp:txBody>
      <dsp:txXfrm>
        <a:off x="3357590" y="1428809"/>
        <a:ext cx="305542" cy="3331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85405-F4BF-4538-9F3F-5BBE05AC0AA1}" type="datetimeFigureOut">
              <a:rPr lang="es-CO" smtClean="0"/>
              <a:t>16/09/2020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9672-8C6C-47DF-9422-C161FBFD3D08}" type="slidenum">
              <a:rPr lang="es-CO" smtClean="0"/>
              <a:t>‹Nº›</a:t>
            </a:fld>
            <a:endParaRPr lang="es-CO"/>
          </a:p>
        </p:txBody>
      </p:sp>
    </p:spTree>
    <p:extLst>
      <p:ext uri="{BB962C8B-B14F-4D97-AF65-F5344CB8AC3E}">
        <p14:creationId xmlns:p14="http://schemas.microsoft.com/office/powerpoint/2010/main" val="395950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16/09/2020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17238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ct val="0"/>
              </a:spcBef>
              <a:buFont typeface="Wingdings" pitchFamily="2" charset="2"/>
              <a:buNone/>
              <a:defRPr b="0" i="0"/>
            </a:pPr>
            <a:r>
              <a:rPr lang="x-none" altLang="en-US" sz="2400" i="1" dirty="0">
                <a:ea typeface="ＭＳ Ｐゴシック" pitchFamily="34" charset="-128"/>
              </a:rPr>
              <a:t> </a:t>
            </a:r>
            <a:r>
              <a:rPr lang="es-CO" altLang="en-US" sz="2400" i="1" dirty="0">
                <a:ea typeface="ＭＳ Ｐゴシック" pitchFamily="34" charset="-128"/>
              </a:rPr>
              <a:t>Proceso c</a:t>
            </a:r>
            <a:r>
              <a:rPr lang="x-none" altLang="en-US" sz="2400" i="1" dirty="0">
                <a:ea typeface="ＭＳ Ｐゴシック" pitchFamily="34" charset="-128"/>
              </a:rPr>
              <a:t>ontinuo,</a:t>
            </a:r>
            <a:r>
              <a:rPr lang="x-none" altLang="en-US" sz="2400" dirty="0">
                <a:ea typeface="ＭＳ Ｐゴシック" pitchFamily="34" charset="-128"/>
              </a:rPr>
              <a:t> </a:t>
            </a:r>
            <a:r>
              <a:rPr lang="x-none" altLang="en-US" sz="2400" i="1" dirty="0">
                <a:ea typeface="ＭＳ Ｐゴシック" pitchFamily="34" charset="-128"/>
              </a:rPr>
              <a:t>sistemático</a:t>
            </a:r>
            <a:r>
              <a:rPr lang="es-CO" altLang="en-US" sz="2400" i="1" dirty="0">
                <a:ea typeface="ＭＳ Ｐゴシック" pitchFamily="34" charset="-128"/>
              </a:rPr>
              <a:t> que re</a:t>
            </a:r>
            <a:r>
              <a:rPr lang="en-US" altLang="en-US" sz="2400" i="1" dirty="0" err="1">
                <a:ea typeface="ＭＳ Ｐゴシック" pitchFamily="34" charset="-128"/>
              </a:rPr>
              <a:t>aliza</a:t>
            </a:r>
            <a:r>
              <a:rPr lang="en-US" altLang="en-US" sz="2400" i="1" dirty="0">
                <a:ea typeface="ＭＳ Ｐゴシック" pitchFamily="34" charset="-128"/>
              </a:rPr>
              <a:t> r</a:t>
            </a:r>
            <a:r>
              <a:rPr lang="x-none" altLang="en-US" sz="2400" i="1" dirty="0">
                <a:ea typeface="ＭＳ Ｐゴシック" pitchFamily="34" charset="-128"/>
              </a:rPr>
              <a:t>eco</a:t>
            </a:r>
            <a:r>
              <a:rPr lang="es-CO" altLang="en-US" sz="2400" i="1" dirty="0" err="1">
                <a:ea typeface="ＭＳ Ｐゴシック" pitchFamily="34" charset="-128"/>
              </a:rPr>
              <a:t>lec</a:t>
            </a:r>
            <a:r>
              <a:rPr lang="x-none" altLang="en-US" sz="2400" i="1" dirty="0">
                <a:ea typeface="ＭＳ Ｐゴシック" pitchFamily="34" charset="-128"/>
              </a:rPr>
              <a:t>ción,</a:t>
            </a:r>
            <a:r>
              <a:rPr lang="es-CO" altLang="en-US" sz="2400" i="1" dirty="0">
                <a:ea typeface="ＭＳ Ｐゴシック" pitchFamily="34" charset="-128"/>
              </a:rPr>
              <a:t> </a:t>
            </a:r>
            <a:r>
              <a:rPr lang="x-none" altLang="en-US" sz="2400" i="1" dirty="0">
                <a:ea typeface="ＭＳ Ｐゴシック" pitchFamily="34" charset="-128"/>
              </a:rPr>
              <a:t>análisis,</a:t>
            </a:r>
            <a:r>
              <a:rPr lang="es-CO" altLang="en-US" sz="2400" i="1" dirty="0">
                <a:ea typeface="ＭＳ Ｐゴシック" pitchFamily="34" charset="-128"/>
              </a:rPr>
              <a:t> </a:t>
            </a:r>
            <a:r>
              <a:rPr lang="x-none" altLang="en-US" sz="2400" i="1" dirty="0">
                <a:ea typeface="ＭＳ Ｐゴシック" pitchFamily="34" charset="-128"/>
              </a:rPr>
              <a:t>interpretación y</a:t>
            </a:r>
            <a:r>
              <a:rPr lang="es-CO" altLang="en-US" sz="2400" i="1" dirty="0">
                <a:ea typeface="ＭＳ Ｐゴシック" pitchFamily="34" charset="-128"/>
              </a:rPr>
              <a:t> </a:t>
            </a:r>
            <a:r>
              <a:rPr lang="x-none" altLang="en-US" sz="2400" i="1" dirty="0">
                <a:ea typeface="ＭＳ Ｐゴシック" pitchFamily="34" charset="-128"/>
              </a:rPr>
              <a:t>diseminación</a:t>
            </a:r>
            <a:r>
              <a:rPr lang="es-CO" altLang="en-US" sz="2400" i="1" dirty="0">
                <a:ea typeface="ＭＳ Ｐゴシック" pitchFamily="34" charset="-128"/>
              </a:rPr>
              <a:t> </a:t>
            </a:r>
            <a:r>
              <a:rPr lang="x-none" altLang="en-US" sz="2400" i="1" dirty="0">
                <a:ea typeface="ＭＳ Ｐゴシック" pitchFamily="34" charset="-128"/>
              </a:rPr>
              <a:t>de datos relacionados con la salud</a:t>
            </a:r>
            <a:r>
              <a:rPr lang="es-CO" altLang="en-US" sz="2400" i="1" dirty="0">
                <a:ea typeface="ＭＳ Ｐゴシック" pitchFamily="34" charset="-128"/>
              </a:rPr>
              <a:t> p</a:t>
            </a:r>
            <a:r>
              <a:rPr lang="x-none" altLang="en-US" sz="2400" i="1" dirty="0">
                <a:ea typeface="ＭＳ Ｐゴシック" pitchFamily="34" charset="-128"/>
              </a:rPr>
              <a:t>ara su uso en acciones de salud pública</a:t>
            </a:r>
            <a:r>
              <a:rPr lang="es-CO" altLang="en-US" sz="2400" i="1" dirty="0">
                <a:ea typeface="ＭＳ Ｐゴシック" pitchFamily="34" charset="-128"/>
              </a:rPr>
              <a:t> (SP) </a:t>
            </a:r>
            <a:r>
              <a:rPr lang="en-US" altLang="en-US" sz="2400" i="1" dirty="0">
                <a:ea typeface="ＭＳ Ｐゴシック" pitchFamily="34" charset="-128"/>
              </a:rPr>
              <a:t>P</a:t>
            </a:r>
            <a:r>
              <a:rPr lang="x-none" altLang="en-US" sz="2400" i="1" dirty="0">
                <a:ea typeface="ＭＳ Ｐゴシック" pitchFamily="34" charset="-128"/>
              </a:rPr>
              <a:t>ara reducir la morbilidad y mortalidad y mejorar la salud.</a:t>
            </a:r>
          </a:p>
          <a:p>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287368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noProof="0" dirty="0">
                <a:solidFill>
                  <a:schemeClr val="tx1"/>
                </a:solidFill>
                <a:effectLst/>
                <a:latin typeface="+mn-lt"/>
                <a:ea typeface="+mn-ea"/>
                <a:cs typeface="+mn-cs"/>
              </a:rPr>
              <a:t>La vigilancia es un proceso cíclico —nunca termina. Su diseño se basa en el propósito mismo de la vigilancia.  Veamos brevemente los pasos del proceso. Dedicaremos la mayor parte de este taller a practicar cada uno de estos pasos en detalle. A medida que yo presente los pasos, ustedes podrán decirme si su palabra es relevante. </a:t>
            </a:r>
          </a:p>
          <a:p>
            <a:r>
              <a:rPr lang="es-CO" sz="2400" b="1" kern="1200" noProof="0" dirty="0">
                <a:solidFill>
                  <a:schemeClr val="tx1"/>
                </a:solidFill>
                <a:effectLst/>
                <a:latin typeface="+mn-lt"/>
                <a:ea typeface="+mn-ea"/>
                <a:cs typeface="+mn-cs"/>
              </a:rPr>
              <a:t>&lt;HAGA CLIC&gt; La vigilancia</a:t>
            </a:r>
            <a:r>
              <a:rPr lang="es-CO" sz="2400" kern="1200" noProof="0" dirty="0">
                <a:solidFill>
                  <a:schemeClr val="tx1"/>
                </a:solidFill>
                <a:effectLst/>
                <a:latin typeface="+mn-lt"/>
                <a:ea typeface="+mn-ea"/>
                <a:cs typeface="+mn-cs"/>
              </a:rPr>
              <a:t> comienza con la </a:t>
            </a:r>
            <a:r>
              <a:rPr lang="es-CO" sz="2400" b="1" kern="1200" noProof="0" dirty="0">
                <a:solidFill>
                  <a:schemeClr val="tx1"/>
                </a:solidFill>
                <a:effectLst/>
                <a:latin typeface="+mn-lt"/>
                <a:ea typeface="+mn-ea"/>
                <a:cs typeface="+mn-cs"/>
              </a:rPr>
              <a:t>detección,</a:t>
            </a:r>
            <a:r>
              <a:rPr lang="es-CO" sz="2400" kern="1200" noProof="0" dirty="0">
                <a:solidFill>
                  <a:schemeClr val="tx1"/>
                </a:solidFill>
                <a:effectLst/>
                <a:latin typeface="+mn-lt"/>
                <a:ea typeface="+mn-ea"/>
                <a:cs typeface="+mn-cs"/>
              </a:rPr>
              <a:t> la identificación o el </a:t>
            </a:r>
            <a:r>
              <a:rPr lang="es-CO" sz="2400" b="1" kern="1200" noProof="0" dirty="0">
                <a:solidFill>
                  <a:schemeClr val="tx1"/>
                </a:solidFill>
                <a:effectLst/>
                <a:latin typeface="+mn-lt"/>
                <a:ea typeface="+mn-ea"/>
                <a:cs typeface="+mn-cs"/>
              </a:rPr>
              <a:t>diagnóstico</a:t>
            </a:r>
            <a:r>
              <a:rPr lang="es-CO" sz="2400" kern="1200" noProof="0" dirty="0">
                <a:solidFill>
                  <a:schemeClr val="tx1"/>
                </a:solidFill>
                <a:effectLst/>
                <a:latin typeface="+mn-lt"/>
                <a:ea typeface="+mn-ea"/>
                <a:cs typeface="+mn-cs"/>
              </a:rPr>
              <a:t> de un paciente con una afección sujeta a notificación, ya sea en la clínica o en el laboratorio. </a:t>
            </a:r>
          </a:p>
          <a:p>
            <a:r>
              <a:rPr lang="es-CO" sz="2400" b="1" kern="1200" noProof="0" dirty="0">
                <a:solidFill>
                  <a:schemeClr val="tx1"/>
                </a:solidFill>
                <a:effectLst/>
                <a:latin typeface="+mn-lt"/>
                <a:ea typeface="+mn-ea"/>
                <a:cs typeface="+mn-cs"/>
              </a:rPr>
              <a:t>&lt;HAGA CLIC&gt; </a:t>
            </a:r>
            <a:r>
              <a:rPr lang="es-CO" sz="2400" b="0" kern="1200" noProof="0" dirty="0">
                <a:solidFill>
                  <a:schemeClr val="tx1"/>
                </a:solidFill>
                <a:effectLst/>
                <a:latin typeface="+mn-lt"/>
                <a:ea typeface="+mn-ea"/>
                <a:cs typeface="+mn-cs"/>
              </a:rPr>
              <a:t>Luego ese </a:t>
            </a:r>
            <a:r>
              <a:rPr lang="es-CO" sz="2400" kern="1200" noProof="0" dirty="0">
                <a:solidFill>
                  <a:schemeClr val="tx1"/>
                </a:solidFill>
                <a:effectLst/>
                <a:latin typeface="+mn-lt"/>
                <a:ea typeface="+mn-ea"/>
                <a:cs typeface="+mn-cs"/>
              </a:rPr>
              <a:t>caso es </a:t>
            </a:r>
            <a:r>
              <a:rPr lang="es-CO" sz="2400" b="1" kern="1200" noProof="0" dirty="0">
                <a:solidFill>
                  <a:schemeClr val="tx1"/>
                </a:solidFill>
                <a:effectLst/>
                <a:latin typeface="+mn-lt"/>
                <a:ea typeface="+mn-ea"/>
                <a:cs typeface="+mn-cs"/>
              </a:rPr>
              <a:t>notificado</a:t>
            </a:r>
            <a:r>
              <a:rPr lang="es-CO" sz="2400" kern="1200" noProof="0" dirty="0">
                <a:solidFill>
                  <a:schemeClr val="tx1"/>
                </a:solidFill>
                <a:effectLst/>
                <a:latin typeface="+mn-lt"/>
                <a:ea typeface="+mn-ea"/>
                <a:cs typeface="+mn-cs"/>
              </a:rPr>
              <a:t> al organismo de salud local competente, como la oficina de salud del distrito o la zona.  En algunas áreas, la oficina de salud recopila activamente los informes de las clínicas.</a:t>
            </a:r>
          </a:p>
          <a:p>
            <a:r>
              <a:rPr lang="es-CO" sz="2400" b="1" kern="1200" noProof="0" dirty="0">
                <a:solidFill>
                  <a:schemeClr val="tx1"/>
                </a:solidFill>
                <a:effectLst/>
                <a:latin typeface="+mn-lt"/>
                <a:ea typeface="+mn-ea"/>
                <a:cs typeface="+mn-cs"/>
              </a:rPr>
              <a:t>&lt;HAGA CLIC&gt;  </a:t>
            </a:r>
            <a:r>
              <a:rPr lang="es-CO" sz="2400" kern="1200" noProof="0" dirty="0">
                <a:solidFill>
                  <a:schemeClr val="tx1"/>
                </a:solidFill>
                <a:effectLst/>
                <a:latin typeface="+mn-lt"/>
                <a:ea typeface="+mn-ea"/>
                <a:cs typeface="+mn-cs"/>
              </a:rPr>
              <a:t>El organismo de salud </a:t>
            </a:r>
            <a:r>
              <a:rPr lang="es-CO" sz="2400" b="1" kern="1200" noProof="0" dirty="0">
                <a:solidFill>
                  <a:schemeClr val="tx1"/>
                </a:solidFill>
                <a:effectLst/>
                <a:latin typeface="+mn-lt"/>
                <a:ea typeface="+mn-ea"/>
                <a:cs typeface="+mn-cs"/>
              </a:rPr>
              <a:t>revisa estos informes </a:t>
            </a:r>
            <a:r>
              <a:rPr lang="es-CO" sz="2400" kern="1200" noProof="0" dirty="0">
                <a:solidFill>
                  <a:schemeClr val="tx1"/>
                </a:solidFill>
                <a:effectLst/>
                <a:latin typeface="+mn-lt"/>
                <a:ea typeface="+mn-ea"/>
                <a:cs typeface="+mn-cs"/>
              </a:rPr>
              <a:t>con regularidad, </a:t>
            </a:r>
            <a:r>
              <a:rPr lang="es-CO" sz="2400" b="1" kern="1200" noProof="0" dirty="0">
                <a:solidFill>
                  <a:schemeClr val="tx1"/>
                </a:solidFill>
                <a:effectLst/>
                <a:latin typeface="+mn-lt"/>
                <a:ea typeface="+mn-ea"/>
                <a:cs typeface="+mn-cs"/>
              </a:rPr>
              <a:t>recopila los datos</a:t>
            </a:r>
            <a:r>
              <a:rPr lang="es-CO" sz="2400" kern="1200" noProof="0" dirty="0">
                <a:solidFill>
                  <a:schemeClr val="tx1"/>
                </a:solidFill>
                <a:effectLst/>
                <a:latin typeface="+mn-lt"/>
                <a:ea typeface="+mn-ea"/>
                <a:cs typeface="+mn-cs"/>
              </a:rPr>
              <a:t>, identifica y hace seguimiento de los casos sospechosos o excepcionales, y luego resume y analiza la información. </a:t>
            </a:r>
          </a:p>
          <a:p>
            <a:r>
              <a:rPr lang="es-CO" sz="2400" b="1" kern="1200" noProof="0" dirty="0">
                <a:solidFill>
                  <a:schemeClr val="tx1"/>
                </a:solidFill>
                <a:effectLst/>
                <a:latin typeface="+mn-lt"/>
                <a:ea typeface="+mn-ea"/>
                <a:cs typeface="+mn-cs"/>
              </a:rPr>
              <a:t>&lt;HAGA CLIC&gt; </a:t>
            </a:r>
            <a:r>
              <a:rPr lang="es-CO" sz="2400" b="0" kern="1200" noProof="0" dirty="0">
                <a:solidFill>
                  <a:schemeClr val="tx1"/>
                </a:solidFill>
                <a:effectLst/>
                <a:latin typeface="+mn-lt"/>
                <a:ea typeface="+mn-ea"/>
                <a:cs typeface="+mn-cs"/>
              </a:rPr>
              <a:t>El</a:t>
            </a:r>
            <a:r>
              <a:rPr lang="es-CO" sz="2400" kern="1200" noProof="0" dirty="0">
                <a:solidFill>
                  <a:schemeClr val="tx1"/>
                </a:solidFill>
                <a:effectLst/>
                <a:latin typeface="+mn-lt"/>
                <a:ea typeface="+mn-ea"/>
                <a:cs typeface="+mn-cs"/>
              </a:rPr>
              <a:t> siguiente paso consiste en </a:t>
            </a:r>
            <a:r>
              <a:rPr lang="es-CO" sz="2400" b="1" kern="1200" noProof="0" dirty="0">
                <a:solidFill>
                  <a:schemeClr val="tx1"/>
                </a:solidFill>
                <a:effectLst/>
                <a:latin typeface="+mn-lt"/>
                <a:ea typeface="+mn-ea"/>
                <a:cs typeface="+mn-cs"/>
              </a:rPr>
              <a:t>interpretar los resultados </a:t>
            </a:r>
            <a:r>
              <a:rPr lang="es-CO" sz="2400" kern="1200" noProof="0" dirty="0">
                <a:solidFill>
                  <a:schemeClr val="tx1"/>
                </a:solidFill>
                <a:effectLst/>
                <a:latin typeface="+mn-lt"/>
                <a:ea typeface="+mn-ea"/>
                <a:cs typeface="+mn-cs"/>
              </a:rPr>
              <a:t>del análisis de la información.  ¿Se han detectado picos o aumentos muy marcados? ¿Es probable que representen un brote que deba ser atendido, o podrían deberse al aumento estacional normal que se observa en esa época, o quizá podrían ser un artefacto en la recolección de datos?</a:t>
            </a:r>
          </a:p>
          <a:p>
            <a:r>
              <a:rPr lang="es-CO" sz="2400" b="1" kern="1200" noProof="0" dirty="0">
                <a:solidFill>
                  <a:schemeClr val="tx1"/>
                </a:solidFill>
                <a:effectLst/>
                <a:latin typeface="+mn-lt"/>
                <a:ea typeface="+mn-ea"/>
                <a:cs typeface="+mn-cs"/>
              </a:rPr>
              <a:t>&lt;HAGA CLIC&gt;  </a:t>
            </a:r>
            <a:r>
              <a:rPr lang="es-CO" sz="2400" kern="1200" noProof="0" dirty="0">
                <a:solidFill>
                  <a:schemeClr val="tx1"/>
                </a:solidFill>
                <a:effectLst/>
                <a:latin typeface="+mn-lt"/>
                <a:ea typeface="+mn-ea"/>
                <a:cs typeface="+mn-cs"/>
              </a:rPr>
              <a:t>La información de vigilancia debe </a:t>
            </a:r>
            <a:r>
              <a:rPr lang="es-CO" sz="2400" b="1" kern="1200" noProof="0" dirty="0">
                <a:solidFill>
                  <a:schemeClr val="tx1"/>
                </a:solidFill>
                <a:effectLst/>
                <a:latin typeface="+mn-lt"/>
                <a:ea typeface="+mn-ea"/>
                <a:cs typeface="+mn-cs"/>
              </a:rPr>
              <a:t>compartirse con las personas </a:t>
            </a:r>
            <a:r>
              <a:rPr lang="es-CO" sz="2400" kern="1200" noProof="0" dirty="0">
                <a:solidFill>
                  <a:schemeClr val="tx1"/>
                </a:solidFill>
                <a:effectLst/>
                <a:latin typeface="+mn-lt"/>
                <a:ea typeface="+mn-ea"/>
                <a:cs typeface="+mn-cs"/>
              </a:rPr>
              <a:t>que necesiten conocerla —niveles superiores en el ministerio, las personas responsables de tomar medidas, las personas que presentaron la información, los clínicos que usan la información con fines de diagnóstico y tratamiento.</a:t>
            </a:r>
          </a:p>
          <a:p>
            <a:r>
              <a:rPr lang="es-CO" sz="2400" b="1" kern="1200" noProof="0" dirty="0">
                <a:solidFill>
                  <a:schemeClr val="tx1"/>
                </a:solidFill>
                <a:effectLst/>
                <a:latin typeface="+mn-lt"/>
                <a:ea typeface="+mn-ea"/>
                <a:cs typeface="+mn-cs"/>
              </a:rPr>
              <a:t>&lt;HAGA CLIC&gt; </a:t>
            </a:r>
            <a:r>
              <a:rPr lang="es-CO" sz="2400" b="0" kern="1200" noProof="0" dirty="0">
                <a:solidFill>
                  <a:schemeClr val="tx1"/>
                </a:solidFill>
                <a:effectLst/>
                <a:latin typeface="+mn-lt"/>
                <a:ea typeface="+mn-ea"/>
                <a:cs typeface="+mn-cs"/>
              </a:rPr>
              <a:t>La vigilancia </a:t>
            </a:r>
            <a:r>
              <a:rPr lang="es-CO" sz="2400" kern="1200" noProof="0" dirty="0">
                <a:solidFill>
                  <a:schemeClr val="tx1"/>
                </a:solidFill>
                <a:effectLst/>
                <a:latin typeface="+mn-lt"/>
                <a:ea typeface="+mn-ea"/>
                <a:cs typeface="+mn-cs"/>
              </a:rPr>
              <a:t>a veces se llama “</a:t>
            </a:r>
            <a:r>
              <a:rPr lang="es-CO" sz="2400" b="1" kern="1200" noProof="0" dirty="0">
                <a:solidFill>
                  <a:schemeClr val="tx1"/>
                </a:solidFill>
                <a:effectLst/>
                <a:latin typeface="+mn-lt"/>
                <a:ea typeface="+mn-ea"/>
                <a:cs typeface="+mn-cs"/>
              </a:rPr>
              <a:t>información para la acción</a:t>
            </a:r>
            <a:r>
              <a:rPr lang="es-CO" sz="2400" kern="1200" noProof="0" dirty="0">
                <a:solidFill>
                  <a:schemeClr val="tx1"/>
                </a:solidFill>
                <a:effectLst/>
                <a:latin typeface="+mn-lt"/>
                <a:ea typeface="+mn-ea"/>
                <a:cs typeface="+mn-cs"/>
              </a:rPr>
              <a:t>”. La acción podría ser la investigación de un brote, el aumento o la modificación de las pruebas, el cambio de la política o la práctica, o la recopilación de información adicional.</a:t>
            </a:r>
          </a:p>
          <a:p>
            <a:r>
              <a:rPr lang="es-CO" sz="2400" b="1" kern="1200" noProof="0" dirty="0">
                <a:solidFill>
                  <a:schemeClr val="tx1"/>
                </a:solidFill>
                <a:effectLst/>
                <a:latin typeface="+mn-lt"/>
                <a:ea typeface="+mn-ea"/>
                <a:cs typeface="+mn-cs"/>
              </a:rPr>
              <a:t>&lt;HAGA CLIC&gt; La evaluación</a:t>
            </a:r>
            <a:r>
              <a:rPr lang="es-CO" sz="2400" kern="1200" noProof="0" dirty="0">
                <a:solidFill>
                  <a:schemeClr val="tx1"/>
                </a:solidFill>
                <a:effectLst/>
                <a:latin typeface="+mn-lt"/>
                <a:ea typeface="+mn-ea"/>
                <a:cs typeface="+mn-cs"/>
              </a:rPr>
              <a:t> se refiere tanto a la acción como al sistema de vigilancia en sí.  En primer lugar, la evaluación de la acción, ¿la acción está incidiendo en forma positiva en la salud de la población? Por ejemplo, ¿la acción puso fin al brote?  Entonces, en términos del sistema de vigilancia, ¿se notificaron todos los casos que debían notificarse?  ¿Los casos se notificaron en forma oportuna? ¿Qué podemos hacer para </a:t>
            </a:r>
            <a:r>
              <a:rPr lang="es-CO" sz="2400" b="1" kern="1200" noProof="0" dirty="0">
                <a:solidFill>
                  <a:schemeClr val="tx1"/>
                </a:solidFill>
                <a:effectLst/>
                <a:latin typeface="+mn-lt"/>
                <a:ea typeface="+mn-ea"/>
                <a:cs typeface="+mn-cs"/>
              </a:rPr>
              <a:t>mejorar cada paso </a:t>
            </a:r>
            <a:r>
              <a:rPr lang="es-CO" sz="2400" kern="1200" noProof="0" dirty="0">
                <a:solidFill>
                  <a:schemeClr val="tx1"/>
                </a:solidFill>
                <a:effectLst/>
                <a:latin typeface="+mn-lt"/>
                <a:ea typeface="+mn-ea"/>
                <a:cs typeface="+mn-cs"/>
              </a:rPr>
              <a:t>del ciclo de vigilancia</a:t>
            </a:r>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360277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415439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2400" kern="1200" dirty="0">
                <a:solidFill>
                  <a:schemeClr val="tx1"/>
                </a:solidFill>
                <a:effectLst/>
                <a:latin typeface="+mn-lt"/>
                <a:ea typeface="+mn-ea"/>
                <a:cs typeface="+mn-cs"/>
              </a:rPr>
              <a:t>La vigilancia de la salud pública </a:t>
            </a:r>
            <a:r>
              <a:rPr lang="en-US" sz="2400" kern="1200" dirty="0" err="1">
                <a:solidFill>
                  <a:schemeClr val="tx1"/>
                </a:solidFill>
                <a:effectLst/>
                <a:latin typeface="+mn-lt"/>
                <a:ea typeface="+mn-ea"/>
                <a:cs typeface="+mn-cs"/>
              </a:rPr>
              <a:t>cumple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varios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propósitos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pero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todos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implican</a:t>
            </a:r>
            <a:r>
              <a:rPr lang="en-US" sz="2400" kern="1200" dirty="0">
                <a:solidFill>
                  <a:schemeClr val="tx1"/>
                </a:solidFill>
                <a:effectLst/>
                <a:latin typeface="+mn-lt"/>
                <a:ea typeface="+mn-ea"/>
                <a:cs typeface="+mn-cs"/>
              </a:rPr>
              <a:t> el </a:t>
            </a:r>
            <a:r>
              <a:rPr lang="en-US" sz="2400" kern="1200" dirty="0" err="1">
                <a:solidFill>
                  <a:schemeClr val="tx1"/>
                </a:solidFill>
                <a:effectLst/>
                <a:latin typeface="+mn-lt"/>
                <a:ea typeface="+mn-ea"/>
                <a:cs typeface="+mn-cs"/>
              </a:rPr>
              <a:t>seguimiento</a:t>
            </a:r>
            <a:r>
              <a:rPr lang="en-US" sz="2400" kern="1200" dirty="0">
                <a:solidFill>
                  <a:schemeClr val="tx1"/>
                </a:solidFill>
                <a:effectLst/>
                <a:latin typeface="+mn-lt"/>
                <a:ea typeface="+mn-ea"/>
                <a:cs typeface="+mn-cs"/>
              </a:rPr>
              <a:t> de la salud de la población.</a:t>
            </a:r>
            <a:endParaRPr lang="es-CO"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Específicamente</a:t>
            </a:r>
            <a:r>
              <a:rPr lang="en-US" sz="2400" kern="1200" dirty="0">
                <a:solidFill>
                  <a:schemeClr val="tx1"/>
                </a:solidFill>
                <a:effectLst/>
                <a:latin typeface="+mn-lt"/>
                <a:ea typeface="+mn-ea"/>
                <a:cs typeface="+mn-cs"/>
              </a:rPr>
              <a:t>, la vigilancia se </a:t>
            </a:r>
            <a:r>
              <a:rPr lang="en-US" sz="2400" kern="1200" dirty="0" err="1">
                <a:solidFill>
                  <a:schemeClr val="tx1"/>
                </a:solidFill>
                <a:effectLst/>
                <a:latin typeface="+mn-lt"/>
                <a:ea typeface="+mn-ea"/>
                <a:cs typeface="+mn-cs"/>
              </a:rPr>
              <a:t>utiliza</a:t>
            </a:r>
            <a:r>
              <a:rPr lang="en-US" sz="2400" kern="1200" dirty="0">
                <a:solidFill>
                  <a:schemeClr val="tx1"/>
                </a:solidFill>
                <a:effectLst/>
                <a:latin typeface="+mn-lt"/>
                <a:ea typeface="+mn-ea"/>
                <a:cs typeface="+mn-cs"/>
              </a:rPr>
              <a:t> para: </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Evaluar</a:t>
            </a:r>
            <a:r>
              <a:rPr lang="en-US" sz="2400" kern="1200" dirty="0">
                <a:solidFill>
                  <a:schemeClr val="tx1"/>
                </a:solidFill>
                <a:effectLst/>
                <a:latin typeface="+mn-lt"/>
                <a:ea typeface="+mn-ea"/>
                <a:cs typeface="+mn-cs"/>
              </a:rPr>
              <a:t> el </a:t>
            </a:r>
            <a:r>
              <a:rPr lang="en-US" sz="2400" kern="1200" dirty="0" err="1">
                <a:solidFill>
                  <a:schemeClr val="tx1"/>
                </a:solidFill>
                <a:effectLst/>
                <a:latin typeface="+mn-lt"/>
                <a:ea typeface="+mn-ea"/>
                <a:cs typeface="+mn-cs"/>
              </a:rPr>
              <a:t>estado</a:t>
            </a:r>
            <a:r>
              <a:rPr lang="en-US" sz="2400" kern="1200" dirty="0">
                <a:solidFill>
                  <a:schemeClr val="tx1"/>
                </a:solidFill>
                <a:effectLst/>
                <a:latin typeface="+mn-lt"/>
                <a:ea typeface="+mn-ea"/>
                <a:cs typeface="+mn-cs"/>
              </a:rPr>
              <a:t> de la salud pública: ¿</a:t>
            </a:r>
            <a:r>
              <a:rPr lang="en-US" sz="2400" kern="1200" dirty="0" err="1">
                <a:solidFill>
                  <a:schemeClr val="tx1"/>
                </a:solidFill>
                <a:effectLst/>
                <a:latin typeface="+mn-lt"/>
                <a:ea typeface="+mn-ea"/>
                <a:cs typeface="+mn-cs"/>
              </a:rPr>
              <a:t>cuántas</a:t>
            </a:r>
            <a:r>
              <a:rPr lang="en-US" sz="2400" kern="1200" dirty="0">
                <a:solidFill>
                  <a:schemeClr val="tx1"/>
                </a:solidFill>
                <a:effectLst/>
                <a:latin typeface="+mn-lt"/>
                <a:ea typeface="+mn-ea"/>
                <a:cs typeface="+mn-cs"/>
              </a:rPr>
              <a:t> personas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enfermándose</a:t>
            </a:r>
            <a:r>
              <a:rPr lang="en-US" sz="2400" kern="1200" dirty="0">
                <a:solidFill>
                  <a:schemeClr val="tx1"/>
                </a:solidFill>
                <a:effectLst/>
                <a:latin typeface="+mn-lt"/>
                <a:ea typeface="+mn-ea"/>
                <a:cs typeface="+mn-cs"/>
              </a:rPr>
              <a:t> y de </a:t>
            </a:r>
            <a:r>
              <a:rPr lang="en-US" sz="2400" kern="1200" dirty="0" err="1">
                <a:solidFill>
                  <a:schemeClr val="tx1"/>
                </a:solidFill>
                <a:effectLst/>
                <a:latin typeface="+mn-lt"/>
                <a:ea typeface="+mn-ea"/>
                <a:cs typeface="+mn-cs"/>
              </a:rPr>
              <a:t>qué</a:t>
            </a:r>
            <a:r>
              <a:rPr lang="en-US" sz="2400" kern="1200" dirty="0">
                <a:solidFill>
                  <a:schemeClr val="tx1"/>
                </a:solidFill>
                <a:effectLst/>
                <a:latin typeface="+mn-lt"/>
                <a:ea typeface="+mn-ea"/>
                <a:cs typeface="+mn-cs"/>
              </a:rPr>
              <a:t>? Si la </a:t>
            </a:r>
            <a:r>
              <a:rPr lang="en-US" sz="2400" kern="1200" dirty="0" err="1">
                <a:solidFill>
                  <a:schemeClr val="tx1"/>
                </a:solidFill>
                <a:effectLst/>
                <a:latin typeface="+mn-lt"/>
                <a:ea typeface="+mn-ea"/>
                <a:cs typeface="+mn-cs"/>
              </a:rPr>
              <a:t>cantidad</a:t>
            </a:r>
            <a:r>
              <a:rPr lang="en-US" sz="2400" kern="1200" dirty="0">
                <a:solidFill>
                  <a:schemeClr val="tx1"/>
                </a:solidFill>
                <a:effectLst/>
                <a:latin typeface="+mn-lt"/>
                <a:ea typeface="+mn-ea"/>
                <a:cs typeface="+mn-cs"/>
              </a:rPr>
              <a:t> de personas que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enfermándose</a:t>
            </a:r>
            <a:r>
              <a:rPr lang="en-US" sz="2400" kern="1200" dirty="0">
                <a:solidFill>
                  <a:schemeClr val="tx1"/>
                </a:solidFill>
                <a:effectLst/>
                <a:latin typeface="+mn-lt"/>
                <a:ea typeface="+mn-ea"/>
                <a:cs typeface="+mn-cs"/>
              </a:rPr>
              <a:t> es </a:t>
            </a:r>
            <a:r>
              <a:rPr lang="en-US" sz="2400" kern="1200" dirty="0" err="1">
                <a:solidFill>
                  <a:schemeClr val="tx1"/>
                </a:solidFill>
                <a:effectLst/>
                <a:latin typeface="+mn-lt"/>
                <a:ea typeface="+mn-ea"/>
                <a:cs typeface="+mn-cs"/>
              </a:rPr>
              <a:t>elevada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debemos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hacer</a:t>
            </a:r>
            <a:r>
              <a:rPr lang="en-US" sz="2400" kern="1200" dirty="0">
                <a:solidFill>
                  <a:schemeClr val="tx1"/>
                </a:solidFill>
                <a:effectLst/>
                <a:latin typeface="+mn-lt"/>
                <a:ea typeface="+mn-ea"/>
                <a:cs typeface="+mn-cs"/>
              </a:rPr>
              <a:t> algo al </a:t>
            </a:r>
            <a:r>
              <a:rPr lang="en-US" sz="2400" kern="1200" dirty="0" err="1">
                <a:solidFill>
                  <a:schemeClr val="tx1"/>
                </a:solidFill>
                <a:effectLst/>
                <a:latin typeface="+mn-lt"/>
                <a:ea typeface="+mn-ea"/>
                <a:cs typeface="+mn-cs"/>
              </a:rPr>
              <a:t>respecto</a:t>
            </a:r>
            <a:r>
              <a:rPr lang="en-US"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Poner</a:t>
            </a:r>
            <a:r>
              <a:rPr lang="en-US" sz="2400" kern="1200" dirty="0">
                <a:solidFill>
                  <a:schemeClr val="tx1"/>
                </a:solidFill>
                <a:effectLst/>
                <a:latin typeface="+mn-lt"/>
                <a:ea typeface="+mn-ea"/>
                <a:cs typeface="+mn-cs"/>
              </a:rPr>
              <a:t> en </a:t>
            </a:r>
            <a:r>
              <a:rPr lang="en-US" sz="2400" kern="1200" dirty="0" err="1">
                <a:solidFill>
                  <a:schemeClr val="tx1"/>
                </a:solidFill>
                <a:effectLst/>
                <a:latin typeface="+mn-lt"/>
                <a:ea typeface="+mn-ea"/>
                <a:cs typeface="+mn-cs"/>
              </a:rPr>
              <a:t>marcha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medidas</a:t>
            </a:r>
            <a:r>
              <a:rPr lang="en-US" sz="2400" kern="1200" dirty="0">
                <a:solidFill>
                  <a:schemeClr val="tx1"/>
                </a:solidFill>
                <a:effectLst/>
                <a:latin typeface="+mn-lt"/>
                <a:ea typeface="+mn-ea"/>
                <a:cs typeface="+mn-cs"/>
              </a:rPr>
              <a:t> de salud pública: </a:t>
            </a:r>
            <a:r>
              <a:rPr lang="en-US" sz="2400" kern="1200" dirty="0" err="1">
                <a:solidFill>
                  <a:schemeClr val="tx1"/>
                </a:solidFill>
                <a:effectLst/>
                <a:latin typeface="+mn-lt"/>
                <a:ea typeface="+mn-ea"/>
                <a:cs typeface="+mn-cs"/>
              </a:rPr>
              <a:t>como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ya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dijimos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más</a:t>
            </a:r>
            <a:r>
              <a:rPr lang="en-US" sz="2400" kern="1200" dirty="0">
                <a:solidFill>
                  <a:schemeClr val="tx1"/>
                </a:solidFill>
                <a:effectLst/>
                <a:latin typeface="+mn-lt"/>
                <a:ea typeface="+mn-ea"/>
                <a:cs typeface="+mn-cs"/>
              </a:rPr>
              <a:t> personas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enfermándose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debemos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hacer</a:t>
            </a:r>
            <a:r>
              <a:rPr lang="en-US" sz="2400" kern="1200" dirty="0">
                <a:solidFill>
                  <a:schemeClr val="tx1"/>
                </a:solidFill>
                <a:effectLst/>
                <a:latin typeface="+mn-lt"/>
                <a:ea typeface="+mn-ea"/>
                <a:cs typeface="+mn-cs"/>
              </a:rPr>
              <a:t> algo al </a:t>
            </a:r>
            <a:r>
              <a:rPr lang="en-US" sz="2400" kern="1200" dirty="0" err="1">
                <a:solidFill>
                  <a:schemeClr val="tx1"/>
                </a:solidFill>
                <a:effectLst/>
                <a:latin typeface="+mn-lt"/>
                <a:ea typeface="+mn-ea"/>
                <a:cs typeface="+mn-cs"/>
              </a:rPr>
              <a:t>respecto</a:t>
            </a:r>
            <a:r>
              <a:rPr lang="en-US" sz="2400" kern="1200" dirty="0">
                <a:solidFill>
                  <a:schemeClr val="tx1"/>
                </a:solidFill>
                <a:effectLst/>
                <a:latin typeface="+mn-lt"/>
                <a:ea typeface="+mn-ea"/>
                <a:cs typeface="+mn-cs"/>
              </a:rPr>
              <a:t>.</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Definir</a:t>
            </a:r>
            <a:r>
              <a:rPr lang="en-US" sz="2400" kern="1200" dirty="0">
                <a:solidFill>
                  <a:schemeClr val="tx1"/>
                </a:solidFill>
                <a:effectLst/>
                <a:latin typeface="+mn-lt"/>
                <a:ea typeface="+mn-ea"/>
                <a:cs typeface="+mn-cs"/>
              </a:rPr>
              <a:t> las </a:t>
            </a:r>
            <a:r>
              <a:rPr lang="en-US" sz="2400" kern="1200" dirty="0" err="1">
                <a:solidFill>
                  <a:schemeClr val="tx1"/>
                </a:solidFill>
                <a:effectLst/>
                <a:latin typeface="+mn-lt"/>
                <a:ea typeface="+mn-ea"/>
                <a:cs typeface="+mn-cs"/>
              </a:rPr>
              <a:t>prioridades</a:t>
            </a:r>
            <a:r>
              <a:rPr lang="en-US" sz="2400" kern="1200" dirty="0">
                <a:solidFill>
                  <a:schemeClr val="tx1"/>
                </a:solidFill>
                <a:effectLst/>
                <a:latin typeface="+mn-lt"/>
                <a:ea typeface="+mn-ea"/>
                <a:cs typeface="+mn-cs"/>
              </a:rPr>
              <a:t> de salud pública: </a:t>
            </a:r>
            <a:r>
              <a:rPr lang="en-US" sz="2400" kern="1200" dirty="0" err="1">
                <a:solidFill>
                  <a:schemeClr val="tx1"/>
                </a:solidFill>
                <a:effectLst/>
                <a:latin typeface="+mn-lt"/>
                <a:ea typeface="+mn-ea"/>
                <a:cs typeface="+mn-cs"/>
              </a:rPr>
              <a:t>pero</a:t>
            </a:r>
            <a:r>
              <a:rPr lang="en-US" sz="2400" kern="1200" dirty="0">
                <a:solidFill>
                  <a:schemeClr val="tx1"/>
                </a:solidFill>
                <a:effectLst/>
                <a:latin typeface="+mn-lt"/>
                <a:ea typeface="+mn-ea"/>
                <a:cs typeface="+mn-cs"/>
              </a:rPr>
              <a:t> no </a:t>
            </a:r>
            <a:r>
              <a:rPr lang="en-US" sz="2400" kern="1200" dirty="0" err="1">
                <a:solidFill>
                  <a:schemeClr val="tx1"/>
                </a:solidFill>
                <a:effectLst/>
                <a:latin typeface="+mn-lt"/>
                <a:ea typeface="+mn-ea"/>
                <a:cs typeface="+mn-cs"/>
              </a:rPr>
              <a:t>podemos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hacer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todo</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inmediato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así</a:t>
            </a:r>
            <a:r>
              <a:rPr lang="en-US" sz="2400" kern="1200" dirty="0">
                <a:solidFill>
                  <a:schemeClr val="tx1"/>
                </a:solidFill>
                <a:effectLst/>
                <a:latin typeface="+mn-lt"/>
                <a:ea typeface="+mn-ea"/>
                <a:cs typeface="+mn-cs"/>
              </a:rPr>
              <a:t> que </a:t>
            </a:r>
            <a:r>
              <a:rPr lang="en-US" sz="2400" kern="1200" dirty="0" err="1">
                <a:solidFill>
                  <a:schemeClr val="tx1"/>
                </a:solidFill>
                <a:effectLst/>
                <a:latin typeface="+mn-lt"/>
                <a:ea typeface="+mn-ea"/>
                <a:cs typeface="+mn-cs"/>
              </a:rPr>
              <a:t>podemos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usar</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para </a:t>
            </a:r>
            <a:r>
              <a:rPr lang="en-US" sz="2400" kern="1200" dirty="0" err="1">
                <a:solidFill>
                  <a:schemeClr val="tx1"/>
                </a:solidFill>
                <a:effectLst/>
                <a:latin typeface="+mn-lt"/>
                <a:ea typeface="+mn-ea"/>
                <a:cs typeface="+mn-cs"/>
              </a:rPr>
              <a:t>establecer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prioridades</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acción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financiamiento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programas</a:t>
            </a:r>
            <a:r>
              <a:rPr lang="en-US" sz="2400" kern="1200" dirty="0">
                <a:solidFill>
                  <a:schemeClr val="tx1"/>
                </a:solidFill>
                <a:effectLst/>
                <a:latin typeface="+mn-lt"/>
                <a:ea typeface="+mn-ea"/>
                <a:cs typeface="+mn-cs"/>
              </a:rPr>
              <a:t>, etc.</a:t>
            </a:r>
            <a:endParaRPr lang="es-CO"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Evaluar</a:t>
            </a:r>
            <a:r>
              <a:rPr lang="en-US" sz="2400" kern="1200" dirty="0">
                <a:solidFill>
                  <a:schemeClr val="tx1"/>
                </a:solidFill>
                <a:effectLst/>
                <a:latin typeface="+mn-lt"/>
                <a:ea typeface="+mn-ea"/>
                <a:cs typeface="+mn-cs"/>
              </a:rPr>
              <a:t> los </a:t>
            </a:r>
            <a:r>
              <a:rPr lang="en-US" sz="2400" kern="1200" dirty="0" err="1">
                <a:solidFill>
                  <a:schemeClr val="tx1"/>
                </a:solidFill>
                <a:effectLst/>
                <a:latin typeface="+mn-lt"/>
                <a:ea typeface="+mn-ea"/>
                <a:cs typeface="+mn-cs"/>
              </a:rPr>
              <a:t>programas</a:t>
            </a:r>
            <a:r>
              <a:rPr lang="en-US" sz="2400" kern="1200" dirty="0">
                <a:solidFill>
                  <a:schemeClr val="tx1"/>
                </a:solidFill>
                <a:effectLst/>
                <a:latin typeface="+mn-lt"/>
                <a:ea typeface="+mn-ea"/>
                <a:cs typeface="+mn-cs"/>
              </a:rPr>
              <a:t>: por </a:t>
            </a:r>
            <a:r>
              <a:rPr lang="en-US" sz="2400" kern="1200" dirty="0" err="1">
                <a:solidFill>
                  <a:schemeClr val="tx1"/>
                </a:solidFill>
                <a:effectLst/>
                <a:latin typeface="+mn-lt"/>
                <a:ea typeface="+mn-ea"/>
                <a:cs typeface="+mn-cs"/>
              </a:rPr>
              <a:t>último</a:t>
            </a:r>
            <a:r>
              <a:rPr lang="en-US" sz="2400" kern="1200" dirty="0">
                <a:solidFill>
                  <a:schemeClr val="tx1"/>
                </a:solidFill>
                <a:effectLst/>
                <a:latin typeface="+mn-lt"/>
                <a:ea typeface="+mn-ea"/>
                <a:cs typeface="+mn-cs"/>
              </a:rPr>
              <a:t>, ¿las </a:t>
            </a:r>
            <a:r>
              <a:rPr lang="en-US" sz="2400" kern="1200" dirty="0" err="1">
                <a:solidFill>
                  <a:schemeClr val="tx1"/>
                </a:solidFill>
                <a:effectLst/>
                <a:latin typeface="+mn-lt"/>
                <a:ea typeface="+mn-ea"/>
                <a:cs typeface="+mn-cs"/>
              </a:rPr>
              <a:t>acciones</a:t>
            </a:r>
            <a:r>
              <a:rPr lang="en-US" sz="2400" kern="1200" dirty="0">
                <a:solidFill>
                  <a:schemeClr val="tx1"/>
                </a:solidFill>
                <a:effectLst/>
                <a:latin typeface="+mn-lt"/>
                <a:ea typeface="+mn-ea"/>
                <a:cs typeface="+mn-cs"/>
              </a:rPr>
              <a:t> y los </a:t>
            </a:r>
            <a:r>
              <a:rPr lang="en-US" sz="2400" kern="1200" dirty="0" err="1">
                <a:solidFill>
                  <a:schemeClr val="tx1"/>
                </a:solidFill>
                <a:effectLst/>
                <a:latin typeface="+mn-lt"/>
                <a:ea typeface="+mn-ea"/>
                <a:cs typeface="+mn-cs"/>
              </a:rPr>
              <a:t>programas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teniendo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repercusión</a:t>
            </a:r>
            <a:r>
              <a:rPr lang="en-US" sz="2400" kern="1200" dirty="0">
                <a:solidFill>
                  <a:schemeClr val="tx1"/>
                </a:solidFill>
                <a:effectLst/>
                <a:latin typeface="+mn-lt"/>
                <a:ea typeface="+mn-ea"/>
                <a:cs typeface="+mn-cs"/>
              </a:rPr>
              <a:t>? Por </a:t>
            </a:r>
            <a:r>
              <a:rPr lang="en-US" sz="2400" kern="1200" dirty="0" err="1">
                <a:solidFill>
                  <a:schemeClr val="tx1"/>
                </a:solidFill>
                <a:effectLst/>
                <a:latin typeface="+mn-lt"/>
                <a:ea typeface="+mn-ea"/>
                <a:cs typeface="+mn-cs"/>
              </a:rPr>
              <a:t>ejemplo</a:t>
            </a:r>
            <a:r>
              <a:rPr lang="en-US" sz="2400" kern="1200" dirty="0">
                <a:solidFill>
                  <a:schemeClr val="tx1"/>
                </a:solidFill>
                <a:effectLst/>
                <a:latin typeface="+mn-lt"/>
                <a:ea typeface="+mn-ea"/>
                <a:cs typeface="+mn-cs"/>
              </a:rPr>
              <a:t>, ¿las </a:t>
            </a:r>
            <a:r>
              <a:rPr lang="en-US" sz="2400" kern="1200" dirty="0" err="1">
                <a:solidFill>
                  <a:schemeClr val="tx1"/>
                </a:solidFill>
                <a:effectLst/>
                <a:latin typeface="+mn-lt"/>
                <a:ea typeface="+mn-ea"/>
                <a:cs typeface="+mn-cs"/>
              </a:rPr>
              <a:t>tasas</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enfermedad</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disminuyendo</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de vigilancia </a:t>
            </a:r>
            <a:r>
              <a:rPr lang="en-US" sz="2400" kern="1200" dirty="0" err="1">
                <a:solidFill>
                  <a:schemeClr val="tx1"/>
                </a:solidFill>
                <a:effectLst/>
                <a:latin typeface="+mn-lt"/>
                <a:ea typeface="+mn-ea"/>
                <a:cs typeface="+mn-cs"/>
              </a:rPr>
              <a:t>puede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decírnoslo</a:t>
            </a:r>
            <a:r>
              <a:rPr lang="en-US" sz="2400" kern="1200" dirty="0">
                <a:solidFill>
                  <a:schemeClr val="tx1"/>
                </a:solidFill>
                <a:effectLst/>
                <a:latin typeface="+mn-lt"/>
                <a:ea typeface="+mn-ea"/>
                <a:cs typeface="+mn-cs"/>
              </a:rPr>
              <a:t>.</a:t>
            </a:r>
            <a:endParaRPr lang="es-CO"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&lt;HAGA CLIC&gt;</a:t>
            </a:r>
            <a:endParaRPr lang="es-CO"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De </a:t>
            </a:r>
            <a:r>
              <a:rPr lang="en-US" sz="2400" kern="1200" dirty="0" err="1">
                <a:solidFill>
                  <a:schemeClr val="tx1"/>
                </a:solidFill>
                <a:effectLst/>
                <a:latin typeface="+mn-lt"/>
                <a:ea typeface="+mn-ea"/>
                <a:cs typeface="+mn-cs"/>
              </a:rPr>
              <a:t>estos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cuatro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objetivos</a:t>
            </a:r>
            <a:r>
              <a:rPr lang="en-US" sz="2400" kern="1200" dirty="0">
                <a:solidFill>
                  <a:schemeClr val="tx1"/>
                </a:solidFill>
                <a:effectLst/>
                <a:latin typeface="+mn-lt"/>
                <a:ea typeface="+mn-ea"/>
                <a:cs typeface="+mn-cs"/>
              </a:rPr>
              <a:t> o </a:t>
            </a:r>
            <a:r>
              <a:rPr lang="en-US" sz="2400" kern="1200" dirty="0" err="1">
                <a:solidFill>
                  <a:schemeClr val="tx1"/>
                </a:solidFill>
                <a:effectLst/>
                <a:latin typeface="+mn-lt"/>
                <a:ea typeface="+mn-ea"/>
                <a:cs typeface="+mn-cs"/>
              </a:rPr>
              <a:t>propósitos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algunos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señalan</a:t>
            </a:r>
            <a:r>
              <a:rPr lang="en-US" sz="2400" kern="1200" dirty="0">
                <a:solidFill>
                  <a:schemeClr val="tx1"/>
                </a:solidFill>
                <a:effectLst/>
                <a:latin typeface="+mn-lt"/>
                <a:ea typeface="+mn-ea"/>
                <a:cs typeface="+mn-cs"/>
              </a:rPr>
              <a:t> que el </a:t>
            </a:r>
            <a:r>
              <a:rPr lang="en-US" sz="2400" kern="1200" dirty="0" err="1">
                <a:solidFill>
                  <a:schemeClr val="tx1"/>
                </a:solidFill>
                <a:effectLst/>
                <a:latin typeface="+mn-lt"/>
                <a:ea typeface="+mn-ea"/>
                <a:cs typeface="+mn-cs"/>
              </a:rPr>
              <a:t>más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importante</a:t>
            </a:r>
            <a:r>
              <a:rPr lang="en-US" sz="2400" kern="1200" dirty="0">
                <a:solidFill>
                  <a:schemeClr val="tx1"/>
                </a:solidFill>
                <a:effectLst/>
                <a:latin typeface="+mn-lt"/>
                <a:ea typeface="+mn-ea"/>
                <a:cs typeface="+mn-cs"/>
              </a:rPr>
              <a:t> es el </a:t>
            </a:r>
            <a:r>
              <a:rPr lang="en-US" sz="2400" kern="1200" dirty="0" err="1">
                <a:solidFill>
                  <a:schemeClr val="tx1"/>
                </a:solidFill>
                <a:effectLst/>
                <a:latin typeface="+mn-lt"/>
                <a:ea typeface="+mn-ea"/>
                <a:cs typeface="+mn-cs"/>
              </a:rPr>
              <a:t>número</a:t>
            </a:r>
            <a:r>
              <a:rPr lang="en-US" sz="2400" kern="1200" dirty="0">
                <a:solidFill>
                  <a:schemeClr val="tx1"/>
                </a:solidFill>
                <a:effectLst/>
                <a:latin typeface="+mn-lt"/>
                <a:ea typeface="+mn-ea"/>
                <a:cs typeface="+mn-cs"/>
              </a:rPr>
              <a:t>  2, </a:t>
            </a:r>
            <a:r>
              <a:rPr lang="en-US" sz="2400" kern="1200" dirty="0" err="1">
                <a:solidFill>
                  <a:schemeClr val="tx1"/>
                </a:solidFill>
                <a:effectLst/>
                <a:latin typeface="+mn-lt"/>
                <a:ea typeface="+mn-ea"/>
                <a:cs typeface="+mn-cs"/>
              </a:rPr>
              <a:t>Poner</a:t>
            </a:r>
            <a:r>
              <a:rPr lang="en-US" sz="2400" kern="1200" dirty="0">
                <a:solidFill>
                  <a:schemeClr val="tx1"/>
                </a:solidFill>
                <a:effectLst/>
                <a:latin typeface="+mn-lt"/>
                <a:ea typeface="+mn-ea"/>
                <a:cs typeface="+mn-cs"/>
              </a:rPr>
              <a:t> en </a:t>
            </a:r>
            <a:r>
              <a:rPr lang="en-US" sz="2400" kern="1200" dirty="0" err="1">
                <a:solidFill>
                  <a:schemeClr val="tx1"/>
                </a:solidFill>
                <a:effectLst/>
                <a:latin typeface="+mn-lt"/>
                <a:ea typeface="+mn-ea"/>
                <a:cs typeface="+mn-cs"/>
              </a:rPr>
              <a:t>marcha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medidas</a:t>
            </a:r>
            <a:r>
              <a:rPr lang="en-US" sz="2400" kern="1200" dirty="0">
                <a:solidFill>
                  <a:schemeClr val="tx1"/>
                </a:solidFill>
                <a:effectLst/>
                <a:latin typeface="+mn-lt"/>
                <a:ea typeface="+mn-ea"/>
                <a:cs typeface="+mn-cs"/>
              </a:rPr>
              <a:t> de salud pública.  ¿</a:t>
            </a:r>
            <a:r>
              <a:rPr lang="en-US" sz="2400" kern="1200" dirty="0" err="1">
                <a:solidFill>
                  <a:schemeClr val="tx1"/>
                </a:solidFill>
                <a:effectLst/>
                <a:latin typeface="+mn-lt"/>
                <a:ea typeface="+mn-ea"/>
                <a:cs typeface="+mn-cs"/>
              </a:rPr>
              <a:t>Debemos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actuar</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inmediato</a:t>
            </a:r>
            <a:r>
              <a:rPr lang="en-US" sz="2400" kern="1200" dirty="0">
                <a:solidFill>
                  <a:schemeClr val="tx1"/>
                </a:solidFill>
                <a:effectLst/>
                <a:latin typeface="+mn-lt"/>
                <a:ea typeface="+mn-ea"/>
                <a:cs typeface="+mn-cs"/>
              </a:rPr>
              <a:t> y </a:t>
            </a:r>
            <a:r>
              <a:rPr lang="en-US" sz="2400" kern="1200" dirty="0" err="1">
                <a:solidFill>
                  <a:schemeClr val="tx1"/>
                </a:solidFill>
                <a:effectLst/>
                <a:latin typeface="+mn-lt"/>
                <a:ea typeface="+mn-ea"/>
                <a:cs typeface="+mn-cs"/>
              </a:rPr>
              <a:t>realizar</a:t>
            </a:r>
            <a:r>
              <a:rPr lang="en-US" sz="2400" kern="1200" dirty="0">
                <a:solidFill>
                  <a:schemeClr val="tx1"/>
                </a:solidFill>
                <a:effectLst/>
                <a:latin typeface="+mn-lt"/>
                <a:ea typeface="+mn-ea"/>
                <a:cs typeface="+mn-cs"/>
              </a:rPr>
              <a:t> una </a:t>
            </a:r>
            <a:r>
              <a:rPr lang="en-US" sz="2400" kern="1200" dirty="0" err="1">
                <a:solidFill>
                  <a:schemeClr val="tx1"/>
                </a:solidFill>
                <a:effectLst/>
                <a:latin typeface="+mn-lt"/>
                <a:ea typeface="+mn-ea"/>
                <a:cs typeface="+mn-cs"/>
              </a:rPr>
              <a:t>investigación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adoptar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nuevas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políticas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tomar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medidas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como</a:t>
            </a:r>
            <a:r>
              <a:rPr lang="en-US" sz="2400" kern="1200" dirty="0">
                <a:solidFill>
                  <a:schemeClr val="tx1"/>
                </a:solidFill>
                <a:effectLst/>
                <a:latin typeface="+mn-lt"/>
                <a:ea typeface="+mn-ea"/>
                <a:cs typeface="+mn-cs"/>
              </a:rPr>
              <a:t> por </a:t>
            </a:r>
            <a:r>
              <a:rPr lang="en-US" sz="2400" kern="1200" dirty="0" err="1">
                <a:solidFill>
                  <a:schemeClr val="tx1"/>
                </a:solidFill>
                <a:effectLst/>
                <a:latin typeface="+mn-lt"/>
                <a:ea typeface="+mn-ea"/>
                <a:cs typeface="+mn-cs"/>
              </a:rPr>
              <a:t>ejemplo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fumigación</a:t>
            </a:r>
            <a:r>
              <a:rPr lang="en-US" sz="2400" kern="1200" dirty="0">
                <a:solidFill>
                  <a:schemeClr val="tx1"/>
                </a:solidFill>
                <a:effectLst/>
                <a:latin typeface="+mn-lt"/>
                <a:ea typeface="+mn-ea"/>
                <a:cs typeface="+mn-cs"/>
              </a:rPr>
              <a:t> contra los mosquitos?</a:t>
            </a:r>
            <a:endParaRPr lang="es-CO"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Debido</a:t>
            </a:r>
            <a:r>
              <a:rPr lang="en-US" sz="2400" kern="1200" dirty="0">
                <a:solidFill>
                  <a:schemeClr val="tx1"/>
                </a:solidFill>
                <a:effectLst/>
                <a:latin typeface="+mn-lt"/>
                <a:ea typeface="+mn-ea"/>
                <a:cs typeface="+mn-cs"/>
              </a:rPr>
              <a:t> a que la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de vigilancia ha de ser </a:t>
            </a:r>
            <a:r>
              <a:rPr lang="en-US" sz="2400" kern="1200" dirty="0" err="1">
                <a:solidFill>
                  <a:schemeClr val="tx1"/>
                </a:solidFill>
                <a:effectLst/>
                <a:latin typeface="+mn-lt"/>
                <a:ea typeface="+mn-ea"/>
                <a:cs typeface="+mn-cs"/>
              </a:rPr>
              <a:t>utilizada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como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guía</a:t>
            </a:r>
            <a:r>
              <a:rPr lang="en-US" sz="2400" kern="1200" dirty="0">
                <a:solidFill>
                  <a:schemeClr val="tx1"/>
                </a:solidFill>
                <a:effectLst/>
                <a:latin typeface="+mn-lt"/>
                <a:ea typeface="+mn-ea"/>
                <a:cs typeface="+mn-cs"/>
              </a:rPr>
              <a:t> para los </a:t>
            </a:r>
            <a:r>
              <a:rPr lang="en-US" sz="2400" kern="1200" dirty="0" err="1">
                <a:solidFill>
                  <a:schemeClr val="tx1"/>
                </a:solidFill>
                <a:effectLst/>
                <a:latin typeface="+mn-lt"/>
                <a:ea typeface="+mn-ea"/>
                <a:cs typeface="+mn-cs"/>
              </a:rPr>
              <a:t>funcionarios</a:t>
            </a:r>
            <a:r>
              <a:rPr lang="en-US" sz="2400" kern="1200" dirty="0">
                <a:solidFill>
                  <a:schemeClr val="tx1"/>
                </a:solidFill>
                <a:effectLst/>
                <a:latin typeface="+mn-lt"/>
                <a:ea typeface="+mn-ea"/>
                <a:cs typeface="+mn-cs"/>
              </a:rPr>
              <a:t> de salud, la vigilancia a </a:t>
            </a:r>
            <a:r>
              <a:rPr lang="en-US" sz="2400" kern="1200" dirty="0" err="1">
                <a:solidFill>
                  <a:schemeClr val="tx1"/>
                </a:solidFill>
                <a:effectLst/>
                <a:latin typeface="+mn-lt"/>
                <a:ea typeface="+mn-ea"/>
                <a:cs typeface="+mn-cs"/>
              </a:rPr>
              <a:t>veces</a:t>
            </a:r>
            <a:r>
              <a:rPr lang="en-US" sz="2400" kern="1200" dirty="0">
                <a:solidFill>
                  <a:schemeClr val="tx1"/>
                </a:solidFill>
                <a:effectLst/>
                <a:latin typeface="+mn-lt"/>
                <a:ea typeface="+mn-ea"/>
                <a:cs typeface="+mn-cs"/>
              </a:rPr>
              <a:t> se </a:t>
            </a:r>
            <a:r>
              <a:rPr lang="en-US" sz="2400" kern="1200" dirty="0" err="1">
                <a:solidFill>
                  <a:schemeClr val="tx1"/>
                </a:solidFill>
                <a:effectLst/>
                <a:latin typeface="+mn-lt"/>
                <a:ea typeface="+mn-ea"/>
                <a:cs typeface="+mn-cs"/>
              </a:rPr>
              <a:t>denomina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para la </a:t>
            </a:r>
            <a:r>
              <a:rPr lang="en-US" sz="2400" kern="1200" dirty="0" err="1">
                <a:solidFill>
                  <a:schemeClr val="tx1"/>
                </a:solidFill>
                <a:effectLst/>
                <a:latin typeface="+mn-lt"/>
                <a:ea typeface="+mn-ea"/>
                <a:cs typeface="+mn-cs"/>
              </a:rPr>
              <a:t>acción</a:t>
            </a:r>
            <a:r>
              <a:rPr lang="en-US" sz="2400" kern="1200" dirty="0">
                <a:solidFill>
                  <a:schemeClr val="tx1"/>
                </a:solidFill>
                <a:effectLst/>
                <a:latin typeface="+mn-lt"/>
                <a:ea typeface="+mn-ea"/>
                <a:cs typeface="+mn-cs"/>
              </a:rPr>
              <a:t>”.</a:t>
            </a:r>
            <a:endParaRPr lang="en-US" altLang="en-US" dirty="0">
              <a:latin typeface="Arial" charset="0"/>
              <a:ea typeface="ＭＳ Ｐゴシック" pitchFamily="34" charset="-128"/>
              <a:cs typeface="Arial" charset="0"/>
            </a:endParaRPr>
          </a:p>
          <a:p>
            <a:pPr marL="342900" indent="-342900">
              <a:buFont typeface="Arial" panose="020B0604020202020204" pitchFamily="34" charset="0"/>
              <a:buChar char="•"/>
            </a:pPr>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319440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2400" kern="1200" dirty="0">
                <a:solidFill>
                  <a:schemeClr val="tx1"/>
                </a:solidFill>
                <a:effectLst/>
                <a:latin typeface="+mn-lt"/>
                <a:ea typeface="+mn-ea"/>
                <a:cs typeface="+mn-cs"/>
              </a:rPr>
              <a:t>La vigilancia de la salud pública </a:t>
            </a:r>
            <a:r>
              <a:rPr lang="en-US" sz="2400" kern="1200" dirty="0" err="1">
                <a:solidFill>
                  <a:schemeClr val="tx1"/>
                </a:solidFill>
                <a:effectLst/>
                <a:latin typeface="+mn-lt"/>
                <a:ea typeface="+mn-ea"/>
                <a:cs typeface="+mn-cs"/>
              </a:rPr>
              <a:t>cumple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varios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propósitos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pero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todos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implican</a:t>
            </a:r>
            <a:r>
              <a:rPr lang="en-US" sz="2400" kern="1200" dirty="0">
                <a:solidFill>
                  <a:schemeClr val="tx1"/>
                </a:solidFill>
                <a:effectLst/>
                <a:latin typeface="+mn-lt"/>
                <a:ea typeface="+mn-ea"/>
                <a:cs typeface="+mn-cs"/>
              </a:rPr>
              <a:t> el </a:t>
            </a:r>
            <a:r>
              <a:rPr lang="en-US" sz="2400" kern="1200" dirty="0" err="1">
                <a:solidFill>
                  <a:schemeClr val="tx1"/>
                </a:solidFill>
                <a:effectLst/>
                <a:latin typeface="+mn-lt"/>
                <a:ea typeface="+mn-ea"/>
                <a:cs typeface="+mn-cs"/>
              </a:rPr>
              <a:t>seguimiento</a:t>
            </a:r>
            <a:r>
              <a:rPr lang="en-US" sz="2400" kern="1200" dirty="0">
                <a:solidFill>
                  <a:schemeClr val="tx1"/>
                </a:solidFill>
                <a:effectLst/>
                <a:latin typeface="+mn-lt"/>
                <a:ea typeface="+mn-ea"/>
                <a:cs typeface="+mn-cs"/>
              </a:rPr>
              <a:t> de la salud de la población.</a:t>
            </a:r>
            <a:endParaRPr lang="es-CO"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Específicamente</a:t>
            </a:r>
            <a:r>
              <a:rPr lang="en-US" sz="2400" kern="1200" dirty="0">
                <a:solidFill>
                  <a:schemeClr val="tx1"/>
                </a:solidFill>
                <a:effectLst/>
                <a:latin typeface="+mn-lt"/>
                <a:ea typeface="+mn-ea"/>
                <a:cs typeface="+mn-cs"/>
              </a:rPr>
              <a:t>, la vigilancia se </a:t>
            </a:r>
            <a:r>
              <a:rPr lang="en-US" sz="2400" kern="1200" dirty="0" err="1">
                <a:solidFill>
                  <a:schemeClr val="tx1"/>
                </a:solidFill>
                <a:effectLst/>
                <a:latin typeface="+mn-lt"/>
                <a:ea typeface="+mn-ea"/>
                <a:cs typeface="+mn-cs"/>
              </a:rPr>
              <a:t>utiliza</a:t>
            </a:r>
            <a:r>
              <a:rPr lang="en-US" sz="2400" kern="1200" dirty="0">
                <a:solidFill>
                  <a:schemeClr val="tx1"/>
                </a:solidFill>
                <a:effectLst/>
                <a:latin typeface="+mn-lt"/>
                <a:ea typeface="+mn-ea"/>
                <a:cs typeface="+mn-cs"/>
              </a:rPr>
              <a:t> para: </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Evaluar</a:t>
            </a:r>
            <a:r>
              <a:rPr lang="en-US" sz="2400" kern="1200" dirty="0">
                <a:solidFill>
                  <a:schemeClr val="tx1"/>
                </a:solidFill>
                <a:effectLst/>
                <a:latin typeface="+mn-lt"/>
                <a:ea typeface="+mn-ea"/>
                <a:cs typeface="+mn-cs"/>
              </a:rPr>
              <a:t> el </a:t>
            </a:r>
            <a:r>
              <a:rPr lang="en-US" sz="2400" kern="1200" dirty="0" err="1">
                <a:solidFill>
                  <a:schemeClr val="tx1"/>
                </a:solidFill>
                <a:effectLst/>
                <a:latin typeface="+mn-lt"/>
                <a:ea typeface="+mn-ea"/>
                <a:cs typeface="+mn-cs"/>
              </a:rPr>
              <a:t>estado</a:t>
            </a:r>
            <a:r>
              <a:rPr lang="en-US" sz="2400" kern="1200" dirty="0">
                <a:solidFill>
                  <a:schemeClr val="tx1"/>
                </a:solidFill>
                <a:effectLst/>
                <a:latin typeface="+mn-lt"/>
                <a:ea typeface="+mn-ea"/>
                <a:cs typeface="+mn-cs"/>
              </a:rPr>
              <a:t> de la salud pública: ¿</a:t>
            </a:r>
            <a:r>
              <a:rPr lang="en-US" sz="2400" kern="1200" dirty="0" err="1">
                <a:solidFill>
                  <a:schemeClr val="tx1"/>
                </a:solidFill>
                <a:effectLst/>
                <a:latin typeface="+mn-lt"/>
                <a:ea typeface="+mn-ea"/>
                <a:cs typeface="+mn-cs"/>
              </a:rPr>
              <a:t>cuántas</a:t>
            </a:r>
            <a:r>
              <a:rPr lang="en-US" sz="2400" kern="1200" dirty="0">
                <a:solidFill>
                  <a:schemeClr val="tx1"/>
                </a:solidFill>
                <a:effectLst/>
                <a:latin typeface="+mn-lt"/>
                <a:ea typeface="+mn-ea"/>
                <a:cs typeface="+mn-cs"/>
              </a:rPr>
              <a:t> personas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enfermándose</a:t>
            </a:r>
            <a:r>
              <a:rPr lang="en-US" sz="2400" kern="1200" dirty="0">
                <a:solidFill>
                  <a:schemeClr val="tx1"/>
                </a:solidFill>
                <a:effectLst/>
                <a:latin typeface="+mn-lt"/>
                <a:ea typeface="+mn-ea"/>
                <a:cs typeface="+mn-cs"/>
              </a:rPr>
              <a:t> y de </a:t>
            </a:r>
            <a:r>
              <a:rPr lang="en-US" sz="2400" kern="1200" dirty="0" err="1">
                <a:solidFill>
                  <a:schemeClr val="tx1"/>
                </a:solidFill>
                <a:effectLst/>
                <a:latin typeface="+mn-lt"/>
                <a:ea typeface="+mn-ea"/>
                <a:cs typeface="+mn-cs"/>
              </a:rPr>
              <a:t>qué</a:t>
            </a:r>
            <a:r>
              <a:rPr lang="en-US" sz="2400" kern="1200" dirty="0">
                <a:solidFill>
                  <a:schemeClr val="tx1"/>
                </a:solidFill>
                <a:effectLst/>
                <a:latin typeface="+mn-lt"/>
                <a:ea typeface="+mn-ea"/>
                <a:cs typeface="+mn-cs"/>
              </a:rPr>
              <a:t>? Si la </a:t>
            </a:r>
            <a:r>
              <a:rPr lang="en-US" sz="2400" kern="1200" dirty="0" err="1">
                <a:solidFill>
                  <a:schemeClr val="tx1"/>
                </a:solidFill>
                <a:effectLst/>
                <a:latin typeface="+mn-lt"/>
                <a:ea typeface="+mn-ea"/>
                <a:cs typeface="+mn-cs"/>
              </a:rPr>
              <a:t>cantidad</a:t>
            </a:r>
            <a:r>
              <a:rPr lang="en-US" sz="2400" kern="1200" dirty="0">
                <a:solidFill>
                  <a:schemeClr val="tx1"/>
                </a:solidFill>
                <a:effectLst/>
                <a:latin typeface="+mn-lt"/>
                <a:ea typeface="+mn-ea"/>
                <a:cs typeface="+mn-cs"/>
              </a:rPr>
              <a:t> de personas que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enfermándose</a:t>
            </a:r>
            <a:r>
              <a:rPr lang="en-US" sz="2400" kern="1200" dirty="0">
                <a:solidFill>
                  <a:schemeClr val="tx1"/>
                </a:solidFill>
                <a:effectLst/>
                <a:latin typeface="+mn-lt"/>
                <a:ea typeface="+mn-ea"/>
                <a:cs typeface="+mn-cs"/>
              </a:rPr>
              <a:t> es </a:t>
            </a:r>
            <a:r>
              <a:rPr lang="en-US" sz="2400" kern="1200" dirty="0" err="1">
                <a:solidFill>
                  <a:schemeClr val="tx1"/>
                </a:solidFill>
                <a:effectLst/>
                <a:latin typeface="+mn-lt"/>
                <a:ea typeface="+mn-ea"/>
                <a:cs typeface="+mn-cs"/>
              </a:rPr>
              <a:t>elevada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debemos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hacer</a:t>
            </a:r>
            <a:r>
              <a:rPr lang="en-US" sz="2400" kern="1200" dirty="0">
                <a:solidFill>
                  <a:schemeClr val="tx1"/>
                </a:solidFill>
                <a:effectLst/>
                <a:latin typeface="+mn-lt"/>
                <a:ea typeface="+mn-ea"/>
                <a:cs typeface="+mn-cs"/>
              </a:rPr>
              <a:t> algo al </a:t>
            </a:r>
            <a:r>
              <a:rPr lang="en-US" sz="2400" kern="1200" dirty="0" err="1">
                <a:solidFill>
                  <a:schemeClr val="tx1"/>
                </a:solidFill>
                <a:effectLst/>
                <a:latin typeface="+mn-lt"/>
                <a:ea typeface="+mn-ea"/>
                <a:cs typeface="+mn-cs"/>
              </a:rPr>
              <a:t>respecto</a:t>
            </a:r>
            <a:r>
              <a:rPr lang="en-US"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Poner</a:t>
            </a:r>
            <a:r>
              <a:rPr lang="en-US" sz="2400" kern="1200" dirty="0">
                <a:solidFill>
                  <a:schemeClr val="tx1"/>
                </a:solidFill>
                <a:effectLst/>
                <a:latin typeface="+mn-lt"/>
                <a:ea typeface="+mn-ea"/>
                <a:cs typeface="+mn-cs"/>
              </a:rPr>
              <a:t> en </a:t>
            </a:r>
            <a:r>
              <a:rPr lang="en-US" sz="2400" kern="1200" dirty="0" err="1">
                <a:solidFill>
                  <a:schemeClr val="tx1"/>
                </a:solidFill>
                <a:effectLst/>
                <a:latin typeface="+mn-lt"/>
                <a:ea typeface="+mn-ea"/>
                <a:cs typeface="+mn-cs"/>
              </a:rPr>
              <a:t>marcha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medidas</a:t>
            </a:r>
            <a:r>
              <a:rPr lang="en-US" sz="2400" kern="1200" dirty="0">
                <a:solidFill>
                  <a:schemeClr val="tx1"/>
                </a:solidFill>
                <a:effectLst/>
                <a:latin typeface="+mn-lt"/>
                <a:ea typeface="+mn-ea"/>
                <a:cs typeface="+mn-cs"/>
              </a:rPr>
              <a:t> de salud pública: </a:t>
            </a:r>
            <a:r>
              <a:rPr lang="en-US" sz="2400" kern="1200" dirty="0" err="1">
                <a:solidFill>
                  <a:schemeClr val="tx1"/>
                </a:solidFill>
                <a:effectLst/>
                <a:latin typeface="+mn-lt"/>
                <a:ea typeface="+mn-ea"/>
                <a:cs typeface="+mn-cs"/>
              </a:rPr>
              <a:t>como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ya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dijimos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si</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más</a:t>
            </a:r>
            <a:r>
              <a:rPr lang="en-US" sz="2400" kern="1200" dirty="0">
                <a:solidFill>
                  <a:schemeClr val="tx1"/>
                </a:solidFill>
                <a:effectLst/>
                <a:latin typeface="+mn-lt"/>
                <a:ea typeface="+mn-ea"/>
                <a:cs typeface="+mn-cs"/>
              </a:rPr>
              <a:t> personas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enfermándose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debemos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hacer</a:t>
            </a:r>
            <a:r>
              <a:rPr lang="en-US" sz="2400" kern="1200" dirty="0">
                <a:solidFill>
                  <a:schemeClr val="tx1"/>
                </a:solidFill>
                <a:effectLst/>
                <a:latin typeface="+mn-lt"/>
                <a:ea typeface="+mn-ea"/>
                <a:cs typeface="+mn-cs"/>
              </a:rPr>
              <a:t> algo al </a:t>
            </a:r>
            <a:r>
              <a:rPr lang="en-US" sz="2400" kern="1200" dirty="0" err="1">
                <a:solidFill>
                  <a:schemeClr val="tx1"/>
                </a:solidFill>
                <a:effectLst/>
                <a:latin typeface="+mn-lt"/>
                <a:ea typeface="+mn-ea"/>
                <a:cs typeface="+mn-cs"/>
              </a:rPr>
              <a:t>respecto</a:t>
            </a:r>
            <a:r>
              <a:rPr lang="en-US" sz="2400" kern="1200" dirty="0">
                <a:solidFill>
                  <a:schemeClr val="tx1"/>
                </a:solidFill>
                <a:effectLst/>
                <a:latin typeface="+mn-lt"/>
                <a:ea typeface="+mn-ea"/>
                <a:cs typeface="+mn-cs"/>
              </a:rPr>
              <a:t>.</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endParaRPr lang="es-CO" sz="2400" kern="1200" dirty="0">
              <a:solidFill>
                <a:schemeClr val="tx1"/>
              </a:solidFill>
              <a:effectLst/>
              <a:latin typeface="+mn-lt"/>
              <a:ea typeface="+mn-ea"/>
              <a:cs typeface="+mn-cs"/>
            </a:endParaRPr>
          </a:p>
          <a:p>
            <a:pPr lvl="0"/>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Definir</a:t>
            </a:r>
            <a:r>
              <a:rPr lang="en-US" sz="2400" kern="1200" dirty="0">
                <a:solidFill>
                  <a:schemeClr val="tx1"/>
                </a:solidFill>
                <a:effectLst/>
                <a:latin typeface="+mn-lt"/>
                <a:ea typeface="+mn-ea"/>
                <a:cs typeface="+mn-cs"/>
              </a:rPr>
              <a:t> las </a:t>
            </a:r>
            <a:r>
              <a:rPr lang="en-US" sz="2400" kern="1200" dirty="0" err="1">
                <a:solidFill>
                  <a:schemeClr val="tx1"/>
                </a:solidFill>
                <a:effectLst/>
                <a:latin typeface="+mn-lt"/>
                <a:ea typeface="+mn-ea"/>
                <a:cs typeface="+mn-cs"/>
              </a:rPr>
              <a:t>prioridades</a:t>
            </a:r>
            <a:r>
              <a:rPr lang="en-US" sz="2400" kern="1200" dirty="0">
                <a:solidFill>
                  <a:schemeClr val="tx1"/>
                </a:solidFill>
                <a:effectLst/>
                <a:latin typeface="+mn-lt"/>
                <a:ea typeface="+mn-ea"/>
                <a:cs typeface="+mn-cs"/>
              </a:rPr>
              <a:t> de salud pública: </a:t>
            </a:r>
            <a:r>
              <a:rPr lang="en-US" sz="2400" kern="1200" dirty="0" err="1">
                <a:solidFill>
                  <a:schemeClr val="tx1"/>
                </a:solidFill>
                <a:effectLst/>
                <a:latin typeface="+mn-lt"/>
                <a:ea typeface="+mn-ea"/>
                <a:cs typeface="+mn-cs"/>
              </a:rPr>
              <a:t>pero</a:t>
            </a:r>
            <a:r>
              <a:rPr lang="en-US" sz="2400" kern="1200" dirty="0">
                <a:solidFill>
                  <a:schemeClr val="tx1"/>
                </a:solidFill>
                <a:effectLst/>
                <a:latin typeface="+mn-lt"/>
                <a:ea typeface="+mn-ea"/>
                <a:cs typeface="+mn-cs"/>
              </a:rPr>
              <a:t> no </a:t>
            </a:r>
            <a:r>
              <a:rPr lang="en-US" sz="2400" kern="1200" dirty="0" err="1">
                <a:solidFill>
                  <a:schemeClr val="tx1"/>
                </a:solidFill>
                <a:effectLst/>
                <a:latin typeface="+mn-lt"/>
                <a:ea typeface="+mn-ea"/>
                <a:cs typeface="+mn-cs"/>
              </a:rPr>
              <a:t>podemos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hacer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todo</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inmediato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así</a:t>
            </a:r>
            <a:r>
              <a:rPr lang="en-US" sz="2400" kern="1200" dirty="0">
                <a:solidFill>
                  <a:schemeClr val="tx1"/>
                </a:solidFill>
                <a:effectLst/>
                <a:latin typeface="+mn-lt"/>
                <a:ea typeface="+mn-ea"/>
                <a:cs typeface="+mn-cs"/>
              </a:rPr>
              <a:t> que </a:t>
            </a:r>
            <a:r>
              <a:rPr lang="en-US" sz="2400" kern="1200" dirty="0" err="1">
                <a:solidFill>
                  <a:schemeClr val="tx1"/>
                </a:solidFill>
                <a:effectLst/>
                <a:latin typeface="+mn-lt"/>
                <a:ea typeface="+mn-ea"/>
                <a:cs typeface="+mn-cs"/>
              </a:rPr>
              <a:t>podemos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usar</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para </a:t>
            </a:r>
            <a:r>
              <a:rPr lang="en-US" sz="2400" kern="1200" dirty="0" err="1">
                <a:solidFill>
                  <a:schemeClr val="tx1"/>
                </a:solidFill>
                <a:effectLst/>
                <a:latin typeface="+mn-lt"/>
                <a:ea typeface="+mn-ea"/>
                <a:cs typeface="+mn-cs"/>
              </a:rPr>
              <a:t>establecer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prioridades</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acción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financiamiento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programas</a:t>
            </a:r>
            <a:r>
              <a:rPr lang="en-US" sz="2400" kern="1200" dirty="0">
                <a:solidFill>
                  <a:schemeClr val="tx1"/>
                </a:solidFill>
                <a:effectLst/>
                <a:latin typeface="+mn-lt"/>
                <a:ea typeface="+mn-ea"/>
                <a:cs typeface="+mn-cs"/>
              </a:rPr>
              <a:t>, etc.</a:t>
            </a:r>
            <a:endParaRPr lang="es-CO"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Evaluar</a:t>
            </a:r>
            <a:r>
              <a:rPr lang="en-US" sz="2400" kern="1200" dirty="0">
                <a:solidFill>
                  <a:schemeClr val="tx1"/>
                </a:solidFill>
                <a:effectLst/>
                <a:latin typeface="+mn-lt"/>
                <a:ea typeface="+mn-ea"/>
                <a:cs typeface="+mn-cs"/>
              </a:rPr>
              <a:t> los </a:t>
            </a:r>
            <a:r>
              <a:rPr lang="en-US" sz="2400" kern="1200" dirty="0" err="1">
                <a:solidFill>
                  <a:schemeClr val="tx1"/>
                </a:solidFill>
                <a:effectLst/>
                <a:latin typeface="+mn-lt"/>
                <a:ea typeface="+mn-ea"/>
                <a:cs typeface="+mn-cs"/>
              </a:rPr>
              <a:t>programas</a:t>
            </a:r>
            <a:r>
              <a:rPr lang="en-US" sz="2400" kern="1200" dirty="0">
                <a:solidFill>
                  <a:schemeClr val="tx1"/>
                </a:solidFill>
                <a:effectLst/>
                <a:latin typeface="+mn-lt"/>
                <a:ea typeface="+mn-ea"/>
                <a:cs typeface="+mn-cs"/>
              </a:rPr>
              <a:t>: por </a:t>
            </a:r>
            <a:r>
              <a:rPr lang="en-US" sz="2400" kern="1200" dirty="0" err="1">
                <a:solidFill>
                  <a:schemeClr val="tx1"/>
                </a:solidFill>
                <a:effectLst/>
                <a:latin typeface="+mn-lt"/>
                <a:ea typeface="+mn-ea"/>
                <a:cs typeface="+mn-cs"/>
              </a:rPr>
              <a:t>último</a:t>
            </a:r>
            <a:r>
              <a:rPr lang="en-US" sz="2400" kern="1200" dirty="0">
                <a:solidFill>
                  <a:schemeClr val="tx1"/>
                </a:solidFill>
                <a:effectLst/>
                <a:latin typeface="+mn-lt"/>
                <a:ea typeface="+mn-ea"/>
                <a:cs typeface="+mn-cs"/>
              </a:rPr>
              <a:t>, ¿las </a:t>
            </a:r>
            <a:r>
              <a:rPr lang="en-US" sz="2400" kern="1200" dirty="0" err="1">
                <a:solidFill>
                  <a:schemeClr val="tx1"/>
                </a:solidFill>
                <a:effectLst/>
                <a:latin typeface="+mn-lt"/>
                <a:ea typeface="+mn-ea"/>
                <a:cs typeface="+mn-cs"/>
              </a:rPr>
              <a:t>acciones</a:t>
            </a:r>
            <a:r>
              <a:rPr lang="en-US" sz="2400" kern="1200" dirty="0">
                <a:solidFill>
                  <a:schemeClr val="tx1"/>
                </a:solidFill>
                <a:effectLst/>
                <a:latin typeface="+mn-lt"/>
                <a:ea typeface="+mn-ea"/>
                <a:cs typeface="+mn-cs"/>
              </a:rPr>
              <a:t> y los </a:t>
            </a:r>
            <a:r>
              <a:rPr lang="en-US" sz="2400" kern="1200" dirty="0" err="1">
                <a:solidFill>
                  <a:schemeClr val="tx1"/>
                </a:solidFill>
                <a:effectLst/>
                <a:latin typeface="+mn-lt"/>
                <a:ea typeface="+mn-ea"/>
                <a:cs typeface="+mn-cs"/>
              </a:rPr>
              <a:t>programas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teniendo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repercusión</a:t>
            </a:r>
            <a:r>
              <a:rPr lang="en-US" sz="2400" kern="1200" dirty="0">
                <a:solidFill>
                  <a:schemeClr val="tx1"/>
                </a:solidFill>
                <a:effectLst/>
                <a:latin typeface="+mn-lt"/>
                <a:ea typeface="+mn-ea"/>
                <a:cs typeface="+mn-cs"/>
              </a:rPr>
              <a:t>? Por </a:t>
            </a:r>
            <a:r>
              <a:rPr lang="en-US" sz="2400" kern="1200" dirty="0" err="1">
                <a:solidFill>
                  <a:schemeClr val="tx1"/>
                </a:solidFill>
                <a:effectLst/>
                <a:latin typeface="+mn-lt"/>
                <a:ea typeface="+mn-ea"/>
                <a:cs typeface="+mn-cs"/>
              </a:rPr>
              <a:t>ejemplo</a:t>
            </a:r>
            <a:r>
              <a:rPr lang="en-US" sz="2400" kern="1200" dirty="0">
                <a:solidFill>
                  <a:schemeClr val="tx1"/>
                </a:solidFill>
                <a:effectLst/>
                <a:latin typeface="+mn-lt"/>
                <a:ea typeface="+mn-ea"/>
                <a:cs typeface="+mn-cs"/>
              </a:rPr>
              <a:t>, ¿las </a:t>
            </a:r>
            <a:r>
              <a:rPr lang="en-US" sz="2400" kern="1200" dirty="0" err="1">
                <a:solidFill>
                  <a:schemeClr val="tx1"/>
                </a:solidFill>
                <a:effectLst/>
                <a:latin typeface="+mn-lt"/>
                <a:ea typeface="+mn-ea"/>
                <a:cs typeface="+mn-cs"/>
              </a:rPr>
              <a:t>tasas</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enfermedad</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están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disminuyendo</a:t>
            </a:r>
            <a:r>
              <a:rPr lang="en-US" sz="2400" kern="1200" dirty="0">
                <a:solidFill>
                  <a:schemeClr val="tx1"/>
                </a:solidFill>
                <a:effectLst/>
                <a:latin typeface="+mn-lt"/>
                <a:ea typeface="+mn-ea"/>
                <a:cs typeface="+mn-cs"/>
              </a:rPr>
              <a:t>?  La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de vigilancia </a:t>
            </a:r>
            <a:r>
              <a:rPr lang="en-US" sz="2400" kern="1200" dirty="0" err="1">
                <a:solidFill>
                  <a:schemeClr val="tx1"/>
                </a:solidFill>
                <a:effectLst/>
                <a:latin typeface="+mn-lt"/>
                <a:ea typeface="+mn-ea"/>
                <a:cs typeface="+mn-cs"/>
              </a:rPr>
              <a:t>puede</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decírnoslo</a:t>
            </a:r>
            <a:r>
              <a:rPr lang="en-US" sz="2400" kern="1200" dirty="0">
                <a:solidFill>
                  <a:schemeClr val="tx1"/>
                </a:solidFill>
                <a:effectLst/>
                <a:latin typeface="+mn-lt"/>
                <a:ea typeface="+mn-ea"/>
                <a:cs typeface="+mn-cs"/>
              </a:rPr>
              <a:t>.</a:t>
            </a:r>
            <a:endParaRPr lang="es-CO"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&lt;HAGA CLIC&gt;</a:t>
            </a:r>
            <a:endParaRPr lang="es-CO"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De </a:t>
            </a:r>
            <a:r>
              <a:rPr lang="en-US" sz="2400" kern="1200" dirty="0" err="1">
                <a:solidFill>
                  <a:schemeClr val="tx1"/>
                </a:solidFill>
                <a:effectLst/>
                <a:latin typeface="+mn-lt"/>
                <a:ea typeface="+mn-ea"/>
                <a:cs typeface="+mn-cs"/>
              </a:rPr>
              <a:t>estos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cuatro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objetivos</a:t>
            </a:r>
            <a:r>
              <a:rPr lang="en-US" sz="2400" kern="1200" dirty="0">
                <a:solidFill>
                  <a:schemeClr val="tx1"/>
                </a:solidFill>
                <a:effectLst/>
                <a:latin typeface="+mn-lt"/>
                <a:ea typeface="+mn-ea"/>
                <a:cs typeface="+mn-cs"/>
              </a:rPr>
              <a:t> o </a:t>
            </a:r>
            <a:r>
              <a:rPr lang="en-US" sz="2400" kern="1200" dirty="0" err="1">
                <a:solidFill>
                  <a:schemeClr val="tx1"/>
                </a:solidFill>
                <a:effectLst/>
                <a:latin typeface="+mn-lt"/>
                <a:ea typeface="+mn-ea"/>
                <a:cs typeface="+mn-cs"/>
              </a:rPr>
              <a:t>propósitos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algunos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señalan</a:t>
            </a:r>
            <a:r>
              <a:rPr lang="en-US" sz="2400" kern="1200" dirty="0">
                <a:solidFill>
                  <a:schemeClr val="tx1"/>
                </a:solidFill>
                <a:effectLst/>
                <a:latin typeface="+mn-lt"/>
                <a:ea typeface="+mn-ea"/>
                <a:cs typeface="+mn-cs"/>
              </a:rPr>
              <a:t> que el </a:t>
            </a:r>
            <a:r>
              <a:rPr lang="en-US" sz="2400" kern="1200" dirty="0" err="1">
                <a:solidFill>
                  <a:schemeClr val="tx1"/>
                </a:solidFill>
                <a:effectLst/>
                <a:latin typeface="+mn-lt"/>
                <a:ea typeface="+mn-ea"/>
                <a:cs typeface="+mn-cs"/>
              </a:rPr>
              <a:t>más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importante</a:t>
            </a:r>
            <a:r>
              <a:rPr lang="en-US" sz="2400" kern="1200" dirty="0">
                <a:solidFill>
                  <a:schemeClr val="tx1"/>
                </a:solidFill>
                <a:effectLst/>
                <a:latin typeface="+mn-lt"/>
                <a:ea typeface="+mn-ea"/>
                <a:cs typeface="+mn-cs"/>
              </a:rPr>
              <a:t> es el </a:t>
            </a:r>
            <a:r>
              <a:rPr lang="en-US" sz="2400" kern="1200" dirty="0" err="1">
                <a:solidFill>
                  <a:schemeClr val="tx1"/>
                </a:solidFill>
                <a:effectLst/>
                <a:latin typeface="+mn-lt"/>
                <a:ea typeface="+mn-ea"/>
                <a:cs typeface="+mn-cs"/>
              </a:rPr>
              <a:t>número</a:t>
            </a:r>
            <a:r>
              <a:rPr lang="en-US" sz="2400" kern="1200" dirty="0">
                <a:solidFill>
                  <a:schemeClr val="tx1"/>
                </a:solidFill>
                <a:effectLst/>
                <a:latin typeface="+mn-lt"/>
                <a:ea typeface="+mn-ea"/>
                <a:cs typeface="+mn-cs"/>
              </a:rPr>
              <a:t>  2, </a:t>
            </a:r>
            <a:r>
              <a:rPr lang="en-US" sz="2400" kern="1200" dirty="0" err="1">
                <a:solidFill>
                  <a:schemeClr val="tx1"/>
                </a:solidFill>
                <a:effectLst/>
                <a:latin typeface="+mn-lt"/>
                <a:ea typeface="+mn-ea"/>
                <a:cs typeface="+mn-cs"/>
              </a:rPr>
              <a:t>Poner</a:t>
            </a:r>
            <a:r>
              <a:rPr lang="en-US" sz="2400" kern="1200" dirty="0">
                <a:solidFill>
                  <a:schemeClr val="tx1"/>
                </a:solidFill>
                <a:effectLst/>
                <a:latin typeface="+mn-lt"/>
                <a:ea typeface="+mn-ea"/>
                <a:cs typeface="+mn-cs"/>
              </a:rPr>
              <a:t> en </a:t>
            </a:r>
            <a:r>
              <a:rPr lang="en-US" sz="2400" kern="1200" dirty="0" err="1">
                <a:solidFill>
                  <a:schemeClr val="tx1"/>
                </a:solidFill>
                <a:effectLst/>
                <a:latin typeface="+mn-lt"/>
                <a:ea typeface="+mn-ea"/>
                <a:cs typeface="+mn-cs"/>
              </a:rPr>
              <a:t>marcha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medidas</a:t>
            </a:r>
            <a:r>
              <a:rPr lang="en-US" sz="2400" kern="1200" dirty="0">
                <a:solidFill>
                  <a:schemeClr val="tx1"/>
                </a:solidFill>
                <a:effectLst/>
                <a:latin typeface="+mn-lt"/>
                <a:ea typeface="+mn-ea"/>
                <a:cs typeface="+mn-cs"/>
              </a:rPr>
              <a:t> de salud pública.  ¿</a:t>
            </a:r>
            <a:r>
              <a:rPr lang="en-US" sz="2400" kern="1200" dirty="0" err="1">
                <a:solidFill>
                  <a:schemeClr val="tx1"/>
                </a:solidFill>
                <a:effectLst/>
                <a:latin typeface="+mn-lt"/>
                <a:ea typeface="+mn-ea"/>
                <a:cs typeface="+mn-cs"/>
              </a:rPr>
              <a:t>Debemos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actuar</a:t>
            </a:r>
            <a:r>
              <a:rPr lang="en-US" sz="2400" kern="1200" dirty="0">
                <a:solidFill>
                  <a:schemeClr val="tx1"/>
                </a:solidFill>
                <a:effectLst/>
                <a:latin typeface="+mn-lt"/>
                <a:ea typeface="+mn-ea"/>
                <a:cs typeface="+mn-cs"/>
              </a:rPr>
              <a:t> de </a:t>
            </a:r>
            <a:r>
              <a:rPr lang="en-US" sz="2400" kern="1200" dirty="0" err="1">
                <a:solidFill>
                  <a:schemeClr val="tx1"/>
                </a:solidFill>
                <a:effectLst/>
                <a:latin typeface="+mn-lt"/>
                <a:ea typeface="+mn-ea"/>
                <a:cs typeface="+mn-cs"/>
              </a:rPr>
              <a:t>inmediato</a:t>
            </a:r>
            <a:r>
              <a:rPr lang="en-US" sz="2400" kern="1200" dirty="0">
                <a:solidFill>
                  <a:schemeClr val="tx1"/>
                </a:solidFill>
                <a:effectLst/>
                <a:latin typeface="+mn-lt"/>
                <a:ea typeface="+mn-ea"/>
                <a:cs typeface="+mn-cs"/>
              </a:rPr>
              <a:t> y </a:t>
            </a:r>
            <a:r>
              <a:rPr lang="en-US" sz="2400" kern="1200" dirty="0" err="1">
                <a:solidFill>
                  <a:schemeClr val="tx1"/>
                </a:solidFill>
                <a:effectLst/>
                <a:latin typeface="+mn-lt"/>
                <a:ea typeface="+mn-ea"/>
                <a:cs typeface="+mn-cs"/>
              </a:rPr>
              <a:t>realizar</a:t>
            </a:r>
            <a:r>
              <a:rPr lang="en-US" sz="2400" kern="1200" dirty="0">
                <a:solidFill>
                  <a:schemeClr val="tx1"/>
                </a:solidFill>
                <a:effectLst/>
                <a:latin typeface="+mn-lt"/>
                <a:ea typeface="+mn-ea"/>
                <a:cs typeface="+mn-cs"/>
              </a:rPr>
              <a:t> una </a:t>
            </a:r>
            <a:r>
              <a:rPr lang="en-US" sz="2400" kern="1200" dirty="0" err="1">
                <a:solidFill>
                  <a:schemeClr val="tx1"/>
                </a:solidFill>
                <a:effectLst/>
                <a:latin typeface="+mn-lt"/>
                <a:ea typeface="+mn-ea"/>
                <a:cs typeface="+mn-cs"/>
              </a:rPr>
              <a:t>investigación</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adoptar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nuevas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políticas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tomar</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medidas</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como</a:t>
            </a:r>
            <a:r>
              <a:rPr lang="en-US" sz="2400" kern="1200" dirty="0">
                <a:solidFill>
                  <a:schemeClr val="tx1"/>
                </a:solidFill>
                <a:effectLst/>
                <a:latin typeface="+mn-lt"/>
                <a:ea typeface="+mn-ea"/>
                <a:cs typeface="+mn-cs"/>
              </a:rPr>
              <a:t> por </a:t>
            </a:r>
            <a:r>
              <a:rPr lang="en-US" sz="2400" kern="1200" dirty="0" err="1">
                <a:solidFill>
                  <a:schemeClr val="tx1"/>
                </a:solidFill>
                <a:effectLst/>
                <a:latin typeface="+mn-lt"/>
                <a:ea typeface="+mn-ea"/>
                <a:cs typeface="+mn-cs"/>
              </a:rPr>
              <a:t>ejemplo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fumigación</a:t>
            </a:r>
            <a:r>
              <a:rPr lang="en-US" sz="2400" kern="1200" dirty="0">
                <a:solidFill>
                  <a:schemeClr val="tx1"/>
                </a:solidFill>
                <a:effectLst/>
                <a:latin typeface="+mn-lt"/>
                <a:ea typeface="+mn-ea"/>
                <a:cs typeface="+mn-cs"/>
              </a:rPr>
              <a:t> contra los mosquitos?</a:t>
            </a:r>
            <a:endParaRPr lang="es-CO" sz="2400" kern="1200" dirty="0">
              <a:solidFill>
                <a:schemeClr val="tx1"/>
              </a:solidFill>
              <a:effectLst/>
              <a:latin typeface="+mn-lt"/>
              <a:ea typeface="+mn-ea"/>
              <a:cs typeface="+mn-cs"/>
            </a:endParaRPr>
          </a:p>
          <a:p>
            <a:r>
              <a:rPr lang="en-US" sz="2400" kern="1200" dirty="0" err="1">
                <a:solidFill>
                  <a:schemeClr val="tx1"/>
                </a:solidFill>
                <a:effectLst/>
                <a:latin typeface="+mn-lt"/>
                <a:ea typeface="+mn-ea"/>
                <a:cs typeface="+mn-cs"/>
              </a:rPr>
              <a:t>Debido</a:t>
            </a:r>
            <a:r>
              <a:rPr lang="en-US" sz="2400" kern="1200" dirty="0">
                <a:solidFill>
                  <a:schemeClr val="tx1"/>
                </a:solidFill>
                <a:effectLst/>
                <a:latin typeface="+mn-lt"/>
                <a:ea typeface="+mn-ea"/>
                <a:cs typeface="+mn-cs"/>
              </a:rPr>
              <a:t> a que la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de vigilancia ha de ser </a:t>
            </a:r>
            <a:r>
              <a:rPr lang="en-US" sz="2400" kern="1200" dirty="0" err="1">
                <a:solidFill>
                  <a:schemeClr val="tx1"/>
                </a:solidFill>
                <a:effectLst/>
                <a:latin typeface="+mn-lt"/>
                <a:ea typeface="+mn-ea"/>
                <a:cs typeface="+mn-cs"/>
              </a:rPr>
              <a:t>utilizada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como</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guía</a:t>
            </a:r>
            <a:r>
              <a:rPr lang="en-US" sz="2400" kern="1200" dirty="0">
                <a:solidFill>
                  <a:schemeClr val="tx1"/>
                </a:solidFill>
                <a:effectLst/>
                <a:latin typeface="+mn-lt"/>
                <a:ea typeface="+mn-ea"/>
                <a:cs typeface="+mn-cs"/>
              </a:rPr>
              <a:t> para los </a:t>
            </a:r>
            <a:r>
              <a:rPr lang="en-US" sz="2400" kern="1200" dirty="0" err="1">
                <a:solidFill>
                  <a:schemeClr val="tx1"/>
                </a:solidFill>
                <a:effectLst/>
                <a:latin typeface="+mn-lt"/>
                <a:ea typeface="+mn-ea"/>
                <a:cs typeface="+mn-cs"/>
              </a:rPr>
              <a:t>funcionarios</a:t>
            </a:r>
            <a:r>
              <a:rPr lang="en-US" sz="2400" kern="1200" dirty="0">
                <a:solidFill>
                  <a:schemeClr val="tx1"/>
                </a:solidFill>
                <a:effectLst/>
                <a:latin typeface="+mn-lt"/>
                <a:ea typeface="+mn-ea"/>
                <a:cs typeface="+mn-cs"/>
              </a:rPr>
              <a:t> de salud, la vigilancia a </a:t>
            </a:r>
            <a:r>
              <a:rPr lang="en-US" sz="2400" kern="1200" dirty="0" err="1">
                <a:solidFill>
                  <a:schemeClr val="tx1"/>
                </a:solidFill>
                <a:effectLst/>
                <a:latin typeface="+mn-lt"/>
                <a:ea typeface="+mn-ea"/>
                <a:cs typeface="+mn-cs"/>
              </a:rPr>
              <a:t>veces</a:t>
            </a:r>
            <a:r>
              <a:rPr lang="en-US" sz="2400" kern="1200" dirty="0">
                <a:solidFill>
                  <a:schemeClr val="tx1"/>
                </a:solidFill>
                <a:effectLst/>
                <a:latin typeface="+mn-lt"/>
                <a:ea typeface="+mn-ea"/>
                <a:cs typeface="+mn-cs"/>
              </a:rPr>
              <a:t> se </a:t>
            </a:r>
            <a:r>
              <a:rPr lang="en-US" sz="2400" kern="1200" dirty="0" err="1">
                <a:solidFill>
                  <a:schemeClr val="tx1"/>
                </a:solidFill>
                <a:effectLst/>
                <a:latin typeface="+mn-lt"/>
                <a:ea typeface="+mn-ea"/>
                <a:cs typeface="+mn-cs"/>
              </a:rPr>
              <a:t>denomina</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información</a:t>
            </a:r>
            <a:r>
              <a:rPr lang="en-US" sz="2400" kern="1200" dirty="0">
                <a:solidFill>
                  <a:schemeClr val="tx1"/>
                </a:solidFill>
                <a:effectLst/>
                <a:latin typeface="+mn-lt"/>
                <a:ea typeface="+mn-ea"/>
                <a:cs typeface="+mn-cs"/>
              </a:rPr>
              <a:t> para la </a:t>
            </a:r>
            <a:r>
              <a:rPr lang="en-US" sz="2400" kern="1200" dirty="0" err="1">
                <a:solidFill>
                  <a:schemeClr val="tx1"/>
                </a:solidFill>
                <a:effectLst/>
                <a:latin typeface="+mn-lt"/>
                <a:ea typeface="+mn-ea"/>
                <a:cs typeface="+mn-cs"/>
              </a:rPr>
              <a:t>acción</a:t>
            </a:r>
            <a:r>
              <a:rPr lang="en-US" sz="2400" kern="1200" dirty="0">
                <a:solidFill>
                  <a:schemeClr val="tx1"/>
                </a:solidFill>
                <a:effectLst/>
                <a:latin typeface="+mn-lt"/>
                <a:ea typeface="+mn-ea"/>
                <a:cs typeface="+mn-cs"/>
              </a:rPr>
              <a:t>”.</a:t>
            </a:r>
            <a:endParaRPr lang="en-US" altLang="en-US" dirty="0">
              <a:latin typeface="Arial" charset="0"/>
              <a:ea typeface="ＭＳ Ｐゴシック" pitchFamily="34" charset="-128"/>
              <a:cs typeface="Arial" charset="0"/>
            </a:endParaRPr>
          </a:p>
          <a:p>
            <a:pPr marL="342900" indent="-342900">
              <a:buFont typeface="Arial" panose="020B0604020202020204" pitchFamily="34" charset="0"/>
              <a:buChar char="•"/>
            </a:pPr>
            <a:endParaRPr lang="es-CO"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7</a:t>
            </a:fld>
            <a:endParaRPr lang="es-CO"/>
          </a:p>
        </p:txBody>
      </p:sp>
    </p:spTree>
    <p:extLst>
      <p:ext uri="{BB962C8B-B14F-4D97-AF65-F5344CB8AC3E}">
        <p14:creationId xmlns:p14="http://schemas.microsoft.com/office/powerpoint/2010/main" val="2252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000" dirty="0"/>
              <a:t>La vigilancia en salud pública puede realizarse a través de diferentes estrategias:</a:t>
            </a:r>
          </a:p>
          <a:p>
            <a:r>
              <a:rPr lang="es-CO" sz="2000" dirty="0"/>
              <a:t>Vigilancia de los casos o eventos, que se captan a través de la notificación rutinaria o inmediata o de la búsqueda activa institucional. Esta vigilancia es la que se realiza de manera permanente por los diferentes actores del sistema (UPGD, entidades notificadoras) y la información es notificada al sistema de información SIVIGILA</a:t>
            </a:r>
          </a:p>
          <a:p>
            <a:r>
              <a:rPr lang="es-CO" sz="2000" dirty="0"/>
              <a:t>La vigilancia de rumores realizada a través del monitoreo de medios, o de la vigilancia comunitaria realizada por personas u organizaciones en contacto con la comunidad, por medio del CNE, radio un otras fuentes</a:t>
            </a:r>
          </a:p>
          <a:p>
            <a:r>
              <a:rPr lang="es-CO" sz="2000" dirty="0"/>
              <a:t>Otra estrategia es la búsqueda secundaria a través de la revisión sistemática de otras fuentes de información disponibles para detectar casos como los RIPS, HC, RUAF</a:t>
            </a:r>
          </a:p>
          <a:p>
            <a:r>
              <a:rPr lang="es-CO" sz="2000" dirty="0"/>
              <a:t>Los estudios poblacionales o la vigilancia por laboratorio para detectar eventos o comportamientos que requieren ser medidos y no pueden identificarse por otra estrategia</a:t>
            </a:r>
          </a:p>
          <a:p>
            <a:r>
              <a:rPr lang="es-CO" sz="2000" dirty="0"/>
              <a:t>Por ultimo, el seguimiento a la gestión para eventos que requieren monitoreo de la respuesta y puede realizarse por medio de seguimiento telefónico por parte de la autoridad sanitaria </a:t>
            </a:r>
          </a:p>
        </p:txBody>
      </p:sp>
      <p:sp>
        <p:nvSpPr>
          <p:cNvPr id="4" name="Marcador de número de diapositiva 3"/>
          <p:cNvSpPr>
            <a:spLocks noGrp="1"/>
          </p:cNvSpPr>
          <p:nvPr>
            <p:ph type="sldNum" sz="quarter" idx="5"/>
          </p:nvPr>
        </p:nvSpPr>
        <p:spPr/>
        <p:txBody>
          <a:bodyPr/>
          <a:lstStyle/>
          <a:p>
            <a:fld id="{5A3BDC81-E13C-410C-A016-AEEB83A9E09C}" type="slidenum">
              <a:rPr lang="es-CO" smtClean="0"/>
              <a:t>9</a:t>
            </a:fld>
            <a:endParaRPr lang="es-CO"/>
          </a:p>
        </p:txBody>
      </p:sp>
    </p:spTree>
    <p:extLst>
      <p:ext uri="{BB962C8B-B14F-4D97-AF65-F5344CB8AC3E}">
        <p14:creationId xmlns:p14="http://schemas.microsoft.com/office/powerpoint/2010/main" val="107923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El Reglamento Sanitario Internacional (RSI o IHR, por sus siglas en inglés) de 2005 ofrecen un </a:t>
            </a:r>
            <a:r>
              <a:rPr lang="es-CO" sz="2400" b="1" kern="1200" dirty="0">
                <a:solidFill>
                  <a:schemeClr val="tx1"/>
                </a:solidFill>
                <a:effectLst/>
                <a:latin typeface="+mn-lt"/>
                <a:ea typeface="+mn-ea"/>
                <a:cs typeface="+mn-cs"/>
              </a:rPr>
              <a:t>marco legal y práctico </a:t>
            </a:r>
            <a:r>
              <a:rPr lang="es-CO" sz="2400" kern="1200" dirty="0">
                <a:solidFill>
                  <a:schemeClr val="tx1"/>
                </a:solidFill>
                <a:effectLst/>
                <a:latin typeface="+mn-lt"/>
                <a:ea typeface="+mn-ea"/>
                <a:cs typeface="+mn-cs"/>
              </a:rPr>
              <a:t>entre todos los países miembros de la Organización Mundial de la Salud para la protección frente a la propagación internacional de las enfermedades.  El RSI establecen que todos los países deben estar en </a:t>
            </a:r>
            <a:r>
              <a:rPr lang="es-CO" sz="2400" b="1" kern="1200" dirty="0">
                <a:solidFill>
                  <a:schemeClr val="tx1"/>
                </a:solidFill>
                <a:effectLst/>
                <a:latin typeface="+mn-lt"/>
                <a:ea typeface="+mn-ea"/>
                <a:cs typeface="+mn-cs"/>
              </a:rPr>
              <a:t>capacidad de detectar, evaluar, notificar y responder</a:t>
            </a:r>
            <a:r>
              <a:rPr lang="es-CO" sz="2400" kern="1200" dirty="0">
                <a:solidFill>
                  <a:schemeClr val="tx1"/>
                </a:solidFill>
                <a:effectLst/>
                <a:latin typeface="+mn-lt"/>
                <a:ea typeface="+mn-ea"/>
                <a:cs typeface="+mn-cs"/>
              </a:rPr>
              <a:t> a las amenazas de salud pública que tengan el potencial de propagarse más allá de las fronteras nacionales.  Por consiguiente, el RSI aboga por el fortalecimiento de la capacidad nacional para llevar adelante la vigilancia y el control de los eventos de salud pública que revistan preocupación nacional e internacional.  Conversaremos más sobre los requisitos de la recolección de información durante la siguiente lección. </a:t>
            </a:r>
          </a:p>
          <a:p>
            <a:r>
              <a:rPr lang="es-CO" sz="2400" kern="1200" dirty="0">
                <a:solidFill>
                  <a:schemeClr val="tx1"/>
                </a:solidFill>
                <a:effectLst/>
                <a:latin typeface="+mn-lt"/>
                <a:ea typeface="+mn-ea"/>
                <a:cs typeface="+mn-cs"/>
              </a:rPr>
              <a:t>Otro aspecto del Reglamento Sanitario Internacional (IHR) es el acuerdo de </a:t>
            </a:r>
            <a:r>
              <a:rPr lang="es-CO" sz="2400" b="1" kern="1200" dirty="0">
                <a:solidFill>
                  <a:schemeClr val="tx1"/>
                </a:solidFill>
                <a:effectLst/>
                <a:latin typeface="+mn-lt"/>
                <a:ea typeface="+mn-ea"/>
                <a:cs typeface="+mn-cs"/>
              </a:rPr>
              <a:t>limitar la propagación internacional de las enfermedades más allá de las fronteras nacionales</a:t>
            </a:r>
            <a:r>
              <a:rPr lang="es-CO" sz="2400" kern="1200" dirty="0">
                <a:solidFill>
                  <a:schemeClr val="tx1"/>
                </a:solidFill>
                <a:effectLst/>
                <a:latin typeface="+mn-lt"/>
                <a:ea typeface="+mn-ea"/>
                <a:cs typeface="+mn-cs"/>
              </a:rPr>
              <a:t>, mediante la adopción de medidas específicas en los puertos, aeropuertos y cruces terrestres.</a:t>
            </a:r>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2377064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18718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90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72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1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21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592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54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95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userDrawn="1"/>
        </p:nvSpPr>
        <p:spPr>
          <a:xfrm>
            <a:off x="152400" y="152400"/>
            <a:ext cx="88840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800" b="0" i="1" u="none" strike="noStrike" kern="1200" cap="none" spc="0" normalizeH="0" baseline="0" noProof="0" dirty="0">
                <a:ln>
                  <a:noFill/>
                </a:ln>
                <a:solidFill>
                  <a:prstClr val="white"/>
                </a:solidFill>
                <a:effectLst/>
                <a:uLnTx/>
                <a:uFillTx/>
                <a:latin typeface="Franklin Gothic Medium" pitchFamily="34" charset="0"/>
                <a:ea typeface="+mn-ea"/>
                <a:cs typeface="Times New Roman" pitchFamily="18" charset="0"/>
              </a:rPr>
              <a:t>Programa de entrenamiento en epidemiología de campo — Frontline</a:t>
            </a:r>
          </a:p>
        </p:txBody>
      </p:sp>
    </p:spTree>
    <p:extLst>
      <p:ext uri="{BB962C8B-B14F-4D97-AF65-F5344CB8AC3E}">
        <p14:creationId xmlns:p14="http://schemas.microsoft.com/office/powerpoint/2010/main" val="34375525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5902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ortada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4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131131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ido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504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ierre present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60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49310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28169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7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54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41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02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97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1F165-2D30-4C1E-8E58-D84726141767}" type="datetimeFigureOut">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16/09/2020</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5D9F01-9918-42BF-825A-AD644E7B5F3B}" type="slidenum">
              <a:rPr kumimoji="0" lang="es-C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1426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77093" y="2474703"/>
            <a:ext cx="7598980" cy="1552575"/>
          </a:xfrm>
        </p:spPr>
        <p:txBody>
          <a:bodyPr>
            <a:normAutofit/>
          </a:bodyPr>
          <a:lstStyle/>
          <a:p>
            <a:pPr algn="ctr"/>
            <a:r>
              <a:rPr lang="es-CO" sz="32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b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br>
            <a:endParaRPr lang="es-CO" sz="2000" b="1" dirty="0">
              <a:latin typeface="Tahoma" panose="020B0604030504040204" pitchFamily="34"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912F8705-FBDD-49F0-BF89-C4281BAA7F43}"/>
              </a:ext>
            </a:extLst>
          </p:cNvPr>
          <p:cNvSpPr>
            <a:spLocks noGrp="1"/>
          </p:cNvSpPr>
          <p:nvPr>
            <p:ph sz="quarter" idx="10"/>
          </p:nvPr>
        </p:nvSpPr>
        <p:spPr>
          <a:xfrm>
            <a:off x="977504" y="4145081"/>
            <a:ext cx="7598569" cy="1225054"/>
          </a:xfrm>
        </p:spPr>
        <p:txBody>
          <a:bodyPr>
            <a:normAutofit/>
          </a:bodyPr>
          <a:lstStyle/>
          <a:p>
            <a:r>
              <a:rPr lang="es-CO" dirty="0"/>
              <a:t>	</a:t>
            </a: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2001600" y="5487938"/>
            <a:ext cx="7598569" cy="386666"/>
          </a:xfrm>
        </p:spPr>
        <p:txBody>
          <a:bodyPr>
            <a:normAutofit/>
          </a:bodyPr>
          <a:lstStyle/>
          <a:p>
            <a:r>
              <a:rPr lang="es-CO" dirty="0"/>
              <a:t>Dirección de Vigilancia y Análisis del Riesgo en Salud Pública</a:t>
            </a:r>
          </a:p>
        </p:txBody>
      </p:sp>
      <p:sp>
        <p:nvSpPr>
          <p:cNvPr id="6" name="Title 1">
            <a:extLst>
              <a:ext uri="{FF2B5EF4-FFF2-40B4-BE49-F238E27FC236}">
                <a16:creationId xmlns:a16="http://schemas.microsoft.com/office/drawing/2014/main" id="{AD5F1B07-A5DB-44A0-A25B-F9D553C43AD7}"/>
              </a:ext>
            </a:extLst>
          </p:cNvPr>
          <p:cNvSpPr txBox="1">
            <a:spLocks/>
          </p:cNvSpPr>
          <p:nvPr/>
        </p:nvSpPr>
        <p:spPr>
          <a:xfrm>
            <a:off x="1892800" y="4145081"/>
            <a:ext cx="5767889" cy="98912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000" b="1" kern="1200" spc="-113">
                <a:solidFill>
                  <a:schemeClr val="tx1"/>
                </a:solidFill>
                <a:latin typeface="Helvetica" pitchFamily="2" charset="0"/>
                <a:ea typeface="+mj-ea"/>
                <a:cs typeface="Arial" panose="020B0604020202020204" pitchFamily="34" charset="0"/>
              </a:defRPr>
            </a:lvl1pPr>
          </a:lstStyle>
          <a:p>
            <a:pPr algn="ctr">
              <a:defRPr b="0" i="0"/>
            </a:pPr>
            <a:r>
              <a:rPr lang="es-CO" altLang="en-US" sz="3200" dirty="0">
                <a:latin typeface="Gotham Black" pitchFamily="50" charset="0"/>
                <a:ea typeface="Tahoma" panose="020B0604030504040204" pitchFamily="34" charset="0"/>
                <a:cs typeface="Tahoma" panose="020B0604030504040204" pitchFamily="34" charset="0"/>
              </a:rPr>
              <a:t>Unidad 1: Generalidades de la  Vigilancia en Salud Pública</a:t>
            </a:r>
            <a:endParaRPr lang="x-none" altLang="en-US" sz="3200" dirty="0">
              <a:latin typeface="Gotham Black"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FF4AE60-D5C1-41F9-92B5-6727AD28926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1738515" y="1295400"/>
            <a:ext cx="5532211" cy="4953000"/>
          </a:xfrm>
          <a:prstGeom prst="rect">
            <a:avLst/>
          </a:prstGeom>
        </p:spPr>
      </p:pic>
      <p:sp>
        <p:nvSpPr>
          <p:cNvPr id="5" name="Title 1">
            <a:extLst>
              <a:ext uri="{FF2B5EF4-FFF2-40B4-BE49-F238E27FC236}">
                <a16:creationId xmlns:a16="http://schemas.microsoft.com/office/drawing/2014/main" id="{FA57C7EF-073E-4672-B197-553BC44ACAA5}"/>
              </a:ext>
            </a:extLst>
          </p:cNvPr>
          <p:cNvSpPr>
            <a:spLocks noGrp="1"/>
          </p:cNvSpPr>
          <p:nvPr>
            <p:ph type="title"/>
          </p:nvPr>
        </p:nvSpPr>
        <p:spPr>
          <a:xfrm>
            <a:off x="792000" y="114300"/>
            <a:ext cx="8013600" cy="990600"/>
          </a:xfrm>
        </p:spPr>
        <p:txBody>
          <a:bodyPr>
            <a:normAutofit/>
          </a:bodyPr>
          <a:lstStyle/>
          <a:p>
            <a:pPr>
              <a:defRPr b="0" i="0"/>
            </a:pPr>
            <a:r>
              <a:rPr lang="x-none" altLang="en-US" sz="2800" dirty="0">
                <a:solidFill>
                  <a:srgbClr val="C00000"/>
                </a:solidFill>
                <a:latin typeface="Gotham Black" pitchFamily="50" charset="0"/>
                <a:ea typeface="Tahoma" panose="020B0604030504040204" pitchFamily="34" charset="0"/>
                <a:cs typeface="Tahoma" panose="020B0604030504040204" pitchFamily="34" charset="0"/>
              </a:rPr>
              <a:t>Reglamento </a:t>
            </a:r>
            <a:r>
              <a:rPr lang="en-US" altLang="en-US" sz="2800" dirty="0">
                <a:solidFill>
                  <a:srgbClr val="C00000"/>
                </a:solidFill>
                <a:latin typeface="Gotham Black" pitchFamily="50" charset="0"/>
                <a:ea typeface="Tahoma" panose="020B0604030504040204" pitchFamily="34" charset="0"/>
                <a:cs typeface="Tahoma" panose="020B0604030504040204" pitchFamily="34" charset="0"/>
              </a:rPr>
              <a:t>Sanitario</a:t>
            </a:r>
            <a:r>
              <a:rPr lang="x-none" altLang="en-US" sz="2800" dirty="0">
                <a:solidFill>
                  <a:srgbClr val="C00000"/>
                </a:solidFill>
                <a:latin typeface="Gotham Black" pitchFamily="50" charset="0"/>
                <a:ea typeface="Tahoma" panose="020B0604030504040204" pitchFamily="34" charset="0"/>
                <a:cs typeface="Tahoma" panose="020B0604030504040204" pitchFamily="34" charset="0"/>
              </a:rPr>
              <a:t> Internacional (2005)</a:t>
            </a:r>
          </a:p>
        </p:txBody>
      </p:sp>
    </p:spTree>
    <p:extLst>
      <p:ext uri="{BB962C8B-B14F-4D97-AF65-F5344CB8AC3E}">
        <p14:creationId xmlns:p14="http://schemas.microsoft.com/office/powerpoint/2010/main" val="162325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75832-AF84-4A96-B158-8CF466ED9CF7}"/>
              </a:ext>
            </a:extLst>
          </p:cNvPr>
          <p:cNvSpPr>
            <a:spLocks noGrp="1"/>
          </p:cNvSpPr>
          <p:nvPr>
            <p:ph type="title"/>
          </p:nvPr>
        </p:nvSpPr>
        <p:spPr>
          <a:xfrm>
            <a:off x="492919" y="321513"/>
            <a:ext cx="8086725" cy="400050"/>
          </a:xfrm>
        </p:spPr>
        <p:txBody>
          <a:bodyPr>
            <a:normAutofit fontScale="90000"/>
          </a:bodyPr>
          <a:lstStyle/>
          <a:p>
            <a:pPr algn="ctr"/>
            <a:r>
              <a:rPr lang="x-none" altLang="en-US" sz="2400" dirty="0">
                <a:solidFill>
                  <a:srgbClr val="C00000"/>
                </a:solidFill>
                <a:latin typeface="Gotham Black" pitchFamily="50" charset="0"/>
                <a:ea typeface="Tahoma" panose="020B0604030504040204" pitchFamily="34" charset="0"/>
                <a:cs typeface="Tahoma" panose="020B0604030504040204" pitchFamily="34" charset="0"/>
              </a:rPr>
              <a:t>Reglamento </a:t>
            </a:r>
            <a:r>
              <a:rPr lang="en-US" altLang="en-US" sz="2400" dirty="0">
                <a:solidFill>
                  <a:srgbClr val="C00000"/>
                </a:solidFill>
                <a:latin typeface="Gotham Black" pitchFamily="50" charset="0"/>
                <a:ea typeface="Tahoma" panose="020B0604030504040204" pitchFamily="34" charset="0"/>
                <a:cs typeface="Tahoma" panose="020B0604030504040204" pitchFamily="34" charset="0"/>
              </a:rPr>
              <a:t>Sanitario</a:t>
            </a:r>
            <a:r>
              <a:rPr lang="x-none" altLang="en-US" sz="2400" dirty="0">
                <a:solidFill>
                  <a:srgbClr val="C00000"/>
                </a:solidFill>
                <a:latin typeface="Gotham Black" pitchFamily="50" charset="0"/>
                <a:ea typeface="Tahoma" panose="020B0604030504040204" pitchFamily="34" charset="0"/>
                <a:cs typeface="Tahoma" panose="020B0604030504040204" pitchFamily="34" charset="0"/>
              </a:rPr>
              <a:t> Internacional (2005)</a:t>
            </a:r>
            <a:endParaRPr lang="es-CO" sz="2400" dirty="0">
              <a:latin typeface="Gotham Black" pitchFamily="50" charset="0"/>
            </a:endParaRPr>
          </a:p>
        </p:txBody>
      </p:sp>
      <p:sp>
        <p:nvSpPr>
          <p:cNvPr id="4" name="Content Placeholder 1">
            <a:extLst>
              <a:ext uri="{FF2B5EF4-FFF2-40B4-BE49-F238E27FC236}">
                <a16:creationId xmlns:a16="http://schemas.microsoft.com/office/drawing/2014/main" id="{6214D1C5-40CE-48E2-A2A4-B4B4D5ACA0AE}"/>
              </a:ext>
            </a:extLst>
          </p:cNvPr>
          <p:cNvSpPr txBox="1">
            <a:spLocks/>
          </p:cNvSpPr>
          <p:nvPr/>
        </p:nvSpPr>
        <p:spPr>
          <a:xfrm>
            <a:off x="381000" y="1303265"/>
            <a:ext cx="8382000" cy="4832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just">
              <a:defRPr b="0" i="0"/>
            </a:pPr>
            <a:r>
              <a:rPr lang="x-none" sz="2400" dirty="0">
                <a:latin typeface="Gotham Light" pitchFamily="50" charset="0"/>
                <a:ea typeface="Tahoma" panose="020B0604030504040204" pitchFamily="34" charset="0"/>
                <a:cs typeface="Tahoma" panose="020B0604030504040204" pitchFamily="34" charset="0"/>
              </a:rPr>
              <a:t>Acuerdo entre todos los </a:t>
            </a:r>
            <a:r>
              <a:rPr lang="es-CO" sz="2400" dirty="0">
                <a:latin typeface="Gotham Light" pitchFamily="50" charset="0"/>
                <a:ea typeface="Tahoma" panose="020B0604030504040204" pitchFamily="34" charset="0"/>
                <a:cs typeface="Tahoma" panose="020B0604030504040204" pitchFamily="34" charset="0"/>
              </a:rPr>
              <a:t>196 países - </a:t>
            </a:r>
            <a:r>
              <a:rPr lang="x-none" sz="2400" dirty="0">
                <a:latin typeface="Gotham Light" pitchFamily="50" charset="0"/>
                <a:ea typeface="Tahoma" panose="020B0604030504040204" pitchFamily="34" charset="0"/>
                <a:cs typeface="Tahoma" panose="020B0604030504040204" pitchFamily="34" charset="0"/>
              </a:rPr>
              <a:t>Estados Miembros de la OMS para trabajar conjuntamente por </a:t>
            </a:r>
            <a:r>
              <a:rPr lang="es-CO" sz="2400" dirty="0">
                <a:latin typeface="Gotham Light" pitchFamily="50" charset="0"/>
                <a:ea typeface="Tahoma" panose="020B0604030504040204" pitchFamily="34" charset="0"/>
                <a:cs typeface="Tahoma" panose="020B0604030504040204" pitchFamily="34" charset="0"/>
              </a:rPr>
              <a:t> la </a:t>
            </a:r>
            <a:r>
              <a:rPr lang="x-none" sz="2400" dirty="0">
                <a:latin typeface="Gotham Light" pitchFamily="50" charset="0"/>
                <a:ea typeface="Tahoma" panose="020B0604030504040204" pitchFamily="34" charset="0"/>
                <a:cs typeface="Tahoma" panose="020B0604030504040204" pitchFamily="34" charset="0"/>
              </a:rPr>
              <a:t>seguridad sanitaria mundial.</a:t>
            </a:r>
            <a:endParaRPr lang="es-CO" sz="2400" dirty="0">
              <a:latin typeface="Gotham Light" pitchFamily="50" charset="0"/>
              <a:ea typeface="Tahoma" panose="020B0604030504040204" pitchFamily="34" charset="0"/>
              <a:cs typeface="Tahoma" panose="020B0604030504040204" pitchFamily="34" charset="0"/>
            </a:endParaRPr>
          </a:p>
          <a:p>
            <a:pPr marL="0" indent="0" algn="just">
              <a:buFont typeface="Arial" panose="020B0604020202020204" pitchFamily="34" charset="0"/>
              <a:buNone/>
              <a:defRPr b="0" i="0"/>
            </a:pPr>
            <a:endParaRPr lang="x-none" sz="2400" dirty="0">
              <a:latin typeface="Gotham Light" pitchFamily="50" charset="0"/>
              <a:ea typeface="Tahoma" panose="020B0604030504040204" pitchFamily="34" charset="0"/>
              <a:cs typeface="Tahoma" panose="020B0604030504040204" pitchFamily="34" charset="0"/>
            </a:endParaRPr>
          </a:p>
          <a:p>
            <a:pPr marL="355600" indent="-355600" algn="just">
              <a:defRPr b="0" i="0"/>
            </a:pPr>
            <a:r>
              <a:rPr lang="x-none" sz="2400" dirty="0">
                <a:latin typeface="Gotham Light" pitchFamily="50" charset="0"/>
                <a:ea typeface="Tahoma" panose="020B0604030504040204" pitchFamily="34" charset="0"/>
                <a:cs typeface="Tahoma" panose="020B0604030504040204" pitchFamily="34" charset="0"/>
              </a:rPr>
              <a:t>Los países se comprometen a fortalecer sus capacidades para detectar, evaluar y notificar eventos de salud pública para que cumplan con las normas internacionales.</a:t>
            </a:r>
            <a:endParaRPr lang="es-CO" sz="2400" dirty="0">
              <a:latin typeface="Gotham Light" pitchFamily="50" charset="0"/>
              <a:ea typeface="Tahoma" panose="020B0604030504040204" pitchFamily="34" charset="0"/>
              <a:cs typeface="Tahoma" panose="020B0604030504040204" pitchFamily="34" charset="0"/>
            </a:endParaRPr>
          </a:p>
          <a:p>
            <a:pPr marL="0" indent="0" algn="just">
              <a:buFont typeface="Arial" panose="020B0604020202020204" pitchFamily="34" charset="0"/>
              <a:buNone/>
              <a:defRPr b="0" i="0"/>
            </a:pPr>
            <a:endParaRPr lang="x-none" sz="2400" dirty="0">
              <a:latin typeface="Gotham Light" pitchFamily="50" charset="0"/>
              <a:ea typeface="Tahoma" panose="020B0604030504040204" pitchFamily="34" charset="0"/>
              <a:cs typeface="Tahoma" panose="020B0604030504040204" pitchFamily="34" charset="0"/>
            </a:endParaRPr>
          </a:p>
          <a:p>
            <a:pPr marL="355600" indent="-355600" algn="just">
              <a:defRPr b="0" i="0"/>
            </a:pPr>
            <a:r>
              <a:rPr lang="x-none" sz="2400" dirty="0">
                <a:latin typeface="Gotham Light" pitchFamily="50" charset="0"/>
                <a:ea typeface="Tahoma" panose="020B0604030504040204" pitchFamily="34" charset="0"/>
                <a:cs typeface="Tahoma" panose="020B0604030504040204" pitchFamily="34" charset="0"/>
              </a:rPr>
              <a:t>El RSI también incluye medidas específicas en puertos, aeropuertos y pasos fronterizos terrestres para limitar la propagación de riesgos para la salud a los países vecinos</a:t>
            </a:r>
            <a:r>
              <a:rPr lang="x-none"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59591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C00C1-8635-4E8F-88F1-169ADA3FAA22}"/>
              </a:ext>
            </a:extLst>
          </p:cNvPr>
          <p:cNvSpPr>
            <a:spLocks noGrp="1"/>
          </p:cNvSpPr>
          <p:nvPr>
            <p:ph type="title"/>
          </p:nvPr>
        </p:nvSpPr>
        <p:spPr/>
        <p:txBody>
          <a:bodyPr>
            <a:normAutofit fontScale="90000"/>
          </a:bodyPr>
          <a:lstStyle/>
          <a:p>
            <a:pPr algn="r"/>
            <a:r>
              <a:rPr lang="es-CO" sz="2400" b="1" dirty="0">
                <a:solidFill>
                  <a:srgbClr val="C00000"/>
                </a:solidFill>
                <a:latin typeface="Arial" panose="020B0604020202020204" pitchFamily="34" charset="0"/>
                <a:cs typeface="Arial" panose="020B0604020202020204" pitchFamily="34" charset="0"/>
              </a:rPr>
              <a:t>Emergencia de salud pública de importancia internacional - ESPII</a:t>
            </a:r>
            <a:endParaRPr lang="es-CO" sz="2400" dirty="0">
              <a:solidFill>
                <a:srgbClr val="C00000"/>
              </a:solidFill>
            </a:endParaRPr>
          </a:p>
        </p:txBody>
      </p:sp>
      <p:sp>
        <p:nvSpPr>
          <p:cNvPr id="4" name="Rectangle 3">
            <a:extLst>
              <a:ext uri="{FF2B5EF4-FFF2-40B4-BE49-F238E27FC236}">
                <a16:creationId xmlns:a16="http://schemas.microsoft.com/office/drawing/2014/main" id="{0193E973-3209-4F67-8763-7B755F3BFAEB}"/>
              </a:ext>
            </a:extLst>
          </p:cNvPr>
          <p:cNvSpPr txBox="1">
            <a:spLocks noChangeArrowheads="1"/>
          </p:cNvSpPr>
          <p:nvPr/>
        </p:nvSpPr>
        <p:spPr>
          <a:xfrm>
            <a:off x="138336" y="1841564"/>
            <a:ext cx="8624664" cy="4754562"/>
          </a:xfrm>
          <a:prstGeom prst="rect">
            <a:avLst/>
          </a:prstGeom>
        </p:spPr>
        <p:txBody>
          <a:bodyPr>
            <a:normAutofit fontScale="9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es-CO" sz="2400" dirty="0">
                <a:latin typeface="Gotham Light" pitchFamily="50" charset="0"/>
                <a:ea typeface="Tahoma" panose="020B0604030504040204" pitchFamily="34" charset="0"/>
                <a:cs typeface="Tahoma" panose="020B0604030504040204" pitchFamily="34" charset="0"/>
              </a:rPr>
              <a:t>“Evento extraordinario que de conformidad con el RSI (2005), se ha determinado que constituye un riesgo para la salud pública de otros Estados, a causa de la propagación internacional que podría exigir una respuesta internacional coordinada”. Esta definición implica que la situación es:</a:t>
            </a:r>
          </a:p>
          <a:p>
            <a:pPr marL="0" indent="0" algn="just" fontAlgn="base">
              <a:buNone/>
            </a:pPr>
            <a:endParaRPr lang="es-CO" sz="2400" dirty="0">
              <a:latin typeface="Gotham Light" pitchFamily="50" charset="0"/>
              <a:ea typeface="Tahoma" panose="020B0604030504040204" pitchFamily="34" charset="0"/>
              <a:cs typeface="Tahoma" panose="020B0604030504040204" pitchFamily="34" charset="0"/>
            </a:endParaRPr>
          </a:p>
          <a:p>
            <a:pPr lvl="1" algn="just" fontAlgn="base"/>
            <a:r>
              <a:rPr lang="es-CO" sz="2000" dirty="0">
                <a:latin typeface="Gotham Light" pitchFamily="50" charset="0"/>
                <a:ea typeface="Tahoma" panose="020B0604030504040204" pitchFamily="34" charset="0"/>
                <a:cs typeface="Tahoma" panose="020B0604030504040204" pitchFamily="34" charset="0"/>
              </a:rPr>
              <a:t>Grave, súbita, inusual o inesperada.</a:t>
            </a:r>
          </a:p>
          <a:p>
            <a:pPr lvl="1" algn="just" fontAlgn="base"/>
            <a:r>
              <a:rPr lang="es-CO" sz="2000" dirty="0">
                <a:latin typeface="Gotham Light" pitchFamily="50" charset="0"/>
                <a:ea typeface="Tahoma" panose="020B0604030504040204" pitchFamily="34" charset="0"/>
                <a:cs typeface="Tahoma" panose="020B0604030504040204" pitchFamily="34" charset="0"/>
              </a:rPr>
              <a:t>Tiene implicaciones para la salud pública que van más allá de las fronteras del Estado afectado.</a:t>
            </a:r>
          </a:p>
          <a:p>
            <a:pPr lvl="1" algn="just" fontAlgn="base"/>
            <a:r>
              <a:rPr lang="es-CO" sz="2000" dirty="0">
                <a:latin typeface="Gotham Light" pitchFamily="50" charset="0"/>
                <a:ea typeface="Tahoma" panose="020B0604030504040204" pitchFamily="34" charset="0"/>
                <a:cs typeface="Tahoma" panose="020B0604030504040204" pitchFamily="34" charset="0"/>
              </a:rPr>
              <a:t>Puede necesitar una acción internacional inmediata.</a:t>
            </a:r>
          </a:p>
        </p:txBody>
      </p:sp>
    </p:spTree>
    <p:extLst>
      <p:ext uri="{BB962C8B-B14F-4D97-AF65-F5344CB8AC3E}">
        <p14:creationId xmlns:p14="http://schemas.microsoft.com/office/powerpoint/2010/main" val="185739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48E56-CA11-43C9-B6ED-E162FBB36BC6}"/>
              </a:ext>
            </a:extLst>
          </p:cNvPr>
          <p:cNvSpPr>
            <a:spLocks noGrp="1"/>
          </p:cNvSpPr>
          <p:nvPr>
            <p:ph type="title"/>
          </p:nvPr>
        </p:nvSpPr>
        <p:spPr/>
        <p:txBody>
          <a:bodyPr>
            <a:noAutofit/>
          </a:bodyPr>
          <a:lstStyle/>
          <a:p>
            <a:pPr algn="r"/>
            <a:r>
              <a:rPr lang="es-CO" sz="3600" b="1" dirty="0">
                <a:solidFill>
                  <a:srgbClr val="C00000"/>
                </a:solidFill>
                <a:latin typeface="Gotham Black" pitchFamily="50" charset="0"/>
                <a:cs typeface="Arial" panose="020B0604020202020204" pitchFamily="34" charset="0"/>
              </a:rPr>
              <a:t>Resumen</a:t>
            </a:r>
            <a:endParaRPr lang="es-CO" sz="3600" dirty="0">
              <a:latin typeface="Gotham Black" pitchFamily="50" charset="0"/>
            </a:endParaRPr>
          </a:p>
        </p:txBody>
      </p:sp>
      <p:sp>
        <p:nvSpPr>
          <p:cNvPr id="3" name="Marcador de contenido 2">
            <a:extLst>
              <a:ext uri="{FF2B5EF4-FFF2-40B4-BE49-F238E27FC236}">
                <a16:creationId xmlns:a16="http://schemas.microsoft.com/office/drawing/2014/main" id="{120EB61E-F89F-4218-8846-2B8D54451808}"/>
              </a:ext>
            </a:extLst>
          </p:cNvPr>
          <p:cNvSpPr>
            <a:spLocks noGrp="1"/>
          </p:cNvSpPr>
          <p:nvPr>
            <p:ph sz="quarter" idx="10"/>
          </p:nvPr>
        </p:nvSpPr>
        <p:spPr>
          <a:xfrm>
            <a:off x="492918" y="1159807"/>
            <a:ext cx="8086725" cy="4538385"/>
          </a:xfrm>
        </p:spPr>
        <p:txBody>
          <a:bodyPr/>
          <a:lstStyle/>
          <a:p>
            <a:pPr marL="0" indent="0">
              <a:buNone/>
            </a:pPr>
            <a:r>
              <a:rPr lang="es-MX" b="1" dirty="0">
                <a:latin typeface="Gotham Light" pitchFamily="50" charset="0"/>
                <a:ea typeface="Tahoma" panose="020B0604030504040204" pitchFamily="34" charset="0"/>
                <a:cs typeface="Tahoma" panose="020B0604030504040204" pitchFamily="34" charset="0"/>
              </a:rPr>
              <a:t>Vigilancia en salud pública:</a:t>
            </a:r>
          </a:p>
          <a:p>
            <a:pPr marL="0" indent="0">
              <a:buNone/>
            </a:pPr>
            <a:endParaRPr lang="es-MX" dirty="0">
              <a:latin typeface="Gotham Light" pitchFamily="50" charset="0"/>
              <a:ea typeface="Tahoma" panose="020B0604030504040204" pitchFamily="34" charset="0"/>
              <a:cs typeface="Tahoma" panose="020B0604030504040204" pitchFamily="34" charset="0"/>
            </a:endParaRPr>
          </a:p>
          <a:p>
            <a:pPr algn="just"/>
            <a:r>
              <a:rPr lang="es-MX" sz="2400" dirty="0">
                <a:latin typeface="Gotham Light" pitchFamily="50" charset="0"/>
                <a:ea typeface="Tahoma" panose="020B0604030504040204" pitchFamily="34" charset="0"/>
                <a:cs typeface="Tahoma" panose="020B0604030504040204" pitchFamily="34" charset="0"/>
              </a:rPr>
              <a:t>Es el sistema de recopilación, análisis, interpretación y uso compartido de datos de la salud para ayudar a la toma de decisiones y adopción de medidas. </a:t>
            </a:r>
          </a:p>
          <a:p>
            <a:r>
              <a:rPr lang="es-MX" sz="2400" dirty="0">
                <a:latin typeface="Gotham Light" pitchFamily="50" charset="0"/>
                <a:ea typeface="Tahoma" panose="020B0604030504040204" pitchFamily="34" charset="0"/>
                <a:cs typeface="Tahoma" panose="020B0604030504040204" pitchFamily="34" charset="0"/>
              </a:rPr>
              <a:t>Requiere la colaboración de varios niveles, desde el local hasta el internacional.</a:t>
            </a:r>
          </a:p>
          <a:p>
            <a:pPr algn="just"/>
            <a:r>
              <a:rPr lang="es-MX" sz="2400" dirty="0">
                <a:latin typeface="Gotham Light" pitchFamily="50" charset="0"/>
                <a:ea typeface="Tahoma" panose="020B0604030504040204" pitchFamily="34" charset="0"/>
                <a:cs typeface="Tahoma" panose="020B0604030504040204" pitchFamily="34" charset="0"/>
              </a:rPr>
              <a:t>Utilizada para describir y analizar el comportamiento de los eventos, adoptar medidas, guiar políticas, evaluar los programas.</a:t>
            </a:r>
          </a:p>
          <a:p>
            <a:endParaRPr lang="es-CO" dirty="0">
              <a:latin typeface="Gotham Light" pitchFamily="50" charset="0"/>
            </a:endParaRPr>
          </a:p>
        </p:txBody>
      </p:sp>
    </p:spTree>
    <p:extLst>
      <p:ext uri="{BB962C8B-B14F-4D97-AF65-F5344CB8AC3E}">
        <p14:creationId xmlns:p14="http://schemas.microsoft.com/office/powerpoint/2010/main" val="309923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E0FC4A7-D9F1-4E94-962E-DFEE9F011B98}"/>
              </a:ext>
            </a:extLst>
          </p:cNvPr>
          <p:cNvSpPr>
            <a:spLocks noGrp="1"/>
          </p:cNvSpPr>
          <p:nvPr>
            <p:ph sz="quarter" idx="10"/>
          </p:nvPr>
        </p:nvSpPr>
        <p:spPr/>
        <p:txBody>
          <a:bodyPr/>
          <a:lstStyle/>
          <a:p>
            <a:endParaRPr lang="es-CO"/>
          </a:p>
        </p:txBody>
      </p:sp>
      <p:sp>
        <p:nvSpPr>
          <p:cNvPr id="3" name="Marcador de contenido 2">
            <a:extLst>
              <a:ext uri="{FF2B5EF4-FFF2-40B4-BE49-F238E27FC236}">
                <a16:creationId xmlns:a16="http://schemas.microsoft.com/office/drawing/2014/main" id="{553FCD8D-E278-4480-A5A0-E689B1839C3F}"/>
              </a:ext>
            </a:extLst>
          </p:cNvPr>
          <p:cNvSpPr>
            <a:spLocks noGrp="1"/>
          </p:cNvSpPr>
          <p:nvPr>
            <p:ph sz="quarter" idx="11"/>
          </p:nvPr>
        </p:nvSpPr>
        <p:spPr/>
        <p:txBody>
          <a:bodyPr/>
          <a:lstStyle/>
          <a:p>
            <a:endParaRPr lang="es-CO"/>
          </a:p>
        </p:txBody>
      </p:sp>
      <p:sp>
        <p:nvSpPr>
          <p:cNvPr id="4" name="Marcador de contenido 3">
            <a:extLst>
              <a:ext uri="{FF2B5EF4-FFF2-40B4-BE49-F238E27FC236}">
                <a16:creationId xmlns:a16="http://schemas.microsoft.com/office/drawing/2014/main" id="{05C8C614-E3F3-4748-9939-4D92309CED66}"/>
              </a:ext>
            </a:extLst>
          </p:cNvPr>
          <p:cNvSpPr>
            <a:spLocks noGrp="1"/>
          </p:cNvSpPr>
          <p:nvPr>
            <p:ph sz="quarter" idx="12"/>
          </p:nvPr>
        </p:nvSpPr>
        <p:spPr/>
        <p:txBody>
          <a:bodyPr/>
          <a:lstStyle/>
          <a:p>
            <a:endParaRPr lang="es-CO"/>
          </a:p>
        </p:txBody>
      </p:sp>
    </p:spTree>
    <p:extLst>
      <p:ext uri="{BB962C8B-B14F-4D97-AF65-F5344CB8AC3E}">
        <p14:creationId xmlns:p14="http://schemas.microsoft.com/office/powerpoint/2010/main" val="347837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O" b="1" dirty="0">
                <a:solidFill>
                  <a:srgbClr val="C00000"/>
                </a:solidFill>
                <a:latin typeface="Gotham Black" pitchFamily="50" charset="0"/>
                <a:ea typeface="Tahoma" panose="020B0604030504040204" pitchFamily="34" charset="0"/>
                <a:cs typeface="Tahoma" panose="020B0604030504040204" pitchFamily="34" charset="0"/>
              </a:rPr>
              <a:t>Objetivos de aprendizaje</a:t>
            </a:r>
          </a:p>
        </p:txBody>
      </p:sp>
      <p:sp>
        <p:nvSpPr>
          <p:cNvPr id="2" name="1 Marcador de contenido"/>
          <p:cNvSpPr>
            <a:spLocks noGrp="1"/>
          </p:cNvSpPr>
          <p:nvPr>
            <p:ph sz="quarter" idx="10"/>
          </p:nvPr>
        </p:nvSpPr>
        <p:spPr/>
        <p:txBody>
          <a:bodyPr/>
          <a:lstStyle/>
          <a:p>
            <a:pPr algn="just"/>
            <a:r>
              <a:rPr lang="es-MX" dirty="0">
                <a:latin typeface="Gotham Light" pitchFamily="50" charset="0"/>
                <a:ea typeface="Tahoma" panose="020B0604030504040204" pitchFamily="34" charset="0"/>
                <a:cs typeface="Tahoma" panose="020B0604030504040204" pitchFamily="34" charset="0"/>
              </a:rPr>
              <a:t>Describir las generalidades, marco legal y fines de la vigilancia en salud pública.</a:t>
            </a:r>
          </a:p>
          <a:p>
            <a:pPr marL="0" indent="0" algn="just">
              <a:buNone/>
            </a:pPr>
            <a:endParaRPr lang="es-MX" dirty="0">
              <a:latin typeface="Gotham Light" pitchFamily="50" charset="0"/>
              <a:ea typeface="Tahoma" panose="020B0604030504040204" pitchFamily="34" charset="0"/>
              <a:cs typeface="Tahoma" panose="020B0604030504040204" pitchFamily="34" charset="0"/>
            </a:endParaRPr>
          </a:p>
          <a:p>
            <a:pPr algn="just"/>
            <a:r>
              <a:rPr lang="es-MX" dirty="0">
                <a:latin typeface="Gotham Light" pitchFamily="50" charset="0"/>
                <a:ea typeface="Tahoma" panose="020B0604030504040204" pitchFamily="34" charset="0"/>
                <a:cs typeface="Tahoma" panose="020B0604030504040204" pitchFamily="34" charset="0"/>
              </a:rPr>
              <a:t>Identificar las características clave del Reglamento Sanitario Internacional</a:t>
            </a:r>
          </a:p>
          <a:p>
            <a:pPr marL="0" indent="0" algn="just">
              <a:buNone/>
            </a:pPr>
            <a:endParaRPr lang="es-CO" dirty="0">
              <a:latin typeface="Gotham Light"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00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MX" sz="3200" b="1" dirty="0">
                <a:latin typeface="Gotham Black" pitchFamily="50" charset="0"/>
              </a:rPr>
              <a:t>¿Qué es la vigilancia en salud pública?</a:t>
            </a:r>
            <a:endParaRPr lang="es-CO" sz="3200" b="1" dirty="0">
              <a:latin typeface="Gotham Black" pitchFamily="50" charset="0"/>
            </a:endParaRPr>
          </a:p>
        </p:txBody>
      </p:sp>
      <p:sp>
        <p:nvSpPr>
          <p:cNvPr id="5" name="Rectangle 3">
            <a:extLst>
              <a:ext uri="{FF2B5EF4-FFF2-40B4-BE49-F238E27FC236}">
                <a16:creationId xmlns:a16="http://schemas.microsoft.com/office/drawing/2014/main" id="{F25A7BAA-5ADD-4152-BF04-2BAEDE277141}"/>
              </a:ext>
            </a:extLst>
          </p:cNvPr>
          <p:cNvSpPr txBox="1">
            <a:spLocks noChangeArrowheads="1"/>
          </p:cNvSpPr>
          <p:nvPr/>
        </p:nvSpPr>
        <p:spPr>
          <a:xfrm>
            <a:off x="2001600" y="2403046"/>
            <a:ext cx="6663644" cy="374755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Wingdings" pitchFamily="2" charset="2"/>
              <a:buNone/>
              <a:defRPr b="0" i="0"/>
            </a:pPr>
            <a:r>
              <a:rPr lang="x-none" altLang="en-US" sz="2600" i="1" dirty="0">
                <a:latin typeface="Gotham Light" pitchFamily="50" charset="0"/>
                <a:ea typeface="ＭＳ Ｐゴシック" pitchFamily="34" charset="-128"/>
              </a:rPr>
              <a:t> </a:t>
            </a:r>
            <a:r>
              <a:rPr lang="es-CO" altLang="en-US" sz="2600" i="1" dirty="0">
                <a:latin typeface="Gotham Light" pitchFamily="50" charset="0"/>
                <a:ea typeface="ＭＳ Ｐゴシック" pitchFamily="34" charset="-128"/>
              </a:rPr>
              <a:t>Proceso c</a:t>
            </a:r>
            <a:r>
              <a:rPr lang="x-none" altLang="en-US" sz="2600" i="1" dirty="0">
                <a:latin typeface="Gotham Light" pitchFamily="50" charset="0"/>
                <a:ea typeface="ＭＳ Ｐゴシック" pitchFamily="34" charset="-128"/>
              </a:rPr>
              <a:t>ontinuo,</a:t>
            </a:r>
            <a:r>
              <a:rPr lang="x-none" altLang="en-US" sz="2600" dirty="0">
                <a:latin typeface="Gotham Light" pitchFamily="50" charset="0"/>
                <a:ea typeface="ＭＳ Ｐゴシック" pitchFamily="34" charset="-128"/>
              </a:rPr>
              <a:t> </a:t>
            </a:r>
            <a:r>
              <a:rPr lang="x-none" altLang="en-US" sz="2600" i="1" dirty="0">
                <a:latin typeface="Gotham Light" pitchFamily="50" charset="0"/>
                <a:ea typeface="ＭＳ Ｐゴシック" pitchFamily="34" charset="-128"/>
              </a:rPr>
              <a:t>sistemático</a:t>
            </a:r>
          </a:p>
          <a:p>
            <a:pPr marL="0" indent="0">
              <a:spcBef>
                <a:spcPts val="1200"/>
              </a:spcBef>
              <a:buFont typeface="Wingdings" pitchFamily="2" charset="2"/>
              <a:buNone/>
              <a:defRPr b="0" i="0"/>
            </a:pPr>
            <a:r>
              <a:rPr lang="x-none" altLang="en-US" sz="2600" dirty="0">
                <a:latin typeface="Gotham Light" pitchFamily="50" charset="0"/>
                <a:ea typeface="ＭＳ Ｐゴシック" pitchFamily="34" charset="-128"/>
              </a:rPr>
              <a:t> </a:t>
            </a:r>
            <a:endParaRPr lang="es-CO" altLang="en-US" sz="2600" dirty="0">
              <a:latin typeface="Gotham Light" pitchFamily="50" charset="0"/>
              <a:ea typeface="ＭＳ Ｐゴシック" pitchFamily="34" charset="-128"/>
            </a:endParaRPr>
          </a:p>
          <a:p>
            <a:pPr marL="0" indent="0">
              <a:spcBef>
                <a:spcPts val="1200"/>
              </a:spcBef>
              <a:buFont typeface="Wingdings" pitchFamily="2" charset="2"/>
              <a:buNone/>
              <a:defRPr b="0" i="0"/>
            </a:pPr>
            <a:r>
              <a:rPr lang="es-CO" altLang="en-US" sz="2600" i="1" dirty="0">
                <a:latin typeface="Gotham Light" pitchFamily="50" charset="0"/>
                <a:ea typeface="ＭＳ Ｐゴシック" pitchFamily="34" charset="-128"/>
              </a:rPr>
              <a:t>Realiza recolección, análisis, </a:t>
            </a:r>
            <a:r>
              <a:rPr lang="x-none" altLang="en-US" sz="2600" i="1" dirty="0">
                <a:latin typeface="Gotham Light" pitchFamily="50" charset="0"/>
                <a:ea typeface="ＭＳ Ｐゴシック" pitchFamily="34" charset="-128"/>
              </a:rPr>
              <a:t>interpretación y</a:t>
            </a:r>
            <a:r>
              <a:rPr lang="es-CO" altLang="en-US" sz="2600" i="1" dirty="0">
                <a:latin typeface="Gotham Light" pitchFamily="50" charset="0"/>
                <a:ea typeface="ＭＳ Ｐゴシック" pitchFamily="34" charset="-128"/>
              </a:rPr>
              <a:t> divulgación </a:t>
            </a:r>
            <a:r>
              <a:rPr lang="x-none" altLang="en-US" sz="2600" i="1" dirty="0">
                <a:latin typeface="Gotham Light" pitchFamily="50" charset="0"/>
                <a:ea typeface="ＭＳ Ｐゴシック" pitchFamily="34" charset="-128"/>
              </a:rPr>
              <a:t>de datos relacionados con la salud</a:t>
            </a:r>
          </a:p>
          <a:p>
            <a:pPr marL="0" indent="0">
              <a:spcBef>
                <a:spcPts val="1200"/>
              </a:spcBef>
              <a:buFont typeface="Wingdings" pitchFamily="2" charset="2"/>
              <a:buNone/>
              <a:defRPr b="0" i="0"/>
            </a:pPr>
            <a:r>
              <a:rPr lang="x-none" altLang="en-US" sz="2600" dirty="0">
                <a:latin typeface="Gotham Light" pitchFamily="50" charset="0"/>
                <a:ea typeface="ＭＳ Ｐゴシック" pitchFamily="34" charset="-128"/>
              </a:rPr>
              <a:t> </a:t>
            </a:r>
            <a:endParaRPr lang="es-CO" altLang="en-US" sz="2600" dirty="0">
              <a:latin typeface="Gotham Light" pitchFamily="50" charset="0"/>
              <a:ea typeface="ＭＳ Ｐゴシック" pitchFamily="34" charset="-128"/>
            </a:endParaRPr>
          </a:p>
          <a:p>
            <a:pPr marL="0" indent="0">
              <a:spcBef>
                <a:spcPts val="1200"/>
              </a:spcBef>
              <a:buFont typeface="Wingdings" pitchFamily="2" charset="2"/>
              <a:buNone/>
              <a:defRPr b="0" i="0"/>
            </a:pPr>
            <a:r>
              <a:rPr lang="en-US" altLang="en-US" sz="2600" i="1" dirty="0">
                <a:latin typeface="Gotham Light" pitchFamily="50" charset="0"/>
                <a:ea typeface="ＭＳ Ｐゴシック" pitchFamily="34" charset="-128"/>
              </a:rPr>
              <a:t>P</a:t>
            </a:r>
            <a:r>
              <a:rPr lang="x-none" altLang="en-US" sz="2600" i="1" dirty="0">
                <a:latin typeface="Gotham Light" pitchFamily="50" charset="0"/>
                <a:ea typeface="ＭＳ Ｐゴシック" pitchFamily="34" charset="-128"/>
              </a:rPr>
              <a:t>ara su uso en acciones de salud pública</a:t>
            </a:r>
            <a:r>
              <a:rPr lang="es-CO" altLang="en-US" sz="2600" i="1" dirty="0">
                <a:latin typeface="Gotham Light" pitchFamily="50" charset="0"/>
                <a:ea typeface="ＭＳ Ｐゴシック" pitchFamily="34" charset="-128"/>
              </a:rPr>
              <a:t> (SP) </a:t>
            </a:r>
          </a:p>
          <a:p>
            <a:pPr marL="0" indent="0">
              <a:spcBef>
                <a:spcPts val="1200"/>
              </a:spcBef>
              <a:buFont typeface="Wingdings" pitchFamily="2" charset="2"/>
              <a:buNone/>
              <a:defRPr b="0" i="0"/>
            </a:pPr>
            <a:r>
              <a:rPr lang="es-CO" altLang="en-US" sz="2600" i="1" dirty="0">
                <a:latin typeface="Gotham Light" pitchFamily="50" charset="0"/>
                <a:ea typeface="ＭＳ Ｐゴシック" pitchFamily="34" charset="-128"/>
              </a:rPr>
              <a:t>P</a:t>
            </a:r>
            <a:r>
              <a:rPr lang="x-none" altLang="en-US" sz="2600" i="1" dirty="0">
                <a:latin typeface="Gotham Light" pitchFamily="50" charset="0"/>
                <a:ea typeface="ＭＳ Ｐゴシック" pitchFamily="34" charset="-128"/>
              </a:rPr>
              <a:t>ara reducir la morbilidad y mortalidad y mejorar la salud.</a:t>
            </a:r>
          </a:p>
          <a:p>
            <a:pPr marL="0" indent="0">
              <a:spcBef>
                <a:spcPct val="0"/>
              </a:spcBef>
              <a:buFont typeface="Wingdings" pitchFamily="2" charset="2"/>
              <a:buNone/>
              <a:defRPr b="0" i="0"/>
            </a:pPr>
            <a:endParaRPr lang="en-US" altLang="en-US" sz="2600" dirty="0">
              <a:latin typeface="Gotham Light" pitchFamily="50" charset="0"/>
              <a:ea typeface="ＭＳ Ｐゴシック" pitchFamily="34" charset="-128"/>
            </a:endParaRPr>
          </a:p>
        </p:txBody>
      </p:sp>
      <p:sp>
        <p:nvSpPr>
          <p:cNvPr id="6" name="Rectangle 3">
            <a:extLst>
              <a:ext uri="{FF2B5EF4-FFF2-40B4-BE49-F238E27FC236}">
                <a16:creationId xmlns:a16="http://schemas.microsoft.com/office/drawing/2014/main" id="{F792D2AB-9B77-42CF-94C2-B89CA1AFFE05}"/>
              </a:ext>
            </a:extLst>
          </p:cNvPr>
          <p:cNvSpPr txBox="1">
            <a:spLocks noChangeArrowheads="1"/>
          </p:cNvSpPr>
          <p:nvPr/>
        </p:nvSpPr>
        <p:spPr>
          <a:xfrm>
            <a:off x="238305" y="2403046"/>
            <a:ext cx="1763295" cy="423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normAutofit fontScale="95000"/>
          </a:bodyPr>
          <a:lstStyle>
            <a:lvl1pPr marL="342900" indent="-342900" algn="l" defTabSz="914400" rtl="0" eaLnBrk="1" latinLnBrk="0" hangingPunct="1">
              <a:spcBef>
                <a:spcPct val="20000"/>
              </a:spcBef>
              <a:buClr>
                <a:srgbClr val="0066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66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3">
                  <a:lumMod val="60000"/>
                  <a:lumOff val="40000"/>
                </a:schemeClr>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ct val="0"/>
              </a:spcBef>
              <a:buFont typeface="Wingdings" panose="05000000000000000000" pitchFamily="2" charset="2"/>
              <a:buNone/>
              <a:defRPr b="0" i="0"/>
            </a:pPr>
            <a:r>
              <a:rPr lang="x-none" altLang="en-US" sz="2500" b="1" i="1" u="sng" dirty="0">
                <a:solidFill>
                  <a:srgbClr val="C00000"/>
                </a:solidFill>
                <a:latin typeface="Gotham Light" pitchFamily="50" charset="0"/>
                <a:ea typeface="ＭＳ Ｐゴシック" pitchFamily="34" charset="-128"/>
              </a:rPr>
              <a:t>¿Cómo?</a:t>
            </a:r>
            <a:endParaRPr lang="x-none" altLang="en-US" sz="2500" i="1" dirty="0">
              <a:solidFill>
                <a:srgbClr val="C00000"/>
              </a:solidFill>
              <a:latin typeface="Gotham Light" pitchFamily="50" charset="0"/>
              <a:ea typeface="ＭＳ Ｐゴシック" pitchFamily="34" charset="-128"/>
            </a:endParaRPr>
          </a:p>
          <a:p>
            <a:pPr marL="0" indent="0">
              <a:lnSpc>
                <a:spcPct val="110000"/>
              </a:lnSpc>
              <a:spcBef>
                <a:spcPct val="0"/>
              </a:spcBef>
              <a:buFont typeface="Wingdings" panose="05000000000000000000" pitchFamily="2" charset="2"/>
              <a:buNone/>
              <a:defRPr b="0" i="0"/>
            </a:pPr>
            <a:endParaRPr lang="x-none" altLang="en-US" sz="2500" i="1" dirty="0">
              <a:solidFill>
                <a:srgbClr val="C00000"/>
              </a:solidFill>
              <a:latin typeface="Gotham Light" pitchFamily="50" charset="0"/>
              <a:ea typeface="ＭＳ Ｐゴシック" pitchFamily="34" charset="-128"/>
            </a:endParaRPr>
          </a:p>
          <a:p>
            <a:pPr marL="0" indent="0">
              <a:lnSpc>
                <a:spcPct val="110000"/>
              </a:lnSpc>
              <a:spcBef>
                <a:spcPct val="0"/>
              </a:spcBef>
              <a:buNone/>
              <a:defRPr b="0" i="0"/>
            </a:pPr>
            <a:r>
              <a:rPr lang="x-none" altLang="en-US" sz="2500" b="1" i="1" u="sng" dirty="0">
                <a:solidFill>
                  <a:srgbClr val="C00000"/>
                </a:solidFill>
                <a:latin typeface="Gotham Light" pitchFamily="50" charset="0"/>
                <a:ea typeface="ＭＳ Ｐゴシック" pitchFamily="34" charset="-128"/>
              </a:rPr>
              <a:t>¿Qué?</a:t>
            </a:r>
            <a:r>
              <a:rPr lang="x-none" altLang="en-US" sz="2500" i="0" dirty="0">
                <a:solidFill>
                  <a:srgbClr val="C00000"/>
                </a:solidFill>
                <a:latin typeface="Gotham Light" pitchFamily="50" charset="0"/>
                <a:ea typeface="ＭＳ Ｐゴシック" pitchFamily="34" charset="-128"/>
              </a:rPr>
              <a:t> </a:t>
            </a:r>
          </a:p>
          <a:p>
            <a:pPr marL="0" indent="0">
              <a:lnSpc>
                <a:spcPct val="110000"/>
              </a:lnSpc>
              <a:spcBef>
                <a:spcPct val="0"/>
              </a:spcBef>
              <a:buFont typeface="Wingdings" panose="05000000000000000000" pitchFamily="2" charset="2"/>
              <a:buNone/>
              <a:defRPr b="0" i="0"/>
            </a:pPr>
            <a:endParaRPr lang="x-none" altLang="en-US" sz="2500" i="1" dirty="0">
              <a:solidFill>
                <a:srgbClr val="C00000"/>
              </a:solidFill>
              <a:latin typeface="Gotham Light" pitchFamily="50" charset="0"/>
              <a:ea typeface="ＭＳ Ｐゴシック" pitchFamily="34" charset="-128"/>
            </a:endParaRPr>
          </a:p>
          <a:p>
            <a:pPr marL="0" indent="0">
              <a:lnSpc>
                <a:spcPct val="110000"/>
              </a:lnSpc>
              <a:spcBef>
                <a:spcPct val="0"/>
              </a:spcBef>
              <a:buFont typeface="Wingdings" panose="05000000000000000000" pitchFamily="2" charset="2"/>
              <a:buNone/>
              <a:defRPr b="0" i="0"/>
            </a:pPr>
            <a:endParaRPr lang="x-none" altLang="en-US" sz="2500" i="1" dirty="0">
              <a:solidFill>
                <a:srgbClr val="C00000"/>
              </a:solidFill>
              <a:latin typeface="Gotham Light" pitchFamily="50" charset="0"/>
              <a:ea typeface="ＭＳ Ｐゴシック" pitchFamily="34" charset="-128"/>
            </a:endParaRPr>
          </a:p>
          <a:p>
            <a:pPr marL="0" indent="0">
              <a:lnSpc>
                <a:spcPct val="110000"/>
              </a:lnSpc>
              <a:spcBef>
                <a:spcPct val="0"/>
              </a:spcBef>
              <a:buFont typeface="Wingdings" panose="05000000000000000000" pitchFamily="2" charset="2"/>
              <a:buNone/>
              <a:defRPr b="0" i="0"/>
            </a:pPr>
            <a:endParaRPr lang="x-none" altLang="en-US" sz="2500" i="1" dirty="0">
              <a:solidFill>
                <a:srgbClr val="C00000"/>
              </a:solidFill>
              <a:latin typeface="Gotham Light" pitchFamily="50" charset="0"/>
              <a:ea typeface="ＭＳ Ｐゴシック" pitchFamily="34" charset="-128"/>
            </a:endParaRPr>
          </a:p>
          <a:p>
            <a:pPr marL="0" indent="0">
              <a:lnSpc>
                <a:spcPct val="110000"/>
              </a:lnSpc>
              <a:spcBef>
                <a:spcPct val="0"/>
              </a:spcBef>
              <a:buNone/>
              <a:defRPr b="0" i="0"/>
            </a:pPr>
            <a:r>
              <a:rPr lang="x-none" altLang="en-US" sz="2500" b="1" i="1" u="sng" dirty="0">
                <a:solidFill>
                  <a:srgbClr val="C00000"/>
                </a:solidFill>
                <a:latin typeface="Gotham Light" pitchFamily="50" charset="0"/>
                <a:ea typeface="ＭＳ Ｐゴシック" pitchFamily="34" charset="-128"/>
              </a:rPr>
              <a:t>¿Por qué? </a:t>
            </a:r>
          </a:p>
          <a:p>
            <a:pPr marL="0" indent="0">
              <a:lnSpc>
                <a:spcPct val="110000"/>
              </a:lnSpc>
              <a:spcBef>
                <a:spcPct val="0"/>
              </a:spcBef>
              <a:buFont typeface="Wingdings" panose="05000000000000000000" pitchFamily="2" charset="2"/>
              <a:buNone/>
              <a:defRPr b="0" i="0"/>
            </a:pPr>
            <a:r>
              <a:rPr lang="x-none" altLang="en-US" i="1" dirty="0">
                <a:latin typeface="Gotham Light" pitchFamily="50" charset="0"/>
                <a:ea typeface="ＭＳ Ｐゴシック" pitchFamily="34" charset="-128"/>
              </a:rPr>
              <a:t> </a:t>
            </a:r>
          </a:p>
          <a:p>
            <a:pPr marL="0" indent="0">
              <a:lnSpc>
                <a:spcPct val="110000"/>
              </a:lnSpc>
              <a:spcBef>
                <a:spcPct val="0"/>
              </a:spcBef>
              <a:buFont typeface="Wingdings" panose="05000000000000000000" pitchFamily="2" charset="2"/>
              <a:buNone/>
              <a:defRPr b="0" i="0"/>
            </a:pPr>
            <a:r>
              <a:rPr lang="x-none" altLang="en-US" i="1" dirty="0">
                <a:latin typeface="Gotham Light" pitchFamily="50" charset="0"/>
                <a:ea typeface="ＭＳ Ｐゴシック" pitchFamily="34" charset="-128"/>
              </a:rPr>
              <a:t> </a:t>
            </a:r>
          </a:p>
          <a:p>
            <a:pPr marL="0" indent="0">
              <a:lnSpc>
                <a:spcPct val="110000"/>
              </a:lnSpc>
              <a:spcBef>
                <a:spcPct val="0"/>
              </a:spcBef>
              <a:buFont typeface="Wingdings" panose="05000000000000000000" pitchFamily="2" charset="2"/>
              <a:buNone/>
              <a:defRPr b="0" i="0"/>
            </a:pPr>
            <a:endParaRPr lang="x-none" altLang="en-US" i="1" dirty="0">
              <a:latin typeface="Gotham Light" pitchFamily="50" charset="0"/>
              <a:ea typeface="ＭＳ Ｐゴシック" pitchFamily="34" charset="-128"/>
            </a:endParaRPr>
          </a:p>
          <a:p>
            <a:pPr marL="0" indent="0">
              <a:lnSpc>
                <a:spcPct val="114000"/>
              </a:lnSpc>
              <a:spcBef>
                <a:spcPct val="0"/>
              </a:spcBef>
              <a:buFont typeface="Wingdings" panose="05000000000000000000" pitchFamily="2" charset="2"/>
              <a:buNone/>
              <a:defRPr b="0" i="0"/>
            </a:pPr>
            <a:endParaRPr lang="x-none" altLang="en-US" i="1" dirty="0">
              <a:latin typeface="Gotham Light" pitchFamily="50" charset="0"/>
              <a:ea typeface="ＭＳ Ｐゴシック" pitchFamily="34" charset="-128"/>
            </a:endParaRPr>
          </a:p>
          <a:p>
            <a:pPr marL="0" indent="0">
              <a:spcBef>
                <a:spcPct val="0"/>
              </a:spcBef>
              <a:buFont typeface="Wingdings" panose="05000000000000000000" pitchFamily="2" charset="2"/>
              <a:buNone/>
              <a:defRPr b="0" i="0"/>
            </a:pPr>
            <a:endParaRPr lang="en-US" altLang="en-US" dirty="0">
              <a:latin typeface="Gotham Light" pitchFamily="50" charset="0"/>
              <a:ea typeface="ＭＳ Ｐゴシック" pitchFamily="34" charset="-128"/>
            </a:endParaRPr>
          </a:p>
        </p:txBody>
      </p:sp>
    </p:spTree>
    <p:extLst>
      <p:ext uri="{BB962C8B-B14F-4D97-AF65-F5344CB8AC3E}">
        <p14:creationId xmlns:p14="http://schemas.microsoft.com/office/powerpoint/2010/main" val="11187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245247"/>
            <a:ext cx="8086725" cy="400050"/>
          </a:xfrm>
        </p:spPr>
        <p:txBody>
          <a:bodyPr>
            <a:noAutofit/>
          </a:bodyPr>
          <a:lstStyle/>
          <a:p>
            <a:r>
              <a:rPr lang="es-CO" sz="2800" dirty="0">
                <a:solidFill>
                  <a:srgbClr val="C00000"/>
                </a:solidFill>
                <a:latin typeface="Gotham Black" pitchFamily="50" charset="0"/>
              </a:rPr>
              <a:t> </a:t>
            </a:r>
            <a:r>
              <a:rPr lang="es-MX" sz="2800" dirty="0">
                <a:solidFill>
                  <a:srgbClr val="C00000"/>
                </a:solidFill>
                <a:latin typeface="Gotham Black" pitchFamily="50" charset="0"/>
              </a:rPr>
              <a:t>El ciclo de la vigilancia</a:t>
            </a:r>
            <a:endParaRPr lang="es-CO" sz="2800" dirty="0">
              <a:solidFill>
                <a:srgbClr val="C00000"/>
              </a:solidFill>
              <a:latin typeface="Gotham Black" pitchFamily="50" charset="0"/>
            </a:endParaRPr>
          </a:p>
        </p:txBody>
      </p:sp>
      <p:pic>
        <p:nvPicPr>
          <p:cNvPr id="5" name="Picture 2">
            <a:extLst>
              <a:ext uri="{FF2B5EF4-FFF2-40B4-BE49-F238E27FC236}">
                <a16:creationId xmlns:a16="http://schemas.microsoft.com/office/drawing/2014/main" id="{35BECA2A-794A-4C3D-B5D6-7AF45F1D6B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a:xfrm>
            <a:off x="3962400" y="1692275"/>
            <a:ext cx="657225"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4">
            <a:extLst>
              <a:ext uri="{FF2B5EF4-FFF2-40B4-BE49-F238E27FC236}">
                <a16:creationId xmlns:a16="http://schemas.microsoft.com/office/drawing/2014/main" id="{87013C0C-C5A3-4BD4-9638-2DF18887B6AE}"/>
              </a:ext>
            </a:extLst>
          </p:cNvPr>
          <p:cNvGrpSpPr/>
          <p:nvPr/>
        </p:nvGrpSpPr>
        <p:grpSpPr>
          <a:xfrm rot="-648680">
            <a:off x="2611438" y="2735263"/>
            <a:ext cx="3162300" cy="3027362"/>
            <a:chOff x="1533" y="1412"/>
            <a:chExt cx="2720" cy="2284"/>
          </a:xfrm>
        </p:grpSpPr>
        <p:sp>
          <p:nvSpPr>
            <p:cNvPr id="8" name="Freeform 5">
              <a:extLst>
                <a:ext uri="{FF2B5EF4-FFF2-40B4-BE49-F238E27FC236}">
                  <a16:creationId xmlns:a16="http://schemas.microsoft.com/office/drawing/2014/main" id="{672B45BE-1B2E-434A-B940-10DCE74FCB35}"/>
                </a:ext>
              </a:extLst>
            </p:cNvPr>
            <p:cNvSpPr/>
            <p:nvPr/>
          </p:nvSpPr>
          <p:spPr>
            <a:xfrm>
              <a:off x="1533" y="2328"/>
              <a:ext cx="1035" cy="1263"/>
            </a:xfrm>
            <a:custGeom>
              <a:avLst/>
              <a:gdLst>
                <a:gd name="T0" fmla="*/ 958 w 1035"/>
                <a:gd name="T1" fmla="*/ 1263 h 1263"/>
                <a:gd name="T2" fmla="*/ 1014 w 1035"/>
                <a:gd name="T3" fmla="*/ 1088 h 1263"/>
                <a:gd name="T4" fmla="*/ 980 w 1035"/>
                <a:gd name="T5" fmla="*/ 1078 h 1263"/>
                <a:gd name="T6" fmla="*/ 939 w 1035"/>
                <a:gd name="T7" fmla="*/ 1065 h 1263"/>
                <a:gd name="T8" fmla="*/ 904 w 1035"/>
                <a:gd name="T9" fmla="*/ 1051 h 1263"/>
                <a:gd name="T10" fmla="*/ 867 w 1035"/>
                <a:gd name="T11" fmla="*/ 1037 h 1263"/>
                <a:gd name="T12" fmla="*/ 830 w 1035"/>
                <a:gd name="T13" fmla="*/ 1021 h 1263"/>
                <a:gd name="T14" fmla="*/ 795 w 1035"/>
                <a:gd name="T15" fmla="*/ 1002 h 1263"/>
                <a:gd name="T16" fmla="*/ 768 w 1035"/>
                <a:gd name="T17" fmla="*/ 987 h 1263"/>
                <a:gd name="T18" fmla="*/ 736 w 1035"/>
                <a:gd name="T19" fmla="*/ 968 h 1263"/>
                <a:gd name="T20" fmla="*/ 704 w 1035"/>
                <a:gd name="T21" fmla="*/ 948 h 1263"/>
                <a:gd name="T22" fmla="*/ 679 w 1035"/>
                <a:gd name="T23" fmla="*/ 933 h 1263"/>
                <a:gd name="T24" fmla="*/ 645 w 1035"/>
                <a:gd name="T25" fmla="*/ 908 h 1263"/>
                <a:gd name="T26" fmla="*/ 604 w 1035"/>
                <a:gd name="T27" fmla="*/ 877 h 1263"/>
                <a:gd name="T28" fmla="*/ 564 w 1035"/>
                <a:gd name="T29" fmla="*/ 844 h 1263"/>
                <a:gd name="T30" fmla="*/ 529 w 1035"/>
                <a:gd name="T31" fmla="*/ 809 h 1263"/>
                <a:gd name="T32" fmla="*/ 497 w 1035"/>
                <a:gd name="T33" fmla="*/ 774 h 1263"/>
                <a:gd name="T34" fmla="*/ 461 w 1035"/>
                <a:gd name="T35" fmla="*/ 732 h 1263"/>
                <a:gd name="T36" fmla="*/ 429 w 1035"/>
                <a:gd name="T37" fmla="*/ 689 h 1263"/>
                <a:gd name="T38" fmla="*/ 399 w 1035"/>
                <a:gd name="T39" fmla="*/ 642 h 1263"/>
                <a:gd name="T40" fmla="*/ 375 w 1035"/>
                <a:gd name="T41" fmla="*/ 599 h 1263"/>
                <a:gd name="T42" fmla="*/ 353 w 1035"/>
                <a:gd name="T43" fmla="*/ 557 h 1263"/>
                <a:gd name="T44" fmla="*/ 335 w 1035"/>
                <a:gd name="T45" fmla="*/ 513 h 1263"/>
                <a:gd name="T46" fmla="*/ 318 w 1035"/>
                <a:gd name="T47" fmla="*/ 468 h 1263"/>
                <a:gd name="T48" fmla="*/ 303 w 1035"/>
                <a:gd name="T49" fmla="*/ 418 h 1263"/>
                <a:gd name="T50" fmla="*/ 291 w 1035"/>
                <a:gd name="T51" fmla="*/ 366 h 1263"/>
                <a:gd name="T52" fmla="*/ 284 w 1035"/>
                <a:gd name="T53" fmla="*/ 315 h 1263"/>
                <a:gd name="T54" fmla="*/ 280 w 1035"/>
                <a:gd name="T55" fmla="*/ 260 h 1263"/>
                <a:gd name="T56" fmla="*/ 280 w 1035"/>
                <a:gd name="T57" fmla="*/ 206 h 1263"/>
                <a:gd name="T58" fmla="*/ 183 w 1035"/>
                <a:gd name="T59" fmla="*/ 0 h 1263"/>
                <a:gd name="T60" fmla="*/ 69 w 1035"/>
                <a:gd name="T61" fmla="*/ 206 h 1263"/>
                <a:gd name="T62" fmla="*/ 70 w 1035"/>
                <a:gd name="T63" fmla="*/ 269 h 1263"/>
                <a:gd name="T64" fmla="*/ 75 w 1035"/>
                <a:gd name="T65" fmla="*/ 327 h 1263"/>
                <a:gd name="T66" fmla="*/ 82 w 1035"/>
                <a:gd name="T67" fmla="*/ 378 h 1263"/>
                <a:gd name="T68" fmla="*/ 92 w 1035"/>
                <a:gd name="T69" fmla="*/ 430 h 1263"/>
                <a:gd name="T70" fmla="*/ 104 w 1035"/>
                <a:gd name="T71" fmla="*/ 478 h 1263"/>
                <a:gd name="T72" fmla="*/ 120 w 1035"/>
                <a:gd name="T73" fmla="*/ 534 h 1263"/>
                <a:gd name="T74" fmla="*/ 138 w 1035"/>
                <a:gd name="T75" fmla="*/ 581 h 1263"/>
                <a:gd name="T76" fmla="*/ 161 w 1035"/>
                <a:gd name="T77" fmla="*/ 633 h 1263"/>
                <a:gd name="T78" fmla="*/ 185 w 1035"/>
                <a:gd name="T79" fmla="*/ 679 h 1263"/>
                <a:gd name="T80" fmla="*/ 214 w 1035"/>
                <a:gd name="T81" fmla="*/ 730 h 1263"/>
                <a:gd name="T82" fmla="*/ 242 w 1035"/>
                <a:gd name="T83" fmla="*/ 774 h 1263"/>
                <a:gd name="T84" fmla="*/ 272 w 1035"/>
                <a:gd name="T85" fmla="*/ 816 h 1263"/>
                <a:gd name="T86" fmla="*/ 305 w 1035"/>
                <a:gd name="T87" fmla="*/ 859 h 1263"/>
                <a:gd name="T88" fmla="*/ 343 w 1035"/>
                <a:gd name="T89" fmla="*/ 900 h 1263"/>
                <a:gd name="T90" fmla="*/ 380 w 1035"/>
                <a:gd name="T91" fmla="*/ 939 h 1263"/>
                <a:gd name="T92" fmla="*/ 415 w 1035"/>
                <a:gd name="T93" fmla="*/ 971 h 1263"/>
                <a:gd name="T94" fmla="*/ 460 w 1035"/>
                <a:gd name="T95" fmla="*/ 1009 h 1263"/>
                <a:gd name="T96" fmla="*/ 499 w 1035"/>
                <a:gd name="T97" fmla="*/ 1040 h 1263"/>
                <a:gd name="T98" fmla="*/ 544 w 1035"/>
                <a:gd name="T99" fmla="*/ 1072 h 1263"/>
                <a:gd name="T100" fmla="*/ 589 w 1035"/>
                <a:gd name="T101" fmla="*/ 1102 h 1263"/>
                <a:gd name="T102" fmla="*/ 634 w 1035"/>
                <a:gd name="T103" fmla="*/ 1130 h 1263"/>
                <a:gd name="T104" fmla="*/ 670 w 1035"/>
                <a:gd name="T105" fmla="*/ 1150 h 1263"/>
                <a:gd name="T106" fmla="*/ 695 w 1035"/>
                <a:gd name="T107" fmla="*/ 1165 h 1263"/>
                <a:gd name="T108" fmla="*/ 719 w 1035"/>
                <a:gd name="T109" fmla="*/ 1176 h 1263"/>
                <a:gd name="T110" fmla="*/ 750 w 1035"/>
                <a:gd name="T111" fmla="*/ 1188 h 1263"/>
                <a:gd name="T112" fmla="*/ 776 w 1035"/>
                <a:gd name="T113" fmla="*/ 1200 h 1263"/>
                <a:gd name="T114" fmla="*/ 805 w 1035"/>
                <a:gd name="T115" fmla="*/ 1213 h 1263"/>
                <a:gd name="T116" fmla="*/ 837 w 1035"/>
                <a:gd name="T117" fmla="*/ 1227 h 1263"/>
                <a:gd name="T118" fmla="*/ 864 w 1035"/>
                <a:gd name="T119" fmla="*/ 1236 h 1263"/>
                <a:gd name="T120" fmla="*/ 895 w 1035"/>
                <a:gd name="T121" fmla="*/ 1246 h 1263"/>
                <a:gd name="T122" fmla="*/ 922 w 1035"/>
                <a:gd name="T123" fmla="*/ 1254 h 12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5" h="1263">
                  <a:moveTo>
                    <a:pt x="936" y="1258"/>
                  </a:moveTo>
                  <a:lnTo>
                    <a:pt x="958" y="1263"/>
                  </a:lnTo>
                  <a:lnTo>
                    <a:pt x="1035" y="1095"/>
                  </a:lnTo>
                  <a:lnTo>
                    <a:pt x="1014" y="1088"/>
                  </a:lnTo>
                  <a:lnTo>
                    <a:pt x="997" y="1083"/>
                  </a:lnTo>
                  <a:lnTo>
                    <a:pt x="980" y="1078"/>
                  </a:lnTo>
                  <a:lnTo>
                    <a:pt x="958" y="1071"/>
                  </a:lnTo>
                  <a:lnTo>
                    <a:pt x="939" y="1065"/>
                  </a:lnTo>
                  <a:lnTo>
                    <a:pt x="920" y="1058"/>
                  </a:lnTo>
                  <a:lnTo>
                    <a:pt x="904" y="1051"/>
                  </a:lnTo>
                  <a:lnTo>
                    <a:pt x="884" y="1044"/>
                  </a:lnTo>
                  <a:lnTo>
                    <a:pt x="867" y="1037"/>
                  </a:lnTo>
                  <a:lnTo>
                    <a:pt x="848" y="1028"/>
                  </a:lnTo>
                  <a:lnTo>
                    <a:pt x="830" y="1021"/>
                  </a:lnTo>
                  <a:lnTo>
                    <a:pt x="812" y="1011"/>
                  </a:lnTo>
                  <a:lnTo>
                    <a:pt x="795" y="1002"/>
                  </a:lnTo>
                  <a:lnTo>
                    <a:pt x="781" y="994"/>
                  </a:lnTo>
                  <a:lnTo>
                    <a:pt x="768" y="987"/>
                  </a:lnTo>
                  <a:lnTo>
                    <a:pt x="751" y="978"/>
                  </a:lnTo>
                  <a:lnTo>
                    <a:pt x="736" y="968"/>
                  </a:lnTo>
                  <a:lnTo>
                    <a:pt x="719" y="958"/>
                  </a:lnTo>
                  <a:lnTo>
                    <a:pt x="704" y="948"/>
                  </a:lnTo>
                  <a:lnTo>
                    <a:pt x="692" y="942"/>
                  </a:lnTo>
                  <a:lnTo>
                    <a:pt x="679" y="933"/>
                  </a:lnTo>
                  <a:lnTo>
                    <a:pt x="661" y="921"/>
                  </a:lnTo>
                  <a:lnTo>
                    <a:pt x="645" y="908"/>
                  </a:lnTo>
                  <a:lnTo>
                    <a:pt x="623" y="893"/>
                  </a:lnTo>
                  <a:lnTo>
                    <a:pt x="604" y="877"/>
                  </a:lnTo>
                  <a:lnTo>
                    <a:pt x="583" y="861"/>
                  </a:lnTo>
                  <a:lnTo>
                    <a:pt x="564" y="844"/>
                  </a:lnTo>
                  <a:lnTo>
                    <a:pt x="544" y="825"/>
                  </a:lnTo>
                  <a:lnTo>
                    <a:pt x="529" y="809"/>
                  </a:lnTo>
                  <a:lnTo>
                    <a:pt x="514" y="793"/>
                  </a:lnTo>
                  <a:lnTo>
                    <a:pt x="497" y="774"/>
                  </a:lnTo>
                  <a:lnTo>
                    <a:pt x="479" y="754"/>
                  </a:lnTo>
                  <a:lnTo>
                    <a:pt x="461" y="732"/>
                  </a:lnTo>
                  <a:lnTo>
                    <a:pt x="446" y="712"/>
                  </a:lnTo>
                  <a:lnTo>
                    <a:pt x="429" y="689"/>
                  </a:lnTo>
                  <a:lnTo>
                    <a:pt x="412" y="665"/>
                  </a:lnTo>
                  <a:lnTo>
                    <a:pt x="399" y="642"/>
                  </a:lnTo>
                  <a:lnTo>
                    <a:pt x="386" y="620"/>
                  </a:lnTo>
                  <a:lnTo>
                    <a:pt x="375" y="599"/>
                  </a:lnTo>
                  <a:lnTo>
                    <a:pt x="365" y="580"/>
                  </a:lnTo>
                  <a:lnTo>
                    <a:pt x="353" y="557"/>
                  </a:lnTo>
                  <a:lnTo>
                    <a:pt x="344" y="535"/>
                  </a:lnTo>
                  <a:lnTo>
                    <a:pt x="335" y="513"/>
                  </a:lnTo>
                  <a:lnTo>
                    <a:pt x="326" y="489"/>
                  </a:lnTo>
                  <a:lnTo>
                    <a:pt x="318" y="468"/>
                  </a:lnTo>
                  <a:lnTo>
                    <a:pt x="311" y="443"/>
                  </a:lnTo>
                  <a:lnTo>
                    <a:pt x="303" y="418"/>
                  </a:lnTo>
                  <a:lnTo>
                    <a:pt x="296" y="392"/>
                  </a:lnTo>
                  <a:lnTo>
                    <a:pt x="291" y="366"/>
                  </a:lnTo>
                  <a:lnTo>
                    <a:pt x="286" y="339"/>
                  </a:lnTo>
                  <a:lnTo>
                    <a:pt x="284" y="315"/>
                  </a:lnTo>
                  <a:lnTo>
                    <a:pt x="281" y="289"/>
                  </a:lnTo>
                  <a:lnTo>
                    <a:pt x="280" y="260"/>
                  </a:lnTo>
                  <a:lnTo>
                    <a:pt x="280" y="236"/>
                  </a:lnTo>
                  <a:lnTo>
                    <a:pt x="280" y="206"/>
                  </a:lnTo>
                  <a:lnTo>
                    <a:pt x="353" y="206"/>
                  </a:lnTo>
                  <a:lnTo>
                    <a:pt x="183" y="0"/>
                  </a:lnTo>
                  <a:lnTo>
                    <a:pt x="0" y="206"/>
                  </a:lnTo>
                  <a:lnTo>
                    <a:pt x="69" y="206"/>
                  </a:lnTo>
                  <a:lnTo>
                    <a:pt x="69" y="239"/>
                  </a:lnTo>
                  <a:lnTo>
                    <a:pt x="70" y="269"/>
                  </a:lnTo>
                  <a:lnTo>
                    <a:pt x="73" y="299"/>
                  </a:lnTo>
                  <a:lnTo>
                    <a:pt x="75" y="327"/>
                  </a:lnTo>
                  <a:lnTo>
                    <a:pt x="78" y="353"/>
                  </a:lnTo>
                  <a:lnTo>
                    <a:pt x="82" y="378"/>
                  </a:lnTo>
                  <a:lnTo>
                    <a:pt x="87" y="405"/>
                  </a:lnTo>
                  <a:lnTo>
                    <a:pt x="92" y="430"/>
                  </a:lnTo>
                  <a:lnTo>
                    <a:pt x="97" y="453"/>
                  </a:lnTo>
                  <a:lnTo>
                    <a:pt x="104" y="478"/>
                  </a:lnTo>
                  <a:lnTo>
                    <a:pt x="113" y="509"/>
                  </a:lnTo>
                  <a:lnTo>
                    <a:pt x="120" y="534"/>
                  </a:lnTo>
                  <a:lnTo>
                    <a:pt x="129" y="558"/>
                  </a:lnTo>
                  <a:lnTo>
                    <a:pt x="138" y="581"/>
                  </a:lnTo>
                  <a:lnTo>
                    <a:pt x="150" y="608"/>
                  </a:lnTo>
                  <a:lnTo>
                    <a:pt x="161" y="633"/>
                  </a:lnTo>
                  <a:lnTo>
                    <a:pt x="173" y="656"/>
                  </a:lnTo>
                  <a:lnTo>
                    <a:pt x="185" y="679"/>
                  </a:lnTo>
                  <a:lnTo>
                    <a:pt x="200" y="705"/>
                  </a:lnTo>
                  <a:lnTo>
                    <a:pt x="214" y="730"/>
                  </a:lnTo>
                  <a:lnTo>
                    <a:pt x="228" y="753"/>
                  </a:lnTo>
                  <a:lnTo>
                    <a:pt x="242" y="774"/>
                  </a:lnTo>
                  <a:lnTo>
                    <a:pt x="257" y="795"/>
                  </a:lnTo>
                  <a:lnTo>
                    <a:pt x="272" y="816"/>
                  </a:lnTo>
                  <a:lnTo>
                    <a:pt x="287" y="836"/>
                  </a:lnTo>
                  <a:lnTo>
                    <a:pt x="305" y="859"/>
                  </a:lnTo>
                  <a:lnTo>
                    <a:pt x="323" y="881"/>
                  </a:lnTo>
                  <a:lnTo>
                    <a:pt x="343" y="900"/>
                  </a:lnTo>
                  <a:lnTo>
                    <a:pt x="362" y="920"/>
                  </a:lnTo>
                  <a:lnTo>
                    <a:pt x="380" y="939"/>
                  </a:lnTo>
                  <a:lnTo>
                    <a:pt x="398" y="956"/>
                  </a:lnTo>
                  <a:lnTo>
                    <a:pt x="415" y="971"/>
                  </a:lnTo>
                  <a:lnTo>
                    <a:pt x="437" y="991"/>
                  </a:lnTo>
                  <a:lnTo>
                    <a:pt x="460" y="1009"/>
                  </a:lnTo>
                  <a:lnTo>
                    <a:pt x="478" y="1024"/>
                  </a:lnTo>
                  <a:lnTo>
                    <a:pt x="499" y="1040"/>
                  </a:lnTo>
                  <a:lnTo>
                    <a:pt x="521" y="1056"/>
                  </a:lnTo>
                  <a:lnTo>
                    <a:pt x="544" y="1072"/>
                  </a:lnTo>
                  <a:lnTo>
                    <a:pt x="568" y="1088"/>
                  </a:lnTo>
                  <a:lnTo>
                    <a:pt x="589" y="1102"/>
                  </a:lnTo>
                  <a:lnTo>
                    <a:pt x="614" y="1118"/>
                  </a:lnTo>
                  <a:lnTo>
                    <a:pt x="634" y="1130"/>
                  </a:lnTo>
                  <a:lnTo>
                    <a:pt x="655" y="1142"/>
                  </a:lnTo>
                  <a:lnTo>
                    <a:pt x="670" y="1150"/>
                  </a:lnTo>
                  <a:lnTo>
                    <a:pt x="683" y="1159"/>
                  </a:lnTo>
                  <a:lnTo>
                    <a:pt x="695" y="1165"/>
                  </a:lnTo>
                  <a:lnTo>
                    <a:pt x="706" y="1170"/>
                  </a:lnTo>
                  <a:lnTo>
                    <a:pt x="719" y="1176"/>
                  </a:lnTo>
                  <a:lnTo>
                    <a:pt x="735" y="1182"/>
                  </a:lnTo>
                  <a:lnTo>
                    <a:pt x="750" y="1188"/>
                  </a:lnTo>
                  <a:lnTo>
                    <a:pt x="764" y="1195"/>
                  </a:lnTo>
                  <a:lnTo>
                    <a:pt x="776" y="1200"/>
                  </a:lnTo>
                  <a:lnTo>
                    <a:pt x="790" y="1207"/>
                  </a:lnTo>
                  <a:lnTo>
                    <a:pt x="805" y="1213"/>
                  </a:lnTo>
                  <a:lnTo>
                    <a:pt x="821" y="1219"/>
                  </a:lnTo>
                  <a:lnTo>
                    <a:pt x="837" y="1227"/>
                  </a:lnTo>
                  <a:lnTo>
                    <a:pt x="852" y="1231"/>
                  </a:lnTo>
                  <a:lnTo>
                    <a:pt x="864" y="1236"/>
                  </a:lnTo>
                  <a:lnTo>
                    <a:pt x="880" y="1241"/>
                  </a:lnTo>
                  <a:lnTo>
                    <a:pt x="895" y="1246"/>
                  </a:lnTo>
                  <a:lnTo>
                    <a:pt x="911" y="1251"/>
                  </a:lnTo>
                  <a:lnTo>
                    <a:pt x="922" y="1254"/>
                  </a:lnTo>
                  <a:lnTo>
                    <a:pt x="936" y="125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a:p>
          </p:txBody>
        </p:sp>
        <p:sp>
          <p:nvSpPr>
            <p:cNvPr id="9" name="Freeform 6">
              <a:extLst>
                <a:ext uri="{FF2B5EF4-FFF2-40B4-BE49-F238E27FC236}">
                  <a16:creationId xmlns:a16="http://schemas.microsoft.com/office/drawing/2014/main" id="{7D354012-A050-46E5-96FB-E38A3091039A}"/>
                </a:ext>
              </a:extLst>
            </p:cNvPr>
            <p:cNvSpPr/>
            <p:nvPr/>
          </p:nvSpPr>
          <p:spPr>
            <a:xfrm>
              <a:off x="3216" y="1511"/>
              <a:ext cx="1037" cy="1262"/>
            </a:xfrm>
            <a:custGeom>
              <a:avLst/>
              <a:gdLst>
                <a:gd name="T0" fmla="*/ 77 w 1037"/>
                <a:gd name="T1" fmla="*/ 0 h 1262"/>
                <a:gd name="T2" fmla="*/ 22 w 1037"/>
                <a:gd name="T3" fmla="*/ 175 h 1262"/>
                <a:gd name="T4" fmla="*/ 55 w 1037"/>
                <a:gd name="T5" fmla="*/ 185 h 1262"/>
                <a:gd name="T6" fmla="*/ 96 w 1037"/>
                <a:gd name="T7" fmla="*/ 198 h 1262"/>
                <a:gd name="T8" fmla="*/ 131 w 1037"/>
                <a:gd name="T9" fmla="*/ 211 h 1262"/>
                <a:gd name="T10" fmla="*/ 168 w 1037"/>
                <a:gd name="T11" fmla="*/ 225 h 1262"/>
                <a:gd name="T12" fmla="*/ 206 w 1037"/>
                <a:gd name="T13" fmla="*/ 241 h 1262"/>
                <a:gd name="T14" fmla="*/ 240 w 1037"/>
                <a:gd name="T15" fmla="*/ 260 h 1262"/>
                <a:gd name="T16" fmla="*/ 267 w 1037"/>
                <a:gd name="T17" fmla="*/ 275 h 1262"/>
                <a:gd name="T18" fmla="*/ 299 w 1037"/>
                <a:gd name="T19" fmla="*/ 294 h 1262"/>
                <a:gd name="T20" fmla="*/ 332 w 1037"/>
                <a:gd name="T21" fmla="*/ 314 h 1262"/>
                <a:gd name="T22" fmla="*/ 357 w 1037"/>
                <a:gd name="T23" fmla="*/ 329 h 1262"/>
                <a:gd name="T24" fmla="*/ 391 w 1037"/>
                <a:gd name="T25" fmla="*/ 354 h 1262"/>
                <a:gd name="T26" fmla="*/ 432 w 1037"/>
                <a:gd name="T27" fmla="*/ 385 h 1262"/>
                <a:gd name="T28" fmla="*/ 472 w 1037"/>
                <a:gd name="T29" fmla="*/ 418 h 1262"/>
                <a:gd name="T30" fmla="*/ 506 w 1037"/>
                <a:gd name="T31" fmla="*/ 453 h 1262"/>
                <a:gd name="T32" fmla="*/ 539 w 1037"/>
                <a:gd name="T33" fmla="*/ 488 h 1262"/>
                <a:gd name="T34" fmla="*/ 575 w 1037"/>
                <a:gd name="T35" fmla="*/ 531 h 1262"/>
                <a:gd name="T36" fmla="*/ 607 w 1037"/>
                <a:gd name="T37" fmla="*/ 573 h 1262"/>
                <a:gd name="T38" fmla="*/ 636 w 1037"/>
                <a:gd name="T39" fmla="*/ 620 h 1262"/>
                <a:gd name="T40" fmla="*/ 661 w 1037"/>
                <a:gd name="T41" fmla="*/ 663 h 1262"/>
                <a:gd name="T42" fmla="*/ 682 w 1037"/>
                <a:gd name="T43" fmla="*/ 706 h 1262"/>
                <a:gd name="T44" fmla="*/ 700 w 1037"/>
                <a:gd name="T45" fmla="*/ 749 h 1262"/>
                <a:gd name="T46" fmla="*/ 717 w 1037"/>
                <a:gd name="T47" fmla="*/ 794 h 1262"/>
                <a:gd name="T48" fmla="*/ 733 w 1037"/>
                <a:gd name="T49" fmla="*/ 845 h 1262"/>
                <a:gd name="T50" fmla="*/ 744 w 1037"/>
                <a:gd name="T51" fmla="*/ 896 h 1262"/>
                <a:gd name="T52" fmla="*/ 752 w 1037"/>
                <a:gd name="T53" fmla="*/ 948 h 1262"/>
                <a:gd name="T54" fmla="*/ 756 w 1037"/>
                <a:gd name="T55" fmla="*/ 1002 h 1262"/>
                <a:gd name="T56" fmla="*/ 756 w 1037"/>
                <a:gd name="T57" fmla="*/ 1056 h 1262"/>
                <a:gd name="T58" fmla="*/ 852 w 1037"/>
                <a:gd name="T59" fmla="*/ 1262 h 1262"/>
                <a:gd name="T60" fmla="*/ 966 w 1037"/>
                <a:gd name="T61" fmla="*/ 1056 h 1262"/>
                <a:gd name="T62" fmla="*/ 965 w 1037"/>
                <a:gd name="T63" fmla="*/ 994 h 1262"/>
                <a:gd name="T64" fmla="*/ 960 w 1037"/>
                <a:gd name="T65" fmla="*/ 936 h 1262"/>
                <a:gd name="T66" fmla="*/ 954 w 1037"/>
                <a:gd name="T67" fmla="*/ 884 h 1262"/>
                <a:gd name="T68" fmla="*/ 943 w 1037"/>
                <a:gd name="T69" fmla="*/ 833 h 1262"/>
                <a:gd name="T70" fmla="*/ 932 w 1037"/>
                <a:gd name="T71" fmla="*/ 785 h 1262"/>
                <a:gd name="T72" fmla="*/ 915 w 1037"/>
                <a:gd name="T73" fmla="*/ 729 h 1262"/>
                <a:gd name="T74" fmla="*/ 897 w 1037"/>
                <a:gd name="T75" fmla="*/ 682 h 1262"/>
                <a:gd name="T76" fmla="*/ 874 w 1037"/>
                <a:gd name="T77" fmla="*/ 629 h 1262"/>
                <a:gd name="T78" fmla="*/ 851 w 1037"/>
                <a:gd name="T79" fmla="*/ 583 h 1262"/>
                <a:gd name="T80" fmla="*/ 821 w 1037"/>
                <a:gd name="T81" fmla="*/ 533 h 1262"/>
                <a:gd name="T82" fmla="*/ 793 w 1037"/>
                <a:gd name="T83" fmla="*/ 488 h 1262"/>
                <a:gd name="T84" fmla="*/ 763 w 1037"/>
                <a:gd name="T85" fmla="*/ 446 h 1262"/>
                <a:gd name="T86" fmla="*/ 730 w 1037"/>
                <a:gd name="T87" fmla="*/ 404 h 1262"/>
                <a:gd name="T88" fmla="*/ 693 w 1037"/>
                <a:gd name="T89" fmla="*/ 362 h 1262"/>
                <a:gd name="T90" fmla="*/ 655 w 1037"/>
                <a:gd name="T91" fmla="*/ 324 h 1262"/>
                <a:gd name="T92" fmla="*/ 621 w 1037"/>
                <a:gd name="T93" fmla="*/ 291 h 1262"/>
                <a:gd name="T94" fmla="*/ 576 w 1037"/>
                <a:gd name="T95" fmla="*/ 254 h 1262"/>
                <a:gd name="T96" fmla="*/ 536 w 1037"/>
                <a:gd name="T97" fmla="*/ 222 h 1262"/>
                <a:gd name="T98" fmla="*/ 491 w 1037"/>
                <a:gd name="T99" fmla="*/ 190 h 1262"/>
                <a:gd name="T100" fmla="*/ 446 w 1037"/>
                <a:gd name="T101" fmla="*/ 160 h 1262"/>
                <a:gd name="T102" fmla="*/ 401 w 1037"/>
                <a:gd name="T103" fmla="*/ 132 h 1262"/>
                <a:gd name="T104" fmla="*/ 365 w 1037"/>
                <a:gd name="T105" fmla="*/ 112 h 1262"/>
                <a:gd name="T106" fmla="*/ 341 w 1037"/>
                <a:gd name="T107" fmla="*/ 97 h 1262"/>
                <a:gd name="T108" fmla="*/ 316 w 1037"/>
                <a:gd name="T109" fmla="*/ 87 h 1262"/>
                <a:gd name="T110" fmla="*/ 285 w 1037"/>
                <a:gd name="T111" fmla="*/ 74 h 1262"/>
                <a:gd name="T112" fmla="*/ 260 w 1037"/>
                <a:gd name="T113" fmla="*/ 62 h 1262"/>
                <a:gd name="T114" fmla="*/ 230 w 1037"/>
                <a:gd name="T115" fmla="*/ 49 h 1262"/>
                <a:gd name="T116" fmla="*/ 198 w 1037"/>
                <a:gd name="T117" fmla="*/ 36 h 1262"/>
                <a:gd name="T118" fmla="*/ 171 w 1037"/>
                <a:gd name="T119" fmla="*/ 26 h 1262"/>
                <a:gd name="T120" fmla="*/ 140 w 1037"/>
                <a:gd name="T121" fmla="*/ 16 h 1262"/>
                <a:gd name="T122" fmla="*/ 113 w 1037"/>
                <a:gd name="T123" fmla="*/ 8 h 1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37" h="1262">
                  <a:moveTo>
                    <a:pt x="99" y="4"/>
                  </a:moveTo>
                  <a:lnTo>
                    <a:pt x="77" y="0"/>
                  </a:lnTo>
                  <a:lnTo>
                    <a:pt x="0" y="167"/>
                  </a:lnTo>
                  <a:lnTo>
                    <a:pt x="22" y="175"/>
                  </a:lnTo>
                  <a:lnTo>
                    <a:pt x="39" y="179"/>
                  </a:lnTo>
                  <a:lnTo>
                    <a:pt x="55" y="185"/>
                  </a:lnTo>
                  <a:lnTo>
                    <a:pt x="77" y="191"/>
                  </a:lnTo>
                  <a:lnTo>
                    <a:pt x="96" y="198"/>
                  </a:lnTo>
                  <a:lnTo>
                    <a:pt x="116" y="204"/>
                  </a:lnTo>
                  <a:lnTo>
                    <a:pt x="131" y="211"/>
                  </a:lnTo>
                  <a:lnTo>
                    <a:pt x="152" y="219"/>
                  </a:lnTo>
                  <a:lnTo>
                    <a:pt x="168" y="225"/>
                  </a:lnTo>
                  <a:lnTo>
                    <a:pt x="188" y="234"/>
                  </a:lnTo>
                  <a:lnTo>
                    <a:pt x="206" y="241"/>
                  </a:lnTo>
                  <a:lnTo>
                    <a:pt x="224" y="251"/>
                  </a:lnTo>
                  <a:lnTo>
                    <a:pt x="240" y="260"/>
                  </a:lnTo>
                  <a:lnTo>
                    <a:pt x="255" y="268"/>
                  </a:lnTo>
                  <a:lnTo>
                    <a:pt x="267" y="275"/>
                  </a:lnTo>
                  <a:lnTo>
                    <a:pt x="284" y="284"/>
                  </a:lnTo>
                  <a:lnTo>
                    <a:pt x="299" y="294"/>
                  </a:lnTo>
                  <a:lnTo>
                    <a:pt x="316" y="304"/>
                  </a:lnTo>
                  <a:lnTo>
                    <a:pt x="332" y="314"/>
                  </a:lnTo>
                  <a:lnTo>
                    <a:pt x="343" y="320"/>
                  </a:lnTo>
                  <a:lnTo>
                    <a:pt x="357" y="329"/>
                  </a:lnTo>
                  <a:lnTo>
                    <a:pt x="374" y="341"/>
                  </a:lnTo>
                  <a:lnTo>
                    <a:pt x="391" y="354"/>
                  </a:lnTo>
                  <a:lnTo>
                    <a:pt x="413" y="370"/>
                  </a:lnTo>
                  <a:lnTo>
                    <a:pt x="432" y="385"/>
                  </a:lnTo>
                  <a:lnTo>
                    <a:pt x="452" y="401"/>
                  </a:lnTo>
                  <a:lnTo>
                    <a:pt x="472" y="418"/>
                  </a:lnTo>
                  <a:lnTo>
                    <a:pt x="491" y="437"/>
                  </a:lnTo>
                  <a:lnTo>
                    <a:pt x="506" y="453"/>
                  </a:lnTo>
                  <a:lnTo>
                    <a:pt x="522" y="470"/>
                  </a:lnTo>
                  <a:lnTo>
                    <a:pt x="539" y="488"/>
                  </a:lnTo>
                  <a:lnTo>
                    <a:pt x="557" y="509"/>
                  </a:lnTo>
                  <a:lnTo>
                    <a:pt x="575" y="531"/>
                  </a:lnTo>
                  <a:lnTo>
                    <a:pt x="590" y="550"/>
                  </a:lnTo>
                  <a:lnTo>
                    <a:pt x="607" y="573"/>
                  </a:lnTo>
                  <a:lnTo>
                    <a:pt x="623" y="597"/>
                  </a:lnTo>
                  <a:lnTo>
                    <a:pt x="636" y="620"/>
                  </a:lnTo>
                  <a:lnTo>
                    <a:pt x="649" y="642"/>
                  </a:lnTo>
                  <a:lnTo>
                    <a:pt x="661" y="663"/>
                  </a:lnTo>
                  <a:lnTo>
                    <a:pt x="671" y="683"/>
                  </a:lnTo>
                  <a:lnTo>
                    <a:pt x="682" y="706"/>
                  </a:lnTo>
                  <a:lnTo>
                    <a:pt x="691" y="728"/>
                  </a:lnTo>
                  <a:lnTo>
                    <a:pt x="700" y="749"/>
                  </a:lnTo>
                  <a:lnTo>
                    <a:pt x="709" y="774"/>
                  </a:lnTo>
                  <a:lnTo>
                    <a:pt x="717" y="794"/>
                  </a:lnTo>
                  <a:lnTo>
                    <a:pt x="725" y="820"/>
                  </a:lnTo>
                  <a:lnTo>
                    <a:pt x="733" y="845"/>
                  </a:lnTo>
                  <a:lnTo>
                    <a:pt x="739" y="870"/>
                  </a:lnTo>
                  <a:lnTo>
                    <a:pt x="744" y="896"/>
                  </a:lnTo>
                  <a:lnTo>
                    <a:pt x="749" y="924"/>
                  </a:lnTo>
                  <a:lnTo>
                    <a:pt x="752" y="948"/>
                  </a:lnTo>
                  <a:lnTo>
                    <a:pt x="754" y="973"/>
                  </a:lnTo>
                  <a:lnTo>
                    <a:pt x="756" y="1002"/>
                  </a:lnTo>
                  <a:lnTo>
                    <a:pt x="756" y="1026"/>
                  </a:lnTo>
                  <a:lnTo>
                    <a:pt x="756" y="1056"/>
                  </a:lnTo>
                  <a:lnTo>
                    <a:pt x="682" y="1056"/>
                  </a:lnTo>
                  <a:lnTo>
                    <a:pt x="852" y="1262"/>
                  </a:lnTo>
                  <a:lnTo>
                    <a:pt x="1037" y="1056"/>
                  </a:lnTo>
                  <a:lnTo>
                    <a:pt x="966" y="1056"/>
                  </a:lnTo>
                  <a:lnTo>
                    <a:pt x="966" y="1023"/>
                  </a:lnTo>
                  <a:lnTo>
                    <a:pt x="965" y="994"/>
                  </a:lnTo>
                  <a:lnTo>
                    <a:pt x="963" y="963"/>
                  </a:lnTo>
                  <a:lnTo>
                    <a:pt x="960" y="936"/>
                  </a:lnTo>
                  <a:lnTo>
                    <a:pt x="957" y="909"/>
                  </a:lnTo>
                  <a:lnTo>
                    <a:pt x="954" y="884"/>
                  </a:lnTo>
                  <a:lnTo>
                    <a:pt x="948" y="857"/>
                  </a:lnTo>
                  <a:lnTo>
                    <a:pt x="943" y="833"/>
                  </a:lnTo>
                  <a:lnTo>
                    <a:pt x="938" y="810"/>
                  </a:lnTo>
                  <a:lnTo>
                    <a:pt x="932" y="785"/>
                  </a:lnTo>
                  <a:lnTo>
                    <a:pt x="923" y="753"/>
                  </a:lnTo>
                  <a:lnTo>
                    <a:pt x="915" y="729"/>
                  </a:lnTo>
                  <a:lnTo>
                    <a:pt x="906" y="705"/>
                  </a:lnTo>
                  <a:lnTo>
                    <a:pt x="897" y="682"/>
                  </a:lnTo>
                  <a:lnTo>
                    <a:pt x="886" y="654"/>
                  </a:lnTo>
                  <a:lnTo>
                    <a:pt x="874" y="629"/>
                  </a:lnTo>
                  <a:lnTo>
                    <a:pt x="862" y="606"/>
                  </a:lnTo>
                  <a:lnTo>
                    <a:pt x="851" y="583"/>
                  </a:lnTo>
                  <a:lnTo>
                    <a:pt x="835" y="557"/>
                  </a:lnTo>
                  <a:lnTo>
                    <a:pt x="821" y="533"/>
                  </a:lnTo>
                  <a:lnTo>
                    <a:pt x="808" y="510"/>
                  </a:lnTo>
                  <a:lnTo>
                    <a:pt x="793" y="488"/>
                  </a:lnTo>
                  <a:lnTo>
                    <a:pt x="779" y="468"/>
                  </a:lnTo>
                  <a:lnTo>
                    <a:pt x="763" y="446"/>
                  </a:lnTo>
                  <a:lnTo>
                    <a:pt x="748" y="427"/>
                  </a:lnTo>
                  <a:lnTo>
                    <a:pt x="730" y="404"/>
                  </a:lnTo>
                  <a:lnTo>
                    <a:pt x="712" y="382"/>
                  </a:lnTo>
                  <a:lnTo>
                    <a:pt x="693" y="362"/>
                  </a:lnTo>
                  <a:lnTo>
                    <a:pt x="673" y="342"/>
                  </a:lnTo>
                  <a:lnTo>
                    <a:pt x="655" y="324"/>
                  </a:lnTo>
                  <a:lnTo>
                    <a:pt x="637" y="306"/>
                  </a:lnTo>
                  <a:lnTo>
                    <a:pt x="621" y="291"/>
                  </a:lnTo>
                  <a:lnTo>
                    <a:pt x="599" y="271"/>
                  </a:lnTo>
                  <a:lnTo>
                    <a:pt x="576" y="254"/>
                  </a:lnTo>
                  <a:lnTo>
                    <a:pt x="558" y="238"/>
                  </a:lnTo>
                  <a:lnTo>
                    <a:pt x="536" y="222"/>
                  </a:lnTo>
                  <a:lnTo>
                    <a:pt x="514" y="206"/>
                  </a:lnTo>
                  <a:lnTo>
                    <a:pt x="491" y="190"/>
                  </a:lnTo>
                  <a:lnTo>
                    <a:pt x="468" y="175"/>
                  </a:lnTo>
                  <a:lnTo>
                    <a:pt x="446" y="160"/>
                  </a:lnTo>
                  <a:lnTo>
                    <a:pt x="422" y="144"/>
                  </a:lnTo>
                  <a:lnTo>
                    <a:pt x="401" y="132"/>
                  </a:lnTo>
                  <a:lnTo>
                    <a:pt x="380" y="120"/>
                  </a:lnTo>
                  <a:lnTo>
                    <a:pt x="365" y="112"/>
                  </a:lnTo>
                  <a:lnTo>
                    <a:pt x="352" y="104"/>
                  </a:lnTo>
                  <a:lnTo>
                    <a:pt x="341" y="97"/>
                  </a:lnTo>
                  <a:lnTo>
                    <a:pt x="329" y="93"/>
                  </a:lnTo>
                  <a:lnTo>
                    <a:pt x="316" y="87"/>
                  </a:lnTo>
                  <a:lnTo>
                    <a:pt x="301" y="81"/>
                  </a:lnTo>
                  <a:lnTo>
                    <a:pt x="285" y="74"/>
                  </a:lnTo>
                  <a:lnTo>
                    <a:pt x="271" y="67"/>
                  </a:lnTo>
                  <a:lnTo>
                    <a:pt x="260" y="62"/>
                  </a:lnTo>
                  <a:lnTo>
                    <a:pt x="246" y="55"/>
                  </a:lnTo>
                  <a:lnTo>
                    <a:pt x="230" y="49"/>
                  </a:lnTo>
                  <a:lnTo>
                    <a:pt x="215" y="43"/>
                  </a:lnTo>
                  <a:lnTo>
                    <a:pt x="198" y="36"/>
                  </a:lnTo>
                  <a:lnTo>
                    <a:pt x="184" y="31"/>
                  </a:lnTo>
                  <a:lnTo>
                    <a:pt x="171" y="26"/>
                  </a:lnTo>
                  <a:lnTo>
                    <a:pt x="156" y="21"/>
                  </a:lnTo>
                  <a:lnTo>
                    <a:pt x="140" y="16"/>
                  </a:lnTo>
                  <a:lnTo>
                    <a:pt x="125" y="12"/>
                  </a:lnTo>
                  <a:lnTo>
                    <a:pt x="113" y="8"/>
                  </a:lnTo>
                  <a:lnTo>
                    <a:pt x="99"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a:p>
          </p:txBody>
        </p:sp>
        <p:sp>
          <p:nvSpPr>
            <p:cNvPr id="10" name="Freeform 7">
              <a:extLst>
                <a:ext uri="{FF2B5EF4-FFF2-40B4-BE49-F238E27FC236}">
                  <a16:creationId xmlns:a16="http://schemas.microsoft.com/office/drawing/2014/main" id="{D4BC5910-CD4B-4D93-940B-4EBC564D2806}"/>
                </a:ext>
              </a:extLst>
            </p:cNvPr>
            <p:cNvSpPr/>
            <p:nvPr/>
          </p:nvSpPr>
          <p:spPr>
            <a:xfrm>
              <a:off x="1671" y="1412"/>
              <a:ext cx="1477" cy="864"/>
            </a:xfrm>
            <a:custGeom>
              <a:avLst/>
              <a:gdLst>
                <a:gd name="T0" fmla="*/ 201 w 1477"/>
                <a:gd name="T1" fmla="*/ 864 h 864"/>
                <a:gd name="T2" fmla="*/ 212 w 1477"/>
                <a:gd name="T3" fmla="*/ 835 h 864"/>
                <a:gd name="T4" fmla="*/ 228 w 1477"/>
                <a:gd name="T5" fmla="*/ 800 h 864"/>
                <a:gd name="T6" fmla="*/ 243 w 1477"/>
                <a:gd name="T7" fmla="*/ 771 h 864"/>
                <a:gd name="T8" fmla="*/ 260 w 1477"/>
                <a:gd name="T9" fmla="*/ 739 h 864"/>
                <a:gd name="T10" fmla="*/ 279 w 1477"/>
                <a:gd name="T11" fmla="*/ 707 h 864"/>
                <a:gd name="T12" fmla="*/ 301 w 1477"/>
                <a:gd name="T13" fmla="*/ 678 h 864"/>
                <a:gd name="T14" fmla="*/ 319 w 1477"/>
                <a:gd name="T15" fmla="*/ 654 h 864"/>
                <a:gd name="T16" fmla="*/ 341 w 1477"/>
                <a:gd name="T17" fmla="*/ 627 h 864"/>
                <a:gd name="T18" fmla="*/ 364 w 1477"/>
                <a:gd name="T19" fmla="*/ 600 h 864"/>
                <a:gd name="T20" fmla="*/ 382 w 1477"/>
                <a:gd name="T21" fmla="*/ 578 h 864"/>
                <a:gd name="T22" fmla="*/ 412 w 1477"/>
                <a:gd name="T23" fmla="*/ 550 h 864"/>
                <a:gd name="T24" fmla="*/ 448 w 1477"/>
                <a:gd name="T25" fmla="*/ 515 h 864"/>
                <a:gd name="T26" fmla="*/ 486 w 1477"/>
                <a:gd name="T27" fmla="*/ 481 h 864"/>
                <a:gd name="T28" fmla="*/ 527 w 1477"/>
                <a:gd name="T29" fmla="*/ 451 h 864"/>
                <a:gd name="T30" fmla="*/ 568 w 1477"/>
                <a:gd name="T31" fmla="*/ 424 h 864"/>
                <a:gd name="T32" fmla="*/ 618 w 1477"/>
                <a:gd name="T33" fmla="*/ 393 h 864"/>
                <a:gd name="T34" fmla="*/ 669 w 1477"/>
                <a:gd name="T35" fmla="*/ 366 h 864"/>
                <a:gd name="T36" fmla="*/ 724 w 1477"/>
                <a:gd name="T37" fmla="*/ 340 h 864"/>
                <a:gd name="T38" fmla="*/ 774 w 1477"/>
                <a:gd name="T39" fmla="*/ 320 h 864"/>
                <a:gd name="T40" fmla="*/ 824 w 1477"/>
                <a:gd name="T41" fmla="*/ 301 h 864"/>
                <a:gd name="T42" fmla="*/ 876 w 1477"/>
                <a:gd name="T43" fmla="*/ 286 h 864"/>
                <a:gd name="T44" fmla="*/ 928 w 1477"/>
                <a:gd name="T45" fmla="*/ 272 h 864"/>
                <a:gd name="T46" fmla="*/ 987 w 1477"/>
                <a:gd name="T47" fmla="*/ 258 h 864"/>
                <a:gd name="T48" fmla="*/ 1048 w 1477"/>
                <a:gd name="T49" fmla="*/ 249 h 864"/>
                <a:gd name="T50" fmla="*/ 1108 w 1477"/>
                <a:gd name="T51" fmla="*/ 242 h 864"/>
                <a:gd name="T52" fmla="*/ 1172 w 1477"/>
                <a:gd name="T53" fmla="*/ 239 h 864"/>
                <a:gd name="T54" fmla="*/ 1235 w 1477"/>
                <a:gd name="T55" fmla="*/ 239 h 864"/>
                <a:gd name="T56" fmla="*/ 1477 w 1477"/>
                <a:gd name="T57" fmla="*/ 157 h 864"/>
                <a:gd name="T58" fmla="*/ 1235 w 1477"/>
                <a:gd name="T59" fmla="*/ 59 h 864"/>
                <a:gd name="T60" fmla="*/ 1162 w 1477"/>
                <a:gd name="T61" fmla="*/ 60 h 864"/>
                <a:gd name="T62" fmla="*/ 1094 w 1477"/>
                <a:gd name="T63" fmla="*/ 65 h 864"/>
                <a:gd name="T64" fmla="*/ 1034 w 1477"/>
                <a:gd name="T65" fmla="*/ 70 h 864"/>
                <a:gd name="T66" fmla="*/ 973 w 1477"/>
                <a:gd name="T67" fmla="*/ 79 h 864"/>
                <a:gd name="T68" fmla="*/ 917 w 1477"/>
                <a:gd name="T69" fmla="*/ 89 h 864"/>
                <a:gd name="T70" fmla="*/ 851 w 1477"/>
                <a:gd name="T71" fmla="*/ 103 h 864"/>
                <a:gd name="T72" fmla="*/ 796 w 1477"/>
                <a:gd name="T73" fmla="*/ 118 h 864"/>
                <a:gd name="T74" fmla="*/ 734 w 1477"/>
                <a:gd name="T75" fmla="*/ 138 h 864"/>
                <a:gd name="T76" fmla="*/ 680 w 1477"/>
                <a:gd name="T77" fmla="*/ 158 h 864"/>
                <a:gd name="T78" fmla="*/ 621 w 1477"/>
                <a:gd name="T79" fmla="*/ 183 h 864"/>
                <a:gd name="T80" fmla="*/ 568 w 1477"/>
                <a:gd name="T81" fmla="*/ 207 h 864"/>
                <a:gd name="T82" fmla="*/ 520 w 1477"/>
                <a:gd name="T83" fmla="*/ 232 h 864"/>
                <a:gd name="T84" fmla="*/ 469 w 1477"/>
                <a:gd name="T85" fmla="*/ 261 h 864"/>
                <a:gd name="T86" fmla="*/ 421 w 1477"/>
                <a:gd name="T87" fmla="*/ 292 h 864"/>
                <a:gd name="T88" fmla="*/ 376 w 1477"/>
                <a:gd name="T89" fmla="*/ 324 h 864"/>
                <a:gd name="T90" fmla="*/ 337 w 1477"/>
                <a:gd name="T91" fmla="*/ 354 h 864"/>
                <a:gd name="T92" fmla="*/ 293 w 1477"/>
                <a:gd name="T93" fmla="*/ 392 h 864"/>
                <a:gd name="T94" fmla="*/ 256 w 1477"/>
                <a:gd name="T95" fmla="*/ 426 h 864"/>
                <a:gd name="T96" fmla="*/ 219 w 1477"/>
                <a:gd name="T97" fmla="*/ 464 h 864"/>
                <a:gd name="T98" fmla="*/ 184 w 1477"/>
                <a:gd name="T99" fmla="*/ 503 h 864"/>
                <a:gd name="T100" fmla="*/ 151 w 1477"/>
                <a:gd name="T101" fmla="*/ 541 h 864"/>
                <a:gd name="T102" fmla="*/ 128 w 1477"/>
                <a:gd name="T103" fmla="*/ 570 h 864"/>
                <a:gd name="T104" fmla="*/ 110 w 1477"/>
                <a:gd name="T105" fmla="*/ 592 h 864"/>
                <a:gd name="T106" fmla="*/ 97 w 1477"/>
                <a:gd name="T107" fmla="*/ 613 h 864"/>
                <a:gd name="T108" fmla="*/ 83 w 1477"/>
                <a:gd name="T109" fmla="*/ 639 h 864"/>
                <a:gd name="T110" fmla="*/ 68 w 1477"/>
                <a:gd name="T111" fmla="*/ 660 h 864"/>
                <a:gd name="T112" fmla="*/ 53 w 1477"/>
                <a:gd name="T113" fmla="*/ 686 h 864"/>
                <a:gd name="T114" fmla="*/ 38 w 1477"/>
                <a:gd name="T115" fmla="*/ 714 h 864"/>
                <a:gd name="T116" fmla="*/ 26 w 1477"/>
                <a:gd name="T117" fmla="*/ 737 h 864"/>
                <a:gd name="T118" fmla="*/ 14 w 1477"/>
                <a:gd name="T119" fmla="*/ 763 h 864"/>
                <a:gd name="T120" fmla="*/ 6 w 1477"/>
                <a:gd name="T121" fmla="*/ 786 h 8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7" h="864">
                  <a:moveTo>
                    <a:pt x="0" y="798"/>
                  </a:moveTo>
                  <a:lnTo>
                    <a:pt x="201" y="864"/>
                  </a:lnTo>
                  <a:lnTo>
                    <a:pt x="206" y="850"/>
                  </a:lnTo>
                  <a:lnTo>
                    <a:pt x="212" y="835"/>
                  </a:lnTo>
                  <a:lnTo>
                    <a:pt x="220" y="817"/>
                  </a:lnTo>
                  <a:lnTo>
                    <a:pt x="228" y="800"/>
                  </a:lnTo>
                  <a:lnTo>
                    <a:pt x="236" y="784"/>
                  </a:lnTo>
                  <a:lnTo>
                    <a:pt x="243" y="771"/>
                  </a:lnTo>
                  <a:lnTo>
                    <a:pt x="252" y="753"/>
                  </a:lnTo>
                  <a:lnTo>
                    <a:pt x="260" y="739"/>
                  </a:lnTo>
                  <a:lnTo>
                    <a:pt x="270" y="723"/>
                  </a:lnTo>
                  <a:lnTo>
                    <a:pt x="279" y="707"/>
                  </a:lnTo>
                  <a:lnTo>
                    <a:pt x="291" y="692"/>
                  </a:lnTo>
                  <a:lnTo>
                    <a:pt x="301" y="678"/>
                  </a:lnTo>
                  <a:lnTo>
                    <a:pt x="310" y="666"/>
                  </a:lnTo>
                  <a:lnTo>
                    <a:pt x="319" y="654"/>
                  </a:lnTo>
                  <a:lnTo>
                    <a:pt x="329" y="640"/>
                  </a:lnTo>
                  <a:lnTo>
                    <a:pt x="341" y="627"/>
                  </a:lnTo>
                  <a:lnTo>
                    <a:pt x="352" y="613"/>
                  </a:lnTo>
                  <a:lnTo>
                    <a:pt x="364" y="600"/>
                  </a:lnTo>
                  <a:lnTo>
                    <a:pt x="372" y="590"/>
                  </a:lnTo>
                  <a:lnTo>
                    <a:pt x="382" y="578"/>
                  </a:lnTo>
                  <a:lnTo>
                    <a:pt x="396" y="564"/>
                  </a:lnTo>
                  <a:lnTo>
                    <a:pt x="412" y="550"/>
                  </a:lnTo>
                  <a:lnTo>
                    <a:pt x="430" y="531"/>
                  </a:lnTo>
                  <a:lnTo>
                    <a:pt x="448" y="515"/>
                  </a:lnTo>
                  <a:lnTo>
                    <a:pt x="467" y="497"/>
                  </a:lnTo>
                  <a:lnTo>
                    <a:pt x="486" y="481"/>
                  </a:lnTo>
                  <a:lnTo>
                    <a:pt x="509" y="464"/>
                  </a:lnTo>
                  <a:lnTo>
                    <a:pt x="527" y="451"/>
                  </a:lnTo>
                  <a:lnTo>
                    <a:pt x="547" y="438"/>
                  </a:lnTo>
                  <a:lnTo>
                    <a:pt x="568" y="424"/>
                  </a:lnTo>
                  <a:lnTo>
                    <a:pt x="593" y="408"/>
                  </a:lnTo>
                  <a:lnTo>
                    <a:pt x="618" y="393"/>
                  </a:lnTo>
                  <a:lnTo>
                    <a:pt x="642" y="380"/>
                  </a:lnTo>
                  <a:lnTo>
                    <a:pt x="669" y="366"/>
                  </a:lnTo>
                  <a:lnTo>
                    <a:pt x="697" y="351"/>
                  </a:lnTo>
                  <a:lnTo>
                    <a:pt x="724" y="340"/>
                  </a:lnTo>
                  <a:lnTo>
                    <a:pt x="750" y="330"/>
                  </a:lnTo>
                  <a:lnTo>
                    <a:pt x="774" y="320"/>
                  </a:lnTo>
                  <a:lnTo>
                    <a:pt x="797" y="311"/>
                  </a:lnTo>
                  <a:lnTo>
                    <a:pt x="824" y="301"/>
                  </a:lnTo>
                  <a:lnTo>
                    <a:pt x="850" y="293"/>
                  </a:lnTo>
                  <a:lnTo>
                    <a:pt x="876" y="286"/>
                  </a:lnTo>
                  <a:lnTo>
                    <a:pt x="904" y="278"/>
                  </a:lnTo>
                  <a:lnTo>
                    <a:pt x="928" y="272"/>
                  </a:lnTo>
                  <a:lnTo>
                    <a:pt x="958" y="265"/>
                  </a:lnTo>
                  <a:lnTo>
                    <a:pt x="987" y="258"/>
                  </a:lnTo>
                  <a:lnTo>
                    <a:pt x="1017" y="253"/>
                  </a:lnTo>
                  <a:lnTo>
                    <a:pt x="1048" y="249"/>
                  </a:lnTo>
                  <a:lnTo>
                    <a:pt x="1080" y="244"/>
                  </a:lnTo>
                  <a:lnTo>
                    <a:pt x="1108" y="242"/>
                  </a:lnTo>
                  <a:lnTo>
                    <a:pt x="1138" y="240"/>
                  </a:lnTo>
                  <a:lnTo>
                    <a:pt x="1172" y="239"/>
                  </a:lnTo>
                  <a:lnTo>
                    <a:pt x="1201" y="239"/>
                  </a:lnTo>
                  <a:lnTo>
                    <a:pt x="1235" y="239"/>
                  </a:lnTo>
                  <a:lnTo>
                    <a:pt x="1235" y="301"/>
                  </a:lnTo>
                  <a:lnTo>
                    <a:pt x="1477" y="157"/>
                  </a:lnTo>
                  <a:lnTo>
                    <a:pt x="1235" y="0"/>
                  </a:lnTo>
                  <a:lnTo>
                    <a:pt x="1235" y="59"/>
                  </a:lnTo>
                  <a:lnTo>
                    <a:pt x="1197" y="59"/>
                  </a:lnTo>
                  <a:lnTo>
                    <a:pt x="1162" y="60"/>
                  </a:lnTo>
                  <a:lnTo>
                    <a:pt x="1126" y="62"/>
                  </a:lnTo>
                  <a:lnTo>
                    <a:pt x="1094" y="65"/>
                  </a:lnTo>
                  <a:lnTo>
                    <a:pt x="1063" y="67"/>
                  </a:lnTo>
                  <a:lnTo>
                    <a:pt x="1034" y="70"/>
                  </a:lnTo>
                  <a:lnTo>
                    <a:pt x="1001" y="74"/>
                  </a:lnTo>
                  <a:lnTo>
                    <a:pt x="973" y="79"/>
                  </a:lnTo>
                  <a:lnTo>
                    <a:pt x="946" y="83"/>
                  </a:lnTo>
                  <a:lnTo>
                    <a:pt x="917" y="89"/>
                  </a:lnTo>
                  <a:lnTo>
                    <a:pt x="879" y="96"/>
                  </a:lnTo>
                  <a:lnTo>
                    <a:pt x="851" y="103"/>
                  </a:lnTo>
                  <a:lnTo>
                    <a:pt x="823" y="111"/>
                  </a:lnTo>
                  <a:lnTo>
                    <a:pt x="796" y="118"/>
                  </a:lnTo>
                  <a:lnTo>
                    <a:pt x="764" y="128"/>
                  </a:lnTo>
                  <a:lnTo>
                    <a:pt x="734" y="138"/>
                  </a:lnTo>
                  <a:lnTo>
                    <a:pt x="707" y="148"/>
                  </a:lnTo>
                  <a:lnTo>
                    <a:pt x="680" y="158"/>
                  </a:lnTo>
                  <a:lnTo>
                    <a:pt x="649" y="171"/>
                  </a:lnTo>
                  <a:lnTo>
                    <a:pt x="621" y="183"/>
                  </a:lnTo>
                  <a:lnTo>
                    <a:pt x="594" y="194"/>
                  </a:lnTo>
                  <a:lnTo>
                    <a:pt x="568" y="207"/>
                  </a:lnTo>
                  <a:lnTo>
                    <a:pt x="544" y="218"/>
                  </a:lnTo>
                  <a:lnTo>
                    <a:pt x="520" y="232"/>
                  </a:lnTo>
                  <a:lnTo>
                    <a:pt x="496" y="245"/>
                  </a:lnTo>
                  <a:lnTo>
                    <a:pt x="469" y="261"/>
                  </a:lnTo>
                  <a:lnTo>
                    <a:pt x="444" y="276"/>
                  </a:lnTo>
                  <a:lnTo>
                    <a:pt x="421" y="292"/>
                  </a:lnTo>
                  <a:lnTo>
                    <a:pt x="397" y="309"/>
                  </a:lnTo>
                  <a:lnTo>
                    <a:pt x="376" y="324"/>
                  </a:lnTo>
                  <a:lnTo>
                    <a:pt x="355" y="339"/>
                  </a:lnTo>
                  <a:lnTo>
                    <a:pt x="337" y="354"/>
                  </a:lnTo>
                  <a:lnTo>
                    <a:pt x="314" y="372"/>
                  </a:lnTo>
                  <a:lnTo>
                    <a:pt x="293" y="392"/>
                  </a:lnTo>
                  <a:lnTo>
                    <a:pt x="275" y="407"/>
                  </a:lnTo>
                  <a:lnTo>
                    <a:pt x="256" y="426"/>
                  </a:lnTo>
                  <a:lnTo>
                    <a:pt x="238" y="445"/>
                  </a:lnTo>
                  <a:lnTo>
                    <a:pt x="219" y="464"/>
                  </a:lnTo>
                  <a:lnTo>
                    <a:pt x="201" y="484"/>
                  </a:lnTo>
                  <a:lnTo>
                    <a:pt x="184" y="503"/>
                  </a:lnTo>
                  <a:lnTo>
                    <a:pt x="165" y="523"/>
                  </a:lnTo>
                  <a:lnTo>
                    <a:pt x="151" y="541"/>
                  </a:lnTo>
                  <a:lnTo>
                    <a:pt x="137" y="558"/>
                  </a:lnTo>
                  <a:lnTo>
                    <a:pt x="128" y="570"/>
                  </a:lnTo>
                  <a:lnTo>
                    <a:pt x="117" y="582"/>
                  </a:lnTo>
                  <a:lnTo>
                    <a:pt x="110" y="592"/>
                  </a:lnTo>
                  <a:lnTo>
                    <a:pt x="104" y="602"/>
                  </a:lnTo>
                  <a:lnTo>
                    <a:pt x="97" y="613"/>
                  </a:lnTo>
                  <a:lnTo>
                    <a:pt x="90" y="626"/>
                  </a:lnTo>
                  <a:lnTo>
                    <a:pt x="83" y="639"/>
                  </a:lnTo>
                  <a:lnTo>
                    <a:pt x="75" y="650"/>
                  </a:lnTo>
                  <a:lnTo>
                    <a:pt x="68" y="660"/>
                  </a:lnTo>
                  <a:lnTo>
                    <a:pt x="61" y="673"/>
                  </a:lnTo>
                  <a:lnTo>
                    <a:pt x="53" y="686"/>
                  </a:lnTo>
                  <a:lnTo>
                    <a:pt x="47" y="700"/>
                  </a:lnTo>
                  <a:lnTo>
                    <a:pt x="38" y="714"/>
                  </a:lnTo>
                  <a:lnTo>
                    <a:pt x="32" y="726"/>
                  </a:lnTo>
                  <a:lnTo>
                    <a:pt x="26" y="737"/>
                  </a:lnTo>
                  <a:lnTo>
                    <a:pt x="21" y="750"/>
                  </a:lnTo>
                  <a:lnTo>
                    <a:pt x="14" y="763"/>
                  </a:lnTo>
                  <a:lnTo>
                    <a:pt x="9" y="776"/>
                  </a:lnTo>
                  <a:lnTo>
                    <a:pt x="6" y="786"/>
                  </a:lnTo>
                  <a:lnTo>
                    <a:pt x="0" y="798"/>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a:p>
          </p:txBody>
        </p:sp>
        <p:sp>
          <p:nvSpPr>
            <p:cNvPr id="11" name="Freeform 8">
              <a:extLst>
                <a:ext uri="{FF2B5EF4-FFF2-40B4-BE49-F238E27FC236}">
                  <a16:creationId xmlns:a16="http://schemas.microsoft.com/office/drawing/2014/main" id="{EE9F8091-0CB4-42B8-A6C4-185886FB37D5}"/>
                </a:ext>
              </a:extLst>
            </p:cNvPr>
            <p:cNvSpPr/>
            <p:nvPr/>
          </p:nvSpPr>
          <p:spPr>
            <a:xfrm>
              <a:off x="2645" y="2831"/>
              <a:ext cx="1477" cy="865"/>
            </a:xfrm>
            <a:custGeom>
              <a:avLst/>
              <a:gdLst>
                <a:gd name="T0" fmla="*/ 1277 w 1477"/>
                <a:gd name="T1" fmla="*/ 0 h 865"/>
                <a:gd name="T2" fmla="*/ 1265 w 1477"/>
                <a:gd name="T3" fmla="*/ 28 h 865"/>
                <a:gd name="T4" fmla="*/ 1250 w 1477"/>
                <a:gd name="T5" fmla="*/ 63 h 865"/>
                <a:gd name="T6" fmla="*/ 1234 w 1477"/>
                <a:gd name="T7" fmla="*/ 93 h 865"/>
                <a:gd name="T8" fmla="*/ 1217 w 1477"/>
                <a:gd name="T9" fmla="*/ 125 h 865"/>
                <a:gd name="T10" fmla="*/ 1198 w 1477"/>
                <a:gd name="T11" fmla="*/ 156 h 865"/>
                <a:gd name="T12" fmla="*/ 1176 w 1477"/>
                <a:gd name="T13" fmla="*/ 186 h 865"/>
                <a:gd name="T14" fmla="*/ 1158 w 1477"/>
                <a:gd name="T15" fmla="*/ 210 h 865"/>
                <a:gd name="T16" fmla="*/ 1137 w 1477"/>
                <a:gd name="T17" fmla="*/ 236 h 865"/>
                <a:gd name="T18" fmla="*/ 1113 w 1477"/>
                <a:gd name="T19" fmla="*/ 264 h 865"/>
                <a:gd name="T20" fmla="*/ 1095 w 1477"/>
                <a:gd name="T21" fmla="*/ 286 h 865"/>
                <a:gd name="T22" fmla="*/ 1066 w 1477"/>
                <a:gd name="T23" fmla="*/ 314 h 865"/>
                <a:gd name="T24" fmla="*/ 1030 w 1477"/>
                <a:gd name="T25" fmla="*/ 349 h 865"/>
                <a:gd name="T26" fmla="*/ 991 w 1477"/>
                <a:gd name="T27" fmla="*/ 383 h 865"/>
                <a:gd name="T28" fmla="*/ 950 w 1477"/>
                <a:gd name="T29" fmla="*/ 413 h 865"/>
                <a:gd name="T30" fmla="*/ 909 w 1477"/>
                <a:gd name="T31" fmla="*/ 440 h 865"/>
                <a:gd name="T32" fmla="*/ 859 w 1477"/>
                <a:gd name="T33" fmla="*/ 471 h 865"/>
                <a:gd name="T34" fmla="*/ 809 w 1477"/>
                <a:gd name="T35" fmla="*/ 498 h 865"/>
                <a:gd name="T36" fmla="*/ 754 w 1477"/>
                <a:gd name="T37" fmla="*/ 523 h 865"/>
                <a:gd name="T38" fmla="*/ 703 w 1477"/>
                <a:gd name="T39" fmla="*/ 544 h 865"/>
                <a:gd name="T40" fmla="*/ 653 w 1477"/>
                <a:gd name="T41" fmla="*/ 563 h 865"/>
                <a:gd name="T42" fmla="*/ 602 w 1477"/>
                <a:gd name="T43" fmla="*/ 578 h 865"/>
                <a:gd name="T44" fmla="*/ 549 w 1477"/>
                <a:gd name="T45" fmla="*/ 592 h 865"/>
                <a:gd name="T46" fmla="*/ 490 w 1477"/>
                <a:gd name="T47" fmla="*/ 605 h 865"/>
                <a:gd name="T48" fmla="*/ 430 w 1477"/>
                <a:gd name="T49" fmla="*/ 615 h 865"/>
                <a:gd name="T50" fmla="*/ 369 w 1477"/>
                <a:gd name="T51" fmla="*/ 622 h 865"/>
                <a:gd name="T52" fmla="*/ 305 w 1477"/>
                <a:gd name="T53" fmla="*/ 625 h 865"/>
                <a:gd name="T54" fmla="*/ 242 w 1477"/>
                <a:gd name="T55" fmla="*/ 625 h 865"/>
                <a:gd name="T56" fmla="*/ 0 w 1477"/>
                <a:gd name="T57" fmla="*/ 707 h 865"/>
                <a:gd name="T58" fmla="*/ 242 w 1477"/>
                <a:gd name="T59" fmla="*/ 805 h 865"/>
                <a:gd name="T60" fmla="*/ 315 w 1477"/>
                <a:gd name="T61" fmla="*/ 804 h 865"/>
                <a:gd name="T62" fmla="*/ 383 w 1477"/>
                <a:gd name="T63" fmla="*/ 799 h 865"/>
                <a:gd name="T64" fmla="*/ 444 w 1477"/>
                <a:gd name="T65" fmla="*/ 794 h 865"/>
                <a:gd name="T66" fmla="*/ 504 w 1477"/>
                <a:gd name="T67" fmla="*/ 785 h 865"/>
                <a:gd name="T68" fmla="*/ 561 w 1477"/>
                <a:gd name="T69" fmla="*/ 775 h 865"/>
                <a:gd name="T70" fmla="*/ 626 w 1477"/>
                <a:gd name="T71" fmla="*/ 761 h 865"/>
                <a:gd name="T72" fmla="*/ 682 w 1477"/>
                <a:gd name="T73" fmla="*/ 745 h 865"/>
                <a:gd name="T74" fmla="*/ 743 w 1477"/>
                <a:gd name="T75" fmla="*/ 726 h 865"/>
                <a:gd name="T76" fmla="*/ 797 w 1477"/>
                <a:gd name="T77" fmla="*/ 706 h 865"/>
                <a:gd name="T78" fmla="*/ 856 w 1477"/>
                <a:gd name="T79" fmla="*/ 681 h 865"/>
                <a:gd name="T80" fmla="*/ 909 w 1477"/>
                <a:gd name="T81" fmla="*/ 657 h 865"/>
                <a:gd name="T82" fmla="*/ 958 w 1477"/>
                <a:gd name="T83" fmla="*/ 632 h 865"/>
                <a:gd name="T84" fmla="*/ 1008 w 1477"/>
                <a:gd name="T85" fmla="*/ 603 h 865"/>
                <a:gd name="T86" fmla="*/ 1057 w 1477"/>
                <a:gd name="T87" fmla="*/ 571 h 865"/>
                <a:gd name="T88" fmla="*/ 1102 w 1477"/>
                <a:gd name="T89" fmla="*/ 540 h 865"/>
                <a:gd name="T90" fmla="*/ 1140 w 1477"/>
                <a:gd name="T91" fmla="*/ 510 h 865"/>
                <a:gd name="T92" fmla="*/ 1184 w 1477"/>
                <a:gd name="T93" fmla="*/ 472 h 865"/>
                <a:gd name="T94" fmla="*/ 1221 w 1477"/>
                <a:gd name="T95" fmla="*/ 438 h 865"/>
                <a:gd name="T96" fmla="*/ 1259 w 1477"/>
                <a:gd name="T97" fmla="*/ 400 h 865"/>
                <a:gd name="T98" fmla="*/ 1293 w 1477"/>
                <a:gd name="T99" fmla="*/ 361 h 865"/>
                <a:gd name="T100" fmla="*/ 1327 w 1477"/>
                <a:gd name="T101" fmla="*/ 323 h 865"/>
                <a:gd name="T102" fmla="*/ 1350 w 1477"/>
                <a:gd name="T103" fmla="*/ 293 h 865"/>
                <a:gd name="T104" fmla="*/ 1368 w 1477"/>
                <a:gd name="T105" fmla="*/ 271 h 865"/>
                <a:gd name="T106" fmla="*/ 1381 w 1477"/>
                <a:gd name="T107" fmla="*/ 251 h 865"/>
                <a:gd name="T108" fmla="*/ 1395 w 1477"/>
                <a:gd name="T109" fmla="*/ 224 h 865"/>
                <a:gd name="T110" fmla="*/ 1409 w 1477"/>
                <a:gd name="T111" fmla="*/ 204 h 865"/>
                <a:gd name="T112" fmla="*/ 1424 w 1477"/>
                <a:gd name="T113" fmla="*/ 177 h 865"/>
                <a:gd name="T114" fmla="*/ 1440 w 1477"/>
                <a:gd name="T115" fmla="*/ 150 h 865"/>
                <a:gd name="T116" fmla="*/ 1451 w 1477"/>
                <a:gd name="T117" fmla="*/ 127 h 865"/>
                <a:gd name="T118" fmla="*/ 1463 w 1477"/>
                <a:gd name="T119" fmla="*/ 101 h 865"/>
                <a:gd name="T120" fmla="*/ 1472 w 1477"/>
                <a:gd name="T121" fmla="*/ 78 h 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7" h="865">
                  <a:moveTo>
                    <a:pt x="1477" y="66"/>
                  </a:moveTo>
                  <a:lnTo>
                    <a:pt x="1277" y="0"/>
                  </a:lnTo>
                  <a:lnTo>
                    <a:pt x="1271" y="14"/>
                  </a:lnTo>
                  <a:lnTo>
                    <a:pt x="1265" y="28"/>
                  </a:lnTo>
                  <a:lnTo>
                    <a:pt x="1257" y="47"/>
                  </a:lnTo>
                  <a:lnTo>
                    <a:pt x="1250" y="63"/>
                  </a:lnTo>
                  <a:lnTo>
                    <a:pt x="1242" y="80"/>
                  </a:lnTo>
                  <a:lnTo>
                    <a:pt x="1234" y="93"/>
                  </a:lnTo>
                  <a:lnTo>
                    <a:pt x="1225" y="110"/>
                  </a:lnTo>
                  <a:lnTo>
                    <a:pt x="1217" y="125"/>
                  </a:lnTo>
                  <a:lnTo>
                    <a:pt x="1207" y="141"/>
                  </a:lnTo>
                  <a:lnTo>
                    <a:pt x="1198" y="156"/>
                  </a:lnTo>
                  <a:lnTo>
                    <a:pt x="1187" y="172"/>
                  </a:lnTo>
                  <a:lnTo>
                    <a:pt x="1176" y="186"/>
                  </a:lnTo>
                  <a:lnTo>
                    <a:pt x="1167" y="198"/>
                  </a:lnTo>
                  <a:lnTo>
                    <a:pt x="1158" y="210"/>
                  </a:lnTo>
                  <a:lnTo>
                    <a:pt x="1148" y="223"/>
                  </a:lnTo>
                  <a:lnTo>
                    <a:pt x="1137" y="236"/>
                  </a:lnTo>
                  <a:lnTo>
                    <a:pt x="1125" y="251"/>
                  </a:lnTo>
                  <a:lnTo>
                    <a:pt x="1113" y="264"/>
                  </a:lnTo>
                  <a:lnTo>
                    <a:pt x="1106" y="274"/>
                  </a:lnTo>
                  <a:lnTo>
                    <a:pt x="1095" y="286"/>
                  </a:lnTo>
                  <a:lnTo>
                    <a:pt x="1081" y="300"/>
                  </a:lnTo>
                  <a:lnTo>
                    <a:pt x="1066" y="314"/>
                  </a:lnTo>
                  <a:lnTo>
                    <a:pt x="1048" y="333"/>
                  </a:lnTo>
                  <a:lnTo>
                    <a:pt x="1030" y="349"/>
                  </a:lnTo>
                  <a:lnTo>
                    <a:pt x="1011" y="367"/>
                  </a:lnTo>
                  <a:lnTo>
                    <a:pt x="991" y="383"/>
                  </a:lnTo>
                  <a:lnTo>
                    <a:pt x="968" y="400"/>
                  </a:lnTo>
                  <a:lnTo>
                    <a:pt x="950" y="413"/>
                  </a:lnTo>
                  <a:lnTo>
                    <a:pt x="931" y="426"/>
                  </a:lnTo>
                  <a:lnTo>
                    <a:pt x="909" y="440"/>
                  </a:lnTo>
                  <a:lnTo>
                    <a:pt x="885" y="455"/>
                  </a:lnTo>
                  <a:lnTo>
                    <a:pt x="859" y="471"/>
                  </a:lnTo>
                  <a:lnTo>
                    <a:pt x="836" y="484"/>
                  </a:lnTo>
                  <a:lnTo>
                    <a:pt x="809" y="498"/>
                  </a:lnTo>
                  <a:lnTo>
                    <a:pt x="781" y="512"/>
                  </a:lnTo>
                  <a:lnTo>
                    <a:pt x="754" y="523"/>
                  </a:lnTo>
                  <a:lnTo>
                    <a:pt x="728" y="534"/>
                  </a:lnTo>
                  <a:lnTo>
                    <a:pt x="703" y="544"/>
                  </a:lnTo>
                  <a:lnTo>
                    <a:pt x="680" y="553"/>
                  </a:lnTo>
                  <a:lnTo>
                    <a:pt x="653" y="563"/>
                  </a:lnTo>
                  <a:lnTo>
                    <a:pt x="628" y="570"/>
                  </a:lnTo>
                  <a:lnTo>
                    <a:pt x="602" y="578"/>
                  </a:lnTo>
                  <a:lnTo>
                    <a:pt x="574" y="586"/>
                  </a:lnTo>
                  <a:lnTo>
                    <a:pt x="549" y="592"/>
                  </a:lnTo>
                  <a:lnTo>
                    <a:pt x="520" y="599"/>
                  </a:lnTo>
                  <a:lnTo>
                    <a:pt x="490" y="605"/>
                  </a:lnTo>
                  <a:lnTo>
                    <a:pt x="461" y="611"/>
                  </a:lnTo>
                  <a:lnTo>
                    <a:pt x="430" y="615"/>
                  </a:lnTo>
                  <a:lnTo>
                    <a:pt x="398" y="620"/>
                  </a:lnTo>
                  <a:lnTo>
                    <a:pt x="369" y="622"/>
                  </a:lnTo>
                  <a:lnTo>
                    <a:pt x="340" y="624"/>
                  </a:lnTo>
                  <a:lnTo>
                    <a:pt x="305" y="625"/>
                  </a:lnTo>
                  <a:lnTo>
                    <a:pt x="277" y="625"/>
                  </a:lnTo>
                  <a:lnTo>
                    <a:pt x="242" y="625"/>
                  </a:lnTo>
                  <a:lnTo>
                    <a:pt x="242" y="563"/>
                  </a:lnTo>
                  <a:lnTo>
                    <a:pt x="0" y="707"/>
                  </a:lnTo>
                  <a:lnTo>
                    <a:pt x="242" y="865"/>
                  </a:lnTo>
                  <a:lnTo>
                    <a:pt x="242" y="805"/>
                  </a:lnTo>
                  <a:lnTo>
                    <a:pt x="281" y="805"/>
                  </a:lnTo>
                  <a:lnTo>
                    <a:pt x="315" y="804"/>
                  </a:lnTo>
                  <a:lnTo>
                    <a:pt x="351" y="801"/>
                  </a:lnTo>
                  <a:lnTo>
                    <a:pt x="383" y="799"/>
                  </a:lnTo>
                  <a:lnTo>
                    <a:pt x="414" y="797"/>
                  </a:lnTo>
                  <a:lnTo>
                    <a:pt x="444" y="794"/>
                  </a:lnTo>
                  <a:lnTo>
                    <a:pt x="476" y="789"/>
                  </a:lnTo>
                  <a:lnTo>
                    <a:pt x="504" y="785"/>
                  </a:lnTo>
                  <a:lnTo>
                    <a:pt x="531" y="781"/>
                  </a:lnTo>
                  <a:lnTo>
                    <a:pt x="561" y="775"/>
                  </a:lnTo>
                  <a:lnTo>
                    <a:pt x="598" y="767"/>
                  </a:lnTo>
                  <a:lnTo>
                    <a:pt x="626" y="761"/>
                  </a:lnTo>
                  <a:lnTo>
                    <a:pt x="655" y="753"/>
                  </a:lnTo>
                  <a:lnTo>
                    <a:pt x="682" y="745"/>
                  </a:lnTo>
                  <a:lnTo>
                    <a:pt x="714" y="736"/>
                  </a:lnTo>
                  <a:lnTo>
                    <a:pt x="743" y="726"/>
                  </a:lnTo>
                  <a:lnTo>
                    <a:pt x="770" y="716"/>
                  </a:lnTo>
                  <a:lnTo>
                    <a:pt x="797" y="706"/>
                  </a:lnTo>
                  <a:lnTo>
                    <a:pt x="828" y="693"/>
                  </a:lnTo>
                  <a:lnTo>
                    <a:pt x="856" y="681"/>
                  </a:lnTo>
                  <a:lnTo>
                    <a:pt x="883" y="670"/>
                  </a:lnTo>
                  <a:lnTo>
                    <a:pt x="909" y="657"/>
                  </a:lnTo>
                  <a:lnTo>
                    <a:pt x="932" y="646"/>
                  </a:lnTo>
                  <a:lnTo>
                    <a:pt x="958" y="632"/>
                  </a:lnTo>
                  <a:lnTo>
                    <a:pt x="981" y="618"/>
                  </a:lnTo>
                  <a:lnTo>
                    <a:pt x="1008" y="603"/>
                  </a:lnTo>
                  <a:lnTo>
                    <a:pt x="1034" y="588"/>
                  </a:lnTo>
                  <a:lnTo>
                    <a:pt x="1057" y="571"/>
                  </a:lnTo>
                  <a:lnTo>
                    <a:pt x="1080" y="555"/>
                  </a:lnTo>
                  <a:lnTo>
                    <a:pt x="1102" y="540"/>
                  </a:lnTo>
                  <a:lnTo>
                    <a:pt x="1122" y="524"/>
                  </a:lnTo>
                  <a:lnTo>
                    <a:pt x="1140" y="510"/>
                  </a:lnTo>
                  <a:lnTo>
                    <a:pt x="1163" y="491"/>
                  </a:lnTo>
                  <a:lnTo>
                    <a:pt x="1184" y="472"/>
                  </a:lnTo>
                  <a:lnTo>
                    <a:pt x="1202" y="456"/>
                  </a:lnTo>
                  <a:lnTo>
                    <a:pt x="1221" y="438"/>
                  </a:lnTo>
                  <a:lnTo>
                    <a:pt x="1239" y="419"/>
                  </a:lnTo>
                  <a:lnTo>
                    <a:pt x="1259" y="400"/>
                  </a:lnTo>
                  <a:lnTo>
                    <a:pt x="1277" y="380"/>
                  </a:lnTo>
                  <a:lnTo>
                    <a:pt x="1293" y="361"/>
                  </a:lnTo>
                  <a:lnTo>
                    <a:pt x="1313" y="340"/>
                  </a:lnTo>
                  <a:lnTo>
                    <a:pt x="1327" y="323"/>
                  </a:lnTo>
                  <a:lnTo>
                    <a:pt x="1341" y="305"/>
                  </a:lnTo>
                  <a:lnTo>
                    <a:pt x="1350" y="293"/>
                  </a:lnTo>
                  <a:lnTo>
                    <a:pt x="1360" y="281"/>
                  </a:lnTo>
                  <a:lnTo>
                    <a:pt x="1368" y="271"/>
                  </a:lnTo>
                  <a:lnTo>
                    <a:pt x="1373" y="262"/>
                  </a:lnTo>
                  <a:lnTo>
                    <a:pt x="1381" y="251"/>
                  </a:lnTo>
                  <a:lnTo>
                    <a:pt x="1387" y="237"/>
                  </a:lnTo>
                  <a:lnTo>
                    <a:pt x="1395" y="224"/>
                  </a:lnTo>
                  <a:lnTo>
                    <a:pt x="1403" y="213"/>
                  </a:lnTo>
                  <a:lnTo>
                    <a:pt x="1409" y="204"/>
                  </a:lnTo>
                  <a:lnTo>
                    <a:pt x="1417" y="190"/>
                  </a:lnTo>
                  <a:lnTo>
                    <a:pt x="1424" y="177"/>
                  </a:lnTo>
                  <a:lnTo>
                    <a:pt x="1431" y="164"/>
                  </a:lnTo>
                  <a:lnTo>
                    <a:pt x="1440" y="150"/>
                  </a:lnTo>
                  <a:lnTo>
                    <a:pt x="1445" y="138"/>
                  </a:lnTo>
                  <a:lnTo>
                    <a:pt x="1451" y="127"/>
                  </a:lnTo>
                  <a:lnTo>
                    <a:pt x="1457" y="114"/>
                  </a:lnTo>
                  <a:lnTo>
                    <a:pt x="1463" y="101"/>
                  </a:lnTo>
                  <a:lnTo>
                    <a:pt x="1468" y="87"/>
                  </a:lnTo>
                  <a:lnTo>
                    <a:pt x="1472" y="78"/>
                  </a:lnTo>
                  <a:lnTo>
                    <a:pt x="1477" y="6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a:p>
          </p:txBody>
        </p:sp>
      </p:grpSp>
      <p:sp>
        <p:nvSpPr>
          <p:cNvPr id="12" name="Text Box 9">
            <a:extLst>
              <a:ext uri="{FF2B5EF4-FFF2-40B4-BE49-F238E27FC236}">
                <a16:creationId xmlns:a16="http://schemas.microsoft.com/office/drawing/2014/main" id="{C0970B2F-DAB1-43C0-8F93-B5490D9BB17E}"/>
              </a:ext>
            </a:extLst>
          </p:cNvPr>
          <p:cNvSpPr txBox="1">
            <a:spLocks noChangeArrowheads="1"/>
          </p:cNvSpPr>
          <p:nvPr/>
        </p:nvSpPr>
        <p:spPr>
          <a:xfrm>
            <a:off x="4748213" y="2089205"/>
            <a:ext cx="389779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b="0" i="0"/>
            </a:pPr>
            <a:r>
              <a:rPr lang="x-none" b="1" dirty="0">
                <a:solidFill>
                  <a:srgbClr val="000000"/>
                </a:solidFill>
                <a:latin typeface="Gotham Light" pitchFamily="50" charset="0"/>
              </a:rPr>
              <a:t>Informes/</a:t>
            </a:r>
          </a:p>
          <a:p>
            <a:pPr>
              <a:defRPr b="0" i="0"/>
            </a:pPr>
            <a:r>
              <a:rPr lang="x-none" b="0" dirty="0">
                <a:solidFill>
                  <a:srgbClr val="000000"/>
                </a:solidFill>
                <a:latin typeface="Gotham Light" pitchFamily="50" charset="0"/>
              </a:rPr>
              <a:t> </a:t>
            </a:r>
            <a:r>
              <a:rPr lang="x-none" b="1" dirty="0">
                <a:solidFill>
                  <a:srgbClr val="000000"/>
                </a:solidFill>
                <a:latin typeface="Gotham Light" pitchFamily="50" charset="0"/>
              </a:rPr>
              <a:t>Recopilación de datos</a:t>
            </a:r>
            <a:r>
              <a:rPr lang="x-none" b="0" dirty="0">
                <a:solidFill>
                  <a:srgbClr val="000000"/>
                </a:solidFill>
                <a:latin typeface="Gotham Light" pitchFamily="50" charset="0"/>
              </a:rPr>
              <a:t> </a:t>
            </a:r>
          </a:p>
        </p:txBody>
      </p:sp>
      <p:sp>
        <p:nvSpPr>
          <p:cNvPr id="13" name="Text Box 10">
            <a:extLst>
              <a:ext uri="{FF2B5EF4-FFF2-40B4-BE49-F238E27FC236}">
                <a16:creationId xmlns:a16="http://schemas.microsoft.com/office/drawing/2014/main" id="{22E529FF-6863-4B53-83B0-9768E10A2EF3}"/>
              </a:ext>
            </a:extLst>
          </p:cNvPr>
          <p:cNvSpPr txBox="1">
            <a:spLocks noChangeArrowheads="1"/>
          </p:cNvSpPr>
          <p:nvPr/>
        </p:nvSpPr>
        <p:spPr>
          <a:xfrm>
            <a:off x="5940424" y="4149724"/>
            <a:ext cx="2411576"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dirty="0">
                <a:solidFill>
                  <a:srgbClr val="000000"/>
                </a:solidFill>
                <a:latin typeface="Gotham Light" pitchFamily="50" charset="0"/>
              </a:rPr>
              <a:t>Análisis,</a:t>
            </a:r>
            <a:r>
              <a:rPr lang="es-CO" b="1" dirty="0">
                <a:solidFill>
                  <a:srgbClr val="000000"/>
                </a:solidFill>
                <a:latin typeface="Gotham Light" pitchFamily="50" charset="0"/>
              </a:rPr>
              <a:t> Interpretación</a:t>
            </a:r>
            <a:endParaRPr lang="x-none" b="1" dirty="0">
              <a:solidFill>
                <a:srgbClr val="000000"/>
              </a:solidFill>
              <a:latin typeface="Gotham Light" pitchFamily="50" charset="0"/>
            </a:endParaRPr>
          </a:p>
        </p:txBody>
      </p:sp>
      <p:sp>
        <p:nvSpPr>
          <p:cNvPr id="14" name="Text Box 12">
            <a:extLst>
              <a:ext uri="{FF2B5EF4-FFF2-40B4-BE49-F238E27FC236}">
                <a16:creationId xmlns:a16="http://schemas.microsoft.com/office/drawing/2014/main" id="{51A97199-3263-4663-A8AF-C4F75EFE44C6}"/>
              </a:ext>
            </a:extLst>
          </p:cNvPr>
          <p:cNvSpPr txBox="1">
            <a:spLocks noChangeArrowheads="1"/>
          </p:cNvSpPr>
          <p:nvPr/>
        </p:nvSpPr>
        <p:spPr>
          <a:xfrm>
            <a:off x="947737" y="4011613"/>
            <a:ext cx="1875408"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a:solidFill>
                  <a:srgbClr val="000000"/>
                </a:solidFill>
                <a:latin typeface="Gotham Light" pitchFamily="50" charset="0"/>
              </a:rPr>
              <a:t>¡Acción!</a:t>
            </a:r>
          </a:p>
        </p:txBody>
      </p:sp>
      <p:sp>
        <p:nvSpPr>
          <p:cNvPr id="15" name="Text Box 13">
            <a:extLst>
              <a:ext uri="{FF2B5EF4-FFF2-40B4-BE49-F238E27FC236}">
                <a16:creationId xmlns:a16="http://schemas.microsoft.com/office/drawing/2014/main" id="{8572EF8F-7494-4F1B-8759-3ECA960C40D2}"/>
              </a:ext>
            </a:extLst>
          </p:cNvPr>
          <p:cNvSpPr txBox="1">
            <a:spLocks noChangeArrowheads="1"/>
          </p:cNvSpPr>
          <p:nvPr/>
        </p:nvSpPr>
        <p:spPr>
          <a:xfrm>
            <a:off x="1248647" y="2641254"/>
            <a:ext cx="216332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es-CO" b="1" dirty="0">
                <a:latin typeface="Gotham Light" pitchFamily="50" charset="0"/>
              </a:rPr>
              <a:t>Evalua</a:t>
            </a:r>
            <a:r>
              <a:rPr lang="x-none" b="1" dirty="0">
                <a:latin typeface="Gotham Light" pitchFamily="50" charset="0"/>
              </a:rPr>
              <a:t>ción</a:t>
            </a:r>
          </a:p>
        </p:txBody>
      </p:sp>
      <p:sp>
        <p:nvSpPr>
          <p:cNvPr id="16" name="Text Box 9">
            <a:extLst>
              <a:ext uri="{FF2B5EF4-FFF2-40B4-BE49-F238E27FC236}">
                <a16:creationId xmlns:a16="http://schemas.microsoft.com/office/drawing/2014/main" id="{865CDA40-7C54-4A7B-959B-E2C0B90E90DA}"/>
              </a:ext>
            </a:extLst>
          </p:cNvPr>
          <p:cNvSpPr txBox="1">
            <a:spLocks noChangeArrowheads="1"/>
          </p:cNvSpPr>
          <p:nvPr/>
        </p:nvSpPr>
        <p:spPr>
          <a:xfrm>
            <a:off x="2083349" y="1255260"/>
            <a:ext cx="404219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dirty="0">
                <a:solidFill>
                  <a:srgbClr val="000000"/>
                </a:solidFill>
                <a:latin typeface="Gotham Light" pitchFamily="50" charset="0"/>
              </a:rPr>
              <a:t>Diagnóstico / Detección</a:t>
            </a:r>
          </a:p>
        </p:txBody>
      </p:sp>
      <p:sp>
        <p:nvSpPr>
          <p:cNvPr id="17" name="Text Box 11">
            <a:extLst>
              <a:ext uri="{FF2B5EF4-FFF2-40B4-BE49-F238E27FC236}">
                <a16:creationId xmlns:a16="http://schemas.microsoft.com/office/drawing/2014/main" id="{AA13B29B-9738-4A64-8BB9-06EB93627F68}"/>
              </a:ext>
            </a:extLst>
          </p:cNvPr>
          <p:cNvSpPr txBox="1">
            <a:spLocks noChangeArrowheads="1"/>
          </p:cNvSpPr>
          <p:nvPr/>
        </p:nvSpPr>
        <p:spPr>
          <a:xfrm>
            <a:off x="1248647" y="5740789"/>
            <a:ext cx="641116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charset="0"/>
                <a:ea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nSpc>
                <a:spcPct val="75000"/>
              </a:lnSpc>
              <a:defRPr b="0" i="0"/>
            </a:pPr>
            <a:r>
              <a:rPr lang="x-none" b="1" dirty="0">
                <a:latin typeface="Gotham Light" pitchFamily="50" charset="0"/>
              </a:rPr>
              <a:t>Comunicación de la información</a:t>
            </a:r>
          </a:p>
        </p:txBody>
      </p:sp>
    </p:spTree>
    <p:extLst>
      <p:ext uri="{BB962C8B-B14F-4D97-AF65-F5344CB8AC3E}">
        <p14:creationId xmlns:p14="http://schemas.microsoft.com/office/powerpoint/2010/main" val="195367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CO" sz="2800" dirty="0">
                <a:solidFill>
                  <a:srgbClr val="C00000"/>
                </a:solidFill>
                <a:latin typeface="Gotham Black" pitchFamily="50" charset="0"/>
                <a:ea typeface="Tahoma" panose="020B0604030504040204" pitchFamily="34" charset="0"/>
                <a:cs typeface="Tahoma" panose="020B0604030504040204" pitchFamily="34" charset="0"/>
              </a:rPr>
              <a:t>Marco Legal</a:t>
            </a:r>
          </a:p>
        </p:txBody>
      </p:sp>
      <p:sp>
        <p:nvSpPr>
          <p:cNvPr id="7" name="CuadroTexto 6">
            <a:extLst>
              <a:ext uri="{FF2B5EF4-FFF2-40B4-BE49-F238E27FC236}">
                <a16:creationId xmlns:a16="http://schemas.microsoft.com/office/drawing/2014/main" id="{A46B32CA-FD1B-4B15-964F-0EB30A3CE95F}"/>
              </a:ext>
            </a:extLst>
          </p:cNvPr>
          <p:cNvSpPr txBox="1"/>
          <p:nvPr/>
        </p:nvSpPr>
        <p:spPr>
          <a:xfrm>
            <a:off x="471832" y="1387800"/>
            <a:ext cx="8107811" cy="4524315"/>
          </a:xfrm>
          <a:prstGeom prst="rect">
            <a:avLst/>
          </a:prstGeom>
          <a:noFill/>
        </p:spPr>
        <p:txBody>
          <a:bodyPr wrap="square">
            <a:spAutoFit/>
          </a:bodyPr>
          <a:lstStyle/>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Ley 9 de 1979 </a:t>
            </a:r>
            <a:r>
              <a:rPr lang="es-CO" dirty="0">
                <a:effectLst/>
                <a:latin typeface="Gotham Light" pitchFamily="50" charset="0"/>
                <a:ea typeface="Tahoma" panose="020B0604030504040204" pitchFamily="34" charset="0"/>
                <a:cs typeface="Tahoma" panose="020B0604030504040204" pitchFamily="34" charset="0"/>
              </a:rPr>
              <a:t>(Código Sanitario Nacional).</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Constitución política de 1991 </a:t>
            </a:r>
            <a:r>
              <a:rPr lang="es-CO" dirty="0">
                <a:effectLst/>
                <a:latin typeface="Gotham Light" pitchFamily="50" charset="0"/>
                <a:ea typeface="Tahoma" panose="020B0604030504040204" pitchFamily="34" charset="0"/>
                <a:cs typeface="Tahoma" panose="020B0604030504040204" pitchFamily="34" charset="0"/>
              </a:rPr>
              <a:t>(Art.48 y Art.49).</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Ley 100 de 1993 </a:t>
            </a:r>
            <a:r>
              <a:rPr lang="es-CO" dirty="0">
                <a:effectLst/>
                <a:latin typeface="Gotham Light" pitchFamily="50" charset="0"/>
                <a:ea typeface="Tahoma" panose="020B0604030504040204" pitchFamily="34" charset="0"/>
                <a:cs typeface="Tahoma" panose="020B0604030504040204" pitchFamily="34" charset="0"/>
              </a:rPr>
              <a:t>(SGSSS) – Ley 1122 de 2007- Ley 1438 de 2011</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Ley 715 de 2001 </a:t>
            </a:r>
            <a:r>
              <a:rPr lang="es-CO" dirty="0">
                <a:effectLst/>
                <a:latin typeface="Gotham Light" pitchFamily="50" charset="0"/>
                <a:ea typeface="Tahoma" panose="020B0604030504040204" pitchFamily="34" charset="0"/>
                <a:cs typeface="Tahoma" panose="020B0604030504040204" pitchFamily="34" charset="0"/>
              </a:rPr>
              <a:t>(Sistema General de Participaciones: Recursos y competencias).</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Decreto 3518 de 200</a:t>
            </a:r>
            <a:r>
              <a:rPr lang="es-CO" dirty="0">
                <a:effectLst/>
                <a:latin typeface="Gotham Light" pitchFamily="50" charset="0"/>
                <a:ea typeface="Tahoma" panose="020B0604030504040204" pitchFamily="34" charset="0"/>
                <a:cs typeface="Tahoma" panose="020B0604030504040204" pitchFamily="34" charset="0"/>
              </a:rPr>
              <a:t>6 (Creación y reglamentación del Sistema de Vigilancia en Salud Pública).</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Decreto 2323 de 2006 </a:t>
            </a:r>
            <a:r>
              <a:rPr lang="es-CO" dirty="0">
                <a:effectLst/>
                <a:latin typeface="Gotham Light" pitchFamily="50" charset="0"/>
                <a:ea typeface="Tahoma" panose="020B0604030504040204" pitchFamily="34" charset="0"/>
                <a:cs typeface="Tahoma" panose="020B0604030504040204" pitchFamily="34" charset="0"/>
              </a:rPr>
              <a:t>(Se reglamenta parcialmente la Ley 9 de 1979 en relación con la Red Nacional de Laboratorios).</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Resolución 1841 de 2013 </a:t>
            </a:r>
            <a:r>
              <a:rPr lang="es-CO" dirty="0">
                <a:effectLst/>
                <a:latin typeface="Gotham Light" pitchFamily="50" charset="0"/>
                <a:ea typeface="Tahoma" panose="020B0604030504040204" pitchFamily="34" charset="0"/>
                <a:cs typeface="Tahoma" panose="020B0604030504040204" pitchFamily="34" charset="0"/>
              </a:rPr>
              <a:t>(Plan Decenal de Salud Pública 2012-2021). </a:t>
            </a:r>
          </a:p>
          <a:p>
            <a:pPr marL="342900" lvl="0" indent="-342900" algn="just">
              <a:buFont typeface="Symbol" panose="05050102010706020507" pitchFamily="18" charset="2"/>
              <a:buChar char=""/>
            </a:pPr>
            <a:r>
              <a:rPr lang="es-CO" b="1" dirty="0">
                <a:effectLst/>
                <a:latin typeface="Gotham Light" pitchFamily="50" charset="0"/>
                <a:ea typeface="Tahoma" panose="020B0604030504040204" pitchFamily="34" charset="0"/>
                <a:cs typeface="Tahoma" panose="020B0604030504040204" pitchFamily="34" charset="0"/>
              </a:rPr>
              <a:t>Resolución 0429 de 2016 </a:t>
            </a:r>
            <a:r>
              <a:rPr lang="es-CO" dirty="0">
                <a:effectLst/>
                <a:latin typeface="Gotham Light" pitchFamily="50" charset="0"/>
                <a:ea typeface="Tahoma" panose="020B0604030504040204" pitchFamily="34" charset="0"/>
                <a:cs typeface="Tahoma" panose="020B0604030504040204" pitchFamily="34" charset="0"/>
              </a:rPr>
              <a:t>(Modelo Integral de Atención en Salud)</a:t>
            </a:r>
          </a:p>
          <a:p>
            <a:pPr marL="342900" lvl="0" indent="-342900" algn="just">
              <a:buFont typeface="Symbol" panose="05050102010706020507" pitchFamily="18" charset="2"/>
              <a:buChar char=""/>
            </a:pPr>
            <a:r>
              <a:rPr lang="es-CO" b="1" dirty="0">
                <a:latin typeface="Gotham Light" pitchFamily="50" charset="0"/>
                <a:ea typeface="Tahoma" panose="020B0604030504040204" pitchFamily="34" charset="0"/>
                <a:cs typeface="Tahoma" panose="020B0604030504040204" pitchFamily="34" charset="0"/>
              </a:rPr>
              <a:t>Decreto 780 de 2016 (</a:t>
            </a:r>
            <a:r>
              <a:rPr lang="es-MX" dirty="0">
                <a:latin typeface="Gotham Light" pitchFamily="50" charset="0"/>
                <a:ea typeface="Tahoma" panose="020B0604030504040204" pitchFamily="34" charset="0"/>
                <a:cs typeface="Tahoma" panose="020B0604030504040204" pitchFamily="34" charset="0"/>
              </a:rPr>
              <a:t>Decreto Único Reglamentario del Sector Salud y. Protección Social)</a:t>
            </a:r>
          </a:p>
          <a:p>
            <a:pPr marL="342900" lvl="0" indent="-342900" algn="just">
              <a:buFont typeface="Symbol" panose="05050102010706020507" pitchFamily="18" charset="2"/>
              <a:buChar char=""/>
            </a:pPr>
            <a:r>
              <a:rPr lang="es-MX" b="1" dirty="0">
                <a:effectLst/>
                <a:latin typeface="Gotham Light" pitchFamily="50" charset="0"/>
                <a:ea typeface="Tahoma" panose="020B0604030504040204" pitchFamily="34" charset="0"/>
                <a:cs typeface="Tahoma" panose="020B0604030504040204" pitchFamily="34" charset="0"/>
              </a:rPr>
              <a:t>Resolución 2626 de 2019 </a:t>
            </a:r>
            <a:r>
              <a:rPr lang="es-MX" dirty="0">
                <a:effectLst/>
                <a:latin typeface="Gotham Light" pitchFamily="50" charset="0"/>
                <a:ea typeface="Tahoma" panose="020B0604030504040204" pitchFamily="34" charset="0"/>
                <a:cs typeface="Tahoma" panose="020B0604030504040204" pitchFamily="34" charset="0"/>
              </a:rPr>
              <a:t>(Política Integral de Salud – Modelo MAITE)</a:t>
            </a:r>
            <a:endParaRPr lang="es-CO" dirty="0">
              <a:effectLst/>
              <a:latin typeface="Gotham Light"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017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91259" y="371582"/>
            <a:ext cx="8161481" cy="676275"/>
          </a:xfrm>
        </p:spPr>
        <p:txBody>
          <a:bodyPr>
            <a:noAutofit/>
          </a:bodyPr>
          <a:lstStyle/>
          <a:p>
            <a:pPr algn="r"/>
            <a:r>
              <a:rPr lang="es-MX" sz="2800" dirty="0">
                <a:solidFill>
                  <a:srgbClr val="C00000"/>
                </a:solidFill>
                <a:latin typeface="Gotham Black" pitchFamily="50" charset="0"/>
                <a:ea typeface="Tahoma" panose="020B0604030504040204" pitchFamily="34" charset="0"/>
                <a:cs typeface="Tahoma" panose="020B0604030504040204" pitchFamily="34" charset="0"/>
              </a:rPr>
              <a:t>Fines específicos de  la vigilancia en salud pública</a:t>
            </a:r>
            <a:endParaRPr lang="es-CO" sz="28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0F1BF92-12DB-46C3-B0A0-8AE83582E441}"/>
              </a:ext>
            </a:extLst>
          </p:cNvPr>
          <p:cNvSpPr txBox="1">
            <a:spLocks noChangeArrowheads="1"/>
          </p:cNvSpPr>
          <p:nvPr/>
        </p:nvSpPr>
        <p:spPr>
          <a:xfrm>
            <a:off x="228599" y="1312200"/>
            <a:ext cx="8686800" cy="498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anose="05000000000000000000" pitchFamily="2" charset="2"/>
              <a:buChar char="ü"/>
              <a:defRPr b="0" i="0"/>
            </a:pPr>
            <a:r>
              <a:rPr lang="es-CO" dirty="0">
                <a:latin typeface="Gotham Light" pitchFamily="50" charset="0"/>
                <a:ea typeface="Tahoma" panose="020B0604030504040204" pitchFamily="34" charset="0"/>
                <a:cs typeface="Tahoma" panose="020B0604030504040204" pitchFamily="34" charset="0"/>
              </a:rPr>
              <a:t>Estimar la magnitud de los eventos </a:t>
            </a:r>
          </a:p>
          <a:p>
            <a:pPr marL="457200" lvl="1" indent="0" algn="just">
              <a:buNone/>
              <a:defRPr b="0" i="0"/>
            </a:pPr>
            <a:endParaRPr lang="es-CO"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CO" dirty="0">
                <a:latin typeface="Gotham Light" pitchFamily="50" charset="0"/>
                <a:ea typeface="Tahoma" panose="020B0604030504040204" pitchFamily="34" charset="0"/>
                <a:cs typeface="Tahoma" panose="020B0604030504040204" pitchFamily="34" charset="0"/>
              </a:rPr>
              <a:t>Detectar cambios en los patrones de ocurrencia, distribución y propagación de los eventos</a:t>
            </a:r>
          </a:p>
          <a:p>
            <a:pPr marL="457200" lvl="1" indent="0" algn="just">
              <a:buNone/>
              <a:defRPr b="0" i="0"/>
            </a:pPr>
            <a:endParaRPr lang="es-CO"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CO" dirty="0">
                <a:latin typeface="Gotham Light" pitchFamily="50" charset="0"/>
                <a:ea typeface="Tahoma" panose="020B0604030504040204" pitchFamily="34" charset="0"/>
                <a:cs typeface="Tahoma" panose="020B0604030504040204" pitchFamily="34" charset="0"/>
              </a:rPr>
              <a:t>Detectar brotes y epidemias y orientar las acciones específicas de control</a:t>
            </a:r>
          </a:p>
          <a:p>
            <a:pPr marL="457200" lvl="1" indent="0" algn="just">
              <a:buNone/>
              <a:defRPr b="0" i="0"/>
            </a:pPr>
            <a:endParaRPr lang="es-CO"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CO" dirty="0">
                <a:latin typeface="Gotham Light" pitchFamily="50" charset="0"/>
                <a:ea typeface="Tahoma" panose="020B0604030504040204" pitchFamily="34" charset="0"/>
                <a:cs typeface="Tahoma" panose="020B0604030504040204" pitchFamily="34" charset="0"/>
              </a:rPr>
              <a:t>Identificar los factores de riesgo o factores protectores</a:t>
            </a:r>
          </a:p>
          <a:p>
            <a:pPr marL="457200" lvl="1" indent="0" algn="just">
              <a:buNone/>
              <a:defRPr b="0" i="0"/>
            </a:pPr>
            <a:endParaRPr lang="es-CO"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CO" dirty="0">
                <a:latin typeface="Gotham Light" pitchFamily="50" charset="0"/>
                <a:ea typeface="Tahoma" panose="020B0604030504040204" pitchFamily="34" charset="0"/>
                <a:cs typeface="Tahoma" panose="020B0604030504040204" pitchFamily="34" charset="0"/>
              </a:rPr>
              <a:t>Identificar necesidades de investigación epidemiológica </a:t>
            </a:r>
          </a:p>
          <a:p>
            <a:pPr marL="0" indent="0" algn="just">
              <a:buFont typeface="Wingdings" pitchFamily="2" charset="2"/>
              <a:buNone/>
              <a:defRPr b="0" i="0"/>
            </a:pPr>
            <a:endParaRPr lang="es-CO" altLang="en-US" sz="2800" dirty="0">
              <a:latin typeface="Gotham Light" pitchFamily="50" charset="0"/>
              <a:ea typeface="ＭＳ Ｐゴシック" pitchFamily="34" charset="-128"/>
            </a:endParaRPr>
          </a:p>
          <a:p>
            <a:pPr marL="0" indent="0" algn="just">
              <a:defRPr b="0" i="0"/>
            </a:pPr>
            <a:endParaRPr lang="en-US" altLang="en-US" dirty="0">
              <a:latin typeface="Gotham Light" pitchFamily="50" charset="0"/>
              <a:ea typeface="ＭＳ Ｐゴシック" pitchFamily="34" charset="-128"/>
            </a:endParaRPr>
          </a:p>
        </p:txBody>
      </p:sp>
    </p:spTree>
    <p:extLst>
      <p:ext uri="{BB962C8B-B14F-4D97-AF65-F5344CB8AC3E}">
        <p14:creationId xmlns:p14="http://schemas.microsoft.com/office/powerpoint/2010/main" val="159557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91259" y="371582"/>
            <a:ext cx="8161481" cy="676275"/>
          </a:xfrm>
        </p:spPr>
        <p:txBody>
          <a:bodyPr>
            <a:noAutofit/>
          </a:bodyPr>
          <a:lstStyle/>
          <a:p>
            <a:pPr algn="r"/>
            <a:r>
              <a:rPr lang="es-MX" sz="2800" dirty="0">
                <a:solidFill>
                  <a:srgbClr val="C00000"/>
                </a:solidFill>
                <a:latin typeface="Gotham Black" pitchFamily="50" charset="0"/>
                <a:ea typeface="Tahoma" panose="020B0604030504040204" pitchFamily="34" charset="0"/>
                <a:cs typeface="Tahoma" panose="020B0604030504040204" pitchFamily="34" charset="0"/>
              </a:rPr>
              <a:t>Fines específicos de  la vigilancia en salud pública</a:t>
            </a:r>
            <a:endParaRPr lang="es-CO" sz="28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0F1BF92-12DB-46C3-B0A0-8AE83582E441}"/>
              </a:ext>
            </a:extLst>
          </p:cNvPr>
          <p:cNvSpPr txBox="1">
            <a:spLocks noChangeArrowheads="1"/>
          </p:cNvSpPr>
          <p:nvPr/>
        </p:nvSpPr>
        <p:spPr>
          <a:xfrm>
            <a:off x="536256" y="1539000"/>
            <a:ext cx="8161482" cy="434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buFont typeface="Wingdings" panose="05000000000000000000" pitchFamily="2" charset="2"/>
              <a:buChar char="ü"/>
              <a:defRPr b="0" i="0"/>
            </a:pPr>
            <a:r>
              <a:rPr lang="es-MX" dirty="0">
                <a:latin typeface="Gotham Light" pitchFamily="50" charset="0"/>
                <a:ea typeface="Tahoma" panose="020B0604030504040204" pitchFamily="34" charset="0"/>
                <a:cs typeface="Tahoma" panose="020B0604030504040204" pitchFamily="34" charset="0"/>
              </a:rPr>
              <a:t>Facilitar la planificación en salud y la definición de medidas de prevención y control.</a:t>
            </a:r>
          </a:p>
          <a:p>
            <a:pPr marL="457200" lvl="1" indent="0" algn="just">
              <a:buNone/>
              <a:defRPr b="0" i="0"/>
            </a:pPr>
            <a:endParaRPr lang="es-MX"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MX" dirty="0">
                <a:latin typeface="Gotham Light" pitchFamily="50" charset="0"/>
                <a:ea typeface="Tahoma" panose="020B0604030504040204" pitchFamily="34" charset="0"/>
                <a:cs typeface="Tahoma" panose="020B0604030504040204" pitchFamily="34" charset="0"/>
              </a:rPr>
              <a:t>Facilitar el seguimiento y la evaluación de las intervenciones en salud.</a:t>
            </a:r>
          </a:p>
          <a:p>
            <a:pPr marL="457200" lvl="1" indent="0" algn="just">
              <a:buNone/>
              <a:defRPr b="0" i="0"/>
            </a:pPr>
            <a:endParaRPr lang="es-MX"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MX" dirty="0">
                <a:latin typeface="Gotham Light" pitchFamily="50" charset="0"/>
                <a:ea typeface="Tahoma" panose="020B0604030504040204" pitchFamily="34" charset="0"/>
                <a:cs typeface="Tahoma" panose="020B0604030504040204" pitchFamily="34" charset="0"/>
              </a:rPr>
              <a:t>Orientar las acciones para mejorar la calidad de los servicios de salud.</a:t>
            </a:r>
          </a:p>
          <a:p>
            <a:pPr marL="457200" lvl="1" indent="0" algn="just">
              <a:buNone/>
              <a:defRPr b="0" i="0"/>
            </a:pPr>
            <a:endParaRPr lang="es-MX" dirty="0">
              <a:latin typeface="Gotham Light" pitchFamily="50" charset="0"/>
              <a:ea typeface="Tahoma" panose="020B0604030504040204" pitchFamily="34" charset="0"/>
              <a:cs typeface="Tahoma" panose="020B0604030504040204" pitchFamily="34" charset="0"/>
            </a:endParaRPr>
          </a:p>
          <a:p>
            <a:pPr lvl="1" algn="just">
              <a:buFont typeface="Wingdings" panose="05000000000000000000" pitchFamily="2" charset="2"/>
              <a:buChar char="ü"/>
              <a:defRPr b="0" i="0"/>
            </a:pPr>
            <a:r>
              <a:rPr lang="es-MX" dirty="0">
                <a:latin typeface="Gotham Light" pitchFamily="50" charset="0"/>
                <a:ea typeface="Tahoma" panose="020B0604030504040204" pitchFamily="34" charset="0"/>
                <a:cs typeface="Tahoma" panose="020B0604030504040204" pitchFamily="34" charset="0"/>
              </a:rPr>
              <a:t>Orientar la formulación de políticas en Salud Pública</a:t>
            </a:r>
            <a:r>
              <a:rPr lang="es-MX" sz="2000" dirty="0">
                <a:latin typeface="Gotham Light" pitchFamily="50" charset="0"/>
              </a:rPr>
              <a:t>.</a:t>
            </a:r>
          </a:p>
          <a:p>
            <a:pPr marL="0" indent="0" algn="just">
              <a:buFont typeface="Wingdings" pitchFamily="2" charset="2"/>
              <a:buNone/>
              <a:defRPr b="0" i="0"/>
            </a:pPr>
            <a:endParaRPr lang="es-CO" altLang="en-US" sz="2400" dirty="0">
              <a:latin typeface="Gotham Light" pitchFamily="50" charset="0"/>
              <a:ea typeface="ＭＳ Ｐゴシック" pitchFamily="34" charset="-128"/>
            </a:endParaRPr>
          </a:p>
          <a:p>
            <a:pPr marL="0" indent="0" algn="just">
              <a:defRPr b="0" i="0"/>
            </a:pPr>
            <a:endParaRPr lang="en-US" altLang="en-US" sz="2400" dirty="0">
              <a:latin typeface="Gotham Light" pitchFamily="50" charset="0"/>
              <a:ea typeface="ＭＳ Ｐゴシック" pitchFamily="34" charset="-128"/>
            </a:endParaRPr>
          </a:p>
        </p:txBody>
      </p:sp>
    </p:spTree>
    <p:extLst>
      <p:ext uri="{BB962C8B-B14F-4D97-AF65-F5344CB8AC3E}">
        <p14:creationId xmlns:p14="http://schemas.microsoft.com/office/powerpoint/2010/main" val="256519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E7BF0-08C4-4814-85B0-45970BEA4CAC}"/>
              </a:ext>
            </a:extLst>
          </p:cNvPr>
          <p:cNvSpPr>
            <a:spLocks noGrp="1"/>
          </p:cNvSpPr>
          <p:nvPr>
            <p:ph type="title"/>
          </p:nvPr>
        </p:nvSpPr>
        <p:spPr/>
        <p:txBody>
          <a:bodyPr>
            <a:normAutofit fontScale="90000"/>
          </a:bodyPr>
          <a:lstStyle/>
          <a:p>
            <a:r>
              <a:rPr lang="es-MX" sz="2400" dirty="0">
                <a:solidFill>
                  <a:srgbClr val="C00000"/>
                </a:solidFill>
                <a:latin typeface="Gotham Black" pitchFamily="50" charset="0"/>
              </a:rPr>
              <a:t>Principios del sistema de vigilancia en salud pública</a:t>
            </a:r>
            <a:endParaRPr lang="es-CO" sz="2400" dirty="0">
              <a:solidFill>
                <a:srgbClr val="C00000"/>
              </a:solidFill>
              <a:latin typeface="Gotham Black" pitchFamily="50" charset="0"/>
            </a:endParaRPr>
          </a:p>
        </p:txBody>
      </p:sp>
      <p:graphicFrame>
        <p:nvGraphicFramePr>
          <p:cNvPr id="5" name="Diagrama 4">
            <a:extLst>
              <a:ext uri="{FF2B5EF4-FFF2-40B4-BE49-F238E27FC236}">
                <a16:creationId xmlns:a16="http://schemas.microsoft.com/office/drawing/2014/main" id="{9EC3BB47-4E60-421A-92B5-C618CDAA3073}"/>
              </a:ext>
            </a:extLst>
          </p:cNvPr>
          <p:cNvGraphicFramePr/>
          <p:nvPr>
            <p:extLst>
              <p:ext uri="{D42A27DB-BD31-4B8C-83A1-F6EECF244321}">
                <p14:modId xmlns:p14="http://schemas.microsoft.com/office/powerpoint/2010/main" val="990896846"/>
              </p:ext>
            </p:extLst>
          </p:nvPr>
        </p:nvGraphicFramePr>
        <p:xfrm>
          <a:off x="0" y="1020150"/>
          <a:ext cx="9143999" cy="544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87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9170AB6-847D-4CFA-990A-CF4EC84120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001" y="512568"/>
            <a:ext cx="8129374" cy="57019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a:extLst>
              <a:ext uri="{FF2B5EF4-FFF2-40B4-BE49-F238E27FC236}">
                <a16:creationId xmlns:a16="http://schemas.microsoft.com/office/drawing/2014/main" id="{7E0E751E-DDC9-4D01-A373-768673AE957F}"/>
              </a:ext>
            </a:extLst>
          </p:cNvPr>
          <p:cNvSpPr>
            <a:spLocks noGrp="1"/>
          </p:cNvSpPr>
          <p:nvPr>
            <p:ph type="title"/>
          </p:nvPr>
        </p:nvSpPr>
        <p:spPr>
          <a:xfrm>
            <a:off x="528637" y="112518"/>
            <a:ext cx="8086725" cy="400050"/>
          </a:xfrm>
        </p:spPr>
        <p:txBody>
          <a:bodyPr>
            <a:normAutofit fontScale="90000"/>
          </a:bodyPr>
          <a:lstStyle/>
          <a:p>
            <a:r>
              <a:rPr lang="es-MX" sz="2400" dirty="0">
                <a:solidFill>
                  <a:srgbClr val="C00000"/>
                </a:solidFill>
                <a:latin typeface="Gotham Black" pitchFamily="50" charset="0"/>
              </a:rPr>
              <a:t>Estrategias de vigilancia en salud pública</a:t>
            </a:r>
            <a:endParaRPr lang="es-CO" sz="2400" dirty="0">
              <a:solidFill>
                <a:srgbClr val="C00000"/>
              </a:solidFill>
              <a:latin typeface="Gotham Black" pitchFamily="50" charset="0"/>
            </a:endParaRPr>
          </a:p>
        </p:txBody>
      </p:sp>
    </p:spTree>
    <p:extLst>
      <p:ext uri="{BB962C8B-B14F-4D97-AF65-F5344CB8AC3E}">
        <p14:creationId xmlns:p14="http://schemas.microsoft.com/office/powerpoint/2010/main" val="1522969817"/>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2035</Words>
  <Application>Microsoft Office PowerPoint</Application>
  <PresentationFormat>Presentación en pantalla (4:3)</PresentationFormat>
  <Paragraphs>135</Paragraphs>
  <Slides>14</Slides>
  <Notes>10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14</vt:i4>
      </vt:variant>
    </vt:vector>
  </HeadingPairs>
  <TitlesOfParts>
    <vt:vector size="27" baseType="lpstr">
      <vt:lpstr>Arial</vt:lpstr>
      <vt:lpstr>Calibri</vt:lpstr>
      <vt:lpstr>Calibri Light</vt:lpstr>
      <vt:lpstr>Franklin Gothic Book</vt:lpstr>
      <vt:lpstr>Franklin Gothic Medium</vt:lpstr>
      <vt:lpstr>Gotham Black</vt:lpstr>
      <vt:lpstr>Gotham Light</vt:lpstr>
      <vt:lpstr>Helvetica</vt:lpstr>
      <vt:lpstr>Symbol</vt:lpstr>
      <vt:lpstr>Tahoma</vt:lpstr>
      <vt:lpstr>Times New Roman</vt:lpstr>
      <vt:lpstr>Wingdings</vt:lpstr>
      <vt:lpstr>1_Diseño personalizado</vt:lpstr>
      <vt:lpstr>Programa de entrenamiento en epidemiología de campo  </vt:lpstr>
      <vt:lpstr>Objetivos de aprendizaje</vt:lpstr>
      <vt:lpstr>¿Qué es la vigilancia en salud pública?</vt:lpstr>
      <vt:lpstr> El ciclo de la vigilancia</vt:lpstr>
      <vt:lpstr>Marco Legal</vt:lpstr>
      <vt:lpstr>Fines específicos de  la vigilancia en salud pública</vt:lpstr>
      <vt:lpstr>Fines específicos de  la vigilancia en salud pública</vt:lpstr>
      <vt:lpstr>Principios del sistema de vigilancia en salud pública</vt:lpstr>
      <vt:lpstr>Estrategias de vigilancia en salud pública</vt:lpstr>
      <vt:lpstr>Reglamento Sanitario Internacional (2005)</vt:lpstr>
      <vt:lpstr>Reglamento Sanitario Internacional (2005)</vt:lpstr>
      <vt:lpstr>Emergencia de salud pública de importancia internacional - ESPII</vt:lpstr>
      <vt:lpstr>Resumen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entrenamiento en epidemiología de campo  </dc:title>
  <dc:creator>Yury silva lopez</dc:creator>
  <cp:lastModifiedBy>Yury silva lopez</cp:lastModifiedBy>
  <cp:revision>11</cp:revision>
  <dcterms:created xsi:type="dcterms:W3CDTF">2020-09-16T16:10:19Z</dcterms:created>
  <dcterms:modified xsi:type="dcterms:W3CDTF">2020-09-17T01:18:24Z</dcterms:modified>
</cp:coreProperties>
</file>