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8"/>
  </p:notesMasterIdLst>
  <p:handoutMasterIdLst>
    <p:handoutMasterId r:id="rId19"/>
  </p:handoutMasterIdLst>
  <p:sldIdLst>
    <p:sldId id="257" r:id="rId2"/>
    <p:sldId id="342" r:id="rId3"/>
    <p:sldId id="368" r:id="rId4"/>
    <p:sldId id="382" r:id="rId5"/>
    <p:sldId id="400" r:id="rId6"/>
    <p:sldId id="401" r:id="rId7"/>
    <p:sldId id="402" r:id="rId8"/>
    <p:sldId id="403" r:id="rId9"/>
    <p:sldId id="409" r:id="rId10"/>
    <p:sldId id="408" r:id="rId11"/>
    <p:sldId id="404" r:id="rId12"/>
    <p:sldId id="411" r:id="rId13"/>
    <p:sldId id="407" r:id="rId14"/>
    <p:sldId id="412" r:id="rId15"/>
    <p:sldId id="410" r:id="rId16"/>
    <p:sldId id="398" r:id="rId1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9610" autoAdjust="0"/>
  </p:normalViewPr>
  <p:slideViewPr>
    <p:cSldViewPr>
      <p:cViewPr varScale="1">
        <p:scale>
          <a:sx n="64" d="100"/>
          <a:sy n="64" d="100"/>
        </p:scale>
        <p:origin x="1572" y="7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53" d="100"/>
          <a:sy n="53" d="100"/>
        </p:scale>
        <p:origin x="2648" y="60"/>
      </p:cViewPr>
      <p:guideLst>
        <p:guide orient="horz" pos="2880"/>
        <p:guide pos="2160"/>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BF1AF-4038-416C-BBEA-15A611EFE7A3}" type="doc">
      <dgm:prSet loTypeId="urn:microsoft.com/office/officeart/2005/8/layout/hierarchy3" loCatId="list" qsTypeId="urn:microsoft.com/office/officeart/2005/8/quickstyle/simple4" qsCatId="simple" csTypeId="urn:microsoft.com/office/officeart/2005/8/colors/colorful3" csCatId="colorful" phldr="1"/>
      <dgm:spPr/>
      <dgm:t>
        <a:bodyPr/>
        <a:lstStyle/>
        <a:p>
          <a:endParaRPr lang="es-MX"/>
        </a:p>
      </dgm:t>
    </dgm:pt>
    <dgm:pt modelId="{FB0B502A-3794-4A91-B3CC-DB4A8D88CA67}">
      <dgm:prSet phldrT="[Texto]" custT="1"/>
      <dgm:spPr/>
      <dgm:t>
        <a:bodyPr/>
        <a:lstStyle/>
        <a:p>
          <a:r>
            <a:rPr lang="es-MX" sz="3600" dirty="0">
              <a:solidFill>
                <a:schemeClr val="tx1"/>
              </a:solidFill>
              <a:latin typeface="Gotham Light" pitchFamily="50" charset="0"/>
            </a:rPr>
            <a:t>Ingreso en el sistema</a:t>
          </a:r>
        </a:p>
      </dgm:t>
    </dgm:pt>
    <dgm:pt modelId="{318B5BCB-809B-41A2-A086-2223E4129E2E}" type="parTrans" cxnId="{DDC569CE-30A4-4EBB-9BF2-EF09A25A43FC}">
      <dgm:prSet/>
      <dgm:spPr/>
      <dgm:t>
        <a:bodyPr/>
        <a:lstStyle/>
        <a:p>
          <a:endParaRPr lang="es-MX">
            <a:solidFill>
              <a:schemeClr val="tx1"/>
            </a:solidFill>
            <a:latin typeface="Gotham Light" pitchFamily="50" charset="0"/>
          </a:endParaRPr>
        </a:p>
      </dgm:t>
    </dgm:pt>
    <dgm:pt modelId="{E206F946-7F9E-4748-8479-F8512123885F}" type="sibTrans" cxnId="{DDC569CE-30A4-4EBB-9BF2-EF09A25A43FC}">
      <dgm:prSet/>
      <dgm:spPr/>
      <dgm:t>
        <a:bodyPr/>
        <a:lstStyle/>
        <a:p>
          <a:endParaRPr lang="es-MX">
            <a:solidFill>
              <a:schemeClr val="tx1"/>
            </a:solidFill>
            <a:latin typeface="Gotham Light" pitchFamily="50" charset="0"/>
          </a:endParaRPr>
        </a:p>
      </dgm:t>
    </dgm:pt>
    <dgm:pt modelId="{36596DDD-ABCD-4062-BD8A-84B3D4AA1104}">
      <dgm:prSet phldrT="[Texto]"/>
      <dgm:spPr/>
      <dgm:t>
        <a:bodyPr/>
        <a:lstStyle/>
        <a:p>
          <a:r>
            <a:rPr lang="es-MX" dirty="0">
              <a:solidFill>
                <a:schemeClr val="tx1"/>
              </a:solidFill>
              <a:latin typeface="Gotham Light" pitchFamily="50" charset="0"/>
            </a:rPr>
            <a:t>INDIVIDUAL</a:t>
          </a:r>
        </a:p>
      </dgm:t>
    </dgm:pt>
    <dgm:pt modelId="{4F8EF69D-9690-444A-9905-2D6B29502D00}" type="parTrans" cxnId="{ED2A4322-3746-4706-89D6-8AE5FF8F534F}">
      <dgm:prSet/>
      <dgm:spPr/>
      <dgm:t>
        <a:bodyPr/>
        <a:lstStyle/>
        <a:p>
          <a:endParaRPr lang="es-MX">
            <a:solidFill>
              <a:schemeClr val="tx1"/>
            </a:solidFill>
            <a:latin typeface="Gotham Light" pitchFamily="50" charset="0"/>
          </a:endParaRPr>
        </a:p>
      </dgm:t>
    </dgm:pt>
    <dgm:pt modelId="{0899E8D0-B092-41B4-B217-463D15FCD6A5}" type="sibTrans" cxnId="{ED2A4322-3746-4706-89D6-8AE5FF8F534F}">
      <dgm:prSet/>
      <dgm:spPr/>
      <dgm:t>
        <a:bodyPr/>
        <a:lstStyle/>
        <a:p>
          <a:endParaRPr lang="es-MX">
            <a:solidFill>
              <a:schemeClr val="tx1"/>
            </a:solidFill>
            <a:latin typeface="Gotham Light" pitchFamily="50" charset="0"/>
          </a:endParaRPr>
        </a:p>
      </dgm:t>
    </dgm:pt>
    <dgm:pt modelId="{DEA1F0EF-4A16-4710-83E1-96CA250345BD}">
      <dgm:prSet phldrT="[Texto]" custT="1"/>
      <dgm:spPr/>
      <dgm:t>
        <a:bodyPr/>
        <a:lstStyle/>
        <a:p>
          <a:r>
            <a:rPr lang="es-MX" sz="3200" dirty="0">
              <a:solidFill>
                <a:schemeClr val="tx1"/>
              </a:solidFill>
              <a:latin typeface="Gotham Light" pitchFamily="50" charset="0"/>
            </a:rPr>
            <a:t>Reporte</a:t>
          </a:r>
        </a:p>
      </dgm:t>
    </dgm:pt>
    <dgm:pt modelId="{BCEC8595-8EFA-4DD1-9411-07DA982E6F16}" type="parTrans" cxnId="{A3B18C24-666B-4CC5-931A-CFC92F0F9DB3}">
      <dgm:prSet/>
      <dgm:spPr/>
      <dgm:t>
        <a:bodyPr/>
        <a:lstStyle/>
        <a:p>
          <a:endParaRPr lang="es-MX">
            <a:solidFill>
              <a:schemeClr val="tx1"/>
            </a:solidFill>
            <a:latin typeface="Gotham Light" pitchFamily="50" charset="0"/>
          </a:endParaRPr>
        </a:p>
      </dgm:t>
    </dgm:pt>
    <dgm:pt modelId="{E5908ECA-5A6B-4DC4-BDC9-D5F25CD4525C}" type="sibTrans" cxnId="{A3B18C24-666B-4CC5-931A-CFC92F0F9DB3}">
      <dgm:prSet/>
      <dgm:spPr/>
      <dgm:t>
        <a:bodyPr/>
        <a:lstStyle/>
        <a:p>
          <a:endParaRPr lang="es-MX">
            <a:solidFill>
              <a:schemeClr val="tx1"/>
            </a:solidFill>
            <a:latin typeface="Gotham Light" pitchFamily="50" charset="0"/>
          </a:endParaRPr>
        </a:p>
      </dgm:t>
    </dgm:pt>
    <dgm:pt modelId="{059DBBC8-B7C2-4D76-96A0-4FD368C9BFA9}">
      <dgm:prSet phldrT="[Texto]"/>
      <dgm:spPr/>
      <dgm:t>
        <a:bodyPr/>
        <a:lstStyle/>
        <a:p>
          <a:r>
            <a:rPr lang="es-MX" dirty="0">
              <a:solidFill>
                <a:schemeClr val="tx1"/>
              </a:solidFill>
              <a:latin typeface="Gotham Light" pitchFamily="50" charset="0"/>
            </a:rPr>
            <a:t>SEMANAL</a:t>
          </a:r>
        </a:p>
      </dgm:t>
    </dgm:pt>
    <dgm:pt modelId="{5B2BDD32-1E4D-4082-95F2-E01B71E5675C}" type="parTrans" cxnId="{90C9E35A-9405-4A6C-95F4-008AEFAFBD97}">
      <dgm:prSet/>
      <dgm:spPr/>
      <dgm:t>
        <a:bodyPr/>
        <a:lstStyle/>
        <a:p>
          <a:endParaRPr lang="es-MX">
            <a:solidFill>
              <a:schemeClr val="tx1"/>
            </a:solidFill>
            <a:latin typeface="Gotham Light" pitchFamily="50" charset="0"/>
          </a:endParaRPr>
        </a:p>
      </dgm:t>
    </dgm:pt>
    <dgm:pt modelId="{241B0C9D-D303-44A4-88A4-0CC2F4708827}" type="sibTrans" cxnId="{90C9E35A-9405-4A6C-95F4-008AEFAFBD97}">
      <dgm:prSet/>
      <dgm:spPr/>
      <dgm:t>
        <a:bodyPr/>
        <a:lstStyle/>
        <a:p>
          <a:endParaRPr lang="es-MX">
            <a:solidFill>
              <a:schemeClr val="tx1"/>
            </a:solidFill>
            <a:latin typeface="Gotham Light" pitchFamily="50" charset="0"/>
          </a:endParaRPr>
        </a:p>
      </dgm:t>
    </dgm:pt>
    <dgm:pt modelId="{8D1495EF-278D-4D14-9EB8-F0970CEE6134}">
      <dgm:prSet phldrT="[Texto]"/>
      <dgm:spPr/>
      <dgm:t>
        <a:bodyPr/>
        <a:lstStyle/>
        <a:p>
          <a:r>
            <a:rPr lang="es-MX" dirty="0">
              <a:solidFill>
                <a:schemeClr val="tx1"/>
              </a:solidFill>
              <a:latin typeface="Gotham Light" pitchFamily="50" charset="0"/>
            </a:rPr>
            <a:t>INMEDIATA</a:t>
          </a:r>
        </a:p>
      </dgm:t>
    </dgm:pt>
    <dgm:pt modelId="{9252280D-DD6D-4295-B273-4B5646F7F75A}" type="parTrans" cxnId="{57E1E6E2-7710-4A5A-B3E6-DAD848A420F2}">
      <dgm:prSet/>
      <dgm:spPr/>
      <dgm:t>
        <a:bodyPr/>
        <a:lstStyle/>
        <a:p>
          <a:endParaRPr lang="es-CO">
            <a:solidFill>
              <a:schemeClr val="tx1"/>
            </a:solidFill>
            <a:latin typeface="Gotham Light" pitchFamily="50" charset="0"/>
          </a:endParaRPr>
        </a:p>
      </dgm:t>
    </dgm:pt>
    <dgm:pt modelId="{38AF7660-7A84-47C7-8A46-2CD3D35C0744}" type="sibTrans" cxnId="{57E1E6E2-7710-4A5A-B3E6-DAD848A420F2}">
      <dgm:prSet/>
      <dgm:spPr/>
      <dgm:t>
        <a:bodyPr/>
        <a:lstStyle/>
        <a:p>
          <a:endParaRPr lang="es-CO">
            <a:solidFill>
              <a:schemeClr val="tx1"/>
            </a:solidFill>
            <a:latin typeface="Gotham Light" pitchFamily="50" charset="0"/>
          </a:endParaRPr>
        </a:p>
      </dgm:t>
    </dgm:pt>
    <dgm:pt modelId="{14DD546C-1F3E-4996-8DFE-392241701223}">
      <dgm:prSet phldrT="[Texto]"/>
      <dgm:spPr/>
      <dgm:t>
        <a:bodyPr/>
        <a:lstStyle/>
        <a:p>
          <a:r>
            <a:rPr lang="es-MX" dirty="0">
              <a:solidFill>
                <a:schemeClr val="tx1"/>
              </a:solidFill>
              <a:latin typeface="Gotham Light" pitchFamily="50" charset="0"/>
            </a:rPr>
            <a:t>COLECTIVO</a:t>
          </a:r>
        </a:p>
      </dgm:t>
    </dgm:pt>
    <dgm:pt modelId="{E2D60276-935D-4CDE-8A3A-7440E4FD2F8D}" type="parTrans" cxnId="{34891BAA-C65D-4EA2-AE21-28DA29526961}">
      <dgm:prSet/>
      <dgm:spPr/>
      <dgm:t>
        <a:bodyPr/>
        <a:lstStyle/>
        <a:p>
          <a:endParaRPr lang="es-CO">
            <a:solidFill>
              <a:schemeClr val="tx1"/>
            </a:solidFill>
            <a:latin typeface="Gotham Light" pitchFamily="50" charset="0"/>
          </a:endParaRPr>
        </a:p>
      </dgm:t>
    </dgm:pt>
    <dgm:pt modelId="{A0892D25-2B07-4A9C-B3ED-FB044BDC0917}" type="sibTrans" cxnId="{34891BAA-C65D-4EA2-AE21-28DA29526961}">
      <dgm:prSet/>
      <dgm:spPr/>
      <dgm:t>
        <a:bodyPr/>
        <a:lstStyle/>
        <a:p>
          <a:endParaRPr lang="es-CO">
            <a:solidFill>
              <a:schemeClr val="tx1"/>
            </a:solidFill>
            <a:latin typeface="Gotham Light" pitchFamily="50" charset="0"/>
          </a:endParaRPr>
        </a:p>
      </dgm:t>
    </dgm:pt>
    <dgm:pt modelId="{9E191A16-4159-4524-A345-2CDFA14870D2}" type="pres">
      <dgm:prSet presAssocID="{B46BF1AF-4038-416C-BBEA-15A611EFE7A3}" presName="diagram" presStyleCnt="0">
        <dgm:presLayoutVars>
          <dgm:chPref val="1"/>
          <dgm:dir/>
          <dgm:animOne val="branch"/>
          <dgm:animLvl val="lvl"/>
          <dgm:resizeHandles/>
        </dgm:presLayoutVars>
      </dgm:prSet>
      <dgm:spPr/>
    </dgm:pt>
    <dgm:pt modelId="{70CD9985-1C76-4EF1-885F-778CFD3F6646}" type="pres">
      <dgm:prSet presAssocID="{FB0B502A-3794-4A91-B3CC-DB4A8D88CA67}" presName="root" presStyleCnt="0"/>
      <dgm:spPr/>
    </dgm:pt>
    <dgm:pt modelId="{12BC6390-4E66-45D9-878D-4F33D55D71E8}" type="pres">
      <dgm:prSet presAssocID="{FB0B502A-3794-4A91-B3CC-DB4A8D88CA67}" presName="rootComposite" presStyleCnt="0"/>
      <dgm:spPr/>
    </dgm:pt>
    <dgm:pt modelId="{5FC3348C-D35B-4CED-A6F4-6B3E84549A87}" type="pres">
      <dgm:prSet presAssocID="{FB0B502A-3794-4A91-B3CC-DB4A8D88CA67}" presName="rootText" presStyleLbl="node1" presStyleIdx="0" presStyleCnt="2"/>
      <dgm:spPr/>
    </dgm:pt>
    <dgm:pt modelId="{BBD5EBD1-728F-418D-A109-D90E99D708D1}" type="pres">
      <dgm:prSet presAssocID="{FB0B502A-3794-4A91-B3CC-DB4A8D88CA67}" presName="rootConnector" presStyleLbl="node1" presStyleIdx="0" presStyleCnt="2"/>
      <dgm:spPr/>
    </dgm:pt>
    <dgm:pt modelId="{4809FB31-4F67-4C35-9143-578218568D5E}" type="pres">
      <dgm:prSet presAssocID="{FB0B502A-3794-4A91-B3CC-DB4A8D88CA67}" presName="childShape" presStyleCnt="0"/>
      <dgm:spPr/>
    </dgm:pt>
    <dgm:pt modelId="{DF4FE6D9-9B2C-457A-ADC5-FAAF02B24B0D}" type="pres">
      <dgm:prSet presAssocID="{4F8EF69D-9690-444A-9905-2D6B29502D00}" presName="Name13" presStyleLbl="parChTrans1D2" presStyleIdx="0" presStyleCnt="4"/>
      <dgm:spPr/>
    </dgm:pt>
    <dgm:pt modelId="{91C83B02-AFE7-4A23-AB73-2BDADCAE100B}" type="pres">
      <dgm:prSet presAssocID="{36596DDD-ABCD-4062-BD8A-84B3D4AA1104}" presName="childText" presStyleLbl="bgAcc1" presStyleIdx="0" presStyleCnt="4" custScaleX="50070" custScaleY="43020">
        <dgm:presLayoutVars>
          <dgm:bulletEnabled val="1"/>
        </dgm:presLayoutVars>
      </dgm:prSet>
      <dgm:spPr/>
    </dgm:pt>
    <dgm:pt modelId="{FE913D45-8A3A-4C25-9566-A0C1664B18E6}" type="pres">
      <dgm:prSet presAssocID="{E2D60276-935D-4CDE-8A3A-7440E4FD2F8D}" presName="Name13" presStyleLbl="parChTrans1D2" presStyleIdx="1" presStyleCnt="4"/>
      <dgm:spPr/>
    </dgm:pt>
    <dgm:pt modelId="{A996D3A1-4AF0-4F5F-8875-6599C7361D42}" type="pres">
      <dgm:prSet presAssocID="{14DD546C-1F3E-4996-8DFE-392241701223}" presName="childText" presStyleLbl="bgAcc1" presStyleIdx="1" presStyleCnt="4" custScaleX="52107" custScaleY="24321">
        <dgm:presLayoutVars>
          <dgm:bulletEnabled val="1"/>
        </dgm:presLayoutVars>
      </dgm:prSet>
      <dgm:spPr/>
    </dgm:pt>
    <dgm:pt modelId="{D271963A-99FE-4E18-865A-4671AD6700DA}" type="pres">
      <dgm:prSet presAssocID="{DEA1F0EF-4A16-4710-83E1-96CA250345BD}" presName="root" presStyleCnt="0"/>
      <dgm:spPr/>
    </dgm:pt>
    <dgm:pt modelId="{EEBF12CE-B716-474A-AE27-9C5D239DBE29}" type="pres">
      <dgm:prSet presAssocID="{DEA1F0EF-4A16-4710-83E1-96CA250345BD}" presName="rootComposite" presStyleCnt="0"/>
      <dgm:spPr/>
    </dgm:pt>
    <dgm:pt modelId="{593BB84E-C0B6-4069-B1E2-3CBAE206D3AD}" type="pres">
      <dgm:prSet presAssocID="{DEA1F0EF-4A16-4710-83E1-96CA250345BD}" presName="rootText" presStyleLbl="node1" presStyleIdx="1" presStyleCnt="2"/>
      <dgm:spPr/>
    </dgm:pt>
    <dgm:pt modelId="{E5E2DE17-CD64-48B2-A176-14F0EC0E4B41}" type="pres">
      <dgm:prSet presAssocID="{DEA1F0EF-4A16-4710-83E1-96CA250345BD}" presName="rootConnector" presStyleLbl="node1" presStyleIdx="1" presStyleCnt="2"/>
      <dgm:spPr/>
    </dgm:pt>
    <dgm:pt modelId="{A887AFB6-2541-4C1C-A4E6-1AAB9B3F3278}" type="pres">
      <dgm:prSet presAssocID="{DEA1F0EF-4A16-4710-83E1-96CA250345BD}" presName="childShape" presStyleCnt="0"/>
      <dgm:spPr/>
    </dgm:pt>
    <dgm:pt modelId="{9F03BEEA-36C7-4C29-9E8D-0482741D2EA3}" type="pres">
      <dgm:prSet presAssocID="{5B2BDD32-1E4D-4082-95F2-E01B71E5675C}" presName="Name13" presStyleLbl="parChTrans1D2" presStyleIdx="2" presStyleCnt="4"/>
      <dgm:spPr/>
    </dgm:pt>
    <dgm:pt modelId="{9CE33E0B-374B-4D71-832E-E31103FE0CA2}" type="pres">
      <dgm:prSet presAssocID="{059DBBC8-B7C2-4D76-96A0-4FD368C9BFA9}" presName="childText" presStyleLbl="bgAcc1" presStyleIdx="2" presStyleCnt="4" custScaleX="51683" custScaleY="34269">
        <dgm:presLayoutVars>
          <dgm:bulletEnabled val="1"/>
        </dgm:presLayoutVars>
      </dgm:prSet>
      <dgm:spPr/>
    </dgm:pt>
    <dgm:pt modelId="{A7AF6789-D26B-4658-A32B-4F6FBCF770A3}" type="pres">
      <dgm:prSet presAssocID="{9252280D-DD6D-4295-B273-4B5646F7F75A}" presName="Name13" presStyleLbl="parChTrans1D2" presStyleIdx="3" presStyleCnt="4"/>
      <dgm:spPr/>
    </dgm:pt>
    <dgm:pt modelId="{0A738D5C-5664-411F-A606-45B35CAE83A4}" type="pres">
      <dgm:prSet presAssocID="{8D1495EF-278D-4D14-9EB8-F0970CEE6134}" presName="childText" presStyleLbl="bgAcc1" presStyleIdx="3" presStyleCnt="4" custScaleX="76413" custScaleY="20723" custLinFactNeighborX="-546" custLinFactNeighborY="4626">
        <dgm:presLayoutVars>
          <dgm:bulletEnabled val="1"/>
        </dgm:presLayoutVars>
      </dgm:prSet>
      <dgm:spPr/>
    </dgm:pt>
  </dgm:ptLst>
  <dgm:cxnLst>
    <dgm:cxn modelId="{7B8F4C10-A0E2-42FC-ABDC-5D463D580665}" type="presOf" srcId="{9252280D-DD6D-4295-B273-4B5646F7F75A}" destId="{A7AF6789-D26B-4658-A32B-4F6FBCF770A3}" srcOrd="0" destOrd="0" presId="urn:microsoft.com/office/officeart/2005/8/layout/hierarchy3"/>
    <dgm:cxn modelId="{C7ADFB15-64CD-45DE-8D8B-02B63E9925FC}" type="presOf" srcId="{DEA1F0EF-4A16-4710-83E1-96CA250345BD}" destId="{593BB84E-C0B6-4069-B1E2-3CBAE206D3AD}" srcOrd="0" destOrd="0" presId="urn:microsoft.com/office/officeart/2005/8/layout/hierarchy3"/>
    <dgm:cxn modelId="{ED2A4322-3746-4706-89D6-8AE5FF8F534F}" srcId="{FB0B502A-3794-4A91-B3CC-DB4A8D88CA67}" destId="{36596DDD-ABCD-4062-BD8A-84B3D4AA1104}" srcOrd="0" destOrd="0" parTransId="{4F8EF69D-9690-444A-9905-2D6B29502D00}" sibTransId="{0899E8D0-B092-41B4-B217-463D15FCD6A5}"/>
    <dgm:cxn modelId="{A3B18C24-666B-4CC5-931A-CFC92F0F9DB3}" srcId="{B46BF1AF-4038-416C-BBEA-15A611EFE7A3}" destId="{DEA1F0EF-4A16-4710-83E1-96CA250345BD}" srcOrd="1" destOrd="0" parTransId="{BCEC8595-8EFA-4DD1-9411-07DA982E6F16}" sibTransId="{E5908ECA-5A6B-4DC4-BDC9-D5F25CD4525C}"/>
    <dgm:cxn modelId="{8737F22A-ACDA-4C2F-9CF7-4C71F717389C}" type="presOf" srcId="{36596DDD-ABCD-4062-BD8A-84B3D4AA1104}" destId="{91C83B02-AFE7-4A23-AB73-2BDADCAE100B}" srcOrd="0" destOrd="0" presId="urn:microsoft.com/office/officeart/2005/8/layout/hierarchy3"/>
    <dgm:cxn modelId="{E4218F36-EDDE-4661-9C76-70107AC5B626}" type="presOf" srcId="{E2D60276-935D-4CDE-8A3A-7440E4FD2F8D}" destId="{FE913D45-8A3A-4C25-9566-A0C1664B18E6}" srcOrd="0" destOrd="0" presId="urn:microsoft.com/office/officeart/2005/8/layout/hierarchy3"/>
    <dgm:cxn modelId="{A7D62967-8A2E-4107-9EAF-B3E6DD34D52A}" type="presOf" srcId="{B46BF1AF-4038-416C-BBEA-15A611EFE7A3}" destId="{9E191A16-4159-4524-A345-2CDFA14870D2}" srcOrd="0" destOrd="0" presId="urn:microsoft.com/office/officeart/2005/8/layout/hierarchy3"/>
    <dgm:cxn modelId="{AE40E44C-C65E-41F2-A5DE-DEE4ED46A821}" type="presOf" srcId="{8D1495EF-278D-4D14-9EB8-F0970CEE6134}" destId="{0A738D5C-5664-411F-A606-45B35CAE83A4}" srcOrd="0" destOrd="0" presId="urn:microsoft.com/office/officeart/2005/8/layout/hierarchy3"/>
    <dgm:cxn modelId="{E90F6A59-B520-4DE6-893F-4269C0533A1C}" type="presOf" srcId="{5B2BDD32-1E4D-4082-95F2-E01B71E5675C}" destId="{9F03BEEA-36C7-4C29-9E8D-0482741D2EA3}" srcOrd="0" destOrd="0" presId="urn:microsoft.com/office/officeart/2005/8/layout/hierarchy3"/>
    <dgm:cxn modelId="{90C9E35A-9405-4A6C-95F4-008AEFAFBD97}" srcId="{DEA1F0EF-4A16-4710-83E1-96CA250345BD}" destId="{059DBBC8-B7C2-4D76-96A0-4FD368C9BFA9}" srcOrd="0" destOrd="0" parTransId="{5B2BDD32-1E4D-4082-95F2-E01B71E5675C}" sibTransId="{241B0C9D-D303-44A4-88A4-0CC2F4708827}"/>
    <dgm:cxn modelId="{4DAF36A9-FFA3-4567-B0C2-D1110EB1C708}" type="presOf" srcId="{FB0B502A-3794-4A91-B3CC-DB4A8D88CA67}" destId="{5FC3348C-D35B-4CED-A6F4-6B3E84549A87}" srcOrd="0" destOrd="0" presId="urn:microsoft.com/office/officeart/2005/8/layout/hierarchy3"/>
    <dgm:cxn modelId="{34891BAA-C65D-4EA2-AE21-28DA29526961}" srcId="{FB0B502A-3794-4A91-B3CC-DB4A8D88CA67}" destId="{14DD546C-1F3E-4996-8DFE-392241701223}" srcOrd="1" destOrd="0" parTransId="{E2D60276-935D-4CDE-8A3A-7440E4FD2F8D}" sibTransId="{A0892D25-2B07-4A9C-B3ED-FB044BDC0917}"/>
    <dgm:cxn modelId="{662593C0-F36F-449A-A6A0-7AA7A9B3DECF}" type="presOf" srcId="{059DBBC8-B7C2-4D76-96A0-4FD368C9BFA9}" destId="{9CE33E0B-374B-4D71-832E-E31103FE0CA2}" srcOrd="0" destOrd="0" presId="urn:microsoft.com/office/officeart/2005/8/layout/hierarchy3"/>
    <dgm:cxn modelId="{DDC569CE-30A4-4EBB-9BF2-EF09A25A43FC}" srcId="{B46BF1AF-4038-416C-BBEA-15A611EFE7A3}" destId="{FB0B502A-3794-4A91-B3CC-DB4A8D88CA67}" srcOrd="0" destOrd="0" parTransId="{318B5BCB-809B-41A2-A086-2223E4129E2E}" sibTransId="{E206F946-7F9E-4748-8479-F8512123885F}"/>
    <dgm:cxn modelId="{25B3E8CE-68CC-46D4-825F-540D7C7CD56F}" type="presOf" srcId="{4F8EF69D-9690-444A-9905-2D6B29502D00}" destId="{DF4FE6D9-9B2C-457A-ADC5-FAAF02B24B0D}" srcOrd="0" destOrd="0" presId="urn:microsoft.com/office/officeart/2005/8/layout/hierarchy3"/>
    <dgm:cxn modelId="{57E1E6E2-7710-4A5A-B3E6-DAD848A420F2}" srcId="{DEA1F0EF-4A16-4710-83E1-96CA250345BD}" destId="{8D1495EF-278D-4D14-9EB8-F0970CEE6134}" srcOrd="1" destOrd="0" parTransId="{9252280D-DD6D-4295-B273-4B5646F7F75A}" sibTransId="{38AF7660-7A84-47C7-8A46-2CD3D35C0744}"/>
    <dgm:cxn modelId="{5F3881E9-3500-4894-8A27-6EDD0DEC9768}" type="presOf" srcId="{DEA1F0EF-4A16-4710-83E1-96CA250345BD}" destId="{E5E2DE17-CD64-48B2-A176-14F0EC0E4B41}" srcOrd="1" destOrd="0" presId="urn:microsoft.com/office/officeart/2005/8/layout/hierarchy3"/>
    <dgm:cxn modelId="{834061EE-B673-432D-B299-E9F4BCB2A161}" type="presOf" srcId="{FB0B502A-3794-4A91-B3CC-DB4A8D88CA67}" destId="{BBD5EBD1-728F-418D-A109-D90E99D708D1}" srcOrd="1" destOrd="0" presId="urn:microsoft.com/office/officeart/2005/8/layout/hierarchy3"/>
    <dgm:cxn modelId="{E4E677FF-9E94-41EC-8DD8-3FC291E0A045}" type="presOf" srcId="{14DD546C-1F3E-4996-8DFE-392241701223}" destId="{A996D3A1-4AF0-4F5F-8875-6599C7361D42}" srcOrd="0" destOrd="0" presId="urn:microsoft.com/office/officeart/2005/8/layout/hierarchy3"/>
    <dgm:cxn modelId="{B7CBF56D-0C33-4829-BC50-3E224F50182F}" type="presParOf" srcId="{9E191A16-4159-4524-A345-2CDFA14870D2}" destId="{70CD9985-1C76-4EF1-885F-778CFD3F6646}" srcOrd="0" destOrd="0" presId="urn:microsoft.com/office/officeart/2005/8/layout/hierarchy3"/>
    <dgm:cxn modelId="{DF4DF268-9032-4803-B2AB-E56D08790167}" type="presParOf" srcId="{70CD9985-1C76-4EF1-885F-778CFD3F6646}" destId="{12BC6390-4E66-45D9-878D-4F33D55D71E8}" srcOrd="0" destOrd="0" presId="urn:microsoft.com/office/officeart/2005/8/layout/hierarchy3"/>
    <dgm:cxn modelId="{C3A26E43-0AE3-44C8-A8B3-6B068FAC7D7F}" type="presParOf" srcId="{12BC6390-4E66-45D9-878D-4F33D55D71E8}" destId="{5FC3348C-D35B-4CED-A6F4-6B3E84549A87}" srcOrd="0" destOrd="0" presId="urn:microsoft.com/office/officeart/2005/8/layout/hierarchy3"/>
    <dgm:cxn modelId="{A5EAD246-CF7B-4172-9F88-0559EBA31C34}" type="presParOf" srcId="{12BC6390-4E66-45D9-878D-4F33D55D71E8}" destId="{BBD5EBD1-728F-418D-A109-D90E99D708D1}" srcOrd="1" destOrd="0" presId="urn:microsoft.com/office/officeart/2005/8/layout/hierarchy3"/>
    <dgm:cxn modelId="{6C0607AF-A34B-4721-9E67-044EAB850C30}" type="presParOf" srcId="{70CD9985-1C76-4EF1-885F-778CFD3F6646}" destId="{4809FB31-4F67-4C35-9143-578218568D5E}" srcOrd="1" destOrd="0" presId="urn:microsoft.com/office/officeart/2005/8/layout/hierarchy3"/>
    <dgm:cxn modelId="{E12CA87E-4057-4EF2-A899-8F28879E0B0A}" type="presParOf" srcId="{4809FB31-4F67-4C35-9143-578218568D5E}" destId="{DF4FE6D9-9B2C-457A-ADC5-FAAF02B24B0D}" srcOrd="0" destOrd="0" presId="urn:microsoft.com/office/officeart/2005/8/layout/hierarchy3"/>
    <dgm:cxn modelId="{7324CE96-D95B-49AC-AB05-9C7CFF9D8151}" type="presParOf" srcId="{4809FB31-4F67-4C35-9143-578218568D5E}" destId="{91C83B02-AFE7-4A23-AB73-2BDADCAE100B}" srcOrd="1" destOrd="0" presId="urn:microsoft.com/office/officeart/2005/8/layout/hierarchy3"/>
    <dgm:cxn modelId="{13E823B4-4EE7-418A-A740-AADBF4F01EC6}" type="presParOf" srcId="{4809FB31-4F67-4C35-9143-578218568D5E}" destId="{FE913D45-8A3A-4C25-9566-A0C1664B18E6}" srcOrd="2" destOrd="0" presId="urn:microsoft.com/office/officeart/2005/8/layout/hierarchy3"/>
    <dgm:cxn modelId="{B163C179-9CC0-4AEC-8416-6E3888CC4C68}" type="presParOf" srcId="{4809FB31-4F67-4C35-9143-578218568D5E}" destId="{A996D3A1-4AF0-4F5F-8875-6599C7361D42}" srcOrd="3" destOrd="0" presId="urn:microsoft.com/office/officeart/2005/8/layout/hierarchy3"/>
    <dgm:cxn modelId="{C7127E17-BB10-472B-9035-159D0CEEC2F3}" type="presParOf" srcId="{9E191A16-4159-4524-A345-2CDFA14870D2}" destId="{D271963A-99FE-4E18-865A-4671AD6700DA}" srcOrd="1" destOrd="0" presId="urn:microsoft.com/office/officeart/2005/8/layout/hierarchy3"/>
    <dgm:cxn modelId="{0833805B-09C2-438C-89E1-57091DD3070D}" type="presParOf" srcId="{D271963A-99FE-4E18-865A-4671AD6700DA}" destId="{EEBF12CE-B716-474A-AE27-9C5D239DBE29}" srcOrd="0" destOrd="0" presId="urn:microsoft.com/office/officeart/2005/8/layout/hierarchy3"/>
    <dgm:cxn modelId="{E8C6BC93-362C-48CA-8674-B323D0200F1B}" type="presParOf" srcId="{EEBF12CE-B716-474A-AE27-9C5D239DBE29}" destId="{593BB84E-C0B6-4069-B1E2-3CBAE206D3AD}" srcOrd="0" destOrd="0" presId="urn:microsoft.com/office/officeart/2005/8/layout/hierarchy3"/>
    <dgm:cxn modelId="{6C7D45BE-48AE-4F18-BD2B-79C711ED2D7F}" type="presParOf" srcId="{EEBF12CE-B716-474A-AE27-9C5D239DBE29}" destId="{E5E2DE17-CD64-48B2-A176-14F0EC0E4B41}" srcOrd="1" destOrd="0" presId="urn:microsoft.com/office/officeart/2005/8/layout/hierarchy3"/>
    <dgm:cxn modelId="{4B2EED8D-26AE-4C02-A45B-8B8DCD330F17}" type="presParOf" srcId="{D271963A-99FE-4E18-865A-4671AD6700DA}" destId="{A887AFB6-2541-4C1C-A4E6-1AAB9B3F3278}" srcOrd="1" destOrd="0" presId="urn:microsoft.com/office/officeart/2005/8/layout/hierarchy3"/>
    <dgm:cxn modelId="{2C99CB35-6EEA-4F1D-B1A0-1B86E8C5FCD3}" type="presParOf" srcId="{A887AFB6-2541-4C1C-A4E6-1AAB9B3F3278}" destId="{9F03BEEA-36C7-4C29-9E8D-0482741D2EA3}" srcOrd="0" destOrd="0" presId="urn:microsoft.com/office/officeart/2005/8/layout/hierarchy3"/>
    <dgm:cxn modelId="{DFF70B80-CEB1-4974-8B07-C93377484863}" type="presParOf" srcId="{A887AFB6-2541-4C1C-A4E6-1AAB9B3F3278}" destId="{9CE33E0B-374B-4D71-832E-E31103FE0CA2}" srcOrd="1" destOrd="0" presId="urn:microsoft.com/office/officeart/2005/8/layout/hierarchy3"/>
    <dgm:cxn modelId="{59CF880C-9E5D-40A2-98A5-5542EC559F42}" type="presParOf" srcId="{A887AFB6-2541-4C1C-A4E6-1AAB9B3F3278}" destId="{A7AF6789-D26B-4658-A32B-4F6FBCF770A3}" srcOrd="2" destOrd="0" presId="urn:microsoft.com/office/officeart/2005/8/layout/hierarchy3"/>
    <dgm:cxn modelId="{40C3BB1B-E068-408B-B1D8-A6010AD23597}" type="presParOf" srcId="{A887AFB6-2541-4C1C-A4E6-1AAB9B3F3278}" destId="{0A738D5C-5664-411F-A606-45B35CAE83A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3348C-D35B-4CED-A6F4-6B3E84549A87}">
      <dsp:nvSpPr>
        <dsp:cNvPr id="0" name=""/>
        <dsp:cNvSpPr/>
      </dsp:nvSpPr>
      <dsp:spPr>
        <a:xfrm>
          <a:off x="933" y="194012"/>
          <a:ext cx="3399612" cy="169980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solidFill>
                <a:schemeClr val="tx1"/>
              </a:solidFill>
              <a:latin typeface="Gotham Light" pitchFamily="50" charset="0"/>
            </a:rPr>
            <a:t>Ingreso en el sistema</a:t>
          </a:r>
        </a:p>
      </dsp:txBody>
      <dsp:txXfrm>
        <a:off x="50719" y="243798"/>
        <a:ext cx="3300040" cy="1600234"/>
      </dsp:txXfrm>
    </dsp:sp>
    <dsp:sp modelId="{DF4FE6D9-9B2C-457A-ADC5-FAAF02B24B0D}">
      <dsp:nvSpPr>
        <dsp:cNvPr id="0" name=""/>
        <dsp:cNvSpPr/>
      </dsp:nvSpPr>
      <dsp:spPr>
        <a:xfrm>
          <a:off x="340895" y="1893818"/>
          <a:ext cx="339961" cy="790579"/>
        </a:xfrm>
        <a:custGeom>
          <a:avLst/>
          <a:gdLst/>
          <a:ahLst/>
          <a:cxnLst/>
          <a:rect l="0" t="0" r="0" b="0"/>
          <a:pathLst>
            <a:path>
              <a:moveTo>
                <a:pt x="0" y="0"/>
              </a:moveTo>
              <a:lnTo>
                <a:pt x="0" y="790579"/>
              </a:lnTo>
              <a:lnTo>
                <a:pt x="339961" y="790579"/>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C83B02-AFE7-4A23-AB73-2BDADCAE100B}">
      <dsp:nvSpPr>
        <dsp:cNvPr id="0" name=""/>
        <dsp:cNvSpPr/>
      </dsp:nvSpPr>
      <dsp:spPr>
        <a:xfrm>
          <a:off x="680856" y="2318769"/>
          <a:ext cx="1361748" cy="73125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Gotham Light" pitchFamily="50" charset="0"/>
            </a:rPr>
            <a:t>INDIVIDUAL</a:t>
          </a:r>
        </a:p>
      </dsp:txBody>
      <dsp:txXfrm>
        <a:off x="702274" y="2340187"/>
        <a:ext cx="1318912" cy="688420"/>
      </dsp:txXfrm>
    </dsp:sp>
    <dsp:sp modelId="{FE913D45-8A3A-4C25-9566-A0C1664B18E6}">
      <dsp:nvSpPr>
        <dsp:cNvPr id="0" name=""/>
        <dsp:cNvSpPr/>
      </dsp:nvSpPr>
      <dsp:spPr>
        <a:xfrm>
          <a:off x="340895" y="1893818"/>
          <a:ext cx="339961" cy="1787864"/>
        </a:xfrm>
        <a:custGeom>
          <a:avLst/>
          <a:gdLst/>
          <a:ahLst/>
          <a:cxnLst/>
          <a:rect l="0" t="0" r="0" b="0"/>
          <a:pathLst>
            <a:path>
              <a:moveTo>
                <a:pt x="0" y="0"/>
              </a:moveTo>
              <a:lnTo>
                <a:pt x="0" y="1787864"/>
              </a:lnTo>
              <a:lnTo>
                <a:pt x="339961" y="1787864"/>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996D3A1-4AF0-4F5F-8875-6599C7361D42}">
      <dsp:nvSpPr>
        <dsp:cNvPr id="0" name=""/>
        <dsp:cNvSpPr/>
      </dsp:nvSpPr>
      <dsp:spPr>
        <a:xfrm>
          <a:off x="680856" y="3474977"/>
          <a:ext cx="1417148" cy="41340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Gotham Light" pitchFamily="50" charset="0"/>
            </a:rPr>
            <a:t>COLECTIVO</a:t>
          </a:r>
        </a:p>
      </dsp:txBody>
      <dsp:txXfrm>
        <a:off x="692964" y="3487085"/>
        <a:ext cx="1392932" cy="389193"/>
      </dsp:txXfrm>
    </dsp:sp>
    <dsp:sp modelId="{593BB84E-C0B6-4069-B1E2-3CBAE206D3AD}">
      <dsp:nvSpPr>
        <dsp:cNvPr id="0" name=""/>
        <dsp:cNvSpPr/>
      </dsp:nvSpPr>
      <dsp:spPr>
        <a:xfrm>
          <a:off x="4250449" y="194012"/>
          <a:ext cx="3399612" cy="1699806"/>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MX" sz="3200" kern="1200" dirty="0">
              <a:solidFill>
                <a:schemeClr val="tx1"/>
              </a:solidFill>
              <a:latin typeface="Gotham Light" pitchFamily="50" charset="0"/>
            </a:rPr>
            <a:t>Reporte</a:t>
          </a:r>
        </a:p>
      </dsp:txBody>
      <dsp:txXfrm>
        <a:off x="4300235" y="243798"/>
        <a:ext cx="3300040" cy="1600234"/>
      </dsp:txXfrm>
    </dsp:sp>
    <dsp:sp modelId="{9F03BEEA-36C7-4C29-9E8D-0482741D2EA3}">
      <dsp:nvSpPr>
        <dsp:cNvPr id="0" name=""/>
        <dsp:cNvSpPr/>
      </dsp:nvSpPr>
      <dsp:spPr>
        <a:xfrm>
          <a:off x="4590410" y="1893818"/>
          <a:ext cx="339961" cy="716204"/>
        </a:xfrm>
        <a:custGeom>
          <a:avLst/>
          <a:gdLst/>
          <a:ahLst/>
          <a:cxnLst/>
          <a:rect l="0" t="0" r="0" b="0"/>
          <a:pathLst>
            <a:path>
              <a:moveTo>
                <a:pt x="0" y="0"/>
              </a:moveTo>
              <a:lnTo>
                <a:pt x="0" y="716204"/>
              </a:lnTo>
              <a:lnTo>
                <a:pt x="339961" y="716204"/>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E33E0B-374B-4D71-832E-E31103FE0CA2}">
      <dsp:nvSpPr>
        <dsp:cNvPr id="0" name=""/>
        <dsp:cNvSpPr/>
      </dsp:nvSpPr>
      <dsp:spPr>
        <a:xfrm>
          <a:off x="4930371" y="2318769"/>
          <a:ext cx="1405617" cy="58250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807066"/>
              <a:satOff val="66667"/>
              <a:lumOff val="-9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Gotham Light" pitchFamily="50" charset="0"/>
            </a:rPr>
            <a:t>SEMANAL</a:t>
          </a:r>
        </a:p>
      </dsp:txBody>
      <dsp:txXfrm>
        <a:off x="4947432" y="2335830"/>
        <a:ext cx="1371495" cy="548384"/>
      </dsp:txXfrm>
    </dsp:sp>
    <dsp:sp modelId="{A7AF6789-D26B-4658-A32B-4F6FBCF770A3}">
      <dsp:nvSpPr>
        <dsp:cNvPr id="0" name=""/>
        <dsp:cNvSpPr/>
      </dsp:nvSpPr>
      <dsp:spPr>
        <a:xfrm>
          <a:off x="4590410" y="1893818"/>
          <a:ext cx="325111" cy="1687167"/>
        </a:xfrm>
        <a:custGeom>
          <a:avLst/>
          <a:gdLst/>
          <a:ahLst/>
          <a:cxnLst/>
          <a:rect l="0" t="0" r="0" b="0"/>
          <a:pathLst>
            <a:path>
              <a:moveTo>
                <a:pt x="0" y="0"/>
              </a:moveTo>
              <a:lnTo>
                <a:pt x="0" y="1687167"/>
              </a:lnTo>
              <a:lnTo>
                <a:pt x="325111" y="1687167"/>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A738D5C-5664-411F-A606-45B35CAE83A4}">
      <dsp:nvSpPr>
        <dsp:cNvPr id="0" name=""/>
        <dsp:cNvSpPr/>
      </dsp:nvSpPr>
      <dsp:spPr>
        <a:xfrm>
          <a:off x="4915521" y="3404860"/>
          <a:ext cx="2078196" cy="35225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Gotham Light" pitchFamily="50" charset="0"/>
            </a:rPr>
            <a:t>INMEDIATA</a:t>
          </a:r>
        </a:p>
      </dsp:txBody>
      <dsp:txXfrm>
        <a:off x="4925838" y="3415177"/>
        <a:ext cx="2057562" cy="3316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285405-F4BF-4538-9F3F-5BBE05AC0AA1}" type="datetimeFigureOut">
              <a:rPr lang="es-CO" smtClean="0"/>
              <a:t>26/10/2020</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C99672-8C6C-47DF-9422-C161FBFD3D08}" type="slidenum">
              <a:rPr lang="es-CO" smtClean="0"/>
              <a:t>‹Nº›</a:t>
            </a:fld>
            <a:endParaRPr lang="es-CO"/>
          </a:p>
        </p:txBody>
      </p:sp>
    </p:spTree>
    <p:extLst>
      <p:ext uri="{BB962C8B-B14F-4D97-AF65-F5344CB8AC3E}">
        <p14:creationId xmlns:p14="http://schemas.microsoft.com/office/powerpoint/2010/main" val="3959509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15338-59B3-4EA2-A281-A8747AADA239}" type="datetimeFigureOut">
              <a:rPr lang="es-CO" smtClean="0"/>
              <a:t>26/10/2020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BDC81-E13C-410C-A016-AEEB83A9E09C}" type="slidenum">
              <a:rPr lang="es-CO" smtClean="0"/>
              <a:t>‹Nº›</a:t>
            </a:fld>
            <a:endParaRPr lang="es-CO"/>
          </a:p>
        </p:txBody>
      </p:sp>
    </p:spTree>
    <p:extLst>
      <p:ext uri="{BB962C8B-B14F-4D97-AF65-F5344CB8AC3E}">
        <p14:creationId xmlns:p14="http://schemas.microsoft.com/office/powerpoint/2010/main" val="2160969039"/>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1631"/>
            <a:endParaRPr lang="en-US" altLang="en-US" sz="3200" dirty="0">
              <a:latin typeface="+mn-lt"/>
              <a:ea typeface="ＭＳ Ｐゴシック" pitchFamily="34" charset="-128"/>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74FBE84-D323-4ECC-BC0E-77E958BE67C8}" type="slidenum">
              <a:rPr lang="en-US" altLang="en-US" smtClean="0"/>
              <a:pPr eaLnBrk="1" hangingPunct="1">
                <a:spcBef>
                  <a:spcPct val="0"/>
                </a:spcBef>
              </a:pPr>
              <a:t>1</a:t>
            </a:fld>
            <a:endParaRPr lang="en-US" altLang="en-US" dirty="0"/>
          </a:p>
        </p:txBody>
      </p:sp>
    </p:spTree>
    <p:extLst>
      <p:ext uri="{BB962C8B-B14F-4D97-AF65-F5344CB8AC3E}">
        <p14:creationId xmlns:p14="http://schemas.microsoft.com/office/powerpoint/2010/main" val="336276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2400" kern="1200" dirty="0">
                <a:solidFill>
                  <a:schemeClr val="tx1"/>
                </a:solidFill>
                <a:effectLst/>
                <a:latin typeface="+mn-lt"/>
                <a:ea typeface="+mn-ea"/>
                <a:cs typeface="+mn-cs"/>
              </a:rPr>
              <a:t>Hablemos un minuto sobre la notificación de cero casos.  ¿Alguien sabe lo que es la notificación de cero casos? </a:t>
            </a:r>
            <a:r>
              <a:rPr lang="es-CO" sz="2400" i="1" kern="1200" dirty="0">
                <a:solidFill>
                  <a:schemeClr val="tx1"/>
                </a:solidFill>
                <a:effectLst/>
                <a:latin typeface="+mn-lt"/>
                <a:ea typeface="+mn-ea"/>
                <a:cs typeface="+mn-cs"/>
              </a:rPr>
              <a:t>Permita una respuesta.</a:t>
            </a:r>
            <a:endParaRPr lang="es-CO" sz="2400" kern="1200" dirty="0">
              <a:solidFill>
                <a:schemeClr val="tx1"/>
              </a:solidFill>
              <a:effectLst/>
              <a:latin typeface="+mn-lt"/>
              <a:ea typeface="+mn-ea"/>
              <a:cs typeface="+mn-cs"/>
            </a:endParaRPr>
          </a:p>
          <a:p>
            <a:r>
              <a:rPr lang="es-CO" sz="2400" kern="1200" dirty="0">
                <a:solidFill>
                  <a:schemeClr val="tx1"/>
                </a:solidFill>
                <a:effectLst/>
                <a:latin typeface="+mn-lt"/>
                <a:ea typeface="+mn-ea"/>
                <a:cs typeface="+mn-cs"/>
              </a:rPr>
              <a:t>La notificación de cero casos es la notificación de que no se ha producido ningún caso en la frecuencia especificada, p. ej.,  semanal o mensualmente.</a:t>
            </a:r>
          </a:p>
          <a:p>
            <a:r>
              <a:rPr lang="es-CO" sz="2400" kern="1200" dirty="0">
                <a:solidFill>
                  <a:schemeClr val="tx1"/>
                </a:solidFill>
                <a:effectLst/>
                <a:latin typeface="+mn-lt"/>
                <a:ea typeface="+mn-ea"/>
                <a:cs typeface="+mn-cs"/>
              </a:rPr>
              <a:t>La notificación de cero casos distingue entre la falta de notificación (no se presentó información o la información se perdió) y el hecho de que no se han detectado casos. ¿Por qué esto sería útil? </a:t>
            </a:r>
            <a:r>
              <a:rPr lang="es-CO" sz="2400" i="1" kern="1200" dirty="0">
                <a:solidFill>
                  <a:schemeClr val="tx1"/>
                </a:solidFill>
                <a:effectLst/>
                <a:latin typeface="+mn-lt"/>
                <a:ea typeface="+mn-ea"/>
                <a:cs typeface="+mn-cs"/>
              </a:rPr>
              <a:t>Permita un breve intercambio de ideas.</a:t>
            </a:r>
            <a:endParaRPr lang="es-CO" sz="2400" kern="1200" dirty="0">
              <a:solidFill>
                <a:schemeClr val="tx1"/>
              </a:solidFill>
              <a:effectLst/>
              <a:latin typeface="+mn-lt"/>
              <a:ea typeface="+mn-ea"/>
              <a:cs typeface="+mn-cs"/>
            </a:endParaRPr>
          </a:p>
          <a:p>
            <a:r>
              <a:rPr lang="es-CO" sz="2400" kern="1200" dirty="0">
                <a:solidFill>
                  <a:schemeClr val="tx1"/>
                </a:solidFill>
                <a:effectLst/>
                <a:latin typeface="+mn-lt"/>
                <a:ea typeface="+mn-ea"/>
                <a:cs typeface="+mn-cs"/>
              </a:rPr>
              <a:t>Revisen su lista de enfermedades sujetas a notificación, del Ejercicio 2. ¿Para algunas de estas enfermedades se requiere la notificación de cero casos?</a:t>
            </a:r>
          </a:p>
          <a:p>
            <a:r>
              <a:rPr lang="es-CO" sz="2400" kern="1200" dirty="0">
                <a:solidFill>
                  <a:schemeClr val="tx1"/>
                </a:solidFill>
                <a:effectLst/>
                <a:latin typeface="+mn-lt"/>
                <a:ea typeface="+mn-ea"/>
                <a:cs typeface="+mn-cs"/>
              </a:rPr>
              <a:t>La notificación de cero casos es una característica clave de los sistemas de vigilancia para la parálisis flácida aguda (para polio), tétanos neonatal, otras enfermedades, y en la epidemia del ébola en África occidental en 2014.</a:t>
            </a: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10</a:t>
            </a:fld>
            <a:endParaRPr lang="es-CO"/>
          </a:p>
        </p:txBody>
      </p:sp>
    </p:spTree>
    <p:extLst>
      <p:ext uri="{BB962C8B-B14F-4D97-AF65-F5344CB8AC3E}">
        <p14:creationId xmlns:p14="http://schemas.microsoft.com/office/powerpoint/2010/main" val="383948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2400" kern="1200" dirty="0">
                <a:solidFill>
                  <a:schemeClr val="tx1"/>
                </a:solidFill>
                <a:effectLst/>
                <a:latin typeface="+mn-lt"/>
                <a:ea typeface="+mn-ea"/>
                <a:cs typeface="+mn-cs"/>
              </a:rPr>
              <a:t>La vigilancia puede realizarse de muchas maneras.  Una manera importante en que podemos clasificar la recopilación de datos es como “pasiva” o “activa”. </a:t>
            </a:r>
          </a:p>
          <a:p>
            <a:r>
              <a:rPr lang="es-CO" sz="2400" kern="1200" dirty="0">
                <a:solidFill>
                  <a:schemeClr val="tx1"/>
                </a:solidFill>
                <a:effectLst/>
                <a:latin typeface="+mn-lt"/>
                <a:ea typeface="+mn-ea"/>
                <a:cs typeface="+mn-cs"/>
              </a:rPr>
              <a:t>Las palabras “pasiva” y “activa” se determinan desde el punto de vista del organismo de salud.  ¿El organismo de salud permanece pasivo y depende de que los demás, generalmente la clínica o el proveedor de atención médica, presenten los informes? </a:t>
            </a:r>
          </a:p>
          <a:p>
            <a:r>
              <a:rPr lang="es-CO" sz="2400" kern="1200" dirty="0">
                <a:solidFill>
                  <a:schemeClr val="tx1"/>
                </a:solidFill>
                <a:effectLst/>
                <a:latin typeface="+mn-lt"/>
                <a:ea typeface="+mn-ea"/>
                <a:cs typeface="+mn-cs"/>
              </a:rPr>
              <a:t>En cambio, la vigilancia “activa” significa que el departamento de salud realmente solicita los informes a los proveedores de atención médica, por ejemplo, visitando o llamando a los hospitales y clínicas una vez a la semana para preguntar si han visto casos de la enfermedad X.</a:t>
            </a:r>
          </a:p>
          <a:p>
            <a:r>
              <a:rPr lang="es-CO" sz="2400" kern="1200" dirty="0">
                <a:solidFill>
                  <a:schemeClr val="tx1"/>
                </a:solidFill>
                <a:effectLst/>
                <a:latin typeface="+mn-lt"/>
                <a:ea typeface="+mn-ea"/>
                <a:cs typeface="+mn-cs"/>
              </a:rPr>
              <a:t>La vigilancia pasiva es el tipo más frecuente, y por lo general es adecuado para hacer seguimiento de tendencias en el tiempo o en relación con lugares y personas, si la presentación de información es relativamente sistemática.</a:t>
            </a:r>
          </a:p>
          <a:p>
            <a:r>
              <a:rPr lang="es-CO" sz="2400" kern="1200" dirty="0">
                <a:solidFill>
                  <a:schemeClr val="tx1"/>
                </a:solidFill>
                <a:effectLst/>
                <a:latin typeface="+mn-lt"/>
                <a:ea typeface="+mn-ea"/>
                <a:cs typeface="+mn-cs"/>
              </a:rPr>
              <a:t>En vista de que la vigilancia activa requiere más recursos, lleva más tiempo y es más costosa para el sistema de salud pública, la mayoría de las agencias de salud usan la vigilancia activa solo por períodos breves, como por ejemplo, durante un brote cuando es importante encontrar todos los casos (p. ej., ébola) o cuando está disponible financiamiento especial.</a:t>
            </a:r>
          </a:p>
          <a:p>
            <a:r>
              <a:rPr lang="es-CO" sz="2400" kern="1200" dirty="0">
                <a:solidFill>
                  <a:schemeClr val="tx1"/>
                </a:solidFill>
                <a:effectLst/>
                <a:latin typeface="+mn-lt"/>
                <a:ea typeface="+mn-ea"/>
                <a:cs typeface="+mn-cs"/>
              </a:rPr>
              <a:t>¿Quién ha utilizado la vigilancia activa?  </a:t>
            </a:r>
            <a:r>
              <a:rPr lang="en-US" sz="2400" kern="1200" dirty="0">
                <a:solidFill>
                  <a:schemeClr val="tx1"/>
                </a:solidFill>
                <a:effectLst/>
                <a:latin typeface="+mn-lt"/>
                <a:ea typeface="+mn-ea"/>
                <a:cs typeface="+mn-cs"/>
              </a:rPr>
              <a:t>¿</a:t>
            </a:r>
            <a:r>
              <a:rPr lang="en-US" sz="2400" kern="1200" dirty="0" err="1">
                <a:solidFill>
                  <a:schemeClr val="tx1"/>
                </a:solidFill>
                <a:effectLst/>
                <a:latin typeface="+mn-lt"/>
                <a:ea typeface="+mn-ea"/>
                <a:cs typeface="+mn-cs"/>
              </a:rPr>
              <a:t>Cuándo</a:t>
            </a:r>
            <a:r>
              <a:rPr lang="en-US" sz="2400" kern="1200" dirty="0">
                <a:solidFill>
                  <a:schemeClr val="tx1"/>
                </a:solidFill>
                <a:effectLst/>
                <a:latin typeface="+mn-lt"/>
                <a:ea typeface="+mn-ea"/>
                <a:cs typeface="+mn-cs"/>
              </a:rPr>
              <a:t>?</a:t>
            </a:r>
            <a:endParaRPr lang="en-US" altLang="en-US" dirty="0">
              <a:latin typeface="Arial" charset="0"/>
              <a:ea typeface="ＭＳ Ｐゴシック" pitchFamily="34" charset="-128"/>
              <a:cs typeface="Arial" charset="0"/>
            </a:endParaRP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11</a:t>
            </a:fld>
            <a:endParaRPr lang="es-CO"/>
          </a:p>
        </p:txBody>
      </p:sp>
    </p:spTree>
    <p:extLst>
      <p:ext uri="{BB962C8B-B14F-4D97-AF65-F5344CB8AC3E}">
        <p14:creationId xmlns:p14="http://schemas.microsoft.com/office/powerpoint/2010/main" val="190156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La confirmación del laboratorio es un componente fundamental, pero que con mucha frecuencia se ignora o no está disponible.  </a:t>
            </a:r>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confirmación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laboratorio</a:t>
            </a:r>
            <a:r>
              <a:rPr lang="en-US" sz="1200" kern="1200" dirty="0">
                <a:solidFill>
                  <a:schemeClr val="tx1"/>
                </a:solidFill>
                <a:effectLst/>
                <a:latin typeface="+mn-lt"/>
                <a:ea typeface="+mn-ea"/>
                <a:cs typeface="+mn-cs"/>
              </a:rPr>
              <a:t> es </a:t>
            </a:r>
            <a:r>
              <a:rPr lang="en-US" sz="1200" kern="1200" dirty="0" err="1">
                <a:solidFill>
                  <a:schemeClr val="tx1"/>
                </a:solidFill>
                <a:effectLst/>
                <a:latin typeface="+mn-lt"/>
                <a:ea typeface="+mn-ea"/>
                <a:cs typeface="+mn-cs"/>
              </a:rPr>
              <a:t>esencial</a:t>
            </a:r>
            <a:r>
              <a:rPr lang="en-US" sz="1200" kern="1200" dirty="0">
                <a:solidFill>
                  <a:schemeClr val="tx1"/>
                </a:solidFill>
                <a:effectLst/>
                <a:latin typeface="+mn-lt"/>
                <a:ea typeface="+mn-ea"/>
                <a:cs typeface="+mn-cs"/>
              </a:rPr>
              <a:t> para:</a:t>
            </a:r>
            <a:endParaRPr lang="es-CO" sz="11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Diagnosticar con precisión la enfermedad en un paciente para: </a:t>
            </a:r>
            <a:endParaRPr lang="es-CO" sz="11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t>
            </a:r>
            <a:r>
              <a:rPr lang="es-CO" sz="1100" kern="120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confirmar, es decir, diagnosticar lo que el paciente tiene de modo que pueda ser tratado en forma apropiada: si tiene fiebre por neumonía necesita un antibiótico y no medicamentos para la malaria.</a:t>
            </a:r>
            <a:endParaRPr lang="es-CO" sz="11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t>
            </a:r>
            <a:r>
              <a:rPr lang="es-CO" sz="1100" kern="120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descartar, es decir,  a un paciente con fiebre y diarrea no necesariamente deben aplicársele las precauciones de aislamiento si dio negativo en la prueba del ébola.</a:t>
            </a:r>
            <a:endParaRPr lang="es-CO" sz="11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Verificar la causa de un brote sospechoso.</a:t>
            </a:r>
            <a:endParaRPr lang="es-CO" sz="11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Para la confirmación del laboratorio se requiere:</a:t>
            </a:r>
            <a:endParaRPr lang="es-CO" sz="11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Recopilar muestras de la fuente correcta;</a:t>
            </a:r>
            <a:endParaRPr lang="es-CO" sz="1100" kern="1200" dirty="0">
              <a:solidFill>
                <a:schemeClr val="tx1"/>
              </a:solidFill>
              <a:effectLst/>
              <a:latin typeface="+mn-lt"/>
              <a:ea typeface="+mn-ea"/>
              <a:cs typeface="+mn-cs"/>
            </a:endParaRPr>
          </a:p>
          <a:p>
            <a:pPr lvl="0"/>
            <a:r>
              <a:rPr lang="es-CO" sz="1200" kern="1200" dirty="0" err="1">
                <a:solidFill>
                  <a:schemeClr val="tx1"/>
                </a:solidFill>
                <a:effectLst/>
                <a:latin typeface="+mn-lt"/>
                <a:ea typeface="+mn-ea"/>
                <a:cs typeface="+mn-cs"/>
              </a:rPr>
              <a:t>Recolectarr</a:t>
            </a:r>
            <a:r>
              <a:rPr lang="es-CO" sz="1200" kern="1200" dirty="0">
                <a:solidFill>
                  <a:schemeClr val="tx1"/>
                </a:solidFill>
                <a:effectLst/>
                <a:latin typeface="+mn-lt"/>
                <a:ea typeface="+mn-ea"/>
                <a:cs typeface="+mn-cs"/>
              </a:rPr>
              <a:t> muestras usando las técnicas, la cantidad y los equipos apropiados;</a:t>
            </a:r>
            <a:endParaRPr lang="es-CO" sz="11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Manejar, almacenar y transportar las muestras en forma correcta;</a:t>
            </a:r>
            <a:endParaRPr lang="es-CO" sz="11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Realizar el procesamiento e i</a:t>
            </a:r>
            <a:r>
              <a:rPr lang="en-US" sz="1200" kern="1200" dirty="0" err="1">
                <a:solidFill>
                  <a:schemeClr val="tx1"/>
                </a:solidFill>
                <a:effectLst/>
                <a:latin typeface="+mn-lt"/>
                <a:ea typeface="+mn-ea"/>
                <a:cs typeface="+mn-cs"/>
              </a:rPr>
              <a:t>nformar</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rápidamente</a:t>
            </a:r>
            <a:r>
              <a:rPr lang="en-US" sz="1200" kern="1200" dirty="0">
                <a:solidFill>
                  <a:schemeClr val="tx1"/>
                </a:solidFill>
                <a:effectLst/>
                <a:latin typeface="+mn-lt"/>
                <a:ea typeface="+mn-ea"/>
                <a:cs typeface="+mn-cs"/>
              </a:rPr>
              <a:t>.</a:t>
            </a:r>
            <a:endParaRPr lang="es-CO" sz="1100" kern="1200" dirty="0">
              <a:solidFill>
                <a:schemeClr val="tx1"/>
              </a:solidFill>
              <a:effectLst/>
              <a:latin typeface="+mn-lt"/>
              <a:ea typeface="+mn-ea"/>
              <a:cs typeface="+mn-cs"/>
            </a:endParaRPr>
          </a:p>
          <a:p>
            <a:pPr lvl="1">
              <a:spcBef>
                <a:spcPct val="0"/>
              </a:spcBef>
              <a:buFontTx/>
              <a:buChar char="•"/>
            </a:pPr>
            <a:endParaRPr lang="en-US" altLang="en-US" dirty="0">
              <a:latin typeface="Arial" charset="0"/>
              <a:ea typeface="ＭＳ Ｐゴシック" pitchFamily="34" charset="-128"/>
            </a:endParaRP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12</a:t>
            </a:fld>
            <a:endParaRPr lang="es-CO"/>
          </a:p>
        </p:txBody>
      </p:sp>
    </p:spTree>
    <p:extLst>
      <p:ext uri="{BB962C8B-B14F-4D97-AF65-F5344CB8AC3E}">
        <p14:creationId xmlns:p14="http://schemas.microsoft.com/office/powerpoint/2010/main" val="3978779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2400" kern="1200" dirty="0">
                <a:solidFill>
                  <a:schemeClr val="tx1"/>
                </a:solidFill>
                <a:effectLst/>
                <a:latin typeface="+mn-lt"/>
                <a:ea typeface="+mn-ea"/>
                <a:cs typeface="+mn-cs"/>
              </a:rPr>
              <a:t>Esta es una diapositiva importante, así que dediquemos unos minutos a analizarla.  </a:t>
            </a:r>
          </a:p>
          <a:p>
            <a:r>
              <a:rPr lang="es-CO" sz="2400" kern="1200" dirty="0">
                <a:solidFill>
                  <a:schemeClr val="tx1"/>
                </a:solidFill>
                <a:effectLst/>
                <a:latin typeface="+mn-lt"/>
                <a:ea typeface="+mn-ea"/>
                <a:cs typeface="+mn-cs"/>
              </a:rPr>
              <a:t>La presentación de información no es perfecta.  ¿Cuáles son algunas de las deficiencias o limitaciones que han observado?  </a:t>
            </a:r>
          </a:p>
          <a:p>
            <a:r>
              <a:rPr lang="es-CO" sz="2400" i="1" kern="1200" dirty="0">
                <a:solidFill>
                  <a:schemeClr val="tx1"/>
                </a:solidFill>
                <a:effectLst/>
                <a:latin typeface="+mn-lt"/>
                <a:ea typeface="+mn-ea"/>
                <a:cs typeface="+mn-cs"/>
              </a:rPr>
              <a:t>Pida a los participantes que respondan.</a:t>
            </a:r>
            <a:endParaRPr lang="es-CO" sz="2400" kern="1200" dirty="0">
              <a:solidFill>
                <a:schemeClr val="tx1"/>
              </a:solidFill>
              <a:effectLst/>
              <a:latin typeface="+mn-lt"/>
              <a:ea typeface="+mn-ea"/>
              <a:cs typeface="+mn-cs"/>
            </a:endParaRPr>
          </a:p>
          <a:p>
            <a:r>
              <a:rPr lang="es-CO" sz="2400" kern="1200" dirty="0">
                <a:solidFill>
                  <a:schemeClr val="tx1"/>
                </a:solidFill>
                <a:effectLst/>
                <a:latin typeface="+mn-lt"/>
                <a:ea typeface="+mn-ea"/>
                <a:cs typeface="+mn-cs"/>
              </a:rPr>
              <a:t>&lt;Haga clic&gt;</a:t>
            </a:r>
          </a:p>
          <a:p>
            <a:r>
              <a:rPr lang="es-CO" sz="2400" kern="1200" dirty="0">
                <a:solidFill>
                  <a:schemeClr val="tx1"/>
                </a:solidFill>
                <a:effectLst/>
                <a:latin typeface="+mn-lt"/>
                <a:ea typeface="+mn-ea"/>
                <a:cs typeface="+mn-cs"/>
              </a:rPr>
              <a:t>Entre las deficiencias de la vigilancia de las enfermedades sujetas a notificación se encuentran:</a:t>
            </a:r>
          </a:p>
          <a:p>
            <a:pPr lvl="0"/>
            <a:r>
              <a:rPr lang="en-US" sz="2400" kern="1200" dirty="0" err="1">
                <a:solidFill>
                  <a:schemeClr val="tx1"/>
                </a:solidFill>
                <a:effectLst/>
                <a:latin typeface="+mn-lt"/>
                <a:ea typeface="+mn-ea"/>
                <a:cs typeface="+mn-cs"/>
              </a:rPr>
              <a:t>Subregistro</a:t>
            </a:r>
            <a:r>
              <a:rPr lang="en-US" sz="2400" kern="1200" dirty="0">
                <a:solidFill>
                  <a:schemeClr val="tx1"/>
                </a:solidFill>
                <a:effectLst/>
                <a:latin typeface="+mn-lt"/>
                <a:ea typeface="+mn-ea"/>
                <a:cs typeface="+mn-cs"/>
              </a:rPr>
              <a:t> o </a:t>
            </a:r>
            <a:r>
              <a:rPr lang="en-US" sz="2400" kern="1200" dirty="0" err="1">
                <a:solidFill>
                  <a:schemeClr val="tx1"/>
                </a:solidFill>
                <a:effectLst/>
                <a:latin typeface="+mn-lt"/>
                <a:ea typeface="+mn-ea"/>
                <a:cs typeface="+mn-cs"/>
              </a:rPr>
              <a:t>notificación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incompleta</a:t>
            </a:r>
            <a:endParaRPr lang="es-CO" sz="2400" kern="1200" dirty="0">
              <a:solidFill>
                <a:schemeClr val="tx1"/>
              </a:solidFill>
              <a:effectLst/>
              <a:latin typeface="+mn-lt"/>
              <a:ea typeface="+mn-ea"/>
              <a:cs typeface="+mn-cs"/>
            </a:endParaRPr>
          </a:p>
          <a:p>
            <a:pPr lvl="0"/>
            <a:r>
              <a:rPr lang="es-CO" sz="2400" kern="1200" dirty="0">
                <a:solidFill>
                  <a:schemeClr val="tx1"/>
                </a:solidFill>
                <a:effectLst/>
                <a:latin typeface="+mn-lt"/>
                <a:ea typeface="+mn-ea"/>
                <a:cs typeface="+mn-cs"/>
              </a:rPr>
              <a:t>Falta de representatividad de los casos notificados</a:t>
            </a:r>
          </a:p>
          <a:p>
            <a:pPr lvl="0"/>
            <a:r>
              <a:rPr lang="en-US" sz="2400" kern="1200" dirty="0">
                <a:solidFill>
                  <a:schemeClr val="tx1"/>
                </a:solidFill>
                <a:effectLst/>
                <a:latin typeface="+mn-lt"/>
                <a:ea typeface="+mn-ea"/>
                <a:cs typeface="+mn-cs"/>
              </a:rPr>
              <a:t>Falta de </a:t>
            </a:r>
            <a:r>
              <a:rPr lang="en-US" sz="2400" kern="1200" dirty="0" err="1">
                <a:solidFill>
                  <a:schemeClr val="tx1"/>
                </a:solidFill>
                <a:effectLst/>
                <a:latin typeface="+mn-lt"/>
                <a:ea typeface="+mn-ea"/>
                <a:cs typeface="+mn-cs"/>
              </a:rPr>
              <a:t>puntualidad</a:t>
            </a:r>
            <a:r>
              <a:rPr lang="en-US" sz="2400" kern="1200" dirty="0">
                <a:solidFill>
                  <a:schemeClr val="tx1"/>
                </a:solidFill>
                <a:effectLst/>
                <a:latin typeface="+mn-lt"/>
                <a:ea typeface="+mn-ea"/>
                <a:cs typeface="+mn-cs"/>
              </a:rPr>
              <a:t>, y </a:t>
            </a:r>
            <a:r>
              <a:rPr lang="es-CO" sz="2400" kern="1200" dirty="0">
                <a:solidFill>
                  <a:schemeClr val="tx1"/>
                </a:solidFill>
                <a:effectLst/>
                <a:latin typeface="+mn-lt"/>
                <a:ea typeface="+mn-ea"/>
                <a:cs typeface="+mn-cs"/>
              </a:rPr>
              <a:t>Uso inconsistente o desigual de las definiciones de casos</a:t>
            </a:r>
          </a:p>
          <a:p>
            <a:r>
              <a:rPr lang="es-CO" sz="2400" kern="1200" dirty="0">
                <a:solidFill>
                  <a:schemeClr val="tx1"/>
                </a:solidFill>
                <a:effectLst/>
                <a:latin typeface="+mn-lt"/>
                <a:ea typeface="+mn-ea"/>
                <a:cs typeface="+mn-cs"/>
              </a:rPr>
              <a:t>&lt;Haga clic&gt;</a:t>
            </a:r>
          </a:p>
          <a:p>
            <a:r>
              <a:rPr lang="es-CO" sz="2400" kern="1200" dirty="0">
                <a:solidFill>
                  <a:schemeClr val="tx1"/>
                </a:solidFill>
                <a:effectLst/>
                <a:latin typeface="+mn-lt"/>
                <a:ea typeface="+mn-ea"/>
                <a:cs typeface="+mn-cs"/>
              </a:rPr>
              <a:t>¿Cuáles son algunos de </a:t>
            </a:r>
            <a:r>
              <a:rPr lang="es-CO" sz="2400" u="sng" kern="1200" dirty="0">
                <a:solidFill>
                  <a:schemeClr val="tx1"/>
                </a:solidFill>
                <a:effectLst/>
                <a:latin typeface="+mn-lt"/>
                <a:ea typeface="+mn-ea"/>
                <a:cs typeface="+mn-cs"/>
              </a:rPr>
              <a:t>los motivos </a:t>
            </a:r>
            <a:r>
              <a:rPr lang="es-CO" sz="2400" kern="1200" dirty="0">
                <a:solidFill>
                  <a:schemeClr val="tx1"/>
                </a:solidFill>
                <a:effectLst/>
                <a:latin typeface="+mn-lt"/>
                <a:ea typeface="+mn-ea"/>
                <a:cs typeface="+mn-cs"/>
              </a:rPr>
              <a:t>de la falta de notificación? </a:t>
            </a:r>
          </a:p>
          <a:p>
            <a:r>
              <a:rPr lang="es-CO" sz="2400" i="1" kern="1200" dirty="0">
                <a:solidFill>
                  <a:schemeClr val="tx1"/>
                </a:solidFill>
                <a:effectLst/>
                <a:latin typeface="+mn-lt"/>
                <a:ea typeface="+mn-ea"/>
                <a:cs typeface="+mn-cs"/>
              </a:rPr>
              <a:t>Genere un intercambio de ideas.  </a:t>
            </a:r>
            <a:r>
              <a:rPr lang="en-US" sz="2400" i="1" kern="1200" dirty="0" err="1">
                <a:solidFill>
                  <a:schemeClr val="tx1"/>
                </a:solidFill>
                <a:effectLst/>
                <a:latin typeface="+mn-lt"/>
                <a:ea typeface="+mn-ea"/>
                <a:cs typeface="+mn-cs"/>
              </a:rPr>
              <a:t>Algunos</a:t>
            </a:r>
            <a:r>
              <a:rPr lang="en-US" sz="2400" i="1" kern="1200" dirty="0">
                <a:solidFill>
                  <a:schemeClr val="tx1"/>
                </a:solidFill>
                <a:effectLst/>
                <a:latin typeface="+mn-lt"/>
                <a:ea typeface="+mn-ea"/>
                <a:cs typeface="+mn-cs"/>
              </a:rPr>
              <a:t> </a:t>
            </a:r>
            <a:r>
              <a:rPr lang="en-US" sz="2400" i="1" kern="1200" dirty="0" err="1">
                <a:solidFill>
                  <a:schemeClr val="tx1"/>
                </a:solidFill>
                <a:effectLst/>
                <a:latin typeface="+mn-lt"/>
                <a:ea typeface="+mn-ea"/>
                <a:cs typeface="+mn-cs"/>
              </a:rPr>
              <a:t>motivos</a:t>
            </a:r>
            <a:r>
              <a:rPr lang="en-US" sz="2400" i="1" kern="1200" dirty="0">
                <a:solidFill>
                  <a:schemeClr val="tx1"/>
                </a:solidFill>
                <a:effectLst/>
                <a:latin typeface="+mn-lt"/>
                <a:ea typeface="+mn-ea"/>
                <a:cs typeface="+mn-cs"/>
              </a:rPr>
              <a:t> </a:t>
            </a:r>
            <a:r>
              <a:rPr lang="en-US" sz="2400" i="1" kern="1200" dirty="0" err="1">
                <a:solidFill>
                  <a:schemeClr val="tx1"/>
                </a:solidFill>
                <a:effectLst/>
                <a:latin typeface="+mn-lt"/>
                <a:ea typeface="+mn-ea"/>
                <a:cs typeface="+mn-cs"/>
              </a:rPr>
              <a:t>podrían</a:t>
            </a:r>
            <a:r>
              <a:rPr lang="en-US" sz="2400" i="1" kern="1200" dirty="0">
                <a:solidFill>
                  <a:schemeClr val="tx1"/>
                </a:solidFill>
                <a:effectLst/>
                <a:latin typeface="+mn-lt"/>
                <a:ea typeface="+mn-ea"/>
                <a:cs typeface="+mn-cs"/>
              </a:rPr>
              <a:t> </a:t>
            </a:r>
            <a:r>
              <a:rPr lang="en-US" sz="2400" i="1" kern="1200" dirty="0" err="1">
                <a:solidFill>
                  <a:schemeClr val="tx1"/>
                </a:solidFill>
                <a:effectLst/>
                <a:latin typeface="+mn-lt"/>
                <a:ea typeface="+mn-ea"/>
                <a:cs typeface="+mn-cs"/>
              </a:rPr>
              <a:t>incluir</a:t>
            </a:r>
            <a:r>
              <a:rPr lang="en-US" sz="2400" i="1" kern="1200" dirty="0">
                <a:solidFill>
                  <a:schemeClr val="tx1"/>
                </a:solidFill>
                <a:effectLst/>
                <a:latin typeface="+mn-lt"/>
                <a:ea typeface="+mn-ea"/>
                <a:cs typeface="+mn-cs"/>
              </a:rPr>
              <a:t>:</a:t>
            </a:r>
            <a:endParaRPr lang="es-CO" sz="2400" kern="1200" dirty="0">
              <a:solidFill>
                <a:schemeClr val="tx1"/>
              </a:solidFill>
              <a:effectLst/>
              <a:latin typeface="+mn-lt"/>
              <a:ea typeface="+mn-ea"/>
              <a:cs typeface="+mn-cs"/>
            </a:endParaRPr>
          </a:p>
          <a:p>
            <a:pPr lvl="0"/>
            <a:r>
              <a:rPr lang="es-CO" sz="2400" i="1" kern="1200" dirty="0">
                <a:solidFill>
                  <a:schemeClr val="tx1"/>
                </a:solidFill>
                <a:effectLst/>
                <a:latin typeface="+mn-lt"/>
                <a:ea typeface="+mn-ea"/>
                <a:cs typeface="+mn-cs"/>
              </a:rPr>
              <a:t>Desconocimiento de los requisitos de notificación</a:t>
            </a:r>
            <a:endParaRPr lang="es-CO" sz="2400" kern="1200" dirty="0">
              <a:solidFill>
                <a:schemeClr val="tx1"/>
              </a:solidFill>
              <a:effectLst/>
              <a:latin typeface="+mn-lt"/>
              <a:ea typeface="+mn-ea"/>
              <a:cs typeface="+mn-cs"/>
            </a:endParaRPr>
          </a:p>
          <a:p>
            <a:pPr lvl="0"/>
            <a:r>
              <a:rPr lang="es-CO" sz="2400" i="1" kern="1200" dirty="0">
                <a:solidFill>
                  <a:schemeClr val="tx1"/>
                </a:solidFill>
                <a:effectLst/>
                <a:latin typeface="+mn-lt"/>
                <a:ea typeface="+mn-ea"/>
                <a:cs typeface="+mn-cs"/>
              </a:rPr>
              <a:t>Actitud negativa con respecto a la notificación</a:t>
            </a:r>
            <a:endParaRPr lang="es-CO" sz="2400" kern="1200" dirty="0">
              <a:solidFill>
                <a:schemeClr val="tx1"/>
              </a:solidFill>
              <a:effectLst/>
              <a:latin typeface="+mn-lt"/>
              <a:ea typeface="+mn-ea"/>
              <a:cs typeface="+mn-cs"/>
            </a:endParaRPr>
          </a:p>
          <a:p>
            <a:pPr lvl="0"/>
            <a:r>
              <a:rPr lang="es-CO" sz="2400" i="1" kern="1200" dirty="0">
                <a:solidFill>
                  <a:schemeClr val="tx1"/>
                </a:solidFill>
                <a:effectLst/>
                <a:latin typeface="+mn-lt"/>
                <a:ea typeface="+mn-ea"/>
                <a:cs typeface="+mn-cs"/>
              </a:rPr>
              <a:t>Falta de tiempo/muchas otras responsabilidades</a:t>
            </a:r>
            <a:endParaRPr lang="es-CO" sz="2400" kern="1200" dirty="0">
              <a:solidFill>
                <a:schemeClr val="tx1"/>
              </a:solidFill>
              <a:effectLst/>
              <a:latin typeface="+mn-lt"/>
              <a:ea typeface="+mn-ea"/>
              <a:cs typeface="+mn-cs"/>
            </a:endParaRPr>
          </a:p>
          <a:p>
            <a:r>
              <a:rPr lang="es-CO" sz="2400" kern="1200" dirty="0">
                <a:solidFill>
                  <a:schemeClr val="tx1"/>
                </a:solidFill>
                <a:effectLst/>
                <a:latin typeface="+mn-lt"/>
                <a:ea typeface="+mn-ea"/>
                <a:cs typeface="+mn-cs"/>
              </a:rPr>
              <a:t>&lt;Haga clic&gt;</a:t>
            </a:r>
          </a:p>
          <a:p>
            <a:r>
              <a:rPr lang="es-CO" sz="2400" kern="1200" dirty="0">
                <a:solidFill>
                  <a:schemeClr val="tx1"/>
                </a:solidFill>
                <a:effectLst/>
                <a:latin typeface="+mn-lt"/>
                <a:ea typeface="+mn-ea"/>
                <a:cs typeface="+mn-cs"/>
              </a:rPr>
              <a:t>¿Cuáles son las </a:t>
            </a:r>
            <a:r>
              <a:rPr lang="es-CO" sz="2400" u="sng" kern="1200" dirty="0">
                <a:solidFill>
                  <a:schemeClr val="tx1"/>
                </a:solidFill>
                <a:effectLst/>
                <a:latin typeface="+mn-lt"/>
                <a:ea typeface="+mn-ea"/>
                <a:cs typeface="+mn-cs"/>
              </a:rPr>
              <a:t>consecuencias</a:t>
            </a:r>
            <a:r>
              <a:rPr lang="es-CO" sz="2400" kern="1200" dirty="0">
                <a:solidFill>
                  <a:schemeClr val="tx1"/>
                </a:solidFill>
                <a:effectLst/>
                <a:latin typeface="+mn-lt"/>
                <a:ea typeface="+mn-ea"/>
                <a:cs typeface="+mn-cs"/>
              </a:rPr>
              <a:t> de la falta de notificación? </a:t>
            </a:r>
          </a:p>
          <a:p>
            <a:r>
              <a:rPr lang="es-CO" sz="2400" i="1" kern="1200" dirty="0">
                <a:solidFill>
                  <a:schemeClr val="tx1"/>
                </a:solidFill>
                <a:effectLst/>
                <a:latin typeface="+mn-lt"/>
                <a:ea typeface="+mn-ea"/>
                <a:cs typeface="+mn-cs"/>
              </a:rPr>
              <a:t>Genere un intercambio de ideas.  </a:t>
            </a:r>
            <a:r>
              <a:rPr lang="en-US" sz="2400" i="1" kern="1200" dirty="0" err="1">
                <a:solidFill>
                  <a:schemeClr val="tx1"/>
                </a:solidFill>
                <a:effectLst/>
                <a:latin typeface="+mn-lt"/>
                <a:ea typeface="+mn-ea"/>
                <a:cs typeface="+mn-cs"/>
              </a:rPr>
              <a:t>Algunas</a:t>
            </a:r>
            <a:r>
              <a:rPr lang="en-US" sz="2400" i="1" kern="1200" dirty="0">
                <a:solidFill>
                  <a:schemeClr val="tx1"/>
                </a:solidFill>
                <a:effectLst/>
                <a:latin typeface="+mn-lt"/>
                <a:ea typeface="+mn-ea"/>
                <a:cs typeface="+mn-cs"/>
              </a:rPr>
              <a:t> </a:t>
            </a:r>
            <a:r>
              <a:rPr lang="en-US" sz="2400" i="1" kern="1200" dirty="0" err="1">
                <a:solidFill>
                  <a:schemeClr val="tx1"/>
                </a:solidFill>
                <a:effectLst/>
                <a:latin typeface="+mn-lt"/>
                <a:ea typeface="+mn-ea"/>
                <a:cs typeface="+mn-cs"/>
              </a:rPr>
              <a:t>consecuencias</a:t>
            </a:r>
            <a:r>
              <a:rPr lang="en-US" sz="2400" i="1" kern="1200" dirty="0">
                <a:solidFill>
                  <a:schemeClr val="tx1"/>
                </a:solidFill>
                <a:effectLst/>
                <a:latin typeface="+mn-lt"/>
                <a:ea typeface="+mn-ea"/>
                <a:cs typeface="+mn-cs"/>
              </a:rPr>
              <a:t> </a:t>
            </a:r>
            <a:r>
              <a:rPr lang="en-US" sz="2400" i="1" kern="1200" dirty="0" err="1">
                <a:solidFill>
                  <a:schemeClr val="tx1"/>
                </a:solidFill>
                <a:effectLst/>
                <a:latin typeface="+mn-lt"/>
                <a:ea typeface="+mn-ea"/>
                <a:cs typeface="+mn-cs"/>
              </a:rPr>
              <a:t>podrían</a:t>
            </a:r>
            <a:r>
              <a:rPr lang="en-US" sz="2400" i="1" kern="1200" dirty="0">
                <a:solidFill>
                  <a:schemeClr val="tx1"/>
                </a:solidFill>
                <a:effectLst/>
                <a:latin typeface="+mn-lt"/>
                <a:ea typeface="+mn-ea"/>
                <a:cs typeface="+mn-cs"/>
              </a:rPr>
              <a:t> </a:t>
            </a:r>
            <a:r>
              <a:rPr lang="en-US" sz="2400" i="1" kern="1200" dirty="0" err="1">
                <a:solidFill>
                  <a:schemeClr val="tx1"/>
                </a:solidFill>
                <a:effectLst/>
                <a:latin typeface="+mn-lt"/>
                <a:ea typeface="+mn-ea"/>
                <a:cs typeface="+mn-cs"/>
              </a:rPr>
              <a:t>incluir</a:t>
            </a:r>
            <a:r>
              <a:rPr lang="en-US" sz="2400" i="1" kern="1200" dirty="0">
                <a:solidFill>
                  <a:schemeClr val="tx1"/>
                </a:solidFill>
                <a:effectLst/>
                <a:latin typeface="+mn-lt"/>
                <a:ea typeface="+mn-ea"/>
                <a:cs typeface="+mn-cs"/>
              </a:rPr>
              <a:t>:</a:t>
            </a:r>
            <a:endParaRPr lang="es-CO" sz="2400" kern="1200" dirty="0">
              <a:solidFill>
                <a:schemeClr val="tx1"/>
              </a:solidFill>
              <a:effectLst/>
              <a:latin typeface="+mn-lt"/>
              <a:ea typeface="+mn-ea"/>
              <a:cs typeface="+mn-cs"/>
            </a:endParaRPr>
          </a:p>
          <a:p>
            <a:pPr lvl="0"/>
            <a:r>
              <a:rPr lang="es-CO" sz="2400" i="1" kern="1200" dirty="0">
                <a:solidFill>
                  <a:schemeClr val="tx1"/>
                </a:solidFill>
                <a:effectLst/>
                <a:latin typeface="+mn-lt"/>
                <a:ea typeface="+mn-ea"/>
                <a:cs typeface="+mn-cs"/>
              </a:rPr>
              <a:t>Idea imprecisa de la carga de morbilidad o qué enfermedades son más frecuentes</a:t>
            </a:r>
            <a:endParaRPr lang="es-CO" sz="2400" kern="1200" dirty="0">
              <a:solidFill>
                <a:schemeClr val="tx1"/>
              </a:solidFill>
              <a:effectLst/>
              <a:latin typeface="+mn-lt"/>
              <a:ea typeface="+mn-ea"/>
              <a:cs typeface="+mn-cs"/>
            </a:endParaRPr>
          </a:p>
          <a:p>
            <a:pPr lvl="0"/>
            <a:r>
              <a:rPr lang="es-CO" sz="2400" i="1" kern="1200" dirty="0">
                <a:solidFill>
                  <a:schemeClr val="tx1"/>
                </a:solidFill>
                <a:effectLst/>
                <a:latin typeface="+mn-lt"/>
                <a:ea typeface="+mn-ea"/>
                <a:cs typeface="+mn-cs"/>
              </a:rPr>
              <a:t>Malas decisiones debido a la falta de información o información no representativa</a:t>
            </a:r>
            <a:endParaRPr lang="es-CO" sz="2400" kern="1200" dirty="0">
              <a:solidFill>
                <a:schemeClr val="tx1"/>
              </a:solidFill>
              <a:effectLst/>
              <a:latin typeface="+mn-lt"/>
              <a:ea typeface="+mn-ea"/>
              <a:cs typeface="+mn-cs"/>
            </a:endParaRPr>
          </a:p>
          <a:p>
            <a:pPr lvl="0"/>
            <a:r>
              <a:rPr lang="es-CO" sz="2400" i="1" kern="1200" dirty="0">
                <a:solidFill>
                  <a:schemeClr val="tx1"/>
                </a:solidFill>
                <a:effectLst/>
                <a:latin typeface="+mn-lt"/>
                <a:ea typeface="+mn-ea"/>
                <a:cs typeface="+mn-cs"/>
              </a:rPr>
              <a:t>Reducción de los recursos porque el Ministerio de Salud no conoce la verdadera carga de morbilidad </a:t>
            </a:r>
            <a:endParaRPr lang="es-CO" sz="2400" kern="1200" dirty="0">
              <a:solidFill>
                <a:schemeClr val="tx1"/>
              </a:solidFill>
              <a:effectLst/>
              <a:latin typeface="+mn-lt"/>
              <a:ea typeface="+mn-ea"/>
              <a:cs typeface="+mn-cs"/>
            </a:endParaRPr>
          </a:p>
          <a:p>
            <a:r>
              <a:rPr lang="en-US" sz="2400" i="1" kern="1200" dirty="0" err="1">
                <a:solidFill>
                  <a:schemeClr val="tx1"/>
                </a:solidFill>
                <a:effectLst/>
                <a:latin typeface="+mn-lt"/>
                <a:ea typeface="+mn-ea"/>
                <a:cs typeface="+mn-cs"/>
              </a:rPr>
              <a:t>Brotes</a:t>
            </a:r>
            <a:r>
              <a:rPr lang="en-US" sz="2400" i="1" kern="1200" dirty="0">
                <a:solidFill>
                  <a:schemeClr val="tx1"/>
                </a:solidFill>
                <a:effectLst/>
                <a:latin typeface="+mn-lt"/>
                <a:ea typeface="+mn-ea"/>
                <a:cs typeface="+mn-cs"/>
              </a:rPr>
              <a:t> no </a:t>
            </a:r>
            <a:r>
              <a:rPr lang="en-US" sz="2400" i="1" kern="1200" dirty="0" err="1">
                <a:solidFill>
                  <a:schemeClr val="tx1"/>
                </a:solidFill>
                <a:effectLst/>
                <a:latin typeface="+mn-lt"/>
                <a:ea typeface="+mn-ea"/>
                <a:cs typeface="+mn-cs"/>
              </a:rPr>
              <a:t>detectados</a:t>
            </a:r>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13</a:t>
            </a:fld>
            <a:endParaRPr lang="es-CO"/>
          </a:p>
        </p:txBody>
      </p:sp>
    </p:spTree>
    <p:extLst>
      <p:ext uri="{BB962C8B-B14F-4D97-AF65-F5344CB8AC3E}">
        <p14:creationId xmlns:p14="http://schemas.microsoft.com/office/powerpoint/2010/main" val="187961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3BDC81-E13C-410C-A016-AEEB83A9E09C}" type="slidenum">
              <a:rPr lang="es-CO" smtClean="0"/>
              <a:t>2</a:t>
            </a:fld>
            <a:endParaRPr lang="es-CO" dirty="0"/>
          </a:p>
        </p:txBody>
      </p:sp>
    </p:spTree>
    <p:extLst>
      <p:ext uri="{BB962C8B-B14F-4D97-AF65-F5344CB8AC3E}">
        <p14:creationId xmlns:p14="http://schemas.microsoft.com/office/powerpoint/2010/main" val="262030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altLang="en-US" sz="2400" kern="1200" dirty="0">
                <a:solidFill>
                  <a:schemeClr val="tx1"/>
                </a:solidFill>
                <a:effectLst/>
                <a:latin typeface="+mn-lt"/>
                <a:ea typeface="+mn-ea"/>
                <a:cs typeface="+mn-cs"/>
              </a:rPr>
              <a:t>Para</a:t>
            </a:r>
            <a:r>
              <a:rPr lang="es-CO" altLang="en-US" sz="2400" kern="1200" baseline="0" dirty="0">
                <a:solidFill>
                  <a:schemeClr val="tx1"/>
                </a:solidFill>
                <a:effectLst/>
                <a:latin typeface="+mn-lt"/>
                <a:ea typeface="+mn-ea"/>
                <a:cs typeface="+mn-cs"/>
              </a:rPr>
              <a:t> la notificación de casos al Sivigila, se debe conocer y revisar el protocolo de cada evento de salud, consultar la definición de caso establecida, identificar si el caso cumple con alguno de los criterios de clasificación de caso sospechoso, probable o confirmado. Si lo cumple, diligenciar la ficha de notificación e ingresar los datos al Sivigila. </a:t>
            </a:r>
            <a:endParaRPr lang="en-US" altLang="en-US" dirty="0">
              <a:ea typeface="ＭＳ Ｐゴシック" pitchFamily="34" charset="-128"/>
              <a:cs typeface="Arial" pitchFamily="34" charset="0"/>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3</a:t>
            </a:fld>
            <a:endParaRPr lang="es-CO"/>
          </a:p>
        </p:txBody>
      </p:sp>
    </p:spTree>
    <p:extLst>
      <p:ext uri="{BB962C8B-B14F-4D97-AF65-F5344CB8AC3E}">
        <p14:creationId xmlns:p14="http://schemas.microsoft.com/office/powerpoint/2010/main" val="287368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En el Sivigila se pueden ingresar</a:t>
            </a:r>
            <a:r>
              <a:rPr lang="es-CO" baseline="0" dirty="0"/>
              <a:t> las enfermedades o eventos bajo </a:t>
            </a:r>
            <a:r>
              <a:rPr lang="es-CO" dirty="0"/>
              <a:t>vigilancia de forma individual o en forma colectiva,</a:t>
            </a:r>
            <a:r>
              <a:rPr lang="es-CO" baseline="0" dirty="0"/>
              <a:t> esto depende de lo contemplado en las normas o protocolos específicos de vigilancia a nivel nacional. </a:t>
            </a:r>
          </a:p>
          <a:p>
            <a:endParaRPr lang="es-CO" baseline="0" dirty="0"/>
          </a:p>
          <a:p>
            <a:r>
              <a:rPr lang="es-CO" baseline="0" dirty="0"/>
              <a:t>Igualmente, los reportes que generan los diferentes niveles pueden ser de forma inmediata para las enfermedades de alto riesgo de transmisión o que son consideradas de alto riesgo a nivel nacional o internacional o pueden ser de forma semanal para las otras enfermedades/eventos. </a:t>
            </a:r>
            <a:endParaRPr lang="es-CO" dirty="0"/>
          </a:p>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4</a:t>
            </a:fld>
            <a:endParaRPr lang="es-CO"/>
          </a:p>
        </p:txBody>
      </p:sp>
    </p:spTree>
    <p:extLst>
      <p:ext uri="{BB962C8B-B14F-4D97-AF65-F5344CB8AC3E}">
        <p14:creationId xmlns:p14="http://schemas.microsoft.com/office/powerpoint/2010/main" val="360277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dirty="0"/>
              <a:t>La ficha de recolección de información tienen datos básicos o datos</a:t>
            </a:r>
            <a:r>
              <a:rPr lang="es-ES" sz="1800" b="0" baseline="0" dirty="0"/>
              <a:t> complementarios.</a:t>
            </a:r>
            <a:endParaRPr lang="es-ES" sz="18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t>En la ficha de datos básicos</a:t>
            </a:r>
            <a:r>
              <a:rPr lang="es-ES" sz="1800" dirty="0"/>
              <a:t>: se registra la información y datos personales del paciente, del departamento, UPGD, diagnóstico, entre otros datos</a:t>
            </a:r>
            <a:r>
              <a:rPr lang="es-ES" sz="24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p>
          <a:p>
            <a:pPr>
              <a:defRPr/>
            </a:pPr>
            <a:r>
              <a:rPr lang="es-ES" sz="2400" b="1" dirty="0"/>
              <a:t>Ficha de Datos complementarios:</a:t>
            </a:r>
            <a:r>
              <a:rPr lang="es-ES" sz="2400" dirty="0"/>
              <a:t> se registra los datos específicos del evento de interés en Salud Pública. Este registro cambia según el tipo de evento. Se puede observar el ejemplo de VIH/Sida, en donde se deben registrar antecedentes epidemiológicos, diagnóstico de laboratorio e información clínica.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5</a:t>
            </a:fld>
            <a:endParaRPr lang="es-CO"/>
          </a:p>
        </p:txBody>
      </p:sp>
    </p:spTree>
    <p:extLst>
      <p:ext uri="{BB962C8B-B14F-4D97-AF65-F5344CB8AC3E}">
        <p14:creationId xmlns:p14="http://schemas.microsoft.com/office/powerpoint/2010/main" val="124499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baseline="0" dirty="0"/>
              <a:t>Dentro de la información general se registran l</a:t>
            </a:r>
            <a:r>
              <a:rPr lang="es-CO" dirty="0"/>
              <a:t>os</a:t>
            </a:r>
            <a:r>
              <a:rPr lang="es-CO" baseline="0" dirty="0"/>
              <a:t> datos básicos del paciente </a:t>
            </a:r>
            <a:endParaRPr lang="es-CO" dirty="0"/>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6</a:t>
            </a:fld>
            <a:endParaRPr lang="es-CO"/>
          </a:p>
        </p:txBody>
      </p:sp>
    </p:spTree>
    <p:extLst>
      <p:ext uri="{BB962C8B-B14F-4D97-AF65-F5344CB8AC3E}">
        <p14:creationId xmlns:p14="http://schemas.microsoft.com/office/powerpoint/2010/main" val="184473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2400" kern="1200" dirty="0">
                <a:solidFill>
                  <a:schemeClr val="tx1"/>
                </a:solidFill>
                <a:effectLst/>
                <a:latin typeface="+mn-lt"/>
                <a:ea typeface="+mn-ea"/>
                <a:cs typeface="+mn-cs"/>
              </a:rPr>
              <a:t>Igualmente, en la ficha se registra la información de identificación del paciente.  </a:t>
            </a: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7</a:t>
            </a:fld>
            <a:endParaRPr lang="es-CO"/>
          </a:p>
        </p:txBody>
      </p:sp>
    </p:spTree>
    <p:extLst>
      <p:ext uri="{BB962C8B-B14F-4D97-AF65-F5344CB8AC3E}">
        <p14:creationId xmlns:p14="http://schemas.microsoft.com/office/powerpoint/2010/main" val="105524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2400" kern="1200" dirty="0">
                <a:solidFill>
                  <a:schemeClr val="tx1"/>
                </a:solidFill>
                <a:effectLst/>
                <a:latin typeface="+mn-lt"/>
                <a:ea typeface="+mn-ea"/>
                <a:cs typeface="+mn-cs"/>
              </a:rPr>
              <a:t>También, hay ítems relacionados con el proceso de notificación del paciente que padece uno de los eventos bajo vigilancia. </a:t>
            </a: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8</a:t>
            </a:fld>
            <a:endParaRPr lang="es-CO"/>
          </a:p>
        </p:txBody>
      </p:sp>
    </p:spTree>
    <p:extLst>
      <p:ext uri="{BB962C8B-B14F-4D97-AF65-F5344CB8AC3E}">
        <p14:creationId xmlns:p14="http://schemas.microsoft.com/office/powerpoint/2010/main" val="11149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9</a:t>
            </a:fld>
            <a:endParaRPr lang="es-CO"/>
          </a:p>
        </p:txBody>
      </p:sp>
    </p:spTree>
    <p:extLst>
      <p:ext uri="{BB962C8B-B14F-4D97-AF65-F5344CB8AC3E}">
        <p14:creationId xmlns:p14="http://schemas.microsoft.com/office/powerpoint/2010/main" val="3025120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9069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18B90-BACC-4787-BE2E-997EB7817E39}"/>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B3BF5A2-2123-4CA8-8847-AE2727BC731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0A10AFB-74CE-4445-9DB9-C05413854EE5}"/>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9E896D6-4DA4-4C61-9D53-33EAF2D12A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0AFFD74-69F0-47BB-8866-014CB47ECD07}"/>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429D538-1872-4ED0-8EC1-F816CBC1F79F}"/>
              </a:ext>
            </a:extLst>
          </p:cNvPr>
          <p:cNvSpPr>
            <a:spLocks noGrp="1"/>
          </p:cNvSpPr>
          <p:nvPr>
            <p:ph type="dt" sz="half" idx="10"/>
          </p:nvPr>
        </p:nvSpPr>
        <p:spPr/>
        <p:txBody>
          <a:bodyPr/>
          <a:lstStyle/>
          <a:p>
            <a:fld id="{3D91F165-2D30-4C1E-8E58-D84726141767}" type="datetimeFigureOut">
              <a:rPr lang="es-CO" smtClean="0"/>
              <a:t>26/10/2020</a:t>
            </a:fld>
            <a:endParaRPr lang="es-CO"/>
          </a:p>
        </p:txBody>
      </p:sp>
      <p:sp>
        <p:nvSpPr>
          <p:cNvPr id="8" name="Marcador de pie de página 7">
            <a:extLst>
              <a:ext uri="{FF2B5EF4-FFF2-40B4-BE49-F238E27FC236}">
                <a16:creationId xmlns:a16="http://schemas.microsoft.com/office/drawing/2014/main" id="{F8D62995-A828-4DBF-9CA3-40F9D8386A2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D5874A9-4A33-42D0-95A0-C76F2721084B}"/>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37194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75B8D-4EEA-4EBB-BCBA-C2C820F8D9B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DFBEA77-FD3D-465C-8B56-13D1EB9D85EC}"/>
              </a:ext>
            </a:extLst>
          </p:cNvPr>
          <p:cNvSpPr>
            <a:spLocks noGrp="1"/>
          </p:cNvSpPr>
          <p:nvPr>
            <p:ph type="dt" sz="half" idx="10"/>
          </p:nvPr>
        </p:nvSpPr>
        <p:spPr/>
        <p:txBody>
          <a:bodyPr/>
          <a:lstStyle/>
          <a:p>
            <a:fld id="{3D91F165-2D30-4C1E-8E58-D84726141767}" type="datetimeFigureOut">
              <a:rPr lang="es-CO" smtClean="0"/>
              <a:t>26/10/2020</a:t>
            </a:fld>
            <a:endParaRPr lang="es-CO"/>
          </a:p>
        </p:txBody>
      </p:sp>
      <p:sp>
        <p:nvSpPr>
          <p:cNvPr id="4" name="Marcador de pie de página 3">
            <a:extLst>
              <a:ext uri="{FF2B5EF4-FFF2-40B4-BE49-F238E27FC236}">
                <a16:creationId xmlns:a16="http://schemas.microsoft.com/office/drawing/2014/main" id="{8EA2E3AE-EDC9-4150-ACEA-162407BB37C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2162E9B-3A83-4BDA-B0DA-D439DCC5A695}"/>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73347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8B8589-52E9-40E8-917A-52707ED736CE}"/>
              </a:ext>
            </a:extLst>
          </p:cNvPr>
          <p:cNvSpPr>
            <a:spLocks noGrp="1"/>
          </p:cNvSpPr>
          <p:nvPr>
            <p:ph type="dt" sz="half" idx="10"/>
          </p:nvPr>
        </p:nvSpPr>
        <p:spPr/>
        <p:txBody>
          <a:bodyPr/>
          <a:lstStyle/>
          <a:p>
            <a:fld id="{3D91F165-2D30-4C1E-8E58-D84726141767}" type="datetimeFigureOut">
              <a:rPr lang="es-CO" smtClean="0"/>
              <a:t>26/10/2020</a:t>
            </a:fld>
            <a:endParaRPr lang="es-CO"/>
          </a:p>
        </p:txBody>
      </p:sp>
      <p:sp>
        <p:nvSpPr>
          <p:cNvPr id="3" name="Marcador de pie de página 2">
            <a:extLst>
              <a:ext uri="{FF2B5EF4-FFF2-40B4-BE49-F238E27FC236}">
                <a16:creationId xmlns:a16="http://schemas.microsoft.com/office/drawing/2014/main" id="{3D1FE880-AA69-4113-ACD3-883BD864A2C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5F29ADE-11ED-4DDC-9DB7-43EC855320C8}"/>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74926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CC24F-1DCC-4F8A-B4BF-D7D3D5D1C59D}"/>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736E8E-D13C-446C-822C-7717D49AC38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519786E-0DA8-47A6-A40E-3CD970CCA9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CB54A5-C788-4834-9067-2144D6A3B045}"/>
              </a:ext>
            </a:extLst>
          </p:cNvPr>
          <p:cNvSpPr>
            <a:spLocks noGrp="1"/>
          </p:cNvSpPr>
          <p:nvPr>
            <p:ph type="dt" sz="half" idx="10"/>
          </p:nvPr>
        </p:nvSpPr>
        <p:spPr/>
        <p:txBody>
          <a:bodyPr/>
          <a:lstStyle/>
          <a:p>
            <a:fld id="{3D91F165-2D30-4C1E-8E58-D84726141767}" type="datetimeFigureOut">
              <a:rPr lang="es-CO" smtClean="0"/>
              <a:t>26/10/2020</a:t>
            </a:fld>
            <a:endParaRPr lang="es-CO"/>
          </a:p>
        </p:txBody>
      </p:sp>
      <p:sp>
        <p:nvSpPr>
          <p:cNvPr id="6" name="Marcador de pie de página 5">
            <a:extLst>
              <a:ext uri="{FF2B5EF4-FFF2-40B4-BE49-F238E27FC236}">
                <a16:creationId xmlns:a16="http://schemas.microsoft.com/office/drawing/2014/main" id="{BDF7416F-468A-4532-B263-288EB02C946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EE1A590-5DB5-44B9-9C8A-95D44A0CF9C6}"/>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621452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20748-4ABA-4406-A6E8-C0C6C2729006}"/>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A7CC590-85A5-4411-B09B-A5CB4AC0BE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68107BA-5C0C-4949-B4C8-73EBA1FCA4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9B431A-5624-4A6A-8A8C-D335E88C1426}"/>
              </a:ext>
            </a:extLst>
          </p:cNvPr>
          <p:cNvSpPr>
            <a:spLocks noGrp="1"/>
          </p:cNvSpPr>
          <p:nvPr>
            <p:ph type="dt" sz="half" idx="10"/>
          </p:nvPr>
        </p:nvSpPr>
        <p:spPr/>
        <p:txBody>
          <a:bodyPr/>
          <a:lstStyle/>
          <a:p>
            <a:fld id="{3D91F165-2D30-4C1E-8E58-D84726141767}" type="datetimeFigureOut">
              <a:rPr lang="es-CO" smtClean="0"/>
              <a:t>26/10/2020</a:t>
            </a:fld>
            <a:endParaRPr lang="es-CO"/>
          </a:p>
        </p:txBody>
      </p:sp>
      <p:sp>
        <p:nvSpPr>
          <p:cNvPr id="6" name="Marcador de pie de página 5">
            <a:extLst>
              <a:ext uri="{FF2B5EF4-FFF2-40B4-BE49-F238E27FC236}">
                <a16:creationId xmlns:a16="http://schemas.microsoft.com/office/drawing/2014/main" id="{F0F7FBC7-9516-4A3D-B556-EFC256C3EB2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E1A4589-028C-4E01-B793-C4D06D50A461}"/>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68340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9737A-27A3-4CAD-82C2-625DAAC9D96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523B8EF-48E9-42B3-9447-13D46993394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FD29D0B-A254-4469-BF3D-2122F9C72DCE}"/>
              </a:ext>
            </a:extLst>
          </p:cNvPr>
          <p:cNvSpPr>
            <a:spLocks noGrp="1"/>
          </p:cNvSpPr>
          <p:nvPr>
            <p:ph type="dt" sz="half" idx="10"/>
          </p:nvPr>
        </p:nvSpPr>
        <p:spPr/>
        <p:txBody>
          <a:bodyPr/>
          <a:lstStyle/>
          <a:p>
            <a:fld id="{3D91F165-2D30-4C1E-8E58-D84726141767}" type="datetimeFigureOut">
              <a:rPr lang="es-CO" smtClean="0"/>
              <a:t>26/10/2020</a:t>
            </a:fld>
            <a:endParaRPr lang="es-CO"/>
          </a:p>
        </p:txBody>
      </p:sp>
      <p:sp>
        <p:nvSpPr>
          <p:cNvPr id="5" name="Marcador de pie de página 4">
            <a:extLst>
              <a:ext uri="{FF2B5EF4-FFF2-40B4-BE49-F238E27FC236}">
                <a16:creationId xmlns:a16="http://schemas.microsoft.com/office/drawing/2014/main" id="{BB9A32BE-6B0A-424D-A135-48366D37FD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C4F62C-E10B-4D93-BCA6-09AE2319ABB6}"/>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8353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971C06-31F5-479B-9C8E-CFF41ED30E2D}"/>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5CEAE99-6E9B-4241-A2D8-35263CDA4978}"/>
              </a:ext>
            </a:extLst>
          </p:cNvPr>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46B8662-4B17-4DCC-B630-8E56B24057B9}"/>
              </a:ext>
            </a:extLst>
          </p:cNvPr>
          <p:cNvSpPr>
            <a:spLocks noGrp="1"/>
          </p:cNvSpPr>
          <p:nvPr>
            <p:ph type="dt" sz="half" idx="10"/>
          </p:nvPr>
        </p:nvSpPr>
        <p:spPr/>
        <p:txBody>
          <a:bodyPr/>
          <a:lstStyle/>
          <a:p>
            <a:fld id="{3D91F165-2D30-4C1E-8E58-D84726141767}" type="datetimeFigureOut">
              <a:rPr lang="es-CO" smtClean="0"/>
              <a:t>26/10/2020</a:t>
            </a:fld>
            <a:endParaRPr lang="es-CO"/>
          </a:p>
        </p:txBody>
      </p:sp>
      <p:sp>
        <p:nvSpPr>
          <p:cNvPr id="5" name="Marcador de pie de página 4">
            <a:extLst>
              <a:ext uri="{FF2B5EF4-FFF2-40B4-BE49-F238E27FC236}">
                <a16:creationId xmlns:a16="http://schemas.microsoft.com/office/drawing/2014/main" id="{88725961-B69F-4681-90FE-AF459A4EA3F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DB00A0-AADB-4537-8A1F-02C7E36FBC47}"/>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573557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Rectangle 2"/>
          <p:cNvSpPr>
            <a:spLocks noChangeArrowheads="1"/>
          </p:cNvSpPr>
          <p:nvPr/>
        </p:nvSpPr>
        <p:spPr>
          <a:xfrm>
            <a:off x="5791200" y="0"/>
            <a:ext cx="3352800" cy="1373188"/>
          </a:xfrm>
          <a:prstGeom prst="rect">
            <a:avLst/>
          </a:prstGeom>
          <a:solidFill>
            <a:schemeClr val="bg1"/>
          </a:solidFill>
          <a:ln>
            <a:noFill/>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dirty="0"/>
          </a:p>
        </p:txBody>
      </p:sp>
      <p:sp>
        <p:nvSpPr>
          <p:cNvPr id="13" name="TextBox 12"/>
          <p:cNvSpPr txBox="1"/>
          <p:nvPr userDrawn="1"/>
        </p:nvSpPr>
        <p:spPr>
          <a:xfrm>
            <a:off x="152400" y="152400"/>
            <a:ext cx="8884096" cy="954107"/>
          </a:xfrm>
          <a:prstGeom prst="rect">
            <a:avLst/>
          </a:prstGeom>
          <a:noFill/>
        </p:spPr>
        <p:txBody>
          <a:bodyPr wrap="square" rtlCol="0">
            <a:spAutoFit/>
          </a:bodyPr>
          <a:lstStyle/>
          <a:p>
            <a:r>
              <a:rPr lang="es-CO" sz="2800" i="1" noProof="0" dirty="0">
                <a:solidFill>
                  <a:prstClr val="white"/>
                </a:solidFill>
                <a:latin typeface="Franklin Gothic Medium" pitchFamily="34" charset="0"/>
                <a:cs typeface="Times New Roman" pitchFamily="18" charset="0"/>
              </a:rPr>
              <a:t>Programa de entrenamiento en epidemiología de campo — Frontline</a:t>
            </a:r>
          </a:p>
        </p:txBody>
      </p:sp>
    </p:spTree>
    <p:extLst>
      <p:ext uri="{BB962C8B-B14F-4D97-AF65-F5344CB8AC3E}">
        <p14:creationId xmlns:p14="http://schemas.microsoft.com/office/powerpoint/2010/main" val="37002186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6307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pic>
        <p:nvPicPr>
          <p:cNvPr id="2" name="Imagen 1">
            <a:extLst>
              <a:ext uri="{FF2B5EF4-FFF2-40B4-BE49-F238E27FC236}">
                <a16:creationId xmlns:a16="http://schemas.microsoft.com/office/drawing/2014/main" id="{4F330B9B-E8DE-4BD0-8A46-D1D5548B24B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4" name="Imagen 3" descr="Imagen que contiene firmar, reloj&#10;&#10;Descripción generada automáticamente">
            <a:extLst>
              <a:ext uri="{FF2B5EF4-FFF2-40B4-BE49-F238E27FC236}">
                <a16:creationId xmlns:a16="http://schemas.microsoft.com/office/drawing/2014/main" id="{5A628244-489D-48A9-9DDE-E264F5EBE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spTree>
    <p:extLst>
      <p:ext uri="{BB962C8B-B14F-4D97-AF65-F5344CB8AC3E}">
        <p14:creationId xmlns:p14="http://schemas.microsoft.com/office/powerpoint/2010/main" val="419942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Imagen 7">
            <a:extLst>
              <a:ext uri="{FF2B5EF4-FFF2-40B4-BE49-F238E27FC236}">
                <a16:creationId xmlns:a16="http://schemas.microsoft.com/office/drawing/2014/main" id="{921A5622-5A27-48F9-A301-416A58991FF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3" name="Imagen 12" descr="Imagen que contiene firmar, reloj&#10;&#10;Descripción generada automáticamente">
            <a:extLst>
              <a:ext uri="{FF2B5EF4-FFF2-40B4-BE49-F238E27FC236}">
                <a16:creationId xmlns:a16="http://schemas.microsoft.com/office/drawing/2014/main" id="{D2677D9A-29C7-42A5-B9AA-1CC6CEE737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77950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6" name="Imagen 5">
            <a:extLst>
              <a:ext uri="{FF2B5EF4-FFF2-40B4-BE49-F238E27FC236}">
                <a16:creationId xmlns:a16="http://schemas.microsoft.com/office/drawing/2014/main" id="{6D9A2C87-DEB0-4308-94F5-28D7340E75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5" name="Imagen 4" descr="Imagen que contiene firmar, reloj&#10;&#10;Descripción generada automáticamente">
            <a:extLst>
              <a:ext uri="{FF2B5EF4-FFF2-40B4-BE49-F238E27FC236}">
                <a16:creationId xmlns:a16="http://schemas.microsoft.com/office/drawing/2014/main" id="{612BA424-792E-402A-BB1B-39B37B0E81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85609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843456" y="3827571"/>
            <a:ext cx="7598569" cy="386666"/>
          </a:xfrm>
          <a:prstGeom prst="rect">
            <a:avLst/>
          </a:prstGeom>
        </p:spPr>
        <p:txBody>
          <a:bodyPr>
            <a:normAutofit/>
          </a:bodyPr>
          <a:lstStyle>
            <a:lvl1pPr marL="0" indent="0" algn="ctr">
              <a:buNone/>
              <a:defRPr sz="1500" b="1">
                <a:latin typeface="Helvetica" pitchFamily="2" charset="0"/>
              </a:defRPr>
            </a:lvl1pPr>
            <a:lvl3pPr marL="6858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8" name="Imagen 7" descr="Imagen que contiene firmar, reloj&#10;&#10;Descripción generada automáticamente">
            <a:extLst>
              <a:ext uri="{FF2B5EF4-FFF2-40B4-BE49-F238E27FC236}">
                <a16:creationId xmlns:a16="http://schemas.microsoft.com/office/drawing/2014/main" id="{C2DF1230-8D0A-4321-9A85-D7B26D216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0" name="Imagen 9">
            <a:extLst>
              <a:ext uri="{FF2B5EF4-FFF2-40B4-BE49-F238E27FC236}">
                <a16:creationId xmlns:a16="http://schemas.microsoft.com/office/drawing/2014/main" id="{D9BC710E-1CA4-43D9-AB9C-654DDC257F7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pic>
        <p:nvPicPr>
          <p:cNvPr id="14" name="Imagen 13">
            <a:extLst>
              <a:ext uri="{FF2B5EF4-FFF2-40B4-BE49-F238E27FC236}">
                <a16:creationId xmlns:a16="http://schemas.microsoft.com/office/drawing/2014/main" id="{D8FFC093-7674-4181-AC86-D26D8D3E5167}"/>
              </a:ext>
            </a:extLst>
          </p:cNvPr>
          <p:cNvPicPr>
            <a:picLocks noChangeAspect="1"/>
          </p:cNvPicPr>
          <p:nvPr userDrawn="1"/>
        </p:nvPicPr>
        <p:blipFill>
          <a:blip r:embed="rId5"/>
          <a:stretch>
            <a:fillRect/>
          </a:stretch>
        </p:blipFill>
        <p:spPr>
          <a:xfrm>
            <a:off x="3657158" y="631800"/>
            <a:ext cx="1829683" cy="1823460"/>
          </a:xfrm>
          <a:prstGeom prst="rect">
            <a:avLst/>
          </a:prstGeom>
        </p:spPr>
      </p:pic>
      <p:sp>
        <p:nvSpPr>
          <p:cNvPr id="15" name="Rectángulo 14">
            <a:extLst>
              <a:ext uri="{FF2B5EF4-FFF2-40B4-BE49-F238E27FC236}">
                <a16:creationId xmlns:a16="http://schemas.microsoft.com/office/drawing/2014/main" id="{E1EA3DF3-757E-4FDA-A295-30FFE4727884}"/>
              </a:ext>
            </a:extLst>
          </p:cNvPr>
          <p:cNvSpPr/>
          <p:nvPr userDrawn="1"/>
        </p:nvSpPr>
        <p:spPr>
          <a:xfrm>
            <a:off x="6235200" y="329400"/>
            <a:ext cx="2721600" cy="8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5601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787CB-80B4-4549-902E-64D80591B05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0321D64-CC70-483F-B720-729D0FCEB54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583558A-A4CB-4836-9F80-26E38CA1803C}"/>
              </a:ext>
            </a:extLst>
          </p:cNvPr>
          <p:cNvSpPr>
            <a:spLocks noGrp="1"/>
          </p:cNvSpPr>
          <p:nvPr>
            <p:ph type="dt" sz="half" idx="10"/>
          </p:nvPr>
        </p:nvSpPr>
        <p:spPr/>
        <p:txBody>
          <a:bodyPr/>
          <a:lstStyle/>
          <a:p>
            <a:fld id="{3D91F165-2D30-4C1E-8E58-D84726141767}" type="datetimeFigureOut">
              <a:rPr lang="es-CO" smtClean="0"/>
              <a:t>26/10/2020</a:t>
            </a:fld>
            <a:endParaRPr lang="es-CO"/>
          </a:p>
        </p:txBody>
      </p:sp>
      <p:sp>
        <p:nvSpPr>
          <p:cNvPr id="5" name="Marcador de pie de página 4">
            <a:extLst>
              <a:ext uri="{FF2B5EF4-FFF2-40B4-BE49-F238E27FC236}">
                <a16:creationId xmlns:a16="http://schemas.microsoft.com/office/drawing/2014/main" id="{D7685A0F-ECB1-4FF9-8694-2DA5F20A9D8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B7FE4D5-076C-4CEA-91AA-178FED9F0E13}"/>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83911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20FB4-BAFC-411B-B5EB-AE387FE125A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048D581-8E56-42AB-90EC-F261569CB9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CF2FB8D-47EF-4ECE-9777-64F7E0EBF6F7}"/>
              </a:ext>
            </a:extLst>
          </p:cNvPr>
          <p:cNvSpPr>
            <a:spLocks noGrp="1"/>
          </p:cNvSpPr>
          <p:nvPr>
            <p:ph type="dt" sz="half" idx="10"/>
          </p:nvPr>
        </p:nvSpPr>
        <p:spPr/>
        <p:txBody>
          <a:bodyPr/>
          <a:lstStyle/>
          <a:p>
            <a:fld id="{3D91F165-2D30-4C1E-8E58-D84726141767}" type="datetimeFigureOut">
              <a:rPr lang="es-CO" smtClean="0"/>
              <a:t>26/10/2020</a:t>
            </a:fld>
            <a:endParaRPr lang="es-CO"/>
          </a:p>
        </p:txBody>
      </p:sp>
      <p:sp>
        <p:nvSpPr>
          <p:cNvPr id="5" name="Marcador de pie de página 4">
            <a:extLst>
              <a:ext uri="{FF2B5EF4-FFF2-40B4-BE49-F238E27FC236}">
                <a16:creationId xmlns:a16="http://schemas.microsoft.com/office/drawing/2014/main" id="{4281B0EB-497F-4C79-BE68-7CE36A785D9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29C119A-4F07-4F4B-8E6A-B41590CD80CD}"/>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183388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EA652-C51D-4214-B426-88B5BD1A1E3A}"/>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ABA71E1-49C1-4F49-AB4F-3A378C6C538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2C2659-D919-496B-B69E-2607C3D2C7F6}"/>
              </a:ext>
            </a:extLst>
          </p:cNvPr>
          <p:cNvSpPr>
            <a:spLocks noGrp="1"/>
          </p:cNvSpPr>
          <p:nvPr>
            <p:ph type="dt" sz="half" idx="10"/>
          </p:nvPr>
        </p:nvSpPr>
        <p:spPr/>
        <p:txBody>
          <a:bodyPr/>
          <a:lstStyle/>
          <a:p>
            <a:fld id="{3D91F165-2D30-4C1E-8E58-D84726141767}" type="datetimeFigureOut">
              <a:rPr lang="es-CO" smtClean="0"/>
              <a:t>26/10/2020</a:t>
            </a:fld>
            <a:endParaRPr lang="es-CO"/>
          </a:p>
        </p:txBody>
      </p:sp>
      <p:sp>
        <p:nvSpPr>
          <p:cNvPr id="5" name="Marcador de pie de página 4">
            <a:extLst>
              <a:ext uri="{FF2B5EF4-FFF2-40B4-BE49-F238E27FC236}">
                <a16:creationId xmlns:a16="http://schemas.microsoft.com/office/drawing/2014/main" id="{7AE16BB3-1DDC-44F4-96B3-8A90DB70C5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5F45F1-072E-4419-B936-66B063660D29}"/>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75341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FBFD1-9EC9-485C-9299-671BFFD6C1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3A2D87-A5F0-4469-A40F-BFB8FE032C6B}"/>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081D606-15CF-4CFE-B4F4-2F6B0D4093D4}"/>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B531B67-4C9E-4DF4-9353-B12D881A9ABC}"/>
              </a:ext>
            </a:extLst>
          </p:cNvPr>
          <p:cNvSpPr>
            <a:spLocks noGrp="1"/>
          </p:cNvSpPr>
          <p:nvPr>
            <p:ph type="dt" sz="half" idx="10"/>
          </p:nvPr>
        </p:nvSpPr>
        <p:spPr/>
        <p:txBody>
          <a:bodyPr/>
          <a:lstStyle/>
          <a:p>
            <a:fld id="{3D91F165-2D30-4C1E-8E58-D84726141767}" type="datetimeFigureOut">
              <a:rPr lang="es-CO" smtClean="0"/>
              <a:t>26/10/2020</a:t>
            </a:fld>
            <a:endParaRPr lang="es-CO"/>
          </a:p>
        </p:txBody>
      </p:sp>
      <p:sp>
        <p:nvSpPr>
          <p:cNvPr id="6" name="Marcador de pie de página 5">
            <a:extLst>
              <a:ext uri="{FF2B5EF4-FFF2-40B4-BE49-F238E27FC236}">
                <a16:creationId xmlns:a16="http://schemas.microsoft.com/office/drawing/2014/main" id="{A6D06F20-8776-44E6-B0EF-CAD716B1317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3C08D18-682C-4A6A-9981-CE7AE52A5753}"/>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12729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2970C-C89D-4F8F-B9FF-0C4617EF73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112751-1B72-486C-8FD3-192AA92242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C60C96-9B0F-444E-868D-9887FA6159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1F165-2D30-4C1E-8E58-D84726141767}" type="datetimeFigureOut">
              <a:rPr lang="es-CO" smtClean="0"/>
              <a:t>26/10/2020</a:t>
            </a:fld>
            <a:endParaRPr lang="es-CO"/>
          </a:p>
        </p:txBody>
      </p:sp>
      <p:sp>
        <p:nvSpPr>
          <p:cNvPr id="5" name="Marcador de pie de página 4">
            <a:extLst>
              <a:ext uri="{FF2B5EF4-FFF2-40B4-BE49-F238E27FC236}">
                <a16:creationId xmlns:a16="http://schemas.microsoft.com/office/drawing/2014/main" id="{20FDF5F6-3F3B-4AFF-A3C7-70076A6A4C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A515EFA-BE55-4813-98B5-163CAA12A4A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D9F01-9918-42BF-825A-AD644E7B5F3B}" type="slidenum">
              <a:rPr lang="es-CO" smtClean="0"/>
              <a:t>‹Nº›</a:t>
            </a:fld>
            <a:endParaRPr lang="es-CO"/>
          </a:p>
        </p:txBody>
      </p:sp>
    </p:spTree>
    <p:extLst>
      <p:ext uri="{BB962C8B-B14F-4D97-AF65-F5344CB8AC3E}">
        <p14:creationId xmlns:p14="http://schemas.microsoft.com/office/powerpoint/2010/main" val="10501762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3" r:id="rId17"/>
    <p:sldLayoutId id="214748368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gif"/><Relationship Id="rId7" Type="http://schemas.openxmlformats.org/officeDocument/2006/relationships/hyperlink" Target="http://www.google.com/imgres?imgurl=http://www.elblogdeltarot.com/wp-content/uploads/libreta.jpg&amp;imgrefurl=http://www.elblogdeltarot.com/interpretacion-de-suenos/sonar-con-libreta/&amp;usg=__KavpRX6PuOKRltsJjCR245o5hB4=&amp;h=450&amp;w=450&amp;sz=18&amp;hl=es&amp;start=1&amp;zoom=1&amp;tbnid=8Wq_-4WR2NwS3M:&amp;tbnh=127&amp;tbnw=127&amp;ei=jUp4TcnrKsm4twf4o5mXBg&amp;prev=/images?q=libreta&amp;um=1&amp;hl=es&amp;lr=&amp;sa=N&amp;rlz=1R2ADFA_esCO375&amp;tbs=isch:1&amp;um=1&amp;itbs=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4896" y="4171510"/>
            <a:ext cx="5767889" cy="989127"/>
          </a:xfrm>
        </p:spPr>
        <p:txBody>
          <a:bodyPr>
            <a:normAutofit/>
          </a:bodyPr>
          <a:lstStyle/>
          <a:p>
            <a:pPr>
              <a:defRPr b="0" i="0"/>
            </a:pPr>
            <a:r>
              <a:rPr lang="es-CO" altLang="en-US" sz="3600" b="1" dirty="0">
                <a:latin typeface="Gotham Black" pitchFamily="50" charset="0"/>
                <a:ea typeface="Tahoma" panose="020B0604030504040204" pitchFamily="34" charset="0"/>
                <a:cs typeface="Tahoma" panose="020B0604030504040204" pitchFamily="34" charset="0"/>
              </a:rPr>
              <a:t>Recolección de datos</a:t>
            </a:r>
            <a:endParaRPr lang="x-none" altLang="en-US" sz="3600" b="1" dirty="0">
              <a:latin typeface="Gotham Black" pitchFamily="50" charset="0"/>
              <a:ea typeface="Tahoma" panose="020B0604030504040204" pitchFamily="34" charset="0"/>
              <a:cs typeface="Tahoma" panose="020B0604030504040204" pitchFamily="34" charset="0"/>
            </a:endParaRPr>
          </a:p>
        </p:txBody>
      </p:sp>
      <p:sp>
        <p:nvSpPr>
          <p:cNvPr id="4" name="Marcador de contenido 3">
            <a:extLst>
              <a:ext uri="{FF2B5EF4-FFF2-40B4-BE49-F238E27FC236}">
                <a16:creationId xmlns:a16="http://schemas.microsoft.com/office/drawing/2014/main" id="{F953EC76-E174-4D64-B684-56B6CF0CB3D2}"/>
              </a:ext>
            </a:extLst>
          </p:cNvPr>
          <p:cNvSpPr>
            <a:spLocks noGrp="1"/>
          </p:cNvSpPr>
          <p:nvPr>
            <p:ph sz="quarter" idx="12"/>
          </p:nvPr>
        </p:nvSpPr>
        <p:spPr>
          <a:xfrm>
            <a:off x="2001600" y="5264082"/>
            <a:ext cx="7598569" cy="386666"/>
          </a:xfrm>
        </p:spPr>
        <p:txBody>
          <a:bodyPr/>
          <a:lstStyle/>
          <a:p>
            <a:r>
              <a:rPr lang="es-CO" dirty="0"/>
              <a:t>Dirección de Vigilancia y Análisis del Riesgo en Salud Pública</a:t>
            </a:r>
          </a:p>
        </p:txBody>
      </p:sp>
      <p:sp>
        <p:nvSpPr>
          <p:cNvPr id="15" name="CuadroTexto 14">
            <a:extLst>
              <a:ext uri="{FF2B5EF4-FFF2-40B4-BE49-F238E27FC236}">
                <a16:creationId xmlns:a16="http://schemas.microsoft.com/office/drawing/2014/main" id="{06FC9E79-3DE5-430C-819C-C2C004CD1363}"/>
              </a:ext>
            </a:extLst>
          </p:cNvPr>
          <p:cNvSpPr txBox="1"/>
          <p:nvPr/>
        </p:nvSpPr>
        <p:spPr>
          <a:xfrm>
            <a:off x="580632" y="2385480"/>
            <a:ext cx="8563368" cy="1200329"/>
          </a:xfrm>
          <a:prstGeom prst="rect">
            <a:avLst/>
          </a:prstGeom>
          <a:noFill/>
        </p:spPr>
        <p:txBody>
          <a:bodyPr wrap="square">
            <a:spAutoFit/>
          </a:bodyPr>
          <a:lstStyle/>
          <a:p>
            <a:pPr algn="ctr"/>
            <a:r>
              <a:rPr lang="es-CO" sz="3600" b="1" dirty="0">
                <a:solidFill>
                  <a:srgbClr val="C00000"/>
                </a:solidFill>
                <a:effectLst>
                  <a:outerShdw blurRad="38100" dist="38100" dir="2700000" algn="tl">
                    <a:srgbClr val="000000">
                      <a:alpha val="43137"/>
                    </a:srgbClr>
                  </a:outerShdw>
                </a:effectLst>
                <a:latin typeface="Gotham Black" pitchFamily="50" charset="0"/>
                <a:ea typeface="Tahoma" panose="020B0604030504040204" pitchFamily="34" charset="0"/>
                <a:cs typeface="Tahoma" panose="020B0604030504040204" pitchFamily="34" charset="0"/>
              </a:rPr>
              <a:t>Programa de entrenamiento en</a:t>
            </a:r>
            <a:r>
              <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pitchFamily="50" charset="0"/>
                <a:ea typeface="Tahoma" panose="020B0604030504040204" pitchFamily="34" charset="0"/>
                <a:cs typeface="Tahoma" panose="020B0604030504040204" pitchFamily="34" charset="0"/>
              </a:rPr>
              <a:t> epidemiología de campo </a:t>
            </a:r>
          </a:p>
        </p:txBody>
      </p:sp>
    </p:spTree>
    <p:extLst>
      <p:ext uri="{BB962C8B-B14F-4D97-AF65-F5344CB8AC3E}">
        <p14:creationId xmlns:p14="http://schemas.microsoft.com/office/powerpoint/2010/main" val="114257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12079-C6EA-4282-8471-FC3A29135002}"/>
              </a:ext>
            </a:extLst>
          </p:cNvPr>
          <p:cNvSpPr>
            <a:spLocks noGrp="1"/>
          </p:cNvSpPr>
          <p:nvPr>
            <p:ph type="title"/>
          </p:nvPr>
        </p:nvSpPr>
        <p:spPr/>
        <p:txBody>
          <a:bodyPr>
            <a:noAutofit/>
          </a:bodyPr>
          <a:lstStyle/>
          <a:p>
            <a:pPr algn="ctr"/>
            <a:r>
              <a:rPr lang="x-none" altLang="en-US" sz="2800" dirty="0">
                <a:solidFill>
                  <a:srgbClr val="C00000"/>
                </a:solidFill>
                <a:latin typeface="Gotham Black" pitchFamily="50" charset="0"/>
                <a:ea typeface="ＭＳ Ｐゴシック" pitchFamily="34" charset="-128"/>
              </a:rPr>
              <a:t>¿Qué es </a:t>
            </a:r>
            <a:r>
              <a:rPr lang="es-CO" altLang="en-US" sz="2800" dirty="0">
                <a:solidFill>
                  <a:srgbClr val="C00000"/>
                </a:solidFill>
                <a:latin typeface="Gotham Black" pitchFamily="50" charset="0"/>
                <a:ea typeface="ＭＳ Ｐゴシック" pitchFamily="34" charset="-128"/>
              </a:rPr>
              <a:t>n</a:t>
            </a:r>
            <a:r>
              <a:rPr lang="es-CO" sz="2800" dirty="0">
                <a:solidFill>
                  <a:srgbClr val="C00000"/>
                </a:solidFill>
                <a:latin typeface="Gotham Black" pitchFamily="50" charset="0"/>
                <a:ea typeface="ＭＳ Ｐゴシック" pitchFamily="34" charset="-128"/>
              </a:rPr>
              <a:t>otificación negativa </a:t>
            </a:r>
            <a:r>
              <a:rPr lang="x-none" altLang="en-US" sz="2800" dirty="0">
                <a:solidFill>
                  <a:srgbClr val="C00000"/>
                </a:solidFill>
                <a:latin typeface="Gotham Black" pitchFamily="50" charset="0"/>
                <a:ea typeface="ＭＳ Ｐゴシック" pitchFamily="34" charset="-128"/>
              </a:rPr>
              <a:t>?</a:t>
            </a:r>
            <a:endParaRPr lang="es-CO" sz="2800" dirty="0">
              <a:solidFill>
                <a:srgbClr val="C00000"/>
              </a:solidFill>
              <a:latin typeface="Gotham Black" pitchFamily="50" charset="0"/>
            </a:endParaRPr>
          </a:p>
        </p:txBody>
      </p:sp>
      <p:sp>
        <p:nvSpPr>
          <p:cNvPr id="3" name="Marcador de contenido 2">
            <a:extLst>
              <a:ext uri="{FF2B5EF4-FFF2-40B4-BE49-F238E27FC236}">
                <a16:creationId xmlns:a16="http://schemas.microsoft.com/office/drawing/2014/main" id="{8BEF8E71-E4CD-4A8A-A434-B05ABB89285D}"/>
              </a:ext>
            </a:extLst>
          </p:cNvPr>
          <p:cNvSpPr>
            <a:spLocks noGrp="1"/>
          </p:cNvSpPr>
          <p:nvPr>
            <p:ph sz="quarter" idx="10"/>
          </p:nvPr>
        </p:nvSpPr>
        <p:spPr>
          <a:xfrm>
            <a:off x="492919" y="1114425"/>
            <a:ext cx="8312681" cy="4658175"/>
          </a:xfrm>
        </p:spPr>
        <p:txBody>
          <a:bodyPr>
            <a:normAutofit lnSpcReduction="10000"/>
          </a:bodyPr>
          <a:lstStyle/>
          <a:p>
            <a:pPr marL="0" indent="0" algn="just">
              <a:buNone/>
              <a:defRPr b="0" i="0"/>
            </a:pPr>
            <a:r>
              <a:rPr lang="es-CO" altLang="en-US" dirty="0">
                <a:latin typeface="Gotham Light" pitchFamily="50" charset="0"/>
                <a:ea typeface="ＭＳ Ｐゴシック" pitchFamily="34" charset="-128"/>
              </a:rPr>
              <a:t>P</a:t>
            </a:r>
            <a:r>
              <a:rPr lang="es-MX" altLang="en-US" dirty="0" err="1">
                <a:latin typeface="Gotham Light" pitchFamily="50" charset="0"/>
                <a:ea typeface="ＭＳ Ｐゴシック" pitchFamily="34" charset="-128"/>
              </a:rPr>
              <a:t>r</a:t>
            </a:r>
            <a:r>
              <a:rPr lang="es-MX" altLang="en-US" sz="2800" dirty="0" err="1">
                <a:latin typeface="Gotham Light" pitchFamily="50" charset="0"/>
                <a:ea typeface="ＭＳ Ｐゴシック" pitchFamily="34" charset="-128"/>
              </a:rPr>
              <a:t>oceso</a:t>
            </a:r>
            <a:r>
              <a:rPr lang="es-MX" altLang="en-US" sz="2800" dirty="0">
                <a:latin typeface="Gotham Light" pitchFamily="50" charset="0"/>
                <a:ea typeface="ＭＳ Ｐゴシック" pitchFamily="34" charset="-128"/>
              </a:rPr>
              <a:t> de reporte de la inexistencia de casos relacionados con los EISP de interés nacional e internacional, posterior a la revisión y búsqueda activa en las fuentes de información disponibles</a:t>
            </a:r>
          </a:p>
          <a:p>
            <a:pPr marL="0" indent="0" algn="just">
              <a:buNone/>
              <a:defRPr b="0" i="0"/>
            </a:pPr>
            <a:endParaRPr lang="es-MX" altLang="en-US" sz="2800" dirty="0">
              <a:latin typeface="Gotham Light" pitchFamily="50" charset="0"/>
              <a:ea typeface="ＭＳ Ｐゴシック" pitchFamily="34" charset="-128"/>
            </a:endParaRPr>
          </a:p>
          <a:p>
            <a:pPr lvl="1" algn="just">
              <a:defRPr b="0" i="0"/>
            </a:pPr>
            <a:r>
              <a:rPr lang="x-none" altLang="en-US" dirty="0">
                <a:latin typeface="Gotham Light" pitchFamily="50" charset="0"/>
                <a:ea typeface="ＭＳ Ｐゴシック" pitchFamily="34" charset="-128"/>
              </a:rPr>
              <a:t>Distingue entre </a:t>
            </a:r>
            <a:r>
              <a:rPr lang="es-CO" altLang="en-US" dirty="0">
                <a:latin typeface="Gotham Light" pitchFamily="50" charset="0"/>
                <a:ea typeface="ＭＳ Ｐゴシック" pitchFamily="34" charset="-128"/>
              </a:rPr>
              <a:t>no registrar información </a:t>
            </a:r>
            <a:r>
              <a:rPr lang="x-none" altLang="en-US" dirty="0">
                <a:latin typeface="Gotham Light" pitchFamily="50" charset="0"/>
                <a:ea typeface="ＭＳ Ｐゴシック" pitchFamily="34" charset="-128"/>
              </a:rPr>
              <a:t>(</a:t>
            </a:r>
            <a:r>
              <a:rPr lang="es-CO" altLang="en-US" dirty="0">
                <a:latin typeface="Gotham Light" pitchFamily="50" charset="0"/>
                <a:ea typeface="ＭＳ Ｐゴシック" pitchFamily="34" charset="-128"/>
              </a:rPr>
              <a:t>caso</a:t>
            </a:r>
            <a:r>
              <a:rPr lang="x-none" altLang="en-US" dirty="0">
                <a:latin typeface="Gotham Light" pitchFamily="50" charset="0"/>
                <a:ea typeface="ＭＳ Ｐゴシック" pitchFamily="34" charset="-128"/>
              </a:rPr>
              <a:t> no </a:t>
            </a:r>
            <a:r>
              <a:rPr lang="es-CO" altLang="en-US" dirty="0">
                <a:latin typeface="Gotham Light" pitchFamily="50" charset="0"/>
                <a:ea typeface="ＭＳ Ｐゴシック" pitchFamily="34" charset="-128"/>
              </a:rPr>
              <a:t>registrado</a:t>
            </a:r>
            <a:r>
              <a:rPr lang="x-none" altLang="en-US" dirty="0">
                <a:latin typeface="Gotham Light" pitchFamily="50" charset="0"/>
                <a:ea typeface="ＭＳ Ｐゴシック" pitchFamily="34" charset="-128"/>
              </a:rPr>
              <a:t> o datos perdidos) y no se ha </a:t>
            </a:r>
            <a:r>
              <a:rPr lang="es-CO" altLang="en-US" dirty="0">
                <a:latin typeface="Gotham Light" pitchFamily="50" charset="0"/>
                <a:ea typeface="ＭＳ Ｐゴシック" pitchFamily="34" charset="-128"/>
              </a:rPr>
              <a:t>identificado</a:t>
            </a:r>
            <a:r>
              <a:rPr lang="x-none" altLang="en-US" dirty="0">
                <a:latin typeface="Gotham Light" pitchFamily="50" charset="0"/>
                <a:ea typeface="ＭＳ Ｐゴシック" pitchFamily="34" charset="-128"/>
              </a:rPr>
              <a:t> ningún caso</a:t>
            </a:r>
            <a:endParaRPr lang="es-CO" altLang="en-US" dirty="0">
              <a:latin typeface="Gotham Light" pitchFamily="50" charset="0"/>
              <a:ea typeface="ＭＳ Ｐゴシック" pitchFamily="34" charset="-128"/>
            </a:endParaRPr>
          </a:p>
          <a:p>
            <a:pPr marL="457200" lvl="1" indent="0" algn="just">
              <a:buNone/>
              <a:defRPr b="0" i="0"/>
            </a:pPr>
            <a:endParaRPr lang="es-CO" altLang="en-US" dirty="0">
              <a:latin typeface="Gotham Light" pitchFamily="50" charset="0"/>
              <a:ea typeface="ＭＳ Ｐゴシック" pitchFamily="34" charset="-128"/>
            </a:endParaRPr>
          </a:p>
          <a:p>
            <a:pPr lvl="1" algn="just">
              <a:defRPr b="0" i="0"/>
            </a:pPr>
            <a:r>
              <a:rPr lang="x-none" altLang="en-US" dirty="0">
                <a:latin typeface="Gotham Light" pitchFamily="50" charset="0"/>
                <a:ea typeface="ＭＳ Ｐゴシック" pitchFamily="34" charset="-128"/>
              </a:rPr>
              <a:t>Característica clave de los sistemas de vigilancia de la parálisis flácida aguda (polio), </a:t>
            </a:r>
            <a:r>
              <a:rPr lang="es-CO" altLang="en-US" dirty="0">
                <a:latin typeface="Gotham Light" pitchFamily="50" charset="0"/>
                <a:ea typeface="ＭＳ Ｐゴシック" pitchFamily="34" charset="-128"/>
              </a:rPr>
              <a:t>é</a:t>
            </a:r>
            <a:r>
              <a:rPr lang="x-none" altLang="en-US" dirty="0">
                <a:latin typeface="Gotham Light" pitchFamily="50" charset="0"/>
                <a:ea typeface="ＭＳ Ｐゴシック" pitchFamily="34" charset="-128"/>
              </a:rPr>
              <a:t>bola, tétanos neonatal</a:t>
            </a:r>
            <a:r>
              <a:rPr lang="es-CO" altLang="en-US" dirty="0">
                <a:latin typeface="Gotham Light" pitchFamily="50" charset="0"/>
                <a:ea typeface="ＭＳ Ｐゴシック" pitchFamily="34" charset="-128"/>
              </a:rPr>
              <a:t> y otros eventos</a:t>
            </a:r>
          </a:p>
          <a:p>
            <a:endParaRPr lang="es-CO" dirty="0"/>
          </a:p>
        </p:txBody>
      </p:sp>
    </p:spTree>
    <p:extLst>
      <p:ext uri="{BB962C8B-B14F-4D97-AF65-F5344CB8AC3E}">
        <p14:creationId xmlns:p14="http://schemas.microsoft.com/office/powerpoint/2010/main" val="165021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92A217-987B-4282-8425-9A43E0CDE1E7}"/>
              </a:ext>
            </a:extLst>
          </p:cNvPr>
          <p:cNvSpPr>
            <a:spLocks noGrp="1"/>
          </p:cNvSpPr>
          <p:nvPr>
            <p:ph type="title"/>
          </p:nvPr>
        </p:nvSpPr>
        <p:spPr>
          <a:xfrm>
            <a:off x="528637" y="178200"/>
            <a:ext cx="8086725" cy="723900"/>
          </a:xfrm>
        </p:spPr>
        <p:txBody>
          <a:bodyPr>
            <a:noAutofit/>
          </a:bodyPr>
          <a:lstStyle/>
          <a:p>
            <a:pPr algn="ctr"/>
            <a:r>
              <a:rPr lang="es-CO" altLang="en-US" sz="2800" dirty="0">
                <a:solidFill>
                  <a:srgbClr val="C00000"/>
                </a:solidFill>
                <a:latin typeface="Gotham Black" pitchFamily="50" charset="0"/>
                <a:ea typeface="ＭＳ Ｐゴシック" pitchFamily="34" charset="-128"/>
              </a:rPr>
              <a:t>Recolección </a:t>
            </a:r>
            <a:r>
              <a:rPr lang="x-none" altLang="en-US" sz="2800" dirty="0">
                <a:solidFill>
                  <a:srgbClr val="C00000"/>
                </a:solidFill>
                <a:latin typeface="Gotham Black" pitchFamily="50" charset="0"/>
                <a:ea typeface="ＭＳ Ｐゴシック" pitchFamily="34" charset="-128"/>
              </a:rPr>
              <a:t>de datos</a:t>
            </a:r>
            <a:r>
              <a:rPr lang="es-CO" altLang="en-US" sz="2800" dirty="0">
                <a:solidFill>
                  <a:srgbClr val="C00000"/>
                </a:solidFill>
                <a:latin typeface="Gotham Black" pitchFamily="50" charset="0"/>
                <a:ea typeface="ＭＳ Ｐゴシック" pitchFamily="34" charset="-128"/>
              </a:rPr>
              <a:t>:</a:t>
            </a:r>
            <a:r>
              <a:rPr lang="x-none" altLang="en-US" sz="2800" dirty="0">
                <a:solidFill>
                  <a:srgbClr val="C00000"/>
                </a:solidFill>
                <a:latin typeface="Gotham Black" pitchFamily="50" charset="0"/>
                <a:ea typeface="ＭＳ Ｐゴシック" pitchFamily="34" charset="-128"/>
              </a:rPr>
              <a:t> </a:t>
            </a:r>
            <a:r>
              <a:rPr lang="es-CO" altLang="en-US" sz="2800" dirty="0">
                <a:solidFill>
                  <a:srgbClr val="C00000"/>
                </a:solidFill>
                <a:latin typeface="Gotham Black" pitchFamily="50" charset="0"/>
                <a:ea typeface="ＭＳ Ｐゴシック" pitchFamily="34" charset="-128"/>
              </a:rPr>
              <a:t>Tipos de vigilancia</a:t>
            </a:r>
            <a:endParaRPr lang="es-CO" sz="2800" dirty="0">
              <a:solidFill>
                <a:srgbClr val="C00000"/>
              </a:solidFill>
              <a:latin typeface="Gotham Black" pitchFamily="50" charset="0"/>
            </a:endParaRPr>
          </a:p>
        </p:txBody>
      </p:sp>
      <p:sp>
        <p:nvSpPr>
          <p:cNvPr id="6" name="Cuadro de texto 77">
            <a:extLst>
              <a:ext uri="{FF2B5EF4-FFF2-40B4-BE49-F238E27FC236}">
                <a16:creationId xmlns:a16="http://schemas.microsoft.com/office/drawing/2014/main" id="{3DB0450A-7EDC-4FFD-9B16-B048065BD4E8}"/>
              </a:ext>
            </a:extLst>
          </p:cNvPr>
          <p:cNvSpPr txBox="1"/>
          <p:nvPr/>
        </p:nvSpPr>
        <p:spPr>
          <a:xfrm>
            <a:off x="2833200" y="1237322"/>
            <a:ext cx="5047042" cy="4914501"/>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400" dirty="0">
                <a:effectLst/>
                <a:latin typeface="Gotham Light" pitchFamily="50" charset="0"/>
                <a:ea typeface="Times New Roman" panose="02020603050405020304" pitchFamily="18" charset="0"/>
                <a:cs typeface="Times New Roman" panose="02020603050405020304" pitchFamily="18" charset="0"/>
              </a:rPr>
              <a:t>Se limita a recoger la información en los registros de las personas que acuden a los servicios de salud. Utiliza como fuentes de información los registros de morbilidad, mortalidad.</a:t>
            </a:r>
            <a:endParaRPr lang="es-CO" sz="14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CO" sz="1100" dirty="0">
                <a:effectLst/>
                <a:latin typeface="Helvetica Neue"/>
                <a:ea typeface="Calibri" panose="020F0502020204030204" pitchFamily="34" charset="0"/>
                <a:cs typeface="Times New Roman" panose="02020603050405020304" pitchFamily="18" charset="0"/>
              </a:rPr>
              <a:t> </a:t>
            </a:r>
          </a:p>
          <a:p>
            <a:pPr algn="just">
              <a:lnSpc>
                <a:spcPct val="107000"/>
              </a:lnSpc>
              <a:spcAft>
                <a:spcPts val="800"/>
              </a:spcAft>
            </a:pPr>
            <a:r>
              <a:rPr lang="es-MX" sz="1400" dirty="0">
                <a:effectLst/>
                <a:latin typeface="Gotham Light" pitchFamily="50" charset="0"/>
                <a:ea typeface="Times New Roman" panose="02020603050405020304" pitchFamily="18" charset="0"/>
                <a:cs typeface="Times New Roman" panose="02020603050405020304" pitchFamily="18" charset="0"/>
              </a:rPr>
              <a:t>La información se busca donde se produce, sea que el sujeto acuda o no al centro médico, por ejemplo, encuestas de morbilidad, investigación de campo, estudio de brotes, test de tamización para diagnóstico precoz.</a:t>
            </a:r>
            <a:endParaRPr lang="es-CO" sz="14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CO" sz="1100" dirty="0">
                <a:effectLst/>
                <a:latin typeface="Helvetica Neue"/>
                <a:ea typeface="Calibri" panose="020F0502020204030204" pitchFamily="34" charset="0"/>
                <a:cs typeface="Times New Roman" panose="02020603050405020304" pitchFamily="18" charset="0"/>
              </a:rPr>
              <a:t> </a:t>
            </a:r>
          </a:p>
          <a:p>
            <a:pPr algn="just">
              <a:lnSpc>
                <a:spcPct val="107000"/>
              </a:lnSpc>
              <a:spcAft>
                <a:spcPts val="800"/>
              </a:spcAft>
            </a:pPr>
            <a:r>
              <a:rPr lang="es-MX" sz="1400" dirty="0">
                <a:effectLst/>
                <a:latin typeface="Gotham Light" pitchFamily="50" charset="0"/>
                <a:ea typeface="Times New Roman" panose="02020603050405020304" pitchFamily="18" charset="0"/>
                <a:cs typeface="Times New Roman" panose="02020603050405020304" pitchFamily="18" charset="0"/>
              </a:rPr>
              <a:t>Se aplica a una forma de vigilancia selectiva que, por periodos cortos, recolecta datos de una población específica y geográficamente definida (sitio centinela) de gran interés.</a:t>
            </a:r>
            <a:endParaRPr lang="es-CO" sz="14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CO" sz="1100" dirty="0">
                <a:effectLst/>
                <a:ea typeface="Calibri" panose="020F0502020204030204" pitchFamily="34" charset="0"/>
                <a:cs typeface="Times New Roman" panose="02020603050405020304" pitchFamily="18" charset="0"/>
              </a:rPr>
              <a:t> </a:t>
            </a:r>
          </a:p>
          <a:p>
            <a:pPr>
              <a:lnSpc>
                <a:spcPct val="107000"/>
              </a:lnSpc>
              <a:spcAft>
                <a:spcPts val="800"/>
              </a:spcAft>
            </a:pPr>
            <a:r>
              <a:rPr lang="es-CO" sz="1100" dirty="0">
                <a:effectLst/>
                <a:ea typeface="Calibri" panose="020F0502020204030204" pitchFamily="34" charset="0"/>
                <a:cs typeface="Times New Roman" panose="02020603050405020304" pitchFamily="18" charset="0"/>
              </a:rPr>
              <a:t> </a:t>
            </a:r>
          </a:p>
        </p:txBody>
      </p:sp>
      <p:sp>
        <p:nvSpPr>
          <p:cNvPr id="7" name="Shape 33">
            <a:extLst>
              <a:ext uri="{FF2B5EF4-FFF2-40B4-BE49-F238E27FC236}">
                <a16:creationId xmlns:a16="http://schemas.microsoft.com/office/drawing/2014/main" id="{B8BFCEF5-BE78-4170-9B37-E688421CE060}"/>
              </a:ext>
            </a:extLst>
          </p:cNvPr>
          <p:cNvSpPr>
            <a:spLocks/>
          </p:cNvSpPr>
          <p:nvPr/>
        </p:nvSpPr>
        <p:spPr>
          <a:xfrm>
            <a:off x="867600" y="1322564"/>
            <a:ext cx="1306746" cy="723900"/>
          </a:xfrm>
          <a:prstGeom prst="rect">
            <a:avLst/>
          </a:prstGeom>
          <a:ln/>
        </p:spPr>
        <p:style>
          <a:lnRef idx="1">
            <a:schemeClr val="accent2"/>
          </a:lnRef>
          <a:fillRef idx="2">
            <a:schemeClr val="accent2"/>
          </a:fillRef>
          <a:effectRef idx="1">
            <a:schemeClr val="accent2"/>
          </a:effectRef>
          <a:fontRef idx="minor">
            <a:schemeClr val="dk1"/>
          </a:fontRef>
        </p:style>
        <p:txBody>
          <a:bodyPr/>
          <a:lstStyle/>
          <a:p>
            <a:pPr algn="ctr"/>
            <a:r>
              <a:rPr lang="es-CO" sz="1600" b="1" dirty="0">
                <a:effectLst/>
                <a:latin typeface="Gotham Light" pitchFamily="50" charset="0"/>
                <a:ea typeface="Times New Roman" panose="02020603050405020304" pitchFamily="18" charset="0"/>
              </a:rPr>
              <a:t> </a:t>
            </a:r>
            <a:endParaRPr lang="es-CO" sz="1600" b="1" dirty="0">
              <a:effectLst/>
              <a:latin typeface="Times New Roman" panose="02020603050405020304" pitchFamily="18" charset="0"/>
              <a:ea typeface="Times New Roman" panose="02020603050405020304" pitchFamily="18" charset="0"/>
            </a:endParaRPr>
          </a:p>
          <a:p>
            <a:pPr algn="ctr">
              <a:lnSpc>
                <a:spcPct val="107000"/>
              </a:lnSpc>
              <a:spcAft>
                <a:spcPts val="800"/>
              </a:spcAft>
            </a:pPr>
            <a:r>
              <a:rPr lang="es-CO" sz="1600" b="1" dirty="0">
                <a:effectLst/>
                <a:latin typeface="Gotham Light" pitchFamily="50" charset="0"/>
                <a:ea typeface="Calibri" panose="020F0502020204030204" pitchFamily="34" charset="0"/>
                <a:cs typeface="Times New Roman" panose="02020603050405020304" pitchFamily="18" charset="0"/>
              </a:rPr>
              <a:t>Pasiva</a:t>
            </a:r>
            <a:endParaRPr lang="es-CO" sz="1600" b="1" dirty="0">
              <a:effectLst/>
              <a:ea typeface="Calibri" panose="020F0502020204030204" pitchFamily="34" charset="0"/>
              <a:cs typeface="Times New Roman" panose="02020603050405020304" pitchFamily="18" charset="0"/>
            </a:endParaRPr>
          </a:p>
        </p:txBody>
      </p:sp>
      <p:sp>
        <p:nvSpPr>
          <p:cNvPr id="8" name="Shape 33">
            <a:extLst>
              <a:ext uri="{FF2B5EF4-FFF2-40B4-BE49-F238E27FC236}">
                <a16:creationId xmlns:a16="http://schemas.microsoft.com/office/drawing/2014/main" id="{BE95E546-8AAE-452E-8485-40F4B52895F5}"/>
              </a:ext>
            </a:extLst>
          </p:cNvPr>
          <p:cNvSpPr>
            <a:spLocks/>
          </p:cNvSpPr>
          <p:nvPr/>
        </p:nvSpPr>
        <p:spPr>
          <a:xfrm>
            <a:off x="867600" y="2742073"/>
            <a:ext cx="1306746" cy="723900"/>
          </a:xfrm>
          <a:prstGeom prst="rect">
            <a:avLst/>
          </a:prstGeom>
          <a:ln/>
        </p:spPr>
        <p:style>
          <a:lnRef idx="1">
            <a:schemeClr val="accent4"/>
          </a:lnRef>
          <a:fillRef idx="2">
            <a:schemeClr val="accent4"/>
          </a:fillRef>
          <a:effectRef idx="1">
            <a:schemeClr val="accent4"/>
          </a:effectRef>
          <a:fontRef idx="minor">
            <a:schemeClr val="dk1"/>
          </a:fontRef>
        </p:style>
        <p:txBody>
          <a:bodyPr/>
          <a:lstStyle/>
          <a:p>
            <a:r>
              <a:rPr lang="es-CO" sz="1400" dirty="0">
                <a:effectLst/>
                <a:latin typeface="Times New Roman" panose="02020603050405020304" pitchFamily="18" charset="0"/>
                <a:ea typeface="Times New Roman" panose="02020603050405020304" pitchFamily="18" charset="0"/>
              </a:rPr>
              <a:t> </a:t>
            </a:r>
          </a:p>
          <a:p>
            <a:pPr algn="ctr">
              <a:lnSpc>
                <a:spcPct val="107000"/>
              </a:lnSpc>
              <a:spcAft>
                <a:spcPts val="800"/>
              </a:spcAft>
            </a:pPr>
            <a:r>
              <a:rPr lang="es-CO" dirty="0">
                <a:effectLst/>
                <a:latin typeface="Gotham Light" pitchFamily="50" charset="0"/>
                <a:ea typeface="Calibri" panose="020F0502020204030204" pitchFamily="34" charset="0"/>
                <a:cs typeface="Times New Roman" panose="02020603050405020304" pitchFamily="18" charset="0"/>
              </a:rPr>
              <a:t>Activa</a:t>
            </a:r>
            <a:endParaRPr lang="es-CO" dirty="0">
              <a:effectLst/>
              <a:ea typeface="Calibri" panose="020F0502020204030204" pitchFamily="34" charset="0"/>
              <a:cs typeface="Times New Roman" panose="02020603050405020304" pitchFamily="18" charset="0"/>
            </a:endParaRPr>
          </a:p>
        </p:txBody>
      </p:sp>
      <p:sp>
        <p:nvSpPr>
          <p:cNvPr id="9" name="Shape 33">
            <a:extLst>
              <a:ext uri="{FF2B5EF4-FFF2-40B4-BE49-F238E27FC236}">
                <a16:creationId xmlns:a16="http://schemas.microsoft.com/office/drawing/2014/main" id="{21204B61-EF0E-4B48-9590-D25B3C7EDE05}"/>
              </a:ext>
            </a:extLst>
          </p:cNvPr>
          <p:cNvSpPr>
            <a:spLocks/>
          </p:cNvSpPr>
          <p:nvPr/>
        </p:nvSpPr>
        <p:spPr>
          <a:xfrm>
            <a:off x="870750" y="4131397"/>
            <a:ext cx="1306746" cy="723900"/>
          </a:xfrm>
          <a:prstGeom prst="rect">
            <a:avLst/>
          </a:prstGeom>
          <a:ln/>
        </p:spPr>
        <p:style>
          <a:lnRef idx="1">
            <a:schemeClr val="accent2"/>
          </a:lnRef>
          <a:fillRef idx="2">
            <a:schemeClr val="accent2"/>
          </a:fillRef>
          <a:effectRef idx="1">
            <a:schemeClr val="accent2"/>
          </a:effectRef>
          <a:fontRef idx="minor">
            <a:schemeClr val="dk1"/>
          </a:fontRef>
        </p:style>
        <p:txBody>
          <a:bodyPr/>
          <a:lstStyle/>
          <a:p>
            <a:r>
              <a:rPr lang="es-CO" sz="1100" dirty="0">
                <a:effectLst/>
                <a:latin typeface="Times New Roman" panose="02020603050405020304" pitchFamily="18" charset="0"/>
                <a:ea typeface="Times New Roman" panose="02020603050405020304" pitchFamily="18" charset="0"/>
              </a:rPr>
              <a:t> </a:t>
            </a:r>
          </a:p>
          <a:p>
            <a:r>
              <a:rPr lang="es-CO" sz="1600" b="1" dirty="0">
                <a:solidFill>
                  <a:srgbClr val="FFFFFF"/>
                </a:solidFill>
                <a:effectLst/>
                <a:latin typeface="Helvetica Neue"/>
                <a:ea typeface="Calibri" panose="020F0502020204030204" pitchFamily="34" charset="0"/>
                <a:cs typeface="Times New Roman" panose="02020603050405020304" pitchFamily="18" charset="0"/>
              </a:rPr>
              <a:t> </a:t>
            </a:r>
            <a:r>
              <a:rPr lang="es-CO" sz="1600" dirty="0">
                <a:effectLst/>
                <a:latin typeface="Gotham Light" pitchFamily="50" charset="0"/>
                <a:ea typeface="Calibri" panose="020F0502020204030204" pitchFamily="34" charset="0"/>
                <a:cs typeface="Times New Roman" panose="02020603050405020304" pitchFamily="18" charset="0"/>
              </a:rPr>
              <a:t>Centinela</a:t>
            </a:r>
            <a:endParaRPr lang="es-CO"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CO" sz="1300" b="1" dirty="0">
                <a:solidFill>
                  <a:srgbClr val="FFFFFF"/>
                </a:solidFill>
                <a:effectLst/>
                <a:latin typeface="Helvetica Neue"/>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
        <p:nvSpPr>
          <p:cNvPr id="10" name="Corchetes 9">
            <a:extLst>
              <a:ext uri="{FF2B5EF4-FFF2-40B4-BE49-F238E27FC236}">
                <a16:creationId xmlns:a16="http://schemas.microsoft.com/office/drawing/2014/main" id="{DAAF045F-82C2-4E92-9E7D-33C6ECD22649}"/>
              </a:ext>
            </a:extLst>
          </p:cNvPr>
          <p:cNvSpPr/>
          <p:nvPr/>
        </p:nvSpPr>
        <p:spPr>
          <a:xfrm>
            <a:off x="2683479" y="1105242"/>
            <a:ext cx="5428079" cy="1190047"/>
          </a:xfrm>
          <a:prstGeom prst="bracketPair">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1" name="Corchetes 10">
            <a:extLst>
              <a:ext uri="{FF2B5EF4-FFF2-40B4-BE49-F238E27FC236}">
                <a16:creationId xmlns:a16="http://schemas.microsoft.com/office/drawing/2014/main" id="{D1098B93-3610-42E1-B4BC-4653B066D49B}"/>
              </a:ext>
            </a:extLst>
          </p:cNvPr>
          <p:cNvSpPr/>
          <p:nvPr/>
        </p:nvSpPr>
        <p:spPr>
          <a:xfrm>
            <a:off x="2683479" y="2427370"/>
            <a:ext cx="5428079" cy="1379630"/>
          </a:xfrm>
          <a:prstGeom prst="bracketPair">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2" name="Corchetes 11">
            <a:extLst>
              <a:ext uri="{FF2B5EF4-FFF2-40B4-BE49-F238E27FC236}">
                <a16:creationId xmlns:a16="http://schemas.microsoft.com/office/drawing/2014/main" id="{89CA7F5D-4315-4C57-B82E-36A29136BD37}"/>
              </a:ext>
            </a:extLst>
          </p:cNvPr>
          <p:cNvSpPr/>
          <p:nvPr/>
        </p:nvSpPr>
        <p:spPr>
          <a:xfrm>
            <a:off x="2683479" y="3939080"/>
            <a:ext cx="5428079" cy="1228720"/>
          </a:xfrm>
          <a:prstGeom prst="bracketPair">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Tree>
    <p:extLst>
      <p:ext uri="{BB962C8B-B14F-4D97-AF65-F5344CB8AC3E}">
        <p14:creationId xmlns:p14="http://schemas.microsoft.com/office/powerpoint/2010/main" val="345473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5C5748-16F8-40CB-A52D-EDD0E093B507}"/>
              </a:ext>
            </a:extLst>
          </p:cNvPr>
          <p:cNvSpPr>
            <a:spLocks noGrp="1"/>
          </p:cNvSpPr>
          <p:nvPr>
            <p:ph type="title"/>
          </p:nvPr>
        </p:nvSpPr>
        <p:spPr/>
        <p:txBody>
          <a:bodyPr>
            <a:noAutofit/>
          </a:bodyPr>
          <a:lstStyle/>
          <a:p>
            <a:pPr algn="ctr"/>
            <a:r>
              <a:rPr lang="x-none" altLang="en-US" sz="2800" dirty="0">
                <a:solidFill>
                  <a:srgbClr val="C00000"/>
                </a:solidFill>
                <a:latin typeface="Gotham Black" pitchFamily="50" charset="0"/>
                <a:ea typeface="ＭＳ Ｐゴシック" pitchFamily="34" charset="-128"/>
              </a:rPr>
              <a:t>Papel del laboratorio</a:t>
            </a:r>
            <a:endParaRPr lang="es-CO" sz="2800" dirty="0">
              <a:solidFill>
                <a:srgbClr val="C00000"/>
              </a:solidFill>
              <a:latin typeface="Gotham Black" pitchFamily="50" charset="0"/>
            </a:endParaRPr>
          </a:p>
        </p:txBody>
      </p:sp>
      <p:sp>
        <p:nvSpPr>
          <p:cNvPr id="3" name="Marcador de contenido 2">
            <a:extLst>
              <a:ext uri="{FF2B5EF4-FFF2-40B4-BE49-F238E27FC236}">
                <a16:creationId xmlns:a16="http://schemas.microsoft.com/office/drawing/2014/main" id="{6E4A9AC3-9008-4FD3-98EC-5520B024B98D}"/>
              </a:ext>
            </a:extLst>
          </p:cNvPr>
          <p:cNvSpPr>
            <a:spLocks noGrp="1"/>
          </p:cNvSpPr>
          <p:nvPr>
            <p:ph sz="quarter" idx="10"/>
          </p:nvPr>
        </p:nvSpPr>
        <p:spPr/>
        <p:txBody>
          <a:bodyPr/>
          <a:lstStyle/>
          <a:p>
            <a:pPr>
              <a:defRPr b="0" i="0"/>
            </a:pPr>
            <a:r>
              <a:rPr lang="x-none" altLang="en-US" sz="2600" dirty="0">
                <a:latin typeface="Gotham Light" pitchFamily="50" charset="0"/>
                <a:ea typeface="ＭＳ Ｐゴシック" pitchFamily="34" charset="-128"/>
              </a:rPr>
              <a:t>La confirmación por el laboratorio es fundamental para:</a:t>
            </a:r>
          </a:p>
          <a:p>
            <a:pPr marL="723900" lvl="1" indent="-342900">
              <a:spcBef>
                <a:spcPct val="0"/>
              </a:spcBef>
              <a:buFont typeface="Courier New" panose="02070309020205020404" pitchFamily="49" charset="0"/>
              <a:buChar char="o"/>
              <a:defRPr b="0" i="0"/>
            </a:pPr>
            <a:r>
              <a:rPr lang="x-none" altLang="en-US" sz="2400" dirty="0">
                <a:latin typeface="Gotham Light" pitchFamily="50" charset="0"/>
                <a:ea typeface="ＭＳ Ｐゴシック" pitchFamily="34" charset="-128"/>
              </a:rPr>
              <a:t>Establecer con precisión el diagnóstico de la enfermedad de un paciente individual</a:t>
            </a:r>
            <a:r>
              <a:rPr lang="es-CO" altLang="en-US" sz="2400" dirty="0">
                <a:latin typeface="Gotham Light" pitchFamily="50" charset="0"/>
                <a:ea typeface="ＭＳ Ｐゴシック" pitchFamily="34" charset="-128"/>
              </a:rPr>
              <a:t>.</a:t>
            </a:r>
            <a:endParaRPr lang="x-none" altLang="en-US" sz="2400" dirty="0">
              <a:latin typeface="Gotham Light" pitchFamily="50" charset="0"/>
              <a:ea typeface="ＭＳ Ｐゴシック" pitchFamily="34" charset="-128"/>
            </a:endParaRPr>
          </a:p>
          <a:p>
            <a:pPr marL="723900" lvl="1" indent="-342900">
              <a:spcBef>
                <a:spcPct val="0"/>
              </a:spcBef>
              <a:buFont typeface="Courier New" panose="02070309020205020404" pitchFamily="49" charset="0"/>
              <a:buChar char="o"/>
              <a:defRPr b="0" i="0"/>
            </a:pPr>
            <a:r>
              <a:rPr lang="es-CO" altLang="en-US" sz="2400" dirty="0">
                <a:latin typeface="Gotham Light" pitchFamily="50" charset="0"/>
                <a:ea typeface="ＭＳ Ｐゴシック" pitchFamily="34" charset="-128"/>
              </a:rPr>
              <a:t>Confirmar</a:t>
            </a:r>
            <a:r>
              <a:rPr lang="x-none" altLang="en-US" sz="2400" dirty="0">
                <a:latin typeface="Gotham Light" pitchFamily="50" charset="0"/>
                <a:ea typeface="ＭＳ Ｐゴシック" pitchFamily="34" charset="-128"/>
              </a:rPr>
              <a:t> la </a:t>
            </a:r>
            <a:r>
              <a:rPr lang="es-CO" altLang="en-US" sz="2400" dirty="0">
                <a:latin typeface="Gotham Light" pitchFamily="50" charset="0"/>
                <a:ea typeface="ＭＳ Ｐゴシック" pitchFamily="34" charset="-128"/>
              </a:rPr>
              <a:t>ca</a:t>
            </a:r>
            <a:r>
              <a:rPr lang="x-none" altLang="en-US" sz="2400" dirty="0">
                <a:latin typeface="Gotham Light" pitchFamily="50" charset="0"/>
                <a:ea typeface="ＭＳ Ｐゴシック" pitchFamily="34" charset="-128"/>
              </a:rPr>
              <a:t>usa de un brote sospechoso</a:t>
            </a:r>
            <a:r>
              <a:rPr lang="es-CO" altLang="en-US" sz="2400" dirty="0">
                <a:latin typeface="Gotham Light" pitchFamily="50" charset="0"/>
                <a:ea typeface="ＭＳ Ｐゴシック" pitchFamily="34" charset="-128"/>
              </a:rPr>
              <a:t>.</a:t>
            </a:r>
            <a:endParaRPr lang="x-none" altLang="en-US" sz="2400" dirty="0">
              <a:latin typeface="Gotham Light" pitchFamily="50" charset="0"/>
              <a:ea typeface="ＭＳ Ｐゴシック" pitchFamily="34" charset="-128"/>
            </a:endParaRPr>
          </a:p>
          <a:p>
            <a:pPr>
              <a:spcBef>
                <a:spcPts val="1800"/>
              </a:spcBef>
              <a:defRPr b="0" i="0"/>
            </a:pPr>
            <a:r>
              <a:rPr lang="x-none" altLang="en-US" sz="2600" dirty="0">
                <a:latin typeface="Gotham Light" pitchFamily="50" charset="0"/>
                <a:ea typeface="ＭＳ Ｐゴシック" pitchFamily="34" charset="-128"/>
              </a:rPr>
              <a:t>Necesidad </a:t>
            </a:r>
          </a:p>
          <a:p>
            <a:pPr marL="723900" lvl="1" indent="-342900">
              <a:spcBef>
                <a:spcPct val="0"/>
              </a:spcBef>
              <a:buFont typeface="Courier New" panose="02070309020205020404" pitchFamily="49" charset="0"/>
              <a:buChar char="o"/>
              <a:defRPr b="0" i="0"/>
            </a:pPr>
            <a:r>
              <a:rPr lang="x-none" altLang="en-US" sz="2400" dirty="0">
                <a:latin typeface="Gotham Light" pitchFamily="50" charset="0"/>
                <a:ea typeface="ＭＳ Ｐゴシック" pitchFamily="34" charset="-128"/>
              </a:rPr>
              <a:t>R</a:t>
            </a:r>
            <a:r>
              <a:rPr lang="es-CO" altLang="en-US" sz="2400" dirty="0">
                <a:latin typeface="Gotham Light" pitchFamily="50" charset="0"/>
                <a:ea typeface="ＭＳ Ｐゴシック" pitchFamily="34" charset="-128"/>
              </a:rPr>
              <a:t>ecolección </a:t>
            </a:r>
            <a:r>
              <a:rPr lang="x-none" altLang="en-US" sz="2400" dirty="0">
                <a:latin typeface="Gotham Light" pitchFamily="50" charset="0"/>
                <a:ea typeface="ＭＳ Ｐゴシック" pitchFamily="34" charset="-128"/>
              </a:rPr>
              <a:t>adecuada</a:t>
            </a:r>
            <a:r>
              <a:rPr lang="es-CO" altLang="en-US" sz="2400" dirty="0">
                <a:latin typeface="Gotham Light" pitchFamily="50" charset="0"/>
                <a:ea typeface="ＭＳ Ｐゴシック" pitchFamily="34" charset="-128"/>
              </a:rPr>
              <a:t> de la muestra.</a:t>
            </a:r>
          </a:p>
          <a:p>
            <a:pPr marL="723900" lvl="1" indent="-342900">
              <a:spcBef>
                <a:spcPct val="0"/>
              </a:spcBef>
              <a:buFont typeface="Courier New" panose="02070309020205020404" pitchFamily="49" charset="0"/>
              <a:buChar char="o"/>
              <a:defRPr b="0" i="0"/>
            </a:pPr>
            <a:r>
              <a:rPr lang="es-CO" altLang="en-US" sz="2400" dirty="0">
                <a:latin typeface="Gotham Light" pitchFamily="50" charset="0"/>
                <a:ea typeface="ＭＳ Ｐゴシック" pitchFamily="34" charset="-128"/>
              </a:rPr>
              <a:t>Conservación y </a:t>
            </a:r>
            <a:r>
              <a:rPr lang="x-none" altLang="en-US" sz="2400" dirty="0">
                <a:latin typeface="Gotham Light" pitchFamily="50" charset="0"/>
                <a:ea typeface="ＭＳ Ｐゴシック" pitchFamily="34" charset="-128"/>
              </a:rPr>
              <a:t>transport</a:t>
            </a:r>
            <a:r>
              <a:rPr lang="es-CO" altLang="en-US" sz="2400" dirty="0">
                <a:latin typeface="Gotham Light" pitchFamily="50" charset="0"/>
                <a:ea typeface="ＭＳ Ｐゴシック" pitchFamily="34" charset="-128"/>
              </a:rPr>
              <a:t>e </a:t>
            </a:r>
          </a:p>
          <a:p>
            <a:pPr marL="723900" lvl="1" indent="-342900">
              <a:spcBef>
                <a:spcPct val="0"/>
              </a:spcBef>
              <a:buFont typeface="Courier New" panose="02070309020205020404" pitchFamily="49" charset="0"/>
              <a:buChar char="o"/>
              <a:defRPr b="0" i="0"/>
            </a:pPr>
            <a:r>
              <a:rPr lang="es-CO" altLang="en-US" sz="2400" dirty="0">
                <a:latin typeface="Gotham Light" pitchFamily="50" charset="0"/>
                <a:ea typeface="ＭＳ Ｐゴシック" pitchFamily="34" charset="-128"/>
              </a:rPr>
              <a:t>Procesamiento correcto</a:t>
            </a:r>
            <a:endParaRPr lang="x-none" altLang="en-US" sz="2400" dirty="0">
              <a:latin typeface="Gotham Light" pitchFamily="50" charset="0"/>
              <a:ea typeface="ＭＳ Ｐゴシック" pitchFamily="34" charset="-128"/>
            </a:endParaRPr>
          </a:p>
          <a:p>
            <a:pPr marL="723900" lvl="1" indent="-342900">
              <a:spcBef>
                <a:spcPct val="0"/>
              </a:spcBef>
              <a:buFont typeface="Courier New" panose="02070309020205020404" pitchFamily="49" charset="0"/>
              <a:buChar char="o"/>
              <a:defRPr b="0" i="0"/>
            </a:pPr>
            <a:r>
              <a:rPr lang="x-none" altLang="en-US" sz="2400" dirty="0">
                <a:latin typeface="Gotham Light" pitchFamily="50" charset="0"/>
                <a:ea typeface="ＭＳ Ｐゴシック" pitchFamily="34" charset="-128"/>
              </a:rPr>
              <a:t>Inform</a:t>
            </a:r>
            <a:r>
              <a:rPr lang="es-CO" altLang="en-US" sz="2400" dirty="0">
                <a:latin typeface="Gotham Light" pitchFamily="50" charset="0"/>
                <a:ea typeface="ＭＳ Ｐゴシック" pitchFamily="34" charset="-128"/>
              </a:rPr>
              <a:t>e</a:t>
            </a:r>
            <a:r>
              <a:rPr lang="x-none" altLang="en-US" sz="2400" dirty="0">
                <a:latin typeface="Gotham Light" pitchFamily="50" charset="0"/>
                <a:ea typeface="ＭＳ Ｐゴシック" pitchFamily="34" charset="-128"/>
              </a:rPr>
              <a:t> sin demora</a:t>
            </a:r>
            <a:r>
              <a:rPr lang="es-CO" altLang="en-US" sz="2400" dirty="0">
                <a:latin typeface="Gotham Light" pitchFamily="50" charset="0"/>
                <a:ea typeface="ＭＳ Ｐゴシック" pitchFamily="34" charset="-128"/>
              </a:rPr>
              <a:t> </a:t>
            </a:r>
            <a:endParaRPr lang="x-none" altLang="en-US" sz="2400" dirty="0">
              <a:latin typeface="Gotham Light" pitchFamily="50" charset="0"/>
              <a:ea typeface="ＭＳ Ｐゴシック" pitchFamily="34" charset="-128"/>
            </a:endParaRPr>
          </a:p>
          <a:p>
            <a:endParaRPr lang="es-CO" dirty="0"/>
          </a:p>
        </p:txBody>
      </p:sp>
    </p:spTree>
    <p:extLst>
      <p:ext uri="{BB962C8B-B14F-4D97-AF65-F5344CB8AC3E}">
        <p14:creationId xmlns:p14="http://schemas.microsoft.com/office/powerpoint/2010/main" val="84665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D814E-45AB-4EA6-8322-D6D7BA21EFF0}"/>
              </a:ext>
            </a:extLst>
          </p:cNvPr>
          <p:cNvSpPr>
            <a:spLocks noGrp="1"/>
          </p:cNvSpPr>
          <p:nvPr>
            <p:ph type="title"/>
          </p:nvPr>
        </p:nvSpPr>
        <p:spPr>
          <a:xfrm>
            <a:off x="492919" y="178200"/>
            <a:ext cx="8086725" cy="723900"/>
          </a:xfrm>
        </p:spPr>
        <p:txBody>
          <a:bodyPr>
            <a:noAutofit/>
          </a:bodyPr>
          <a:lstStyle/>
          <a:p>
            <a:pPr algn="ctr"/>
            <a:r>
              <a:rPr lang="x-none" altLang="en-US" sz="2800" dirty="0">
                <a:solidFill>
                  <a:srgbClr val="C00000"/>
                </a:solidFill>
                <a:latin typeface="Gotham Black" pitchFamily="50" charset="0"/>
                <a:ea typeface="ＭＳ Ｐゴシック" pitchFamily="34" charset="-128"/>
              </a:rPr>
              <a:t>Limitaciones de los sistemas de información</a:t>
            </a:r>
            <a:endParaRPr lang="es-CO" sz="2800" dirty="0">
              <a:solidFill>
                <a:srgbClr val="C00000"/>
              </a:solidFill>
              <a:latin typeface="Gotham Black" pitchFamily="50" charset="0"/>
            </a:endParaRPr>
          </a:p>
        </p:txBody>
      </p:sp>
      <p:sp>
        <p:nvSpPr>
          <p:cNvPr id="3" name="Marcador de contenido 2">
            <a:extLst>
              <a:ext uri="{FF2B5EF4-FFF2-40B4-BE49-F238E27FC236}">
                <a16:creationId xmlns:a16="http://schemas.microsoft.com/office/drawing/2014/main" id="{5011E6BC-1F62-494E-A0B6-195BA2E8351A}"/>
              </a:ext>
            </a:extLst>
          </p:cNvPr>
          <p:cNvSpPr>
            <a:spLocks noGrp="1"/>
          </p:cNvSpPr>
          <p:nvPr>
            <p:ph sz="quarter" idx="10"/>
          </p:nvPr>
        </p:nvSpPr>
        <p:spPr/>
        <p:txBody>
          <a:bodyPr>
            <a:normAutofit fontScale="92500"/>
          </a:bodyPr>
          <a:lstStyle/>
          <a:p>
            <a:pPr>
              <a:defRPr b="0" i="0"/>
            </a:pPr>
            <a:r>
              <a:rPr lang="x-none" dirty="0">
                <a:latin typeface="Gotham Light" pitchFamily="50" charset="0"/>
              </a:rPr>
              <a:t>Subregistro, información incompleta</a:t>
            </a:r>
          </a:p>
          <a:p>
            <a:pPr>
              <a:defRPr b="0" i="0"/>
            </a:pPr>
            <a:r>
              <a:rPr lang="x-none" dirty="0">
                <a:latin typeface="Gotham Light" pitchFamily="50" charset="0"/>
              </a:rPr>
              <a:t>Falta de representatividad de los casos notificados</a:t>
            </a:r>
          </a:p>
          <a:p>
            <a:pPr>
              <a:defRPr b="0" i="0"/>
            </a:pPr>
            <a:r>
              <a:rPr lang="x-none" dirty="0">
                <a:latin typeface="Gotham Light" pitchFamily="50" charset="0"/>
              </a:rPr>
              <a:t>Falta de </a:t>
            </a:r>
            <a:r>
              <a:rPr lang="es-CO" dirty="0">
                <a:latin typeface="Gotham Light" pitchFamily="50" charset="0"/>
              </a:rPr>
              <a:t>oportunidad</a:t>
            </a:r>
            <a:endParaRPr lang="x-none" dirty="0">
              <a:latin typeface="Gotham Light" pitchFamily="50" charset="0"/>
            </a:endParaRPr>
          </a:p>
          <a:p>
            <a:pPr>
              <a:defRPr b="0" i="0"/>
            </a:pPr>
            <a:r>
              <a:rPr lang="x-none" dirty="0">
                <a:latin typeface="Gotham Light" pitchFamily="50" charset="0"/>
              </a:rPr>
              <a:t>Uso </a:t>
            </a:r>
            <a:r>
              <a:rPr lang="es-CO" dirty="0">
                <a:latin typeface="Gotham Light" pitchFamily="50" charset="0"/>
              </a:rPr>
              <a:t>inconsistente</a:t>
            </a:r>
            <a:r>
              <a:rPr lang="x-none" dirty="0">
                <a:latin typeface="Gotham Light" pitchFamily="50" charset="0"/>
              </a:rPr>
              <a:t> de las definiciones de caso</a:t>
            </a:r>
            <a:endParaRPr lang="es-CO" dirty="0">
              <a:latin typeface="Gotham Light" pitchFamily="50" charset="0"/>
            </a:endParaRPr>
          </a:p>
          <a:p>
            <a:pPr>
              <a:defRPr b="0" i="0"/>
            </a:pPr>
            <a:endParaRPr lang="x-none" dirty="0">
              <a:latin typeface="Gotham Light" pitchFamily="50" charset="0"/>
            </a:endParaRPr>
          </a:p>
          <a:p>
            <a:pPr marL="0" indent="0" algn="ctr">
              <a:buNone/>
              <a:defRPr b="0" i="0"/>
            </a:pPr>
            <a:r>
              <a:rPr lang="x-none" b="0" dirty="0">
                <a:solidFill>
                  <a:srgbClr val="C00000"/>
                </a:solidFill>
                <a:latin typeface="Gotham Light" pitchFamily="50" charset="0"/>
              </a:rPr>
              <a:t> </a:t>
            </a:r>
            <a:r>
              <a:rPr lang="x-none" b="1" dirty="0">
                <a:solidFill>
                  <a:srgbClr val="C00000"/>
                </a:solidFill>
                <a:latin typeface="Gotham Light" pitchFamily="50" charset="0"/>
              </a:rPr>
              <a:t>¿Cuáles son algunas de las </a:t>
            </a:r>
            <a:r>
              <a:rPr lang="x-none" b="1" u="sng" dirty="0">
                <a:solidFill>
                  <a:srgbClr val="C00000"/>
                </a:solidFill>
                <a:latin typeface="Gotham Light" pitchFamily="50" charset="0"/>
              </a:rPr>
              <a:t>razones </a:t>
            </a:r>
            <a:r>
              <a:rPr lang="es-CO" b="1" u="sng" dirty="0">
                <a:solidFill>
                  <a:srgbClr val="C00000"/>
                </a:solidFill>
                <a:latin typeface="Gotham Light" pitchFamily="50" charset="0"/>
              </a:rPr>
              <a:t>de falta </a:t>
            </a:r>
            <a:r>
              <a:rPr lang="es-CO" b="1" dirty="0">
                <a:solidFill>
                  <a:srgbClr val="C00000"/>
                </a:solidFill>
                <a:latin typeface="Gotham Light" pitchFamily="50" charset="0"/>
              </a:rPr>
              <a:t>de notificación</a:t>
            </a:r>
            <a:r>
              <a:rPr lang="x-none" b="1" dirty="0">
                <a:solidFill>
                  <a:srgbClr val="C00000"/>
                </a:solidFill>
                <a:latin typeface="Gotham Light" pitchFamily="50" charset="0"/>
              </a:rPr>
              <a:t>?</a:t>
            </a:r>
            <a:r>
              <a:rPr lang="x-none" dirty="0">
                <a:solidFill>
                  <a:srgbClr val="C00000"/>
                </a:solidFill>
                <a:latin typeface="Gotham Light" pitchFamily="50" charset="0"/>
              </a:rPr>
              <a:t> </a:t>
            </a:r>
          </a:p>
          <a:p>
            <a:pPr marL="0" indent="0" algn="ctr">
              <a:buNone/>
              <a:defRPr b="0" i="0"/>
            </a:pPr>
            <a:r>
              <a:rPr lang="x-none" b="0" dirty="0">
                <a:solidFill>
                  <a:srgbClr val="C00000"/>
                </a:solidFill>
                <a:latin typeface="Gotham Light" pitchFamily="50" charset="0"/>
              </a:rPr>
              <a:t> </a:t>
            </a:r>
            <a:r>
              <a:rPr lang="x-none" b="1" dirty="0">
                <a:solidFill>
                  <a:srgbClr val="C00000"/>
                </a:solidFill>
                <a:latin typeface="Gotham Light" pitchFamily="50" charset="0"/>
              </a:rPr>
              <a:t>¿Cuáles son algunas de las </a:t>
            </a:r>
            <a:r>
              <a:rPr lang="x-none" b="1" u="sng" dirty="0">
                <a:solidFill>
                  <a:srgbClr val="C00000"/>
                </a:solidFill>
                <a:latin typeface="Gotham Light" pitchFamily="50" charset="0"/>
              </a:rPr>
              <a:t>consecuencias</a:t>
            </a:r>
            <a:r>
              <a:rPr lang="es-CO" b="1" dirty="0">
                <a:solidFill>
                  <a:srgbClr val="C00000"/>
                </a:solidFill>
                <a:latin typeface="Gotham Light" pitchFamily="50" charset="0"/>
              </a:rPr>
              <a:t> de falta de notificación</a:t>
            </a:r>
            <a:r>
              <a:rPr lang="x-none" b="1" dirty="0">
                <a:solidFill>
                  <a:srgbClr val="C00000"/>
                </a:solidFill>
                <a:latin typeface="Gotham Light" pitchFamily="50" charset="0"/>
              </a:rPr>
              <a:t>?</a:t>
            </a:r>
            <a:r>
              <a:rPr lang="x-none" b="0" dirty="0">
                <a:solidFill>
                  <a:srgbClr val="C00000"/>
                </a:solidFill>
                <a:latin typeface="Gotham Light" pitchFamily="50" charset="0"/>
              </a:rPr>
              <a:t> </a:t>
            </a:r>
          </a:p>
          <a:p>
            <a:endParaRPr lang="es-CO" dirty="0"/>
          </a:p>
        </p:txBody>
      </p:sp>
    </p:spTree>
    <p:extLst>
      <p:ext uri="{BB962C8B-B14F-4D97-AF65-F5344CB8AC3E}">
        <p14:creationId xmlns:p14="http://schemas.microsoft.com/office/powerpoint/2010/main" val="245811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A3A68-7523-48D8-822B-96080F18C34F}"/>
              </a:ext>
            </a:extLst>
          </p:cNvPr>
          <p:cNvSpPr>
            <a:spLocks noGrp="1"/>
          </p:cNvSpPr>
          <p:nvPr>
            <p:ph type="title"/>
          </p:nvPr>
        </p:nvSpPr>
        <p:spPr/>
        <p:txBody>
          <a:bodyPr>
            <a:noAutofit/>
          </a:bodyPr>
          <a:lstStyle/>
          <a:p>
            <a:r>
              <a:rPr lang="es-CO" altLang="en-US" sz="2800" dirty="0">
                <a:solidFill>
                  <a:srgbClr val="C00000"/>
                </a:solidFill>
                <a:latin typeface="Gotham Black" pitchFamily="50" charset="0"/>
                <a:ea typeface="ＭＳ Ｐゴシック" pitchFamily="34" charset="-128"/>
              </a:rPr>
              <a:t>Como </a:t>
            </a:r>
            <a:r>
              <a:rPr lang="x-none" altLang="en-US" sz="2800" dirty="0">
                <a:solidFill>
                  <a:srgbClr val="C00000"/>
                </a:solidFill>
                <a:latin typeface="Gotham Black" pitchFamily="50" charset="0"/>
                <a:ea typeface="ＭＳ Ｐゴシック" pitchFamily="34" charset="-128"/>
              </a:rPr>
              <a:t>mejorar la </a:t>
            </a:r>
            <a:r>
              <a:rPr lang="es-CO" altLang="en-US" sz="2800" dirty="0">
                <a:solidFill>
                  <a:srgbClr val="C00000"/>
                </a:solidFill>
                <a:latin typeface="Gotham Black" pitchFamily="50" charset="0"/>
                <a:ea typeface="ＭＳ Ｐゴシック" pitchFamily="34" charset="-128"/>
              </a:rPr>
              <a:t>notificación</a:t>
            </a:r>
            <a:endParaRPr lang="es-CO" sz="2800" dirty="0">
              <a:solidFill>
                <a:srgbClr val="C00000"/>
              </a:solidFill>
              <a:latin typeface="Gotham Black" pitchFamily="50" charset="0"/>
            </a:endParaRPr>
          </a:p>
        </p:txBody>
      </p:sp>
      <p:sp>
        <p:nvSpPr>
          <p:cNvPr id="3" name="Marcador de contenido 2">
            <a:extLst>
              <a:ext uri="{FF2B5EF4-FFF2-40B4-BE49-F238E27FC236}">
                <a16:creationId xmlns:a16="http://schemas.microsoft.com/office/drawing/2014/main" id="{AAC99A50-4BC3-449E-BC5F-302F505C96D7}"/>
              </a:ext>
            </a:extLst>
          </p:cNvPr>
          <p:cNvSpPr>
            <a:spLocks noGrp="1"/>
          </p:cNvSpPr>
          <p:nvPr>
            <p:ph sz="quarter" idx="10"/>
          </p:nvPr>
        </p:nvSpPr>
        <p:spPr/>
        <p:txBody>
          <a:bodyPr>
            <a:normAutofit fontScale="92500"/>
          </a:bodyPr>
          <a:lstStyle/>
          <a:p>
            <a:pPr>
              <a:defRPr b="0" i="0"/>
            </a:pPr>
            <a:r>
              <a:rPr lang="x-none" dirty="0">
                <a:latin typeface="Gotham Light" pitchFamily="50" charset="0"/>
              </a:rPr>
              <a:t>Mejorar el conocimiento</a:t>
            </a:r>
            <a:r>
              <a:rPr lang="es-CO" dirty="0">
                <a:latin typeface="Gotham Light" pitchFamily="50" charset="0"/>
              </a:rPr>
              <a:t> (lineamientos, protocolos) </a:t>
            </a:r>
          </a:p>
          <a:p>
            <a:pPr marL="0" indent="0">
              <a:buNone/>
              <a:defRPr b="0" i="0"/>
            </a:pPr>
            <a:endParaRPr lang="x-none" dirty="0">
              <a:latin typeface="Gotham Light" pitchFamily="50" charset="0"/>
            </a:endParaRPr>
          </a:p>
          <a:p>
            <a:pPr>
              <a:defRPr b="0" i="0"/>
            </a:pPr>
            <a:r>
              <a:rPr lang="x-none" dirty="0">
                <a:latin typeface="Gotham Light" pitchFamily="50" charset="0"/>
              </a:rPr>
              <a:t>Reducir la carga de información: simplificar los informes, llevar a cabo una vigilancia activa</a:t>
            </a:r>
            <a:endParaRPr lang="es-CO" dirty="0">
              <a:latin typeface="Gotham Light" pitchFamily="50" charset="0"/>
            </a:endParaRPr>
          </a:p>
          <a:p>
            <a:pPr marL="0" indent="0">
              <a:buNone/>
              <a:defRPr b="0" i="0"/>
            </a:pPr>
            <a:endParaRPr lang="x-none" dirty="0">
              <a:latin typeface="Gotham Light" pitchFamily="50" charset="0"/>
            </a:endParaRPr>
          </a:p>
          <a:p>
            <a:pPr>
              <a:defRPr b="0" i="0"/>
            </a:pPr>
            <a:r>
              <a:rPr lang="es-CO" dirty="0">
                <a:latin typeface="Gotham Light" pitchFamily="50" charset="0"/>
              </a:rPr>
              <a:t>Hacer seguimiento</a:t>
            </a:r>
            <a:r>
              <a:rPr lang="x-none" dirty="0">
                <a:latin typeface="Gotham Light" pitchFamily="50" charset="0"/>
              </a:rPr>
              <a:t>, llevar a cabo auditorías de datos de las visitas del sitio</a:t>
            </a:r>
            <a:endParaRPr lang="es-CO" dirty="0">
              <a:latin typeface="Gotham Light" pitchFamily="50" charset="0"/>
            </a:endParaRPr>
          </a:p>
          <a:p>
            <a:pPr marL="0" indent="0">
              <a:buNone/>
              <a:defRPr b="0" i="0"/>
            </a:pPr>
            <a:endParaRPr lang="x-none" dirty="0">
              <a:latin typeface="Gotham Light" pitchFamily="50" charset="0"/>
            </a:endParaRPr>
          </a:p>
          <a:p>
            <a:pPr>
              <a:defRPr b="0" i="0"/>
            </a:pPr>
            <a:r>
              <a:rPr lang="x-none" dirty="0">
                <a:latin typeface="Gotham Light" pitchFamily="50" charset="0"/>
              </a:rPr>
              <a:t>Proporcionar información a través de informes</a:t>
            </a:r>
          </a:p>
          <a:p>
            <a:endParaRPr lang="es-CO" dirty="0"/>
          </a:p>
        </p:txBody>
      </p:sp>
    </p:spTree>
    <p:extLst>
      <p:ext uri="{BB962C8B-B14F-4D97-AF65-F5344CB8AC3E}">
        <p14:creationId xmlns:p14="http://schemas.microsoft.com/office/powerpoint/2010/main" val="1158003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3EE7E-8D0E-4C08-AE67-6341A6E93013}"/>
              </a:ext>
            </a:extLst>
          </p:cNvPr>
          <p:cNvSpPr>
            <a:spLocks noGrp="1"/>
          </p:cNvSpPr>
          <p:nvPr>
            <p:ph type="title"/>
          </p:nvPr>
        </p:nvSpPr>
        <p:spPr/>
        <p:txBody>
          <a:bodyPr>
            <a:noAutofit/>
          </a:bodyPr>
          <a:lstStyle/>
          <a:p>
            <a:r>
              <a:rPr lang="x-none" altLang="en-US" sz="2800" dirty="0">
                <a:solidFill>
                  <a:srgbClr val="C00000"/>
                </a:solidFill>
                <a:latin typeface="Gotham Black" pitchFamily="50" charset="0"/>
                <a:ea typeface="ＭＳ Ｐゴシック" pitchFamily="34" charset="-128"/>
              </a:rPr>
              <a:t>Resumen</a:t>
            </a:r>
            <a:endParaRPr lang="es-CO" sz="2800" dirty="0">
              <a:solidFill>
                <a:srgbClr val="C00000"/>
              </a:solidFill>
              <a:latin typeface="Gotham Black" pitchFamily="50" charset="0"/>
            </a:endParaRPr>
          </a:p>
        </p:txBody>
      </p:sp>
      <p:sp>
        <p:nvSpPr>
          <p:cNvPr id="3" name="Marcador de contenido 2">
            <a:extLst>
              <a:ext uri="{FF2B5EF4-FFF2-40B4-BE49-F238E27FC236}">
                <a16:creationId xmlns:a16="http://schemas.microsoft.com/office/drawing/2014/main" id="{A41DDF47-77F3-48DB-BE12-23DB9BB5AF29}"/>
              </a:ext>
            </a:extLst>
          </p:cNvPr>
          <p:cNvSpPr>
            <a:spLocks noGrp="1"/>
          </p:cNvSpPr>
          <p:nvPr>
            <p:ph sz="quarter" idx="10"/>
          </p:nvPr>
        </p:nvSpPr>
        <p:spPr>
          <a:xfrm>
            <a:off x="492919" y="1114425"/>
            <a:ext cx="8086725" cy="4884975"/>
          </a:xfrm>
        </p:spPr>
        <p:txBody>
          <a:bodyPr>
            <a:normAutofit fontScale="85000" lnSpcReduction="20000"/>
          </a:bodyPr>
          <a:lstStyle/>
          <a:p>
            <a:pPr algn="just">
              <a:defRPr b="0" i="0"/>
            </a:pPr>
            <a:r>
              <a:rPr lang="x-none" altLang="en-US" dirty="0">
                <a:latin typeface="Gotham Light" pitchFamily="50" charset="0"/>
                <a:ea typeface="ＭＳ Ｐゴシック" pitchFamily="34" charset="-128"/>
              </a:rPr>
              <a:t>La vigilancia </a:t>
            </a:r>
            <a:r>
              <a:rPr lang="es-CO" altLang="en-US" dirty="0">
                <a:latin typeface="Gotham Light" pitchFamily="50" charset="0"/>
                <a:ea typeface="ＭＳ Ｐゴシック" pitchFamily="34" charset="-128"/>
              </a:rPr>
              <a:t>en</a:t>
            </a:r>
            <a:r>
              <a:rPr lang="x-none" altLang="en-US" dirty="0">
                <a:latin typeface="Gotham Light" pitchFamily="50" charset="0"/>
                <a:ea typeface="ＭＳ Ｐゴシック" pitchFamily="34" charset="-128"/>
              </a:rPr>
              <a:t> la salud pública comienza con la </a:t>
            </a:r>
            <a:r>
              <a:rPr lang="es-CO" altLang="en-US" dirty="0">
                <a:latin typeface="Gotham Light" pitchFamily="50" charset="0"/>
                <a:ea typeface="ＭＳ Ｐゴシック" pitchFamily="34" charset="-128"/>
              </a:rPr>
              <a:t>identificación y</a:t>
            </a:r>
            <a:r>
              <a:rPr lang="x-none" altLang="en-US" dirty="0">
                <a:latin typeface="Gotham Light" pitchFamily="50" charset="0"/>
                <a:ea typeface="ＭＳ Ｐゴシック" pitchFamily="34" charset="-128"/>
              </a:rPr>
              <a:t> </a:t>
            </a:r>
            <a:r>
              <a:rPr lang="es-CO" altLang="en-US" dirty="0">
                <a:latin typeface="Gotham Light" pitchFamily="50" charset="0"/>
                <a:ea typeface="ＭＳ Ｐゴシック" pitchFamily="34" charset="-128"/>
              </a:rPr>
              <a:t>recolección </a:t>
            </a:r>
            <a:r>
              <a:rPr lang="x-none" altLang="en-US" dirty="0">
                <a:latin typeface="Gotham Light" pitchFamily="50" charset="0"/>
                <a:ea typeface="ＭＳ Ｐゴシック" pitchFamily="34" charset="-128"/>
              </a:rPr>
              <a:t>de datos</a:t>
            </a:r>
            <a:endParaRPr lang="es-CO" altLang="en-US" dirty="0">
              <a:latin typeface="Gotham Light" pitchFamily="50" charset="0"/>
              <a:ea typeface="ＭＳ Ｐゴシック" pitchFamily="34" charset="-128"/>
            </a:endParaRPr>
          </a:p>
          <a:p>
            <a:pPr marL="0" indent="0" algn="just">
              <a:buNone/>
              <a:defRPr b="0" i="0"/>
            </a:pPr>
            <a:endParaRPr lang="x-none" altLang="en-US" dirty="0">
              <a:latin typeface="Gotham Light" pitchFamily="50" charset="0"/>
              <a:ea typeface="ＭＳ Ｐゴシック" pitchFamily="34" charset="-128"/>
            </a:endParaRPr>
          </a:p>
          <a:p>
            <a:pPr algn="just">
              <a:defRPr b="0" i="0"/>
            </a:pPr>
            <a:r>
              <a:rPr lang="x-none" altLang="en-US" dirty="0">
                <a:latin typeface="Gotham Light" pitchFamily="50" charset="0"/>
                <a:ea typeface="ＭＳ Ｐゴシック" pitchFamily="34" charset="-128"/>
              </a:rPr>
              <a:t>La vigilancia de </a:t>
            </a:r>
            <a:r>
              <a:rPr lang="es-CO" altLang="en-US" dirty="0">
                <a:latin typeface="Gotham Light" pitchFamily="50" charset="0"/>
                <a:ea typeface="ＭＳ Ｐゴシック" pitchFamily="34" charset="-128"/>
              </a:rPr>
              <a:t>los eventos </a:t>
            </a:r>
            <a:r>
              <a:rPr lang="x-none" altLang="en-US" dirty="0">
                <a:latin typeface="Gotham Light" pitchFamily="50" charset="0"/>
                <a:ea typeface="ＭＳ Ｐゴシック" pitchFamily="34" charset="-128"/>
              </a:rPr>
              <a:t>de notificación obligatoria</a:t>
            </a:r>
            <a:r>
              <a:rPr lang="es-ES" altLang="en-US" dirty="0">
                <a:latin typeface="Gotham Light" pitchFamily="50" charset="0"/>
                <a:ea typeface="ＭＳ Ｐゴシック" pitchFamily="34" charset="-128"/>
              </a:rPr>
              <a:t> en Colombia</a:t>
            </a:r>
            <a:r>
              <a:rPr lang="x-none" altLang="en-US" dirty="0">
                <a:latin typeface="Gotham Light" pitchFamily="50" charset="0"/>
                <a:ea typeface="ＭＳ Ｐゴシック" pitchFamily="34" charset="-128"/>
              </a:rPr>
              <a:t> se basa en </a:t>
            </a:r>
            <a:r>
              <a:rPr lang="es-ES" altLang="en-US" dirty="0">
                <a:latin typeface="Gotham Light" pitchFamily="50" charset="0"/>
                <a:ea typeface="ＭＳ Ｐゴシック" pitchFamily="34" charset="-128"/>
              </a:rPr>
              <a:t>normas</a:t>
            </a:r>
            <a:r>
              <a:rPr lang="x-none" altLang="en-US" dirty="0">
                <a:latin typeface="Gotham Light" pitchFamily="50" charset="0"/>
                <a:ea typeface="ＭＳ Ｐゴシック" pitchFamily="34" charset="-128"/>
              </a:rPr>
              <a:t>, reglamentos</a:t>
            </a:r>
            <a:r>
              <a:rPr lang="es-ES" altLang="en-US" dirty="0">
                <a:latin typeface="Gotham Light" pitchFamily="50" charset="0"/>
                <a:ea typeface="ＭＳ Ｐゴシック" pitchFamily="34" charset="-128"/>
              </a:rPr>
              <a:t> y protocolos.</a:t>
            </a:r>
          </a:p>
          <a:p>
            <a:pPr marL="0" indent="0" algn="just">
              <a:buNone/>
              <a:defRPr b="0" i="0"/>
            </a:pPr>
            <a:endParaRPr lang="es-ES" altLang="en-US" dirty="0">
              <a:latin typeface="Gotham Light" pitchFamily="50" charset="0"/>
              <a:ea typeface="ＭＳ Ｐゴシック" pitchFamily="34" charset="-128"/>
            </a:endParaRPr>
          </a:p>
          <a:p>
            <a:pPr algn="just">
              <a:defRPr b="0" i="0"/>
            </a:pPr>
            <a:r>
              <a:rPr lang="x-none" altLang="en-US" dirty="0">
                <a:latin typeface="Gotham Light" pitchFamily="50" charset="0"/>
                <a:ea typeface="ＭＳ Ｐゴシック" pitchFamily="34" charset="-128"/>
              </a:rPr>
              <a:t>Puede ser activa o pasiva</a:t>
            </a:r>
            <a:endParaRPr lang="es-CO" altLang="en-US" dirty="0">
              <a:latin typeface="Gotham Light" pitchFamily="50" charset="0"/>
              <a:ea typeface="ＭＳ Ｐゴシック" pitchFamily="34" charset="-128"/>
            </a:endParaRPr>
          </a:p>
          <a:p>
            <a:pPr marL="0" indent="0" algn="just">
              <a:buNone/>
              <a:defRPr b="0" i="0"/>
            </a:pPr>
            <a:endParaRPr lang="x-none" altLang="en-US" dirty="0">
              <a:latin typeface="Gotham Light" pitchFamily="50" charset="0"/>
              <a:ea typeface="ＭＳ Ｐゴシック" pitchFamily="34" charset="-128"/>
            </a:endParaRPr>
          </a:p>
          <a:p>
            <a:pPr algn="just">
              <a:defRPr b="0" i="0"/>
            </a:pPr>
            <a:r>
              <a:rPr lang="x-none" altLang="en-US" dirty="0">
                <a:latin typeface="Gotham Light" pitchFamily="50" charset="0"/>
                <a:ea typeface="ＭＳ Ｐゴシック" pitchFamily="34" charset="-128"/>
              </a:rPr>
              <a:t>El subregistro es frecuente</a:t>
            </a:r>
            <a:r>
              <a:rPr lang="es-CO" altLang="en-US" dirty="0">
                <a:latin typeface="Gotham Light" pitchFamily="50" charset="0"/>
                <a:ea typeface="ＭＳ Ｐゴシック" pitchFamily="34" charset="-128"/>
              </a:rPr>
              <a:t> y</a:t>
            </a:r>
            <a:r>
              <a:rPr lang="x-none" altLang="en-US" dirty="0">
                <a:latin typeface="Gotham Light" pitchFamily="50" charset="0"/>
                <a:ea typeface="ＭＳ Ｐゴシック" pitchFamily="34" charset="-128"/>
              </a:rPr>
              <a:t> puede producir la omisión de brotes y </a:t>
            </a:r>
            <a:r>
              <a:rPr lang="es-CO" altLang="en-US" dirty="0">
                <a:latin typeface="Gotham Light" pitchFamily="50" charset="0"/>
                <a:ea typeface="ＭＳ Ｐゴシック" pitchFamily="34" charset="-128"/>
              </a:rPr>
              <a:t>favorecer </a:t>
            </a:r>
            <a:r>
              <a:rPr lang="x-none" altLang="en-US" dirty="0">
                <a:latin typeface="Gotham Light" pitchFamily="50" charset="0"/>
                <a:ea typeface="ＭＳ Ｐゴシック" pitchFamily="34" charset="-128"/>
              </a:rPr>
              <a:t>malas decisiones</a:t>
            </a:r>
            <a:endParaRPr lang="es-CO" altLang="en-US" dirty="0">
              <a:latin typeface="Gotham Light" pitchFamily="50" charset="0"/>
              <a:ea typeface="ＭＳ Ｐゴシック" pitchFamily="34" charset="-128"/>
            </a:endParaRPr>
          </a:p>
          <a:p>
            <a:pPr marL="0" indent="0" algn="just">
              <a:buNone/>
              <a:defRPr b="0" i="0"/>
            </a:pPr>
            <a:endParaRPr lang="x-none" altLang="en-US" dirty="0">
              <a:latin typeface="Gotham Light" pitchFamily="50" charset="0"/>
              <a:ea typeface="ＭＳ Ｐゴシック" pitchFamily="34" charset="-128"/>
            </a:endParaRPr>
          </a:p>
          <a:p>
            <a:pPr algn="just">
              <a:defRPr b="0" i="0"/>
            </a:pPr>
            <a:r>
              <a:rPr lang="es-CO" altLang="en-US" dirty="0">
                <a:latin typeface="Gotham Light" pitchFamily="50" charset="0"/>
                <a:ea typeface="ＭＳ Ｐゴシック" pitchFamily="34" charset="-128"/>
              </a:rPr>
              <a:t>Seguimiento, </a:t>
            </a:r>
            <a:r>
              <a:rPr lang="x-none" altLang="en-US" dirty="0">
                <a:latin typeface="Gotham Light" pitchFamily="50" charset="0"/>
                <a:ea typeface="ＭＳ Ｐゴシック" pitchFamily="34" charset="-128"/>
              </a:rPr>
              <a:t>evaluación y realimentación pueden ayudar a superar el subregistro</a:t>
            </a:r>
            <a:endParaRPr lang="es-CO" dirty="0">
              <a:latin typeface="Gotham Light" pitchFamily="50" charset="0"/>
            </a:endParaRPr>
          </a:p>
        </p:txBody>
      </p:sp>
    </p:spTree>
    <p:extLst>
      <p:ext uri="{BB962C8B-B14F-4D97-AF65-F5344CB8AC3E}">
        <p14:creationId xmlns:p14="http://schemas.microsoft.com/office/powerpoint/2010/main" val="39405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8958203-1E5F-427A-8521-EC57C8C0CF52}"/>
              </a:ext>
            </a:extLst>
          </p:cNvPr>
          <p:cNvPicPr>
            <a:picLocks noChangeAspect="1"/>
          </p:cNvPicPr>
          <p:nvPr/>
        </p:nvPicPr>
        <p:blipFill>
          <a:blip r:embed="rId2"/>
          <a:stretch>
            <a:fillRect/>
          </a:stretch>
        </p:blipFill>
        <p:spPr>
          <a:xfrm>
            <a:off x="3657158" y="631800"/>
            <a:ext cx="1829683" cy="1823460"/>
          </a:xfrm>
          <a:prstGeom prst="rect">
            <a:avLst/>
          </a:prstGeom>
        </p:spPr>
      </p:pic>
    </p:spTree>
    <p:extLst>
      <p:ext uri="{BB962C8B-B14F-4D97-AF65-F5344CB8AC3E}">
        <p14:creationId xmlns:p14="http://schemas.microsoft.com/office/powerpoint/2010/main" val="347837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28637" y="1161000"/>
            <a:ext cx="8086725" cy="957263"/>
          </a:xfrm>
        </p:spPr>
        <p:txBody>
          <a:bodyPr>
            <a:normAutofit/>
          </a:bodyPr>
          <a:lstStyle/>
          <a:p>
            <a:r>
              <a:rPr lang="es-CO" sz="2800" b="1" dirty="0">
                <a:solidFill>
                  <a:srgbClr val="C00000"/>
                </a:solidFill>
                <a:latin typeface="Gotham Black" pitchFamily="50" charset="0"/>
                <a:ea typeface="Tahoma" panose="020B0604030504040204" pitchFamily="34" charset="0"/>
                <a:cs typeface="Tahoma" panose="020B0604030504040204" pitchFamily="34" charset="0"/>
              </a:rPr>
              <a:t>Objetivos de aprendizaje</a:t>
            </a:r>
          </a:p>
        </p:txBody>
      </p:sp>
      <p:sp>
        <p:nvSpPr>
          <p:cNvPr id="2" name="1 Marcador de contenido"/>
          <p:cNvSpPr>
            <a:spLocks noGrp="1"/>
          </p:cNvSpPr>
          <p:nvPr>
            <p:ph sz="quarter" idx="10"/>
          </p:nvPr>
        </p:nvSpPr>
        <p:spPr>
          <a:xfrm>
            <a:off x="528637" y="2446200"/>
            <a:ext cx="8086725" cy="3702074"/>
          </a:xfrm>
        </p:spPr>
        <p:txBody>
          <a:bodyPr>
            <a:normAutofit lnSpcReduction="10000"/>
          </a:bodyPr>
          <a:lstStyle/>
          <a:p>
            <a:pPr marL="342900" lvl="0" indent="-342900" algn="just">
              <a:lnSpc>
                <a:spcPct val="107000"/>
              </a:lnSpc>
              <a:spcAft>
                <a:spcPts val="800"/>
              </a:spcAft>
              <a:buClr>
                <a:srgbClr val="C00000"/>
              </a:buClr>
              <a:buFont typeface="Symbol" panose="05050102010706020507" pitchFamily="18" charset="2"/>
              <a:buChar char=""/>
            </a:pPr>
            <a:r>
              <a:rPr lang="es-MX" sz="2400" dirty="0">
                <a:effectLst/>
                <a:latin typeface="Gotham Light" pitchFamily="50" charset="0"/>
                <a:ea typeface="Times New Roman" panose="02020603050405020304" pitchFamily="18" charset="0"/>
                <a:cs typeface="Times New Roman" panose="02020603050405020304" pitchFamily="18" charset="0"/>
              </a:rPr>
              <a:t>Describir los métodos básicos de recolección de datos y su ingreso al sistema de vigilancia </a:t>
            </a:r>
            <a:endParaRPr lang="es-CO" sz="2400" dirty="0">
              <a:effectLst/>
              <a:latin typeface="Gotham Light" pitchFamily="50"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Clr>
                <a:srgbClr val="C00000"/>
              </a:buClr>
              <a:buFont typeface="Symbol" panose="05050102010706020507" pitchFamily="18" charset="2"/>
              <a:buChar char=""/>
            </a:pPr>
            <a:r>
              <a:rPr lang="es-MX" sz="2400" dirty="0">
                <a:effectLst/>
                <a:latin typeface="Gotham Light" pitchFamily="50" charset="0"/>
                <a:ea typeface="Times New Roman" panose="02020603050405020304" pitchFamily="18" charset="0"/>
                <a:cs typeface="Times New Roman" panose="02020603050405020304" pitchFamily="18" charset="0"/>
              </a:rPr>
              <a:t>Reconocer los tipos de vigilancia según la recolección de los datos (pasiva y activa)</a:t>
            </a:r>
            <a:endParaRPr lang="es-CO" sz="2400" dirty="0">
              <a:effectLst/>
              <a:latin typeface="Gotham Light" pitchFamily="50"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Clr>
                <a:srgbClr val="C00000"/>
              </a:buClr>
              <a:buFont typeface="Symbol" panose="05050102010706020507" pitchFamily="18" charset="2"/>
              <a:buChar char=""/>
            </a:pPr>
            <a:r>
              <a:rPr lang="es-MX" sz="2400" dirty="0">
                <a:effectLst/>
                <a:latin typeface="Gotham Light" pitchFamily="50" charset="0"/>
                <a:ea typeface="Times New Roman" panose="02020603050405020304" pitchFamily="18" charset="0"/>
                <a:cs typeface="Times New Roman" panose="02020603050405020304" pitchFamily="18" charset="0"/>
              </a:rPr>
              <a:t>Describir las limitaciones de los sistemas de información y las formas de mejorar la presentación de informes</a:t>
            </a:r>
            <a:endParaRPr lang="es-CO" sz="2400" dirty="0">
              <a:effectLst/>
              <a:latin typeface="Gotham Light" pitchFamily="50" charset="0"/>
              <a:ea typeface="Times New Roman" panose="02020603050405020304" pitchFamily="18" charset="0"/>
              <a:cs typeface="Times New Roman" panose="02020603050405020304" pitchFamily="18" charset="0"/>
            </a:endParaRPr>
          </a:p>
          <a:p>
            <a:pPr marL="0" indent="0" algn="just">
              <a:buNone/>
            </a:pPr>
            <a:r>
              <a:rPr lang="es-CO" dirty="0">
                <a:latin typeface="Gotham Light" pitchFamily="50" charset="0"/>
              </a:rPr>
              <a:t>. </a:t>
            </a:r>
          </a:p>
          <a:p>
            <a:pPr marL="0" indent="0">
              <a:buNone/>
            </a:pPr>
            <a:endParaRPr lang="es-CO" dirty="0"/>
          </a:p>
        </p:txBody>
      </p:sp>
    </p:spTree>
    <p:extLst>
      <p:ext uri="{BB962C8B-B14F-4D97-AF65-F5344CB8AC3E}">
        <p14:creationId xmlns:p14="http://schemas.microsoft.com/office/powerpoint/2010/main" val="193007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B69483B-1066-420C-B6D2-8F13EBB2CE87}"/>
              </a:ext>
            </a:extLst>
          </p:cNvPr>
          <p:cNvSpPr>
            <a:spLocks noGrp="1" noChangeArrowheads="1"/>
          </p:cNvSpPr>
          <p:nvPr>
            <p:ph type="title"/>
          </p:nvPr>
        </p:nvSpPr>
        <p:spPr>
          <a:xfrm>
            <a:off x="2467150" y="126929"/>
            <a:ext cx="6382266" cy="987427"/>
          </a:xfrm>
        </p:spPr>
        <p:txBody>
          <a:bodyPr>
            <a:noAutofit/>
          </a:bodyPr>
          <a:lstStyle/>
          <a:p>
            <a:pPr algn="ctr" eaLnBrk="1" hangingPunct="1">
              <a:defRPr b="0" i="0"/>
            </a:pPr>
            <a:r>
              <a:rPr lang="es-CO" altLang="en-US" sz="2400" dirty="0">
                <a:solidFill>
                  <a:srgbClr val="C00000"/>
                </a:solidFill>
                <a:latin typeface="Gotham Black" pitchFamily="50" charset="0"/>
                <a:ea typeface="ＭＳ Ｐゴシック" pitchFamily="34" charset="-128"/>
              </a:rPr>
              <a:t>Cómo </a:t>
            </a:r>
            <a:r>
              <a:rPr lang="x-none" altLang="en-US" sz="2400" dirty="0">
                <a:solidFill>
                  <a:srgbClr val="C00000"/>
                </a:solidFill>
                <a:latin typeface="Gotham Black" pitchFamily="50" charset="0"/>
                <a:ea typeface="ＭＳ Ｐゴシック" pitchFamily="34" charset="-128"/>
              </a:rPr>
              <a:t>notifica</a:t>
            </a:r>
            <a:r>
              <a:rPr lang="es-CO" altLang="en-US" sz="2400" dirty="0">
                <a:solidFill>
                  <a:srgbClr val="C00000"/>
                </a:solidFill>
                <a:latin typeface="Gotham Black" pitchFamily="50" charset="0"/>
                <a:ea typeface="ＭＳ Ｐゴシック" pitchFamily="34" charset="-128"/>
              </a:rPr>
              <a:t>r al Sivigila, Colombia</a:t>
            </a:r>
            <a:endParaRPr lang="x-none" altLang="en-US" sz="2400" dirty="0">
              <a:solidFill>
                <a:srgbClr val="C00000"/>
              </a:solidFill>
              <a:latin typeface="Gotham Black" pitchFamily="50" charset="0"/>
              <a:ea typeface="ＭＳ Ｐゴシック" pitchFamily="34" charset="-128"/>
            </a:endParaRPr>
          </a:p>
        </p:txBody>
      </p:sp>
      <p:pic>
        <p:nvPicPr>
          <p:cNvPr id="9" name="Picture 2" descr="http://conceptodefinicion.de/wp-content/uploads/2014/06/concepto-robado.gif">
            <a:extLst>
              <a:ext uri="{FF2B5EF4-FFF2-40B4-BE49-F238E27FC236}">
                <a16:creationId xmlns:a16="http://schemas.microsoft.com/office/drawing/2014/main" id="{DA432378-57CD-4BB0-83FD-B8C9B3BD4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986" y="1046040"/>
            <a:ext cx="2023826" cy="13492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affirmativeportfolios.co.za/wp-content/uploads/Tips-for-Right-Employee-Selection.png">
            <a:extLst>
              <a:ext uri="{FF2B5EF4-FFF2-40B4-BE49-F238E27FC236}">
                <a16:creationId xmlns:a16="http://schemas.microsoft.com/office/drawing/2014/main" id="{6AE3B4BA-8E5A-4D34-B836-5F50C8189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085400"/>
            <a:ext cx="2205603" cy="13098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1" name="Grupo 10">
            <a:extLst>
              <a:ext uri="{FF2B5EF4-FFF2-40B4-BE49-F238E27FC236}">
                <a16:creationId xmlns:a16="http://schemas.microsoft.com/office/drawing/2014/main" id="{59CA92CE-6389-4D7F-B7FD-F0BF53A220F4}"/>
              </a:ext>
            </a:extLst>
          </p:cNvPr>
          <p:cNvGrpSpPr/>
          <p:nvPr/>
        </p:nvGrpSpPr>
        <p:grpSpPr>
          <a:xfrm>
            <a:off x="107504" y="2365098"/>
            <a:ext cx="8464791" cy="4064000"/>
            <a:chOff x="107504" y="2365098"/>
            <a:chExt cx="8464791" cy="4064000"/>
          </a:xfrm>
        </p:grpSpPr>
        <p:sp>
          <p:nvSpPr>
            <p:cNvPr id="12" name="Rectángulo 11">
              <a:extLst>
                <a:ext uri="{FF2B5EF4-FFF2-40B4-BE49-F238E27FC236}">
                  <a16:creationId xmlns:a16="http://schemas.microsoft.com/office/drawing/2014/main" id="{2A1E5CFF-98AE-4DE4-9884-B68000F6B87D}"/>
                </a:ext>
              </a:extLst>
            </p:cNvPr>
            <p:cNvSpPr/>
            <p:nvPr/>
          </p:nvSpPr>
          <p:spPr>
            <a:xfrm>
              <a:off x="107504" y="2365098"/>
              <a:ext cx="8464791" cy="4064000"/>
            </a:xfrm>
            <a:prstGeom prst="rect">
              <a:avLst/>
            </a:prstGeom>
            <a:noFill/>
          </p:spPr>
        </p:sp>
        <p:sp>
          <p:nvSpPr>
            <p:cNvPr id="13" name="Forma libre: forma 12">
              <a:extLst>
                <a:ext uri="{FF2B5EF4-FFF2-40B4-BE49-F238E27FC236}">
                  <a16:creationId xmlns:a16="http://schemas.microsoft.com/office/drawing/2014/main" id="{B914796D-7266-4CB6-9CB9-4B429AB3F614}"/>
                </a:ext>
              </a:extLst>
            </p:cNvPr>
            <p:cNvSpPr/>
            <p:nvPr/>
          </p:nvSpPr>
          <p:spPr>
            <a:xfrm>
              <a:off x="167133" y="2693471"/>
              <a:ext cx="2223660" cy="1334196"/>
            </a:xfrm>
            <a:custGeom>
              <a:avLst/>
              <a:gdLst>
                <a:gd name="connsiteX0" fmla="*/ 0 w 2223660"/>
                <a:gd name="connsiteY0" fmla="*/ 133420 h 1334196"/>
                <a:gd name="connsiteX1" fmla="*/ 133420 w 2223660"/>
                <a:gd name="connsiteY1" fmla="*/ 0 h 1334196"/>
                <a:gd name="connsiteX2" fmla="*/ 2090240 w 2223660"/>
                <a:gd name="connsiteY2" fmla="*/ 0 h 1334196"/>
                <a:gd name="connsiteX3" fmla="*/ 2223660 w 2223660"/>
                <a:gd name="connsiteY3" fmla="*/ 133420 h 1334196"/>
                <a:gd name="connsiteX4" fmla="*/ 2223660 w 2223660"/>
                <a:gd name="connsiteY4" fmla="*/ 1200776 h 1334196"/>
                <a:gd name="connsiteX5" fmla="*/ 2090240 w 2223660"/>
                <a:gd name="connsiteY5" fmla="*/ 1334196 h 1334196"/>
                <a:gd name="connsiteX6" fmla="*/ 133420 w 2223660"/>
                <a:gd name="connsiteY6" fmla="*/ 1334196 h 1334196"/>
                <a:gd name="connsiteX7" fmla="*/ 0 w 2223660"/>
                <a:gd name="connsiteY7" fmla="*/ 1200776 h 1334196"/>
                <a:gd name="connsiteX8" fmla="*/ 0 w 2223660"/>
                <a:gd name="connsiteY8" fmla="*/ 133420 h 13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660" h="1334196">
                  <a:moveTo>
                    <a:pt x="0" y="133420"/>
                  </a:moveTo>
                  <a:cubicBezTo>
                    <a:pt x="0" y="59734"/>
                    <a:pt x="59734" y="0"/>
                    <a:pt x="133420" y="0"/>
                  </a:cubicBezTo>
                  <a:lnTo>
                    <a:pt x="2090240" y="0"/>
                  </a:lnTo>
                  <a:cubicBezTo>
                    <a:pt x="2163926" y="0"/>
                    <a:pt x="2223660" y="59734"/>
                    <a:pt x="2223660" y="133420"/>
                  </a:cubicBezTo>
                  <a:lnTo>
                    <a:pt x="2223660" y="1200776"/>
                  </a:lnTo>
                  <a:cubicBezTo>
                    <a:pt x="2223660" y="1274462"/>
                    <a:pt x="2163926" y="1334196"/>
                    <a:pt x="2090240" y="1334196"/>
                  </a:cubicBezTo>
                  <a:lnTo>
                    <a:pt x="133420" y="1334196"/>
                  </a:lnTo>
                  <a:cubicBezTo>
                    <a:pt x="59734" y="1334196"/>
                    <a:pt x="0" y="1274462"/>
                    <a:pt x="0" y="1200776"/>
                  </a:cubicBezTo>
                  <a:lnTo>
                    <a:pt x="0" y="13342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7657" tIns="107657" rIns="107657" bIns="107657" numCol="1" spcCol="1270" anchor="ctr" anchorCtr="0">
              <a:noAutofit/>
            </a:bodyPr>
            <a:lstStyle/>
            <a:p>
              <a:pPr marL="0" lvl="0" indent="0" algn="ctr" defTabSz="800100">
                <a:lnSpc>
                  <a:spcPct val="90000"/>
                </a:lnSpc>
                <a:spcBef>
                  <a:spcPct val="0"/>
                </a:spcBef>
                <a:spcAft>
                  <a:spcPct val="35000"/>
                </a:spcAft>
                <a:buNone/>
              </a:pPr>
              <a:r>
                <a:rPr lang="es-ES" sz="1800" b="0" kern="1200" cap="none" spc="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Gotham Light" pitchFamily="50" charset="0"/>
                </a:rPr>
                <a:t>REVISIÓN DE PROTOCOLO</a:t>
              </a:r>
            </a:p>
          </p:txBody>
        </p:sp>
        <p:sp>
          <p:nvSpPr>
            <p:cNvPr id="14" name="Forma libre: forma 13">
              <a:extLst>
                <a:ext uri="{FF2B5EF4-FFF2-40B4-BE49-F238E27FC236}">
                  <a16:creationId xmlns:a16="http://schemas.microsoft.com/office/drawing/2014/main" id="{5259E100-7A6C-4890-BB8D-CA8E32DFAD7F}"/>
                </a:ext>
              </a:extLst>
            </p:cNvPr>
            <p:cNvSpPr/>
            <p:nvPr/>
          </p:nvSpPr>
          <p:spPr>
            <a:xfrm rot="21515445">
              <a:off x="2574927" y="3047493"/>
              <a:ext cx="443890" cy="551467"/>
            </a:xfrm>
            <a:custGeom>
              <a:avLst/>
              <a:gdLst>
                <a:gd name="connsiteX0" fmla="*/ 0 w 443890"/>
                <a:gd name="connsiteY0" fmla="*/ 110293 h 551467"/>
                <a:gd name="connsiteX1" fmla="*/ 221945 w 443890"/>
                <a:gd name="connsiteY1" fmla="*/ 110293 h 551467"/>
                <a:gd name="connsiteX2" fmla="*/ 221945 w 443890"/>
                <a:gd name="connsiteY2" fmla="*/ 0 h 551467"/>
                <a:gd name="connsiteX3" fmla="*/ 443890 w 443890"/>
                <a:gd name="connsiteY3" fmla="*/ 275734 h 551467"/>
                <a:gd name="connsiteX4" fmla="*/ 221945 w 443890"/>
                <a:gd name="connsiteY4" fmla="*/ 551467 h 551467"/>
                <a:gd name="connsiteX5" fmla="*/ 221945 w 443890"/>
                <a:gd name="connsiteY5" fmla="*/ 441174 h 551467"/>
                <a:gd name="connsiteX6" fmla="*/ 0 w 443890"/>
                <a:gd name="connsiteY6" fmla="*/ 441174 h 551467"/>
                <a:gd name="connsiteX7" fmla="*/ 0 w 443890"/>
                <a:gd name="connsiteY7" fmla="*/ 110293 h 55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890" h="551467">
                  <a:moveTo>
                    <a:pt x="0" y="110293"/>
                  </a:moveTo>
                  <a:lnTo>
                    <a:pt x="221945" y="110293"/>
                  </a:lnTo>
                  <a:lnTo>
                    <a:pt x="221945" y="0"/>
                  </a:lnTo>
                  <a:lnTo>
                    <a:pt x="443890" y="275734"/>
                  </a:lnTo>
                  <a:lnTo>
                    <a:pt x="221945" y="551467"/>
                  </a:lnTo>
                  <a:lnTo>
                    <a:pt x="221945" y="441174"/>
                  </a:lnTo>
                  <a:lnTo>
                    <a:pt x="0" y="441174"/>
                  </a:lnTo>
                  <a:lnTo>
                    <a:pt x="0" y="110293"/>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 tIns="110293" rIns="133167" bIns="110292" numCol="1" spcCol="1270" anchor="ctr" anchorCtr="0">
              <a:noAutofit/>
            </a:bodyPr>
            <a:lstStyle/>
            <a:p>
              <a:pPr marL="0" lvl="0" indent="0" algn="ctr" defTabSz="622300">
                <a:lnSpc>
                  <a:spcPct val="90000"/>
                </a:lnSpc>
                <a:spcBef>
                  <a:spcPct val="0"/>
                </a:spcBef>
                <a:spcAft>
                  <a:spcPct val="35000"/>
                </a:spcAft>
                <a:buNone/>
              </a:pPr>
              <a:endParaRPr lang="es-ES" sz="1400" b="0" kern="1200" cap="none" spc="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Gotham Light" pitchFamily="50" charset="0"/>
              </a:endParaRPr>
            </a:p>
          </p:txBody>
        </p:sp>
        <p:sp>
          <p:nvSpPr>
            <p:cNvPr id="15" name="Forma libre: forma 14">
              <a:extLst>
                <a:ext uri="{FF2B5EF4-FFF2-40B4-BE49-F238E27FC236}">
                  <a16:creationId xmlns:a16="http://schemas.microsoft.com/office/drawing/2014/main" id="{7C71C5EF-20A6-4B71-9953-BF3AFC0B1BF9}"/>
                </a:ext>
              </a:extLst>
            </p:cNvPr>
            <p:cNvSpPr/>
            <p:nvPr/>
          </p:nvSpPr>
          <p:spPr>
            <a:xfrm>
              <a:off x="3228069" y="2618169"/>
              <a:ext cx="2223660" cy="1334196"/>
            </a:xfrm>
            <a:custGeom>
              <a:avLst/>
              <a:gdLst>
                <a:gd name="connsiteX0" fmla="*/ 0 w 2223660"/>
                <a:gd name="connsiteY0" fmla="*/ 133420 h 1334196"/>
                <a:gd name="connsiteX1" fmla="*/ 133420 w 2223660"/>
                <a:gd name="connsiteY1" fmla="*/ 0 h 1334196"/>
                <a:gd name="connsiteX2" fmla="*/ 2090240 w 2223660"/>
                <a:gd name="connsiteY2" fmla="*/ 0 h 1334196"/>
                <a:gd name="connsiteX3" fmla="*/ 2223660 w 2223660"/>
                <a:gd name="connsiteY3" fmla="*/ 133420 h 1334196"/>
                <a:gd name="connsiteX4" fmla="*/ 2223660 w 2223660"/>
                <a:gd name="connsiteY4" fmla="*/ 1200776 h 1334196"/>
                <a:gd name="connsiteX5" fmla="*/ 2090240 w 2223660"/>
                <a:gd name="connsiteY5" fmla="*/ 1334196 h 1334196"/>
                <a:gd name="connsiteX6" fmla="*/ 133420 w 2223660"/>
                <a:gd name="connsiteY6" fmla="*/ 1334196 h 1334196"/>
                <a:gd name="connsiteX7" fmla="*/ 0 w 2223660"/>
                <a:gd name="connsiteY7" fmla="*/ 1200776 h 1334196"/>
                <a:gd name="connsiteX8" fmla="*/ 0 w 2223660"/>
                <a:gd name="connsiteY8" fmla="*/ 133420 h 13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660" h="1334196">
                  <a:moveTo>
                    <a:pt x="0" y="133420"/>
                  </a:moveTo>
                  <a:cubicBezTo>
                    <a:pt x="0" y="59734"/>
                    <a:pt x="59734" y="0"/>
                    <a:pt x="133420" y="0"/>
                  </a:cubicBezTo>
                  <a:lnTo>
                    <a:pt x="2090240" y="0"/>
                  </a:lnTo>
                  <a:cubicBezTo>
                    <a:pt x="2163926" y="0"/>
                    <a:pt x="2223660" y="59734"/>
                    <a:pt x="2223660" y="133420"/>
                  </a:cubicBezTo>
                  <a:lnTo>
                    <a:pt x="2223660" y="1200776"/>
                  </a:lnTo>
                  <a:cubicBezTo>
                    <a:pt x="2223660" y="1274462"/>
                    <a:pt x="2163926" y="1334196"/>
                    <a:pt x="2090240" y="1334196"/>
                  </a:cubicBezTo>
                  <a:lnTo>
                    <a:pt x="133420" y="1334196"/>
                  </a:lnTo>
                  <a:cubicBezTo>
                    <a:pt x="59734" y="1334196"/>
                    <a:pt x="0" y="1274462"/>
                    <a:pt x="0" y="1200776"/>
                  </a:cubicBezTo>
                  <a:lnTo>
                    <a:pt x="0" y="133420"/>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07657" tIns="107657" rIns="107657" bIns="107657" numCol="1" spcCol="1270" anchor="ctr" anchorCtr="0">
              <a:noAutofit/>
            </a:bodyPr>
            <a:lstStyle/>
            <a:p>
              <a:pPr marL="0" lvl="0" indent="0" algn="ctr" defTabSz="800100">
                <a:lnSpc>
                  <a:spcPct val="90000"/>
                </a:lnSpc>
                <a:spcBef>
                  <a:spcPct val="0"/>
                </a:spcBef>
                <a:spcAft>
                  <a:spcPct val="35000"/>
                </a:spcAft>
                <a:buNone/>
              </a:pPr>
              <a:r>
                <a:rPr lang="es-ES" sz="1800" b="0" kern="1200" cap="none" spc="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Gotham Light" pitchFamily="50" charset="0"/>
                </a:rPr>
                <a:t>DEFINICIÓN DE CASO</a:t>
              </a:r>
            </a:p>
          </p:txBody>
        </p:sp>
        <p:sp>
          <p:nvSpPr>
            <p:cNvPr id="16" name="Forma libre: forma 15">
              <a:extLst>
                <a:ext uri="{FF2B5EF4-FFF2-40B4-BE49-F238E27FC236}">
                  <a16:creationId xmlns:a16="http://schemas.microsoft.com/office/drawing/2014/main" id="{F717B8C5-15AD-431C-A629-F79428739396}"/>
                </a:ext>
              </a:extLst>
            </p:cNvPr>
            <p:cNvSpPr/>
            <p:nvPr/>
          </p:nvSpPr>
          <p:spPr>
            <a:xfrm>
              <a:off x="5647412" y="3009533"/>
              <a:ext cx="471416" cy="551467"/>
            </a:xfrm>
            <a:custGeom>
              <a:avLst/>
              <a:gdLst>
                <a:gd name="connsiteX0" fmla="*/ 0 w 471416"/>
                <a:gd name="connsiteY0" fmla="*/ 110293 h 551467"/>
                <a:gd name="connsiteX1" fmla="*/ 235708 w 471416"/>
                <a:gd name="connsiteY1" fmla="*/ 110293 h 551467"/>
                <a:gd name="connsiteX2" fmla="*/ 235708 w 471416"/>
                <a:gd name="connsiteY2" fmla="*/ 0 h 551467"/>
                <a:gd name="connsiteX3" fmla="*/ 471416 w 471416"/>
                <a:gd name="connsiteY3" fmla="*/ 275734 h 551467"/>
                <a:gd name="connsiteX4" fmla="*/ 235708 w 471416"/>
                <a:gd name="connsiteY4" fmla="*/ 551467 h 551467"/>
                <a:gd name="connsiteX5" fmla="*/ 235708 w 471416"/>
                <a:gd name="connsiteY5" fmla="*/ 441174 h 551467"/>
                <a:gd name="connsiteX6" fmla="*/ 0 w 471416"/>
                <a:gd name="connsiteY6" fmla="*/ 441174 h 551467"/>
                <a:gd name="connsiteX7" fmla="*/ 0 w 471416"/>
                <a:gd name="connsiteY7" fmla="*/ 110293 h 55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6" h="551467">
                  <a:moveTo>
                    <a:pt x="0" y="110293"/>
                  </a:moveTo>
                  <a:lnTo>
                    <a:pt x="235708" y="110293"/>
                  </a:lnTo>
                  <a:lnTo>
                    <a:pt x="235708" y="0"/>
                  </a:lnTo>
                  <a:lnTo>
                    <a:pt x="471416" y="275734"/>
                  </a:lnTo>
                  <a:lnTo>
                    <a:pt x="235708" y="551467"/>
                  </a:lnTo>
                  <a:lnTo>
                    <a:pt x="235708" y="441174"/>
                  </a:lnTo>
                  <a:lnTo>
                    <a:pt x="0" y="441174"/>
                  </a:lnTo>
                  <a:lnTo>
                    <a:pt x="0" y="110293"/>
                  </a:lnTo>
                  <a:close/>
                </a:path>
              </a:pathLst>
            </a:custGeom>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square" lIns="0" tIns="110293" rIns="141425" bIns="110293" numCol="1" spcCol="1270" anchor="ctr" anchorCtr="0">
              <a:noAutofit/>
            </a:bodyPr>
            <a:lstStyle/>
            <a:p>
              <a:pPr marL="0" lvl="0" indent="0" algn="ctr" defTabSz="622300">
                <a:lnSpc>
                  <a:spcPct val="90000"/>
                </a:lnSpc>
                <a:spcBef>
                  <a:spcPct val="0"/>
                </a:spcBef>
                <a:spcAft>
                  <a:spcPct val="35000"/>
                </a:spcAft>
                <a:buNone/>
              </a:pPr>
              <a:endParaRPr lang="es-ES" sz="1400" b="0" kern="1200" cap="none" spc="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Gotham Light" pitchFamily="50" charset="0"/>
              </a:endParaRPr>
            </a:p>
          </p:txBody>
        </p:sp>
        <p:sp>
          <p:nvSpPr>
            <p:cNvPr id="17" name="Forma libre: forma 16">
              <a:extLst>
                <a:ext uri="{FF2B5EF4-FFF2-40B4-BE49-F238E27FC236}">
                  <a16:creationId xmlns:a16="http://schemas.microsoft.com/office/drawing/2014/main" id="{5ECC8672-3FFC-4DCB-A7D3-B7A8E452373D}"/>
                </a:ext>
              </a:extLst>
            </p:cNvPr>
            <p:cNvSpPr/>
            <p:nvPr/>
          </p:nvSpPr>
          <p:spPr>
            <a:xfrm>
              <a:off x="6341194" y="2618169"/>
              <a:ext cx="2223660" cy="1334196"/>
            </a:xfrm>
            <a:custGeom>
              <a:avLst/>
              <a:gdLst>
                <a:gd name="connsiteX0" fmla="*/ 0 w 2223660"/>
                <a:gd name="connsiteY0" fmla="*/ 133420 h 1334196"/>
                <a:gd name="connsiteX1" fmla="*/ 133420 w 2223660"/>
                <a:gd name="connsiteY1" fmla="*/ 0 h 1334196"/>
                <a:gd name="connsiteX2" fmla="*/ 2090240 w 2223660"/>
                <a:gd name="connsiteY2" fmla="*/ 0 h 1334196"/>
                <a:gd name="connsiteX3" fmla="*/ 2223660 w 2223660"/>
                <a:gd name="connsiteY3" fmla="*/ 133420 h 1334196"/>
                <a:gd name="connsiteX4" fmla="*/ 2223660 w 2223660"/>
                <a:gd name="connsiteY4" fmla="*/ 1200776 h 1334196"/>
                <a:gd name="connsiteX5" fmla="*/ 2090240 w 2223660"/>
                <a:gd name="connsiteY5" fmla="*/ 1334196 h 1334196"/>
                <a:gd name="connsiteX6" fmla="*/ 133420 w 2223660"/>
                <a:gd name="connsiteY6" fmla="*/ 1334196 h 1334196"/>
                <a:gd name="connsiteX7" fmla="*/ 0 w 2223660"/>
                <a:gd name="connsiteY7" fmla="*/ 1200776 h 1334196"/>
                <a:gd name="connsiteX8" fmla="*/ 0 w 2223660"/>
                <a:gd name="connsiteY8" fmla="*/ 133420 h 13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660" h="1334196">
                  <a:moveTo>
                    <a:pt x="0" y="133420"/>
                  </a:moveTo>
                  <a:cubicBezTo>
                    <a:pt x="0" y="59734"/>
                    <a:pt x="59734" y="0"/>
                    <a:pt x="133420" y="0"/>
                  </a:cubicBezTo>
                  <a:lnTo>
                    <a:pt x="2090240" y="0"/>
                  </a:lnTo>
                  <a:cubicBezTo>
                    <a:pt x="2163926" y="0"/>
                    <a:pt x="2223660" y="59734"/>
                    <a:pt x="2223660" y="133420"/>
                  </a:cubicBezTo>
                  <a:lnTo>
                    <a:pt x="2223660" y="1200776"/>
                  </a:lnTo>
                  <a:cubicBezTo>
                    <a:pt x="2223660" y="1274462"/>
                    <a:pt x="2163926" y="1334196"/>
                    <a:pt x="2090240" y="1334196"/>
                  </a:cubicBezTo>
                  <a:lnTo>
                    <a:pt x="133420" y="1334196"/>
                  </a:lnTo>
                  <a:cubicBezTo>
                    <a:pt x="59734" y="1334196"/>
                    <a:pt x="0" y="1274462"/>
                    <a:pt x="0" y="1200776"/>
                  </a:cubicBezTo>
                  <a:lnTo>
                    <a:pt x="0" y="133420"/>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07657" tIns="107657" rIns="107657" bIns="107657" numCol="1" spcCol="1270" anchor="ctr" anchorCtr="0">
              <a:noAutofit/>
            </a:bodyPr>
            <a:lstStyle/>
            <a:p>
              <a:pPr marL="0" lvl="0" indent="0" algn="ctr" defTabSz="800100">
                <a:lnSpc>
                  <a:spcPct val="90000"/>
                </a:lnSpc>
                <a:spcBef>
                  <a:spcPct val="0"/>
                </a:spcBef>
                <a:spcAft>
                  <a:spcPct val="35000"/>
                </a:spcAft>
                <a:buNone/>
              </a:pPr>
              <a:r>
                <a:rPr lang="es-ES" sz="1800" b="0" kern="1200" cap="none" spc="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Gotham Light" pitchFamily="50" charset="0"/>
                </a:rPr>
                <a:t>IDENTIFICAR CASO SOSPECHOSO - PROBABLE - CONFIRMADO</a:t>
              </a:r>
            </a:p>
          </p:txBody>
        </p:sp>
        <p:sp>
          <p:nvSpPr>
            <p:cNvPr id="18" name="Forma libre: forma 17">
              <a:extLst>
                <a:ext uri="{FF2B5EF4-FFF2-40B4-BE49-F238E27FC236}">
                  <a16:creationId xmlns:a16="http://schemas.microsoft.com/office/drawing/2014/main" id="{4BE18637-F0A8-4D54-B980-87D2D97A4265}"/>
                </a:ext>
              </a:extLst>
            </p:cNvPr>
            <p:cNvSpPr/>
            <p:nvPr/>
          </p:nvSpPr>
          <p:spPr>
            <a:xfrm>
              <a:off x="7177290" y="4148047"/>
              <a:ext cx="551468" cy="471417"/>
            </a:xfrm>
            <a:custGeom>
              <a:avLst/>
              <a:gdLst>
                <a:gd name="connsiteX0" fmla="*/ 0 w 471416"/>
                <a:gd name="connsiteY0" fmla="*/ 110293 h 551467"/>
                <a:gd name="connsiteX1" fmla="*/ 235708 w 471416"/>
                <a:gd name="connsiteY1" fmla="*/ 110293 h 551467"/>
                <a:gd name="connsiteX2" fmla="*/ 235708 w 471416"/>
                <a:gd name="connsiteY2" fmla="*/ 0 h 551467"/>
                <a:gd name="connsiteX3" fmla="*/ 471416 w 471416"/>
                <a:gd name="connsiteY3" fmla="*/ 275734 h 551467"/>
                <a:gd name="connsiteX4" fmla="*/ 235708 w 471416"/>
                <a:gd name="connsiteY4" fmla="*/ 551467 h 551467"/>
                <a:gd name="connsiteX5" fmla="*/ 235708 w 471416"/>
                <a:gd name="connsiteY5" fmla="*/ 441174 h 551467"/>
                <a:gd name="connsiteX6" fmla="*/ 0 w 471416"/>
                <a:gd name="connsiteY6" fmla="*/ 441174 h 551467"/>
                <a:gd name="connsiteX7" fmla="*/ 0 w 471416"/>
                <a:gd name="connsiteY7" fmla="*/ 110293 h 55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6" h="551467">
                  <a:moveTo>
                    <a:pt x="377133" y="1"/>
                  </a:moveTo>
                  <a:lnTo>
                    <a:pt x="377133" y="275734"/>
                  </a:lnTo>
                  <a:lnTo>
                    <a:pt x="471416" y="275734"/>
                  </a:lnTo>
                  <a:lnTo>
                    <a:pt x="235708" y="551466"/>
                  </a:lnTo>
                  <a:lnTo>
                    <a:pt x="0" y="275734"/>
                  </a:lnTo>
                  <a:lnTo>
                    <a:pt x="94283" y="275734"/>
                  </a:lnTo>
                  <a:lnTo>
                    <a:pt x="94283" y="1"/>
                  </a:lnTo>
                  <a:lnTo>
                    <a:pt x="377133" y="1"/>
                  </a:lnTo>
                  <a:close/>
                </a:path>
              </a:pathLst>
            </a:custGeom>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square" lIns="110294" tIns="1" rIns="110293" bIns="141425" numCol="1" spcCol="1270" anchor="ctr" anchorCtr="0">
              <a:noAutofit/>
            </a:bodyPr>
            <a:lstStyle/>
            <a:p>
              <a:pPr marL="0" lvl="0" indent="0" algn="ctr" defTabSz="622300">
                <a:lnSpc>
                  <a:spcPct val="90000"/>
                </a:lnSpc>
                <a:spcBef>
                  <a:spcPct val="0"/>
                </a:spcBef>
                <a:spcAft>
                  <a:spcPct val="35000"/>
                </a:spcAft>
                <a:buNone/>
              </a:pPr>
              <a:endParaRPr lang="es-ES" sz="1400" b="0" kern="1200" cap="none" spc="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Gotham Light" pitchFamily="50" charset="0"/>
              </a:endParaRPr>
            </a:p>
          </p:txBody>
        </p:sp>
        <p:sp>
          <p:nvSpPr>
            <p:cNvPr id="19" name="Forma libre: forma 18">
              <a:extLst>
                <a:ext uri="{FF2B5EF4-FFF2-40B4-BE49-F238E27FC236}">
                  <a16:creationId xmlns:a16="http://schemas.microsoft.com/office/drawing/2014/main" id="{41F7B305-C41A-4D3A-A280-ED1AA19DA3F3}"/>
                </a:ext>
              </a:extLst>
            </p:cNvPr>
            <p:cNvSpPr/>
            <p:nvPr/>
          </p:nvSpPr>
          <p:spPr>
            <a:xfrm>
              <a:off x="6341194" y="4841830"/>
              <a:ext cx="2223660" cy="1334196"/>
            </a:xfrm>
            <a:custGeom>
              <a:avLst/>
              <a:gdLst>
                <a:gd name="connsiteX0" fmla="*/ 0 w 2223660"/>
                <a:gd name="connsiteY0" fmla="*/ 133420 h 1334196"/>
                <a:gd name="connsiteX1" fmla="*/ 133420 w 2223660"/>
                <a:gd name="connsiteY1" fmla="*/ 0 h 1334196"/>
                <a:gd name="connsiteX2" fmla="*/ 2090240 w 2223660"/>
                <a:gd name="connsiteY2" fmla="*/ 0 h 1334196"/>
                <a:gd name="connsiteX3" fmla="*/ 2223660 w 2223660"/>
                <a:gd name="connsiteY3" fmla="*/ 133420 h 1334196"/>
                <a:gd name="connsiteX4" fmla="*/ 2223660 w 2223660"/>
                <a:gd name="connsiteY4" fmla="*/ 1200776 h 1334196"/>
                <a:gd name="connsiteX5" fmla="*/ 2090240 w 2223660"/>
                <a:gd name="connsiteY5" fmla="*/ 1334196 h 1334196"/>
                <a:gd name="connsiteX6" fmla="*/ 133420 w 2223660"/>
                <a:gd name="connsiteY6" fmla="*/ 1334196 h 1334196"/>
                <a:gd name="connsiteX7" fmla="*/ 0 w 2223660"/>
                <a:gd name="connsiteY7" fmla="*/ 1200776 h 1334196"/>
                <a:gd name="connsiteX8" fmla="*/ 0 w 2223660"/>
                <a:gd name="connsiteY8" fmla="*/ 133420 h 13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660" h="1334196">
                  <a:moveTo>
                    <a:pt x="0" y="133420"/>
                  </a:moveTo>
                  <a:cubicBezTo>
                    <a:pt x="0" y="59734"/>
                    <a:pt x="59734" y="0"/>
                    <a:pt x="133420" y="0"/>
                  </a:cubicBezTo>
                  <a:lnTo>
                    <a:pt x="2090240" y="0"/>
                  </a:lnTo>
                  <a:cubicBezTo>
                    <a:pt x="2163926" y="0"/>
                    <a:pt x="2223660" y="59734"/>
                    <a:pt x="2223660" y="133420"/>
                  </a:cubicBezTo>
                  <a:lnTo>
                    <a:pt x="2223660" y="1200776"/>
                  </a:lnTo>
                  <a:cubicBezTo>
                    <a:pt x="2223660" y="1274462"/>
                    <a:pt x="2163926" y="1334196"/>
                    <a:pt x="2090240" y="1334196"/>
                  </a:cubicBezTo>
                  <a:lnTo>
                    <a:pt x="133420" y="1334196"/>
                  </a:lnTo>
                  <a:cubicBezTo>
                    <a:pt x="59734" y="1334196"/>
                    <a:pt x="0" y="1274462"/>
                    <a:pt x="0" y="1200776"/>
                  </a:cubicBezTo>
                  <a:lnTo>
                    <a:pt x="0" y="133420"/>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107657" tIns="107657" rIns="107657" bIns="107657" numCol="1" spcCol="1270" anchor="ctr" anchorCtr="0">
              <a:noAutofit/>
            </a:bodyPr>
            <a:lstStyle/>
            <a:p>
              <a:pPr marL="0" lvl="0" indent="0" algn="ctr" defTabSz="800100">
                <a:lnSpc>
                  <a:spcPct val="90000"/>
                </a:lnSpc>
                <a:spcBef>
                  <a:spcPct val="0"/>
                </a:spcBef>
                <a:spcAft>
                  <a:spcPct val="35000"/>
                </a:spcAft>
                <a:buNone/>
              </a:pPr>
              <a:r>
                <a:rPr lang="es-ES" sz="1800" b="0" kern="1200" cap="none" spc="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Gotham Light" pitchFamily="50" charset="0"/>
                </a:rPr>
                <a:t>DILIGENCIAR FICHA DE NOTIFICACIÓN</a:t>
              </a:r>
            </a:p>
          </p:txBody>
        </p:sp>
        <p:sp>
          <p:nvSpPr>
            <p:cNvPr id="20" name="Forma libre: forma 19">
              <a:extLst>
                <a:ext uri="{FF2B5EF4-FFF2-40B4-BE49-F238E27FC236}">
                  <a16:creationId xmlns:a16="http://schemas.microsoft.com/office/drawing/2014/main" id="{BB3B77D4-84F4-4DF7-A4AB-65C6E7A146C1}"/>
                </a:ext>
              </a:extLst>
            </p:cNvPr>
            <p:cNvSpPr/>
            <p:nvPr/>
          </p:nvSpPr>
          <p:spPr>
            <a:xfrm rot="21600000">
              <a:off x="5674096" y="5233194"/>
              <a:ext cx="471416" cy="551468"/>
            </a:xfrm>
            <a:custGeom>
              <a:avLst/>
              <a:gdLst>
                <a:gd name="connsiteX0" fmla="*/ 0 w 471416"/>
                <a:gd name="connsiteY0" fmla="*/ 110293 h 551467"/>
                <a:gd name="connsiteX1" fmla="*/ 235708 w 471416"/>
                <a:gd name="connsiteY1" fmla="*/ 110293 h 551467"/>
                <a:gd name="connsiteX2" fmla="*/ 235708 w 471416"/>
                <a:gd name="connsiteY2" fmla="*/ 0 h 551467"/>
                <a:gd name="connsiteX3" fmla="*/ 471416 w 471416"/>
                <a:gd name="connsiteY3" fmla="*/ 275734 h 551467"/>
                <a:gd name="connsiteX4" fmla="*/ 235708 w 471416"/>
                <a:gd name="connsiteY4" fmla="*/ 551467 h 551467"/>
                <a:gd name="connsiteX5" fmla="*/ 235708 w 471416"/>
                <a:gd name="connsiteY5" fmla="*/ 441174 h 551467"/>
                <a:gd name="connsiteX6" fmla="*/ 0 w 471416"/>
                <a:gd name="connsiteY6" fmla="*/ 441174 h 551467"/>
                <a:gd name="connsiteX7" fmla="*/ 0 w 471416"/>
                <a:gd name="connsiteY7" fmla="*/ 110293 h 55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6" h="551467">
                  <a:moveTo>
                    <a:pt x="471416" y="441174"/>
                  </a:moveTo>
                  <a:lnTo>
                    <a:pt x="235708" y="441174"/>
                  </a:lnTo>
                  <a:lnTo>
                    <a:pt x="235708" y="551467"/>
                  </a:lnTo>
                  <a:lnTo>
                    <a:pt x="0" y="275733"/>
                  </a:lnTo>
                  <a:lnTo>
                    <a:pt x="235708" y="0"/>
                  </a:lnTo>
                  <a:lnTo>
                    <a:pt x="235708" y="110293"/>
                  </a:lnTo>
                  <a:lnTo>
                    <a:pt x="471416" y="110293"/>
                  </a:lnTo>
                  <a:lnTo>
                    <a:pt x="471416" y="441174"/>
                  </a:lnTo>
                  <a:close/>
                </a:path>
              </a:pathLst>
            </a:custGeom>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41425" tIns="110293" rIns="0" bIns="110294" numCol="1" spcCol="1270" anchor="ctr" anchorCtr="0">
              <a:noAutofit/>
            </a:bodyPr>
            <a:lstStyle/>
            <a:p>
              <a:pPr marL="0" lvl="0" indent="0" algn="ctr" defTabSz="622300">
                <a:lnSpc>
                  <a:spcPct val="90000"/>
                </a:lnSpc>
                <a:spcBef>
                  <a:spcPct val="0"/>
                </a:spcBef>
                <a:spcAft>
                  <a:spcPct val="35000"/>
                </a:spcAft>
                <a:buNone/>
              </a:pPr>
              <a:endParaRPr lang="es-ES" sz="1400" b="0" kern="1200" cap="none" spc="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Gotham Light" pitchFamily="50" charset="0"/>
              </a:endParaRPr>
            </a:p>
          </p:txBody>
        </p:sp>
        <p:sp>
          <p:nvSpPr>
            <p:cNvPr id="21" name="Forma libre: forma 20">
              <a:extLst>
                <a:ext uri="{FF2B5EF4-FFF2-40B4-BE49-F238E27FC236}">
                  <a16:creationId xmlns:a16="http://schemas.microsoft.com/office/drawing/2014/main" id="{1B35D4D8-2003-4C55-8B81-182AEBC0C5B7}"/>
                </a:ext>
              </a:extLst>
            </p:cNvPr>
            <p:cNvSpPr/>
            <p:nvPr/>
          </p:nvSpPr>
          <p:spPr>
            <a:xfrm>
              <a:off x="3228069" y="4841830"/>
              <a:ext cx="2223660" cy="1334196"/>
            </a:xfrm>
            <a:custGeom>
              <a:avLst/>
              <a:gdLst>
                <a:gd name="connsiteX0" fmla="*/ 0 w 2223660"/>
                <a:gd name="connsiteY0" fmla="*/ 133420 h 1334196"/>
                <a:gd name="connsiteX1" fmla="*/ 133420 w 2223660"/>
                <a:gd name="connsiteY1" fmla="*/ 0 h 1334196"/>
                <a:gd name="connsiteX2" fmla="*/ 2090240 w 2223660"/>
                <a:gd name="connsiteY2" fmla="*/ 0 h 1334196"/>
                <a:gd name="connsiteX3" fmla="*/ 2223660 w 2223660"/>
                <a:gd name="connsiteY3" fmla="*/ 133420 h 1334196"/>
                <a:gd name="connsiteX4" fmla="*/ 2223660 w 2223660"/>
                <a:gd name="connsiteY4" fmla="*/ 1200776 h 1334196"/>
                <a:gd name="connsiteX5" fmla="*/ 2090240 w 2223660"/>
                <a:gd name="connsiteY5" fmla="*/ 1334196 h 1334196"/>
                <a:gd name="connsiteX6" fmla="*/ 133420 w 2223660"/>
                <a:gd name="connsiteY6" fmla="*/ 1334196 h 1334196"/>
                <a:gd name="connsiteX7" fmla="*/ 0 w 2223660"/>
                <a:gd name="connsiteY7" fmla="*/ 1200776 h 1334196"/>
                <a:gd name="connsiteX8" fmla="*/ 0 w 2223660"/>
                <a:gd name="connsiteY8" fmla="*/ 133420 h 13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660" h="1334196">
                  <a:moveTo>
                    <a:pt x="0" y="133420"/>
                  </a:moveTo>
                  <a:cubicBezTo>
                    <a:pt x="0" y="59734"/>
                    <a:pt x="59734" y="0"/>
                    <a:pt x="133420" y="0"/>
                  </a:cubicBezTo>
                  <a:lnTo>
                    <a:pt x="2090240" y="0"/>
                  </a:lnTo>
                  <a:cubicBezTo>
                    <a:pt x="2163926" y="0"/>
                    <a:pt x="2223660" y="59734"/>
                    <a:pt x="2223660" y="133420"/>
                  </a:cubicBezTo>
                  <a:lnTo>
                    <a:pt x="2223660" y="1200776"/>
                  </a:lnTo>
                  <a:cubicBezTo>
                    <a:pt x="2223660" y="1274462"/>
                    <a:pt x="2163926" y="1334196"/>
                    <a:pt x="2090240" y="1334196"/>
                  </a:cubicBezTo>
                  <a:lnTo>
                    <a:pt x="133420" y="1334196"/>
                  </a:lnTo>
                  <a:cubicBezTo>
                    <a:pt x="59734" y="1334196"/>
                    <a:pt x="0" y="1274462"/>
                    <a:pt x="0" y="1200776"/>
                  </a:cubicBezTo>
                  <a:lnTo>
                    <a:pt x="0" y="133420"/>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07657" tIns="107657" rIns="107657" bIns="107657" numCol="1" spcCol="1270" anchor="ctr" anchorCtr="0">
              <a:noAutofit/>
            </a:bodyPr>
            <a:lstStyle/>
            <a:p>
              <a:pPr marL="0" lvl="0" indent="0" algn="ctr" defTabSz="800100">
                <a:lnSpc>
                  <a:spcPct val="90000"/>
                </a:lnSpc>
                <a:spcBef>
                  <a:spcPct val="0"/>
                </a:spcBef>
                <a:spcAft>
                  <a:spcPct val="35000"/>
                </a:spcAft>
                <a:buNone/>
              </a:pPr>
              <a:r>
                <a:rPr lang="es-ES" sz="1800" b="0" kern="1200" cap="none" spc="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Gotham Light" pitchFamily="50" charset="0"/>
                </a:rPr>
                <a:t>INGRESAR AL SIVIGILA</a:t>
              </a:r>
            </a:p>
          </p:txBody>
        </p:sp>
      </p:grpSp>
      <p:pic>
        <p:nvPicPr>
          <p:cNvPr id="22" name="Picture 6" descr="http://www.cobranzasbeta.com.co/web/sites/default/files/reglamento.png">
            <a:extLst>
              <a:ext uri="{FF2B5EF4-FFF2-40B4-BE49-F238E27FC236}">
                <a16:creationId xmlns:a16="http://schemas.microsoft.com/office/drawing/2014/main" id="{199F6D90-C39D-4C7A-AEDF-5F9494E9A7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8837" y="3803130"/>
            <a:ext cx="1319224" cy="13192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TextBox 3">
            <a:extLst>
              <a:ext uri="{FF2B5EF4-FFF2-40B4-BE49-F238E27FC236}">
                <a16:creationId xmlns:a16="http://schemas.microsoft.com/office/drawing/2014/main" id="{DC5A5E01-898D-45F1-B0E5-C1E2DB230707}"/>
              </a:ext>
            </a:extLst>
          </p:cNvPr>
          <p:cNvSpPr txBox="1"/>
          <p:nvPr/>
        </p:nvSpPr>
        <p:spPr>
          <a:xfrm>
            <a:off x="3733800" y="6381328"/>
            <a:ext cx="5115616" cy="369332"/>
          </a:xfrm>
          <a:prstGeom prst="rect">
            <a:avLst/>
          </a:prstGeom>
          <a:noFill/>
        </p:spPr>
        <p:txBody>
          <a:bodyPr wrap="square">
            <a:spAutoFit/>
          </a:bodyPr>
          <a:lstStyle/>
          <a:p>
            <a:pPr>
              <a:defRPr b="0" i="0"/>
            </a:pPr>
            <a:r>
              <a:rPr lang="es-CO" dirty="0">
                <a:solidFill>
                  <a:prstClr val="black"/>
                </a:solidFill>
              </a:rPr>
              <a:t>Fuente: Grupo Sivigila, INS</a:t>
            </a:r>
            <a:endParaRPr lang="x-none" dirty="0">
              <a:solidFill>
                <a:prstClr val="black"/>
              </a:solidFill>
            </a:endParaRPr>
          </a:p>
        </p:txBody>
      </p:sp>
      <p:pic>
        <p:nvPicPr>
          <p:cNvPr id="24" name="Imagen 23">
            <a:extLst>
              <a:ext uri="{FF2B5EF4-FFF2-40B4-BE49-F238E27FC236}">
                <a16:creationId xmlns:a16="http://schemas.microsoft.com/office/drawing/2014/main" id="{92AA59DC-3716-47AA-B65B-745D1DCA4F31}"/>
              </a:ext>
            </a:extLst>
          </p:cNvPr>
          <p:cNvPicPr/>
          <p:nvPr/>
        </p:nvPicPr>
        <p:blipFill rotWithShape="1">
          <a:blip r:embed="rId6" cstate="print">
            <a:extLst>
              <a:ext uri="{28A0092B-C50C-407E-A947-70E740481C1C}">
                <a14:useLocalDpi xmlns:a14="http://schemas.microsoft.com/office/drawing/2010/main" val="0"/>
              </a:ext>
            </a:extLst>
          </a:blip>
          <a:srcRect l="27902" t="24210" r="25807" b="26526"/>
          <a:stretch/>
        </p:blipFill>
        <p:spPr bwMode="auto">
          <a:xfrm>
            <a:off x="414588" y="4581743"/>
            <a:ext cx="2498725" cy="1494790"/>
          </a:xfrm>
          <a:prstGeom prst="rect">
            <a:avLst/>
          </a:prstGeom>
          <a:ln>
            <a:noFill/>
          </a:ln>
          <a:extLst>
            <a:ext uri="{53640926-AAD7-44D8-BBD7-CCE9431645EC}">
              <a14:shadowObscured xmlns:a14="http://schemas.microsoft.com/office/drawing/2010/main"/>
            </a:ext>
          </a:extLst>
        </p:spPr>
      </p:pic>
      <p:pic>
        <p:nvPicPr>
          <p:cNvPr id="8" name="Picture 2" descr="http://t1.gstatic.com/images?q=tbn:ANd9GcR6KALzzj9X5vLVhmV-PC01nNUTLedQJhbVWIWRcNEBkBerITzGQgfjO7A">
            <a:hlinkClick r:id="rId7"/>
            <a:extLst>
              <a:ext uri="{FF2B5EF4-FFF2-40B4-BE49-F238E27FC236}">
                <a16:creationId xmlns:a16="http://schemas.microsoft.com/office/drawing/2014/main" id="{EEAA9E53-1C35-492B-8637-0C476C05BE6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87200" y="1046040"/>
            <a:ext cx="1827400" cy="1728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75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3B064742-1933-46F2-9E4E-09E913F2D270}"/>
              </a:ext>
            </a:extLst>
          </p:cNvPr>
          <p:cNvSpPr>
            <a:spLocks noGrp="1"/>
          </p:cNvSpPr>
          <p:nvPr>
            <p:ph type="title"/>
          </p:nvPr>
        </p:nvSpPr>
        <p:spPr>
          <a:xfrm>
            <a:off x="493713" y="390525"/>
            <a:ext cx="8086725" cy="400050"/>
          </a:xfrm>
        </p:spPr>
        <p:txBody>
          <a:bodyPr>
            <a:noAutofit/>
          </a:bodyPr>
          <a:lstStyle/>
          <a:p>
            <a:pPr algn="ctr"/>
            <a:r>
              <a:rPr lang="es-CO" altLang="en-US" sz="2800" dirty="0">
                <a:solidFill>
                  <a:srgbClr val="C00000"/>
                </a:solidFill>
                <a:latin typeface="Gotham Black" pitchFamily="50" charset="0"/>
                <a:ea typeface="ＭＳ Ｐゴシック" pitchFamily="34" charset="-128"/>
              </a:rPr>
              <a:t>Forma de ingreso y reportes al Sivigila</a:t>
            </a:r>
            <a:endParaRPr lang="es-CO" sz="2800" dirty="0">
              <a:solidFill>
                <a:srgbClr val="C00000"/>
              </a:solidFill>
              <a:latin typeface="Gotham Black" pitchFamily="50" charset="0"/>
            </a:endParaRPr>
          </a:p>
        </p:txBody>
      </p:sp>
      <p:graphicFrame>
        <p:nvGraphicFramePr>
          <p:cNvPr id="12" name="4 Diagrama">
            <a:extLst>
              <a:ext uri="{FF2B5EF4-FFF2-40B4-BE49-F238E27FC236}">
                <a16:creationId xmlns:a16="http://schemas.microsoft.com/office/drawing/2014/main" id="{1BAD4283-0BCF-4645-A02E-FB440548481A}"/>
              </a:ext>
            </a:extLst>
          </p:cNvPr>
          <p:cNvGraphicFramePr/>
          <p:nvPr>
            <p:extLst>
              <p:ext uri="{D42A27DB-BD31-4B8C-83A1-F6EECF244321}">
                <p14:modId xmlns:p14="http://schemas.microsoft.com/office/powerpoint/2010/main" val="3395008866"/>
              </p:ext>
            </p:extLst>
          </p:nvPr>
        </p:nvGraphicFramePr>
        <p:xfrm>
          <a:off x="776604" y="1463400"/>
          <a:ext cx="7650995" cy="408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367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3C518-D7BF-4C04-87CE-91521CDDBA4A}"/>
              </a:ext>
            </a:extLst>
          </p:cNvPr>
          <p:cNvSpPr>
            <a:spLocks noGrp="1"/>
          </p:cNvSpPr>
          <p:nvPr>
            <p:ph type="title"/>
          </p:nvPr>
        </p:nvSpPr>
        <p:spPr/>
        <p:txBody>
          <a:bodyPr>
            <a:noAutofit/>
          </a:bodyPr>
          <a:lstStyle/>
          <a:p>
            <a:pPr algn="ctr"/>
            <a:r>
              <a:rPr lang="es-CO" altLang="en-US" sz="2800" dirty="0">
                <a:solidFill>
                  <a:srgbClr val="C00000"/>
                </a:solidFill>
                <a:latin typeface="Gotham Black" pitchFamily="50" charset="0"/>
                <a:ea typeface="ＭＳ Ｐゴシック" pitchFamily="34" charset="-128"/>
              </a:rPr>
              <a:t>Ficha de notificación</a:t>
            </a:r>
            <a:endParaRPr lang="es-CO" sz="2800" dirty="0">
              <a:solidFill>
                <a:srgbClr val="C00000"/>
              </a:solidFill>
              <a:latin typeface="Gotham Black" pitchFamily="50" charset="0"/>
            </a:endParaRPr>
          </a:p>
        </p:txBody>
      </p:sp>
      <p:pic>
        <p:nvPicPr>
          <p:cNvPr id="5" name="Picture 2">
            <a:extLst>
              <a:ext uri="{FF2B5EF4-FFF2-40B4-BE49-F238E27FC236}">
                <a16:creationId xmlns:a16="http://schemas.microsoft.com/office/drawing/2014/main" id="{0B580CEC-2B97-4C62-8345-BBD7CDCA64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685" t="6297" r="32511" b="8553"/>
          <a:stretch/>
        </p:blipFill>
        <p:spPr bwMode="auto">
          <a:xfrm>
            <a:off x="604451" y="1247358"/>
            <a:ext cx="2678747" cy="3155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9 CuadroTexto">
            <a:extLst>
              <a:ext uri="{FF2B5EF4-FFF2-40B4-BE49-F238E27FC236}">
                <a16:creationId xmlns:a16="http://schemas.microsoft.com/office/drawing/2014/main" id="{04768DA2-B96A-4A7C-809B-6991997E14EB}"/>
              </a:ext>
            </a:extLst>
          </p:cNvPr>
          <p:cNvSpPr txBox="1"/>
          <p:nvPr/>
        </p:nvSpPr>
        <p:spPr>
          <a:xfrm>
            <a:off x="3664800" y="1348676"/>
            <a:ext cx="4082400" cy="954107"/>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s-ES" sz="1600" dirty="0">
                <a:latin typeface="Gotham Light" pitchFamily="50" charset="0"/>
              </a:rPr>
              <a:t> </a:t>
            </a:r>
            <a:r>
              <a:rPr lang="es-ES" sz="1200" b="1" dirty="0">
                <a:latin typeface="Gotham Light" pitchFamily="50" charset="0"/>
              </a:rPr>
              <a:t>Ficha de Datos Básicos</a:t>
            </a:r>
            <a:r>
              <a:rPr lang="es-ES" sz="1200" dirty="0">
                <a:latin typeface="Gotham Light" pitchFamily="50" charset="0"/>
              </a:rPr>
              <a:t>: allí se registran  la información y datos personales del paciente, del departamento, UPGD, diagnóstico, entre otros datos</a:t>
            </a:r>
            <a:r>
              <a:rPr lang="es-ES" sz="1600" dirty="0">
                <a:latin typeface="Gotham Light" pitchFamily="50" charset="0"/>
              </a:rPr>
              <a:t>.</a:t>
            </a:r>
          </a:p>
        </p:txBody>
      </p:sp>
      <p:sp>
        <p:nvSpPr>
          <p:cNvPr id="9" name="12 CuadroTexto">
            <a:extLst>
              <a:ext uri="{FF2B5EF4-FFF2-40B4-BE49-F238E27FC236}">
                <a16:creationId xmlns:a16="http://schemas.microsoft.com/office/drawing/2014/main" id="{A36A43BA-E629-42C7-AC10-2FD606A41D68}"/>
              </a:ext>
            </a:extLst>
          </p:cNvPr>
          <p:cNvSpPr txBox="1"/>
          <p:nvPr/>
        </p:nvSpPr>
        <p:spPr>
          <a:xfrm>
            <a:off x="1250754" y="4817510"/>
            <a:ext cx="4064887" cy="1169551"/>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s-ES" sz="1400" b="1" dirty="0">
                <a:latin typeface="Gotham Light" pitchFamily="50" charset="0"/>
              </a:rPr>
              <a:t>Ficha de Datos complementarios: </a:t>
            </a:r>
          </a:p>
          <a:p>
            <a:pPr algn="just">
              <a:defRPr/>
            </a:pPr>
            <a:endParaRPr lang="es-ES" sz="1400" dirty="0">
              <a:latin typeface="Gotham Light" pitchFamily="50" charset="0"/>
            </a:endParaRPr>
          </a:p>
          <a:p>
            <a:pPr algn="just">
              <a:defRPr/>
            </a:pPr>
            <a:r>
              <a:rPr lang="es-ES" sz="1400" dirty="0">
                <a:latin typeface="Gotham Light" pitchFamily="50" charset="0"/>
              </a:rPr>
              <a:t>se registran los datos específicos del evento de interés en Salud Pública. Este registro cambia según el tipo de evento. </a:t>
            </a:r>
          </a:p>
        </p:txBody>
      </p:sp>
      <p:pic>
        <p:nvPicPr>
          <p:cNvPr id="11" name="Picture 2">
            <a:extLst>
              <a:ext uri="{FF2B5EF4-FFF2-40B4-BE49-F238E27FC236}">
                <a16:creationId xmlns:a16="http://schemas.microsoft.com/office/drawing/2014/main" id="{2AB55B8B-1FB8-4421-B629-5E02641969E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904" t="5846" r="29932" b="4475"/>
          <a:stretch/>
        </p:blipFill>
        <p:spPr bwMode="auto">
          <a:xfrm>
            <a:off x="5554800" y="2859084"/>
            <a:ext cx="2566191" cy="31447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379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a:extLst>
              <a:ext uri="{FF2B5EF4-FFF2-40B4-BE49-F238E27FC236}">
                <a16:creationId xmlns:a16="http://schemas.microsoft.com/office/drawing/2014/main" id="{1D36E53E-553F-4BBA-9137-66BA497BD1B1}"/>
              </a:ext>
            </a:extLst>
          </p:cNvPr>
          <p:cNvSpPr/>
          <p:nvPr/>
        </p:nvSpPr>
        <p:spPr>
          <a:xfrm>
            <a:off x="540646" y="1180813"/>
            <a:ext cx="3927882" cy="461665"/>
          </a:xfrm>
          <a:prstGeom prst="rect">
            <a:avLst/>
          </a:prstGeom>
        </p:spPr>
        <p:txBody>
          <a:bodyPr wrap="square">
            <a:spAutoFit/>
          </a:bodyPr>
          <a:lstStyle/>
          <a:p>
            <a:pPr algn="ctr"/>
            <a:r>
              <a:rPr lang="es-CO" altLang="es-CO" sz="2400" b="1" dirty="0">
                <a:latin typeface="Gotham Black" pitchFamily="50" charset="0"/>
              </a:rPr>
              <a:t>1. Información general </a:t>
            </a:r>
          </a:p>
        </p:txBody>
      </p:sp>
      <p:pic>
        <p:nvPicPr>
          <p:cNvPr id="5" name="Picture 3">
            <a:extLst>
              <a:ext uri="{FF2B5EF4-FFF2-40B4-BE49-F238E27FC236}">
                <a16:creationId xmlns:a16="http://schemas.microsoft.com/office/drawing/2014/main" id="{612637BE-D982-4E38-88E8-19F192BEEB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44" t="8021" r="9429" b="45990"/>
          <a:stretch/>
        </p:blipFill>
        <p:spPr bwMode="auto">
          <a:xfrm>
            <a:off x="2732271" y="2239911"/>
            <a:ext cx="6164339" cy="26878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E24CDB58-CC8B-48A2-8FA2-8A541AC306C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685" t="6297" r="32511" b="8553"/>
          <a:stretch/>
        </p:blipFill>
        <p:spPr bwMode="auto">
          <a:xfrm>
            <a:off x="302846" y="2444693"/>
            <a:ext cx="1909412" cy="2249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2 Elipse">
            <a:extLst>
              <a:ext uri="{FF2B5EF4-FFF2-40B4-BE49-F238E27FC236}">
                <a16:creationId xmlns:a16="http://schemas.microsoft.com/office/drawing/2014/main" id="{90AC4274-CE37-46C3-B231-0DA25C7B3376}"/>
              </a:ext>
            </a:extLst>
          </p:cNvPr>
          <p:cNvSpPr/>
          <p:nvPr/>
        </p:nvSpPr>
        <p:spPr>
          <a:xfrm>
            <a:off x="236285" y="2637731"/>
            <a:ext cx="1975973" cy="5027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noFill/>
            </a:endParaRPr>
          </a:p>
        </p:txBody>
      </p:sp>
      <p:cxnSp>
        <p:nvCxnSpPr>
          <p:cNvPr id="8" name="10 Conector recto de flecha">
            <a:extLst>
              <a:ext uri="{FF2B5EF4-FFF2-40B4-BE49-F238E27FC236}">
                <a16:creationId xmlns:a16="http://schemas.microsoft.com/office/drawing/2014/main" id="{F8927D0C-086D-42F0-A07A-87E37D2497B3}"/>
              </a:ext>
            </a:extLst>
          </p:cNvPr>
          <p:cNvCxnSpPr/>
          <p:nvPr/>
        </p:nvCxnSpPr>
        <p:spPr>
          <a:xfrm>
            <a:off x="2212258" y="2878806"/>
            <a:ext cx="431391" cy="636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CuadroTexto 6">
            <a:extLst>
              <a:ext uri="{FF2B5EF4-FFF2-40B4-BE49-F238E27FC236}">
                <a16:creationId xmlns:a16="http://schemas.microsoft.com/office/drawing/2014/main" id="{3C1B1C18-FE23-4288-9F4C-28988BFD8918}"/>
              </a:ext>
            </a:extLst>
          </p:cNvPr>
          <p:cNvSpPr txBox="1"/>
          <p:nvPr/>
        </p:nvSpPr>
        <p:spPr>
          <a:xfrm>
            <a:off x="5480459" y="1158157"/>
            <a:ext cx="1535998" cy="553998"/>
          </a:xfrm>
          <a:prstGeom prst="rect">
            <a:avLst/>
          </a:prstGeom>
          <a:noFill/>
        </p:spPr>
        <p:txBody>
          <a:bodyPr wrap="none" rtlCol="0">
            <a:spAutoFit/>
          </a:bodyPr>
          <a:lstStyle/>
          <a:p>
            <a:r>
              <a:rPr lang="es-CO" sz="3000" b="1" dirty="0">
                <a:solidFill>
                  <a:schemeClr val="bg1"/>
                </a:solidFill>
                <a:latin typeface="Garamond" panose="02020404030301010803" pitchFamily="18" charset="0"/>
              </a:rPr>
              <a:t>CÓMO</a:t>
            </a:r>
            <a:r>
              <a:rPr lang="es-CO" sz="2400" b="1" dirty="0">
                <a:solidFill>
                  <a:schemeClr val="bg1"/>
                </a:solidFill>
                <a:latin typeface="Garamond" panose="02020404030301010803" pitchFamily="18" charset="0"/>
              </a:rPr>
              <a:t>?</a:t>
            </a:r>
            <a:endParaRPr lang="es-CO" sz="2400" dirty="0">
              <a:solidFill>
                <a:schemeClr val="bg1"/>
              </a:solidFill>
              <a:latin typeface="Garamond" panose="02020404030301010803" pitchFamily="18" charset="0"/>
            </a:endParaRPr>
          </a:p>
        </p:txBody>
      </p:sp>
      <p:sp>
        <p:nvSpPr>
          <p:cNvPr id="10" name="TextBox 3">
            <a:extLst>
              <a:ext uri="{FF2B5EF4-FFF2-40B4-BE49-F238E27FC236}">
                <a16:creationId xmlns:a16="http://schemas.microsoft.com/office/drawing/2014/main" id="{FD790F4B-596E-4F30-9670-48F43E58A011}"/>
              </a:ext>
            </a:extLst>
          </p:cNvPr>
          <p:cNvSpPr txBox="1"/>
          <p:nvPr/>
        </p:nvSpPr>
        <p:spPr>
          <a:xfrm>
            <a:off x="3733800" y="6381328"/>
            <a:ext cx="5115616" cy="369332"/>
          </a:xfrm>
          <a:prstGeom prst="rect">
            <a:avLst/>
          </a:prstGeom>
          <a:noFill/>
        </p:spPr>
        <p:txBody>
          <a:bodyPr wrap="square">
            <a:spAutoFit/>
          </a:bodyPr>
          <a:lstStyle/>
          <a:p>
            <a:pPr>
              <a:defRPr b="0" i="0"/>
            </a:pPr>
            <a:r>
              <a:rPr lang="es-CO" dirty="0">
                <a:solidFill>
                  <a:prstClr val="black"/>
                </a:solidFill>
              </a:rPr>
              <a:t>Fuente: Grupo Sivigila, INS</a:t>
            </a:r>
            <a:endParaRPr lang="x-none" dirty="0">
              <a:solidFill>
                <a:prstClr val="black"/>
              </a:solidFill>
            </a:endParaRPr>
          </a:p>
        </p:txBody>
      </p:sp>
      <p:sp>
        <p:nvSpPr>
          <p:cNvPr id="11" name="Rectangle 2">
            <a:extLst>
              <a:ext uri="{FF2B5EF4-FFF2-40B4-BE49-F238E27FC236}">
                <a16:creationId xmlns:a16="http://schemas.microsoft.com/office/drawing/2014/main" id="{AF5E7263-0741-45FA-B3E9-EECC35CB535D}"/>
              </a:ext>
            </a:extLst>
          </p:cNvPr>
          <p:cNvSpPr txBox="1">
            <a:spLocks noChangeArrowheads="1"/>
          </p:cNvSpPr>
          <p:nvPr/>
        </p:nvSpPr>
        <p:spPr>
          <a:xfrm>
            <a:off x="492919" y="183818"/>
            <a:ext cx="7973400" cy="5791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chemeClr val="tx1"/>
                </a:solidFill>
                <a:latin typeface="Helvetica" pitchFamily="2" charset="0"/>
                <a:ea typeface="+mj-ea"/>
                <a:cs typeface="+mj-cs"/>
              </a:defRPr>
            </a:lvl1pPr>
          </a:lstStyle>
          <a:p>
            <a:pPr algn="ctr">
              <a:defRPr b="0" i="0"/>
            </a:pPr>
            <a:r>
              <a:rPr lang="es-CO" altLang="en-US" sz="2800" b="0" dirty="0">
                <a:solidFill>
                  <a:srgbClr val="C00000"/>
                </a:solidFill>
                <a:latin typeface="Gotham Black" pitchFamily="50" charset="0"/>
                <a:ea typeface="ＭＳ Ｐゴシック" pitchFamily="34" charset="-128"/>
              </a:rPr>
              <a:t>Ficha de notificación: Datos básicos</a:t>
            </a:r>
            <a:endParaRPr lang="x-none" altLang="en-US" sz="2800" b="0" dirty="0">
              <a:solidFill>
                <a:srgbClr val="C00000"/>
              </a:solidFill>
              <a:latin typeface="Gotham Black" pitchFamily="50" charset="0"/>
              <a:ea typeface="ＭＳ Ｐゴシック" pitchFamily="34" charset="-128"/>
            </a:endParaRPr>
          </a:p>
        </p:txBody>
      </p:sp>
    </p:spTree>
    <p:extLst>
      <p:ext uri="{BB962C8B-B14F-4D97-AF65-F5344CB8AC3E}">
        <p14:creationId xmlns:p14="http://schemas.microsoft.com/office/powerpoint/2010/main" val="112309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a:extLst>
              <a:ext uri="{FF2B5EF4-FFF2-40B4-BE49-F238E27FC236}">
                <a16:creationId xmlns:a16="http://schemas.microsoft.com/office/drawing/2014/main" id="{1D36E53E-553F-4BBA-9137-66BA497BD1B1}"/>
              </a:ext>
            </a:extLst>
          </p:cNvPr>
          <p:cNvSpPr/>
          <p:nvPr/>
        </p:nvSpPr>
        <p:spPr>
          <a:xfrm>
            <a:off x="245771" y="1067624"/>
            <a:ext cx="6700163" cy="461665"/>
          </a:xfrm>
          <a:prstGeom prst="rect">
            <a:avLst/>
          </a:prstGeom>
        </p:spPr>
        <p:txBody>
          <a:bodyPr wrap="square">
            <a:spAutoFit/>
          </a:bodyPr>
          <a:lstStyle/>
          <a:p>
            <a:r>
              <a:rPr lang="es-CO" altLang="es-CO" sz="2400" b="1" dirty="0">
                <a:latin typeface="Gotham Black" pitchFamily="50" charset="0"/>
              </a:rPr>
              <a:t>2. Identificación del paciente </a:t>
            </a:r>
          </a:p>
        </p:txBody>
      </p:sp>
      <p:sp>
        <p:nvSpPr>
          <p:cNvPr id="9" name="CuadroTexto 6">
            <a:extLst>
              <a:ext uri="{FF2B5EF4-FFF2-40B4-BE49-F238E27FC236}">
                <a16:creationId xmlns:a16="http://schemas.microsoft.com/office/drawing/2014/main" id="{3C1B1C18-FE23-4288-9F4C-28988BFD8918}"/>
              </a:ext>
            </a:extLst>
          </p:cNvPr>
          <p:cNvSpPr txBox="1"/>
          <p:nvPr/>
        </p:nvSpPr>
        <p:spPr>
          <a:xfrm>
            <a:off x="5480459" y="1158157"/>
            <a:ext cx="1535998" cy="553998"/>
          </a:xfrm>
          <a:prstGeom prst="rect">
            <a:avLst/>
          </a:prstGeom>
          <a:noFill/>
        </p:spPr>
        <p:txBody>
          <a:bodyPr wrap="none" rtlCol="0">
            <a:spAutoFit/>
          </a:bodyPr>
          <a:lstStyle/>
          <a:p>
            <a:r>
              <a:rPr lang="es-CO" sz="3000" b="1" dirty="0">
                <a:solidFill>
                  <a:schemeClr val="bg1"/>
                </a:solidFill>
                <a:latin typeface="Garamond" panose="02020404030301010803" pitchFamily="18" charset="0"/>
              </a:rPr>
              <a:t>CÓMO</a:t>
            </a:r>
            <a:r>
              <a:rPr lang="es-CO" sz="2400" b="1" dirty="0">
                <a:solidFill>
                  <a:schemeClr val="bg1"/>
                </a:solidFill>
                <a:latin typeface="Garamond" panose="02020404030301010803" pitchFamily="18" charset="0"/>
              </a:rPr>
              <a:t>?</a:t>
            </a:r>
            <a:endParaRPr lang="es-CO" sz="2400" dirty="0">
              <a:solidFill>
                <a:schemeClr val="bg1"/>
              </a:solidFill>
              <a:latin typeface="Garamond" panose="02020404030301010803" pitchFamily="18" charset="0"/>
            </a:endParaRPr>
          </a:p>
        </p:txBody>
      </p:sp>
      <p:sp>
        <p:nvSpPr>
          <p:cNvPr id="10" name="TextBox 3">
            <a:extLst>
              <a:ext uri="{FF2B5EF4-FFF2-40B4-BE49-F238E27FC236}">
                <a16:creationId xmlns:a16="http://schemas.microsoft.com/office/drawing/2014/main" id="{FD790F4B-596E-4F30-9670-48F43E58A011}"/>
              </a:ext>
            </a:extLst>
          </p:cNvPr>
          <p:cNvSpPr txBox="1"/>
          <p:nvPr/>
        </p:nvSpPr>
        <p:spPr>
          <a:xfrm>
            <a:off x="3733800" y="6381328"/>
            <a:ext cx="5115616" cy="369332"/>
          </a:xfrm>
          <a:prstGeom prst="rect">
            <a:avLst/>
          </a:prstGeom>
          <a:noFill/>
        </p:spPr>
        <p:txBody>
          <a:bodyPr wrap="square">
            <a:spAutoFit/>
          </a:bodyPr>
          <a:lstStyle/>
          <a:p>
            <a:pPr>
              <a:defRPr b="0" i="0"/>
            </a:pPr>
            <a:r>
              <a:rPr lang="es-CO" dirty="0">
                <a:solidFill>
                  <a:prstClr val="black"/>
                </a:solidFill>
              </a:rPr>
              <a:t>Fuente: Grupo Sivigila, INS</a:t>
            </a:r>
            <a:endParaRPr lang="x-none" dirty="0">
              <a:solidFill>
                <a:prstClr val="black"/>
              </a:solidFill>
            </a:endParaRPr>
          </a:p>
        </p:txBody>
      </p:sp>
      <p:sp>
        <p:nvSpPr>
          <p:cNvPr id="11" name="Rectangle 2">
            <a:extLst>
              <a:ext uri="{FF2B5EF4-FFF2-40B4-BE49-F238E27FC236}">
                <a16:creationId xmlns:a16="http://schemas.microsoft.com/office/drawing/2014/main" id="{AF5E7263-0741-45FA-B3E9-EECC35CB535D}"/>
              </a:ext>
            </a:extLst>
          </p:cNvPr>
          <p:cNvSpPr txBox="1">
            <a:spLocks noChangeArrowheads="1"/>
          </p:cNvSpPr>
          <p:nvPr/>
        </p:nvSpPr>
        <p:spPr>
          <a:xfrm>
            <a:off x="492919" y="183818"/>
            <a:ext cx="7973400" cy="5791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chemeClr val="tx1"/>
                </a:solidFill>
                <a:latin typeface="Helvetica" pitchFamily="2" charset="0"/>
                <a:ea typeface="+mj-ea"/>
                <a:cs typeface="+mj-cs"/>
              </a:defRPr>
            </a:lvl1pPr>
          </a:lstStyle>
          <a:p>
            <a:pPr algn="ctr">
              <a:defRPr b="0" i="0"/>
            </a:pPr>
            <a:r>
              <a:rPr lang="es-CO" altLang="en-US" sz="2800" b="0" dirty="0">
                <a:solidFill>
                  <a:srgbClr val="C00000"/>
                </a:solidFill>
                <a:latin typeface="Gotham Black" pitchFamily="50" charset="0"/>
                <a:ea typeface="ＭＳ Ｐゴシック" pitchFamily="34" charset="-128"/>
              </a:rPr>
              <a:t>Ficha de notificación: Datos básicos</a:t>
            </a:r>
            <a:endParaRPr lang="x-none" altLang="en-US" sz="2800" b="0" dirty="0">
              <a:solidFill>
                <a:srgbClr val="C00000"/>
              </a:solidFill>
              <a:latin typeface="Gotham Black" pitchFamily="50" charset="0"/>
              <a:ea typeface="ＭＳ Ｐゴシック" pitchFamily="34" charset="-128"/>
            </a:endParaRPr>
          </a:p>
        </p:txBody>
      </p:sp>
      <p:pic>
        <p:nvPicPr>
          <p:cNvPr id="3" name="Picture 2">
            <a:extLst>
              <a:ext uri="{FF2B5EF4-FFF2-40B4-BE49-F238E27FC236}">
                <a16:creationId xmlns:a16="http://schemas.microsoft.com/office/drawing/2014/main" id="{6B61C426-009F-405D-B65E-F25687006CF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685" t="6297" r="32511" b="8553"/>
          <a:stretch/>
        </p:blipFill>
        <p:spPr bwMode="auto">
          <a:xfrm>
            <a:off x="210671" y="2310995"/>
            <a:ext cx="1737783" cy="2094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a:extLst>
              <a:ext uri="{FF2B5EF4-FFF2-40B4-BE49-F238E27FC236}">
                <a16:creationId xmlns:a16="http://schemas.microsoft.com/office/drawing/2014/main" id="{010161E7-698C-4B5C-AC01-5915A671D5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43" t="14976" r="16438" b="15007"/>
          <a:stretch/>
        </p:blipFill>
        <p:spPr bwMode="auto">
          <a:xfrm>
            <a:off x="2494811" y="1664135"/>
            <a:ext cx="6287853" cy="39867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2 Elipse">
            <a:extLst>
              <a:ext uri="{FF2B5EF4-FFF2-40B4-BE49-F238E27FC236}">
                <a16:creationId xmlns:a16="http://schemas.microsoft.com/office/drawing/2014/main" id="{7FDE0AD4-4DEB-4937-8154-9EDEBCA00AA7}"/>
              </a:ext>
            </a:extLst>
          </p:cNvPr>
          <p:cNvSpPr/>
          <p:nvPr/>
        </p:nvSpPr>
        <p:spPr>
          <a:xfrm>
            <a:off x="120099" y="2884905"/>
            <a:ext cx="1970485" cy="6427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noFill/>
            </a:endParaRPr>
          </a:p>
        </p:txBody>
      </p:sp>
      <p:cxnSp>
        <p:nvCxnSpPr>
          <p:cNvPr id="17" name="10 Conector recto de flecha">
            <a:extLst>
              <a:ext uri="{FF2B5EF4-FFF2-40B4-BE49-F238E27FC236}">
                <a16:creationId xmlns:a16="http://schemas.microsoft.com/office/drawing/2014/main" id="{CF376959-7A56-4445-BA4B-0ED5A2B9BE18}"/>
              </a:ext>
            </a:extLst>
          </p:cNvPr>
          <p:cNvCxnSpPr/>
          <p:nvPr/>
        </p:nvCxnSpPr>
        <p:spPr>
          <a:xfrm flipV="1">
            <a:off x="2043601" y="3176983"/>
            <a:ext cx="386947" cy="78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154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a:extLst>
              <a:ext uri="{FF2B5EF4-FFF2-40B4-BE49-F238E27FC236}">
                <a16:creationId xmlns:a16="http://schemas.microsoft.com/office/drawing/2014/main" id="{1D36E53E-553F-4BBA-9137-66BA497BD1B1}"/>
              </a:ext>
            </a:extLst>
          </p:cNvPr>
          <p:cNvSpPr/>
          <p:nvPr/>
        </p:nvSpPr>
        <p:spPr>
          <a:xfrm>
            <a:off x="245771" y="1067624"/>
            <a:ext cx="6700163" cy="461665"/>
          </a:xfrm>
          <a:prstGeom prst="rect">
            <a:avLst/>
          </a:prstGeom>
        </p:spPr>
        <p:txBody>
          <a:bodyPr wrap="square">
            <a:spAutoFit/>
          </a:bodyPr>
          <a:lstStyle/>
          <a:p>
            <a:r>
              <a:rPr lang="es-CO" altLang="es-CO" sz="2400" b="1" dirty="0">
                <a:latin typeface="Gotham Black" pitchFamily="50" charset="0"/>
              </a:rPr>
              <a:t>3. Notificación</a:t>
            </a:r>
          </a:p>
        </p:txBody>
      </p:sp>
      <p:sp>
        <p:nvSpPr>
          <p:cNvPr id="9" name="CuadroTexto 6">
            <a:extLst>
              <a:ext uri="{FF2B5EF4-FFF2-40B4-BE49-F238E27FC236}">
                <a16:creationId xmlns:a16="http://schemas.microsoft.com/office/drawing/2014/main" id="{3C1B1C18-FE23-4288-9F4C-28988BFD8918}"/>
              </a:ext>
            </a:extLst>
          </p:cNvPr>
          <p:cNvSpPr txBox="1"/>
          <p:nvPr/>
        </p:nvSpPr>
        <p:spPr>
          <a:xfrm>
            <a:off x="5480459" y="1158157"/>
            <a:ext cx="1535998" cy="553998"/>
          </a:xfrm>
          <a:prstGeom prst="rect">
            <a:avLst/>
          </a:prstGeom>
          <a:noFill/>
        </p:spPr>
        <p:txBody>
          <a:bodyPr wrap="none" rtlCol="0">
            <a:spAutoFit/>
          </a:bodyPr>
          <a:lstStyle/>
          <a:p>
            <a:r>
              <a:rPr lang="es-CO" sz="3000" b="1" dirty="0">
                <a:solidFill>
                  <a:schemeClr val="bg1"/>
                </a:solidFill>
                <a:latin typeface="Garamond" panose="02020404030301010803" pitchFamily="18" charset="0"/>
              </a:rPr>
              <a:t>CÓMO</a:t>
            </a:r>
            <a:r>
              <a:rPr lang="es-CO" sz="2400" b="1" dirty="0">
                <a:solidFill>
                  <a:schemeClr val="bg1"/>
                </a:solidFill>
                <a:latin typeface="Garamond" panose="02020404030301010803" pitchFamily="18" charset="0"/>
              </a:rPr>
              <a:t>?</a:t>
            </a:r>
            <a:endParaRPr lang="es-CO" sz="2400" dirty="0">
              <a:solidFill>
                <a:schemeClr val="bg1"/>
              </a:solidFill>
              <a:latin typeface="Garamond" panose="02020404030301010803" pitchFamily="18" charset="0"/>
            </a:endParaRPr>
          </a:p>
        </p:txBody>
      </p:sp>
      <p:sp>
        <p:nvSpPr>
          <p:cNvPr id="10" name="TextBox 3">
            <a:extLst>
              <a:ext uri="{FF2B5EF4-FFF2-40B4-BE49-F238E27FC236}">
                <a16:creationId xmlns:a16="http://schemas.microsoft.com/office/drawing/2014/main" id="{FD790F4B-596E-4F30-9670-48F43E58A011}"/>
              </a:ext>
            </a:extLst>
          </p:cNvPr>
          <p:cNvSpPr txBox="1"/>
          <p:nvPr/>
        </p:nvSpPr>
        <p:spPr>
          <a:xfrm>
            <a:off x="3733800" y="6381328"/>
            <a:ext cx="5115616" cy="369332"/>
          </a:xfrm>
          <a:prstGeom prst="rect">
            <a:avLst/>
          </a:prstGeom>
          <a:noFill/>
        </p:spPr>
        <p:txBody>
          <a:bodyPr wrap="square">
            <a:spAutoFit/>
          </a:bodyPr>
          <a:lstStyle/>
          <a:p>
            <a:pPr>
              <a:defRPr b="0" i="0"/>
            </a:pPr>
            <a:r>
              <a:rPr lang="es-CO" dirty="0">
                <a:solidFill>
                  <a:prstClr val="black"/>
                </a:solidFill>
              </a:rPr>
              <a:t>Fuente: Grupo Sivigila, INS</a:t>
            </a:r>
            <a:endParaRPr lang="x-none" dirty="0">
              <a:solidFill>
                <a:prstClr val="black"/>
              </a:solidFill>
            </a:endParaRPr>
          </a:p>
        </p:txBody>
      </p:sp>
      <p:sp>
        <p:nvSpPr>
          <p:cNvPr id="11" name="Rectangle 2">
            <a:extLst>
              <a:ext uri="{FF2B5EF4-FFF2-40B4-BE49-F238E27FC236}">
                <a16:creationId xmlns:a16="http://schemas.microsoft.com/office/drawing/2014/main" id="{AF5E7263-0741-45FA-B3E9-EECC35CB535D}"/>
              </a:ext>
            </a:extLst>
          </p:cNvPr>
          <p:cNvSpPr txBox="1">
            <a:spLocks noChangeArrowheads="1"/>
          </p:cNvSpPr>
          <p:nvPr/>
        </p:nvSpPr>
        <p:spPr>
          <a:xfrm>
            <a:off x="492919" y="183818"/>
            <a:ext cx="7973400" cy="5791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chemeClr val="tx1"/>
                </a:solidFill>
                <a:latin typeface="Helvetica" pitchFamily="2" charset="0"/>
                <a:ea typeface="+mj-ea"/>
                <a:cs typeface="+mj-cs"/>
              </a:defRPr>
            </a:lvl1pPr>
          </a:lstStyle>
          <a:p>
            <a:pPr algn="ctr">
              <a:defRPr b="0" i="0"/>
            </a:pPr>
            <a:r>
              <a:rPr lang="es-CO" altLang="en-US" sz="2800" b="0" dirty="0">
                <a:solidFill>
                  <a:srgbClr val="C00000"/>
                </a:solidFill>
                <a:latin typeface="Gotham Black" pitchFamily="50" charset="0"/>
                <a:ea typeface="ＭＳ Ｐゴシック" pitchFamily="34" charset="-128"/>
              </a:rPr>
              <a:t>Ficha de notificación: Datos básicos</a:t>
            </a:r>
            <a:endParaRPr lang="x-none" altLang="en-US" sz="2800" b="0" dirty="0">
              <a:solidFill>
                <a:srgbClr val="C00000"/>
              </a:solidFill>
              <a:latin typeface="Gotham Black" pitchFamily="50" charset="0"/>
              <a:ea typeface="ＭＳ Ｐゴシック" pitchFamily="34" charset="-128"/>
            </a:endParaRPr>
          </a:p>
        </p:txBody>
      </p:sp>
      <p:pic>
        <p:nvPicPr>
          <p:cNvPr id="12" name="Picture 2">
            <a:extLst>
              <a:ext uri="{FF2B5EF4-FFF2-40B4-BE49-F238E27FC236}">
                <a16:creationId xmlns:a16="http://schemas.microsoft.com/office/drawing/2014/main" id="{AC9C6162-4831-4552-B2B1-BE14F365CAB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685" t="6297" r="32511" b="8553"/>
          <a:stretch/>
        </p:blipFill>
        <p:spPr bwMode="auto">
          <a:xfrm>
            <a:off x="392541" y="2757334"/>
            <a:ext cx="1912203" cy="23859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2 Elipse">
            <a:extLst>
              <a:ext uri="{FF2B5EF4-FFF2-40B4-BE49-F238E27FC236}">
                <a16:creationId xmlns:a16="http://schemas.microsoft.com/office/drawing/2014/main" id="{9A4389B4-63AE-404B-8F35-F837B0150138}"/>
              </a:ext>
            </a:extLst>
          </p:cNvPr>
          <p:cNvSpPr/>
          <p:nvPr/>
        </p:nvSpPr>
        <p:spPr>
          <a:xfrm>
            <a:off x="431842" y="4399664"/>
            <a:ext cx="1824607" cy="3700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noFill/>
            </a:endParaRPr>
          </a:p>
        </p:txBody>
      </p:sp>
      <p:cxnSp>
        <p:nvCxnSpPr>
          <p:cNvPr id="14" name="10 Conector recto de flecha">
            <a:extLst>
              <a:ext uri="{FF2B5EF4-FFF2-40B4-BE49-F238E27FC236}">
                <a16:creationId xmlns:a16="http://schemas.microsoft.com/office/drawing/2014/main" id="{5EA1A8B4-B28F-42EE-AD0E-6F502C7A19CA}"/>
              </a:ext>
            </a:extLst>
          </p:cNvPr>
          <p:cNvCxnSpPr/>
          <p:nvPr/>
        </p:nvCxnSpPr>
        <p:spPr>
          <a:xfrm flipV="1">
            <a:off x="2282031" y="4579506"/>
            <a:ext cx="256244" cy="51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CuadroTexto 6">
            <a:extLst>
              <a:ext uri="{FF2B5EF4-FFF2-40B4-BE49-F238E27FC236}">
                <a16:creationId xmlns:a16="http://schemas.microsoft.com/office/drawing/2014/main" id="{13759B32-B7D2-49B3-BD0E-24DB637A7635}"/>
              </a:ext>
            </a:extLst>
          </p:cNvPr>
          <p:cNvSpPr txBox="1"/>
          <p:nvPr/>
        </p:nvSpPr>
        <p:spPr>
          <a:xfrm>
            <a:off x="5632859" y="1310557"/>
            <a:ext cx="1535998" cy="553998"/>
          </a:xfrm>
          <a:prstGeom prst="rect">
            <a:avLst/>
          </a:prstGeom>
          <a:noFill/>
        </p:spPr>
        <p:txBody>
          <a:bodyPr wrap="none" rtlCol="0">
            <a:spAutoFit/>
          </a:bodyPr>
          <a:lstStyle/>
          <a:p>
            <a:r>
              <a:rPr lang="es-CO" sz="3000" b="1" dirty="0">
                <a:solidFill>
                  <a:schemeClr val="bg1"/>
                </a:solidFill>
                <a:latin typeface="Garamond" panose="02020404030301010803" pitchFamily="18" charset="0"/>
              </a:rPr>
              <a:t>CÓMO</a:t>
            </a:r>
            <a:r>
              <a:rPr lang="es-CO" sz="2400" b="1" dirty="0">
                <a:solidFill>
                  <a:schemeClr val="bg1"/>
                </a:solidFill>
                <a:latin typeface="Garamond" panose="02020404030301010803" pitchFamily="18" charset="0"/>
              </a:rPr>
              <a:t>?</a:t>
            </a:r>
            <a:endParaRPr lang="es-CO" sz="2400" dirty="0">
              <a:solidFill>
                <a:schemeClr val="bg1"/>
              </a:solidFill>
              <a:latin typeface="Garamond" panose="02020404030301010803" pitchFamily="18" charset="0"/>
            </a:endParaRPr>
          </a:p>
        </p:txBody>
      </p:sp>
      <p:pic>
        <p:nvPicPr>
          <p:cNvPr id="19" name="Picture 2">
            <a:extLst>
              <a:ext uri="{FF2B5EF4-FFF2-40B4-BE49-F238E27FC236}">
                <a16:creationId xmlns:a16="http://schemas.microsoft.com/office/drawing/2014/main" id="{564429CB-AC2A-488D-A330-7574FC025C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019" t="21187" r="11713" b="16104"/>
          <a:stretch/>
        </p:blipFill>
        <p:spPr bwMode="auto">
          <a:xfrm>
            <a:off x="2530800" y="2376177"/>
            <a:ext cx="6440102" cy="3184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3">
            <a:extLst>
              <a:ext uri="{FF2B5EF4-FFF2-40B4-BE49-F238E27FC236}">
                <a16:creationId xmlns:a16="http://schemas.microsoft.com/office/drawing/2014/main" id="{10B0138D-DF8D-44CA-8C0E-73E3EC61133D}"/>
              </a:ext>
            </a:extLst>
          </p:cNvPr>
          <p:cNvSpPr txBox="1"/>
          <p:nvPr/>
        </p:nvSpPr>
        <p:spPr>
          <a:xfrm>
            <a:off x="3886200" y="6533728"/>
            <a:ext cx="5115616" cy="369332"/>
          </a:xfrm>
          <a:prstGeom prst="rect">
            <a:avLst/>
          </a:prstGeom>
          <a:noFill/>
        </p:spPr>
        <p:txBody>
          <a:bodyPr wrap="square">
            <a:spAutoFit/>
          </a:bodyPr>
          <a:lstStyle/>
          <a:p>
            <a:pPr>
              <a:defRPr b="0" i="0"/>
            </a:pPr>
            <a:r>
              <a:rPr lang="es-CO" dirty="0">
                <a:solidFill>
                  <a:prstClr val="black"/>
                </a:solidFill>
              </a:rPr>
              <a:t>Fuente: Grupo Sivigila, INS</a:t>
            </a:r>
            <a:endParaRPr lang="x-none" dirty="0">
              <a:solidFill>
                <a:prstClr val="black"/>
              </a:solidFill>
            </a:endParaRPr>
          </a:p>
        </p:txBody>
      </p:sp>
    </p:spTree>
    <p:extLst>
      <p:ext uri="{BB962C8B-B14F-4D97-AF65-F5344CB8AC3E}">
        <p14:creationId xmlns:p14="http://schemas.microsoft.com/office/powerpoint/2010/main" val="427258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413F-033C-4ABB-8CE9-4DA95126AAD7}"/>
              </a:ext>
            </a:extLst>
          </p:cNvPr>
          <p:cNvSpPr>
            <a:spLocks noGrp="1"/>
          </p:cNvSpPr>
          <p:nvPr>
            <p:ph type="title"/>
          </p:nvPr>
        </p:nvSpPr>
        <p:spPr/>
        <p:txBody>
          <a:bodyPr>
            <a:noAutofit/>
          </a:bodyPr>
          <a:lstStyle/>
          <a:p>
            <a:pPr algn="ctr">
              <a:defRPr b="0" i="0"/>
            </a:pPr>
            <a:r>
              <a:rPr lang="es-CO" altLang="en-US" sz="2800" b="0" dirty="0">
                <a:solidFill>
                  <a:srgbClr val="C00000"/>
                </a:solidFill>
                <a:latin typeface="Gotham Black" pitchFamily="50" charset="0"/>
                <a:ea typeface="ＭＳ Ｐゴシック" pitchFamily="34" charset="-128"/>
              </a:rPr>
              <a:t>Ficha de notificación: Complementarios</a:t>
            </a:r>
            <a:endParaRPr lang="x-none" altLang="en-US" sz="2800" b="0" dirty="0">
              <a:solidFill>
                <a:srgbClr val="C00000"/>
              </a:solidFill>
              <a:latin typeface="Gotham Black" pitchFamily="50" charset="0"/>
              <a:ea typeface="ＭＳ Ｐゴシック" pitchFamily="34" charset="-128"/>
            </a:endParaRPr>
          </a:p>
        </p:txBody>
      </p:sp>
      <p:sp>
        <p:nvSpPr>
          <p:cNvPr id="3" name="Marcador de contenido 2">
            <a:extLst>
              <a:ext uri="{FF2B5EF4-FFF2-40B4-BE49-F238E27FC236}">
                <a16:creationId xmlns:a16="http://schemas.microsoft.com/office/drawing/2014/main" id="{8315ED12-E7D0-486E-8A78-2512A5E2C960}"/>
              </a:ext>
            </a:extLst>
          </p:cNvPr>
          <p:cNvSpPr>
            <a:spLocks noGrp="1"/>
          </p:cNvSpPr>
          <p:nvPr>
            <p:ph sz="quarter" idx="10"/>
          </p:nvPr>
        </p:nvSpPr>
        <p:spPr>
          <a:xfrm>
            <a:off x="492919" y="1539000"/>
            <a:ext cx="8086725" cy="4538385"/>
          </a:xfrm>
        </p:spPr>
        <p:txBody>
          <a:bodyPr/>
          <a:lstStyle/>
          <a:p>
            <a:pPr>
              <a:defRPr b="0" i="0"/>
            </a:pPr>
            <a:r>
              <a:rPr lang="es-CO" dirty="0">
                <a:latin typeface="Gotham Light" pitchFamily="50" charset="0"/>
              </a:rPr>
              <a:t>Datos clínicos</a:t>
            </a:r>
          </a:p>
          <a:p>
            <a:pPr>
              <a:defRPr b="0" i="0"/>
            </a:pPr>
            <a:r>
              <a:rPr lang="es-CO" dirty="0">
                <a:latin typeface="Gotham Light" pitchFamily="50" charset="0"/>
              </a:rPr>
              <a:t>Antecedentes</a:t>
            </a:r>
            <a:endParaRPr lang="x-none" dirty="0">
              <a:latin typeface="Gotham Light" pitchFamily="50" charset="0"/>
            </a:endParaRPr>
          </a:p>
          <a:p>
            <a:pPr>
              <a:defRPr b="0" i="0"/>
            </a:pPr>
            <a:r>
              <a:rPr lang="es-CO" dirty="0">
                <a:latin typeface="Gotham Light" pitchFamily="50" charset="0"/>
              </a:rPr>
              <a:t>F</a:t>
            </a:r>
            <a:r>
              <a:rPr lang="x-none" dirty="0">
                <a:latin typeface="Gotham Light" pitchFamily="50" charset="0"/>
              </a:rPr>
              <a:t>actor</a:t>
            </a:r>
            <a:r>
              <a:rPr lang="es-CO" dirty="0">
                <a:latin typeface="Gotham Light" pitchFamily="50" charset="0"/>
              </a:rPr>
              <a:t>es</a:t>
            </a:r>
            <a:r>
              <a:rPr lang="x-none" dirty="0">
                <a:latin typeface="Gotham Light" pitchFamily="50" charset="0"/>
              </a:rPr>
              <a:t> de riesgo</a:t>
            </a:r>
            <a:r>
              <a:rPr lang="es-CO" dirty="0">
                <a:latin typeface="Gotham Light" pitchFamily="50" charset="0"/>
              </a:rPr>
              <a:t>s</a:t>
            </a:r>
          </a:p>
          <a:p>
            <a:pPr>
              <a:defRPr b="0" i="0"/>
            </a:pPr>
            <a:r>
              <a:rPr lang="es-CO" dirty="0">
                <a:latin typeface="Gotham Light" pitchFamily="50" charset="0"/>
              </a:rPr>
              <a:t>Datos relacionados con diagnóstico y tratamiento</a:t>
            </a:r>
          </a:p>
          <a:p>
            <a:pPr>
              <a:defRPr b="0" i="0"/>
            </a:pPr>
            <a:r>
              <a:rPr lang="es-CO" dirty="0">
                <a:latin typeface="Gotham Light" pitchFamily="50" charset="0"/>
              </a:rPr>
              <a:t>Datos de laboratorio</a:t>
            </a:r>
            <a:endParaRPr lang="x-none" dirty="0">
              <a:latin typeface="Gotham Light" pitchFamily="50" charset="0"/>
            </a:endParaRPr>
          </a:p>
          <a:p>
            <a:pPr>
              <a:defRPr b="0" i="0"/>
            </a:pPr>
            <a:r>
              <a:rPr lang="es-CO" dirty="0">
                <a:latin typeface="Gotham Light" pitchFamily="50" charset="0"/>
              </a:rPr>
              <a:t>Información de exposición o fuente de infección </a:t>
            </a:r>
            <a:endParaRPr lang="es-CO" dirty="0"/>
          </a:p>
        </p:txBody>
      </p:sp>
    </p:spTree>
    <p:extLst>
      <p:ext uri="{BB962C8B-B14F-4D97-AF65-F5344CB8AC3E}">
        <p14:creationId xmlns:p14="http://schemas.microsoft.com/office/powerpoint/2010/main" val="3754028066"/>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11141</TotalTime>
  <Words>1782</Words>
  <Application>Microsoft Office PowerPoint</Application>
  <PresentationFormat>Presentación en pantalla (4:3)</PresentationFormat>
  <Paragraphs>171</Paragraphs>
  <Slides>16</Slides>
  <Notes>13</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16</vt:i4>
      </vt:variant>
    </vt:vector>
  </HeadingPairs>
  <TitlesOfParts>
    <vt:vector size="30" baseType="lpstr">
      <vt:lpstr>Arial</vt:lpstr>
      <vt:lpstr>Calibri</vt:lpstr>
      <vt:lpstr>Calibri Light</vt:lpstr>
      <vt:lpstr>Courier New</vt:lpstr>
      <vt:lpstr>Franklin Gothic Book</vt:lpstr>
      <vt:lpstr>Franklin Gothic Medium</vt:lpstr>
      <vt:lpstr>Garamond</vt:lpstr>
      <vt:lpstr>Gotham Black</vt:lpstr>
      <vt:lpstr>Gotham Light</vt:lpstr>
      <vt:lpstr>Helvetica</vt:lpstr>
      <vt:lpstr>Helvetica Neue</vt:lpstr>
      <vt:lpstr>Symbol</vt:lpstr>
      <vt:lpstr>Times New Roman</vt:lpstr>
      <vt:lpstr>Diseño personalizado</vt:lpstr>
      <vt:lpstr>Recolección de datos</vt:lpstr>
      <vt:lpstr>Objetivos de aprendizaje</vt:lpstr>
      <vt:lpstr>Cómo notificar al Sivigila, Colombia</vt:lpstr>
      <vt:lpstr>Forma de ingreso y reportes al Sivigila</vt:lpstr>
      <vt:lpstr>Ficha de notificación</vt:lpstr>
      <vt:lpstr>Presentación de PowerPoint</vt:lpstr>
      <vt:lpstr>Presentación de PowerPoint</vt:lpstr>
      <vt:lpstr>Presentación de PowerPoint</vt:lpstr>
      <vt:lpstr>Ficha de notificación: Complementarios</vt:lpstr>
      <vt:lpstr>¿Qué es notificación negativa ?</vt:lpstr>
      <vt:lpstr>Recolección de datos: Tipos de vigilancia</vt:lpstr>
      <vt:lpstr>Papel del laboratorio</vt:lpstr>
      <vt:lpstr>Limitaciones de los sistemas de información</vt:lpstr>
      <vt:lpstr>Como mejorar la notificación</vt:lpstr>
      <vt:lpstr>Resumen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Vigilancia de la salud pública: Estadísticas del resumen</dc:title>
  <dc:creator>CLAUDIA</dc:creator>
  <cp:lastModifiedBy>Yury silva lopez</cp:lastModifiedBy>
  <cp:revision>302</cp:revision>
  <dcterms:created xsi:type="dcterms:W3CDTF">2017-02-23T16:19:03Z</dcterms:created>
  <dcterms:modified xsi:type="dcterms:W3CDTF">2020-10-27T01:10:32Z</dcterms:modified>
</cp:coreProperties>
</file>