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2" r:id="rId3"/>
    <p:sldId id="382" r:id="rId4"/>
    <p:sldId id="401" r:id="rId5"/>
    <p:sldId id="400" r:id="rId6"/>
    <p:sldId id="413" r:id="rId7"/>
    <p:sldId id="415" r:id="rId8"/>
    <p:sldId id="402" r:id="rId9"/>
    <p:sldId id="403" r:id="rId10"/>
    <p:sldId id="416" r:id="rId11"/>
    <p:sldId id="417" r:id="rId12"/>
    <p:sldId id="419" r:id="rId13"/>
    <p:sldId id="420" r:id="rId14"/>
    <p:sldId id="421" r:id="rId15"/>
    <p:sldId id="422" r:id="rId16"/>
    <p:sldId id="398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y silva lopez" initials="Ysl" lastIdx="1" clrIdx="0">
    <p:extLst>
      <p:ext uri="{19B8F6BF-5375-455C-9EA6-DF929625EA0E}">
        <p15:presenceInfo xmlns:p15="http://schemas.microsoft.com/office/powerpoint/2012/main" userId="aa490b78e86265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3300"/>
    <a:srgbClr val="E03434"/>
    <a:srgbClr val="FF9999"/>
    <a:srgbClr val="A47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2375" autoAdjust="0"/>
  </p:normalViewPr>
  <p:slideViewPr>
    <p:cSldViewPr>
      <p:cViewPr varScale="1">
        <p:scale>
          <a:sx n="56" d="100"/>
          <a:sy n="56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b="0" i="0">
                <a:latin typeface="Gotham Light" pitchFamily="50" charset="0"/>
              </a:defRPr>
            </a:pPr>
            <a:r>
              <a:rPr lang="x-none" sz="1800" b="1" dirty="0">
                <a:latin typeface="Gotham Light" pitchFamily="50" charset="0"/>
              </a:rPr>
              <a:t>Integridad de los datos por agencia </a:t>
            </a:r>
            <a:r>
              <a:rPr lang="es-CO" sz="1800" b="1" dirty="0">
                <a:latin typeface="Gotham Light" pitchFamily="50" charset="0"/>
              </a:rPr>
              <a:t>– </a:t>
            </a:r>
            <a:r>
              <a:rPr lang="es-CO" sz="1800" b="1" dirty="0">
                <a:solidFill>
                  <a:srgbClr val="C00000"/>
                </a:solidFill>
                <a:latin typeface="Gotham Light" pitchFamily="50" charset="0"/>
              </a:rPr>
              <a:t>Enero 2017</a:t>
            </a:r>
            <a:endParaRPr lang="x-none" sz="1800" b="1" dirty="0">
              <a:solidFill>
                <a:srgbClr val="C00000"/>
              </a:solidFill>
              <a:latin typeface="Gotham Light" pitchFamily="50" charset="0"/>
            </a:endParaRPr>
          </a:p>
        </c:rich>
      </c:tx>
      <c:layout>
        <c:manualLayout>
          <c:xMode val="edge"/>
          <c:yMode val="edge"/>
          <c:x val="0.24535961449146271"/>
          <c:y val="1.59045718610286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22329872846603"/>
          <c:y val="0.21462264657020569"/>
          <c:w val="0.88106793165206909"/>
          <c:h val="0.575471699237823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1406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E90B-4EC0-A532-9F8DE09D36C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E90B-4EC0-A532-9F8DE09D36C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E90B-4EC0-A532-9F8DE09D36C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E90B-4EC0-A532-9F8DE09D36C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E90B-4EC0-A532-9F8DE09D36C8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E90B-4EC0-A532-9F8DE09D36C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E90B-4EC0-A532-9F8DE09D36C8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E90B-4EC0-A532-9F8DE09D36C8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E90B-4EC0-A532-9F8DE09D36C8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E90B-4EC0-A532-9F8DE09D36C8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E90B-4EC0-A532-9F8DE09D36C8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E90B-4EC0-A532-9F8DE09D36C8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E90B-4EC0-A532-9F8DE09D36C8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E90B-4EC0-A532-9F8DE09D36C8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E90B-4EC0-A532-9F8DE09D36C8}"/>
              </c:ext>
            </c:extLst>
          </c:dPt>
          <c:dLbls>
            <c:spPr>
              <a:noFill/>
              <a:ln w="28130">
                <a:noFill/>
              </a:ln>
            </c:spPr>
            <c:txPr>
              <a:bodyPr/>
              <a:lstStyle/>
              <a:p>
                <a:pPr>
                  <a:defRPr sz="7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2010_Q1_Q4!$A$3:$A$17</c:f>
              <c:strCache>
                <c:ptCount val="15"/>
                <c:pt idx="0">
                  <c:v>Agency A</c:v>
                </c:pt>
                <c:pt idx="1">
                  <c:v>Agency B</c:v>
                </c:pt>
                <c:pt idx="2">
                  <c:v>Agency C</c:v>
                </c:pt>
                <c:pt idx="3">
                  <c:v>Agency D</c:v>
                </c:pt>
                <c:pt idx="4">
                  <c:v>Agency E</c:v>
                </c:pt>
                <c:pt idx="5">
                  <c:v>Agency F</c:v>
                </c:pt>
                <c:pt idx="6">
                  <c:v>Agency G</c:v>
                </c:pt>
                <c:pt idx="7">
                  <c:v>Agency H</c:v>
                </c:pt>
                <c:pt idx="8">
                  <c:v>Agency I</c:v>
                </c:pt>
                <c:pt idx="9">
                  <c:v>Agency J</c:v>
                </c:pt>
                <c:pt idx="10">
                  <c:v>Agency K</c:v>
                </c:pt>
                <c:pt idx="11">
                  <c:v>Agency X</c:v>
                </c:pt>
                <c:pt idx="12">
                  <c:v>Agency M</c:v>
                </c:pt>
                <c:pt idx="13">
                  <c:v>Agency N</c:v>
                </c:pt>
                <c:pt idx="14">
                  <c:v>Agency O</c:v>
                </c:pt>
              </c:strCache>
            </c:strRef>
          </c:cat>
          <c:val>
            <c:numRef>
              <c:f>2010_Q1_Q4!$B$3:$B$17</c:f>
              <c:numCache>
                <c:formatCode>General</c:formatCode>
                <c:ptCount val="15"/>
                <c:pt idx="0">
                  <c:v>0.78352553542009895</c:v>
                </c:pt>
                <c:pt idx="1">
                  <c:v>1</c:v>
                </c:pt>
                <c:pt idx="2">
                  <c:v>0.65728900255754497</c:v>
                </c:pt>
                <c:pt idx="3">
                  <c:v>0.7</c:v>
                </c:pt>
                <c:pt idx="4">
                  <c:v>0.83210195788695995</c:v>
                </c:pt>
                <c:pt idx="5">
                  <c:v>0.96039603960396003</c:v>
                </c:pt>
                <c:pt idx="6">
                  <c:v>0.927791262135922</c:v>
                </c:pt>
                <c:pt idx="7">
                  <c:v>0.88044692737430197</c:v>
                </c:pt>
                <c:pt idx="8">
                  <c:v>0.89</c:v>
                </c:pt>
                <c:pt idx="9">
                  <c:v>0.78006695853721397</c:v>
                </c:pt>
                <c:pt idx="10">
                  <c:v>0.96292257360959699</c:v>
                </c:pt>
                <c:pt idx="11">
                  <c:v>0.36</c:v>
                </c:pt>
                <c:pt idx="12">
                  <c:v>0.71212121212121204</c:v>
                </c:pt>
                <c:pt idx="13">
                  <c:v>0.85</c:v>
                </c:pt>
                <c:pt idx="14">
                  <c:v>0.62773722627737205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90B-4EC0-A532-9F8DE09D3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882368"/>
        <c:axId val="-10879104"/>
      </c:barChart>
      <c:catAx>
        <c:axId val="-1088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16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9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-10879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0879104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2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x-none" b="1"/>
                  <a:t>% de datos completos</a:t>
                </a:r>
              </a:p>
            </c:rich>
          </c:tx>
          <c:layout>
            <c:manualLayout>
              <c:xMode val="edge"/>
              <c:yMode val="edge"/>
              <c:x val="1.2135921977460384E-2"/>
              <c:y val="0.33726415038108826"/>
            </c:manualLayout>
          </c:layout>
          <c:overlay val="0"/>
          <c:spPr>
            <a:noFill/>
            <a:ln w="2813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1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-10882368"/>
        <c:crosses val="autoZero"/>
        <c:crossBetween val="between"/>
        <c:majorUnit val="0.2"/>
      </c:valAx>
      <c:spPr>
        <a:noFill/>
        <a:ln w="14065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516">
      <a:noFill/>
      <a:prstDash val="solid"/>
    </a:ln>
  </c:spPr>
  <c:txPr>
    <a:bodyPr/>
    <a:lstStyle/>
    <a:p>
      <a:pPr>
        <a:defRPr sz="119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b="0" i="0">
                <a:latin typeface="Gotham Light" pitchFamily="50" charset="0"/>
              </a:defRPr>
            </a:pPr>
            <a:r>
              <a:rPr lang="x-none" sz="1800" b="1" dirty="0">
                <a:latin typeface="Gotham Light" pitchFamily="50" charset="0"/>
              </a:rPr>
              <a:t>Integridad de los datos por agencia </a:t>
            </a:r>
            <a:r>
              <a:rPr lang="es-CO" sz="1800" b="1" dirty="0">
                <a:solidFill>
                  <a:srgbClr val="006600"/>
                </a:solidFill>
                <a:latin typeface="Gotham Light" pitchFamily="50" charset="0"/>
              </a:rPr>
              <a:t>– </a:t>
            </a:r>
            <a:r>
              <a:rPr lang="es-CO" sz="1800" b="1" dirty="0">
                <a:solidFill>
                  <a:srgbClr val="C00000"/>
                </a:solidFill>
                <a:latin typeface="Gotham Light" pitchFamily="50" charset="0"/>
              </a:rPr>
              <a:t>Febrero 2017</a:t>
            </a:r>
            <a:endParaRPr lang="x-none" sz="1800" b="1" dirty="0">
              <a:solidFill>
                <a:srgbClr val="C00000"/>
              </a:solidFill>
              <a:latin typeface="Gotham Light" pitchFamily="50" charset="0"/>
            </a:endParaRPr>
          </a:p>
        </c:rich>
      </c:tx>
      <c:layout>
        <c:manualLayout>
          <c:xMode val="edge"/>
          <c:yMode val="edge"/>
          <c:x val="0.20352058112621307"/>
          <c:y val="1.32906539365649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26544255018234"/>
          <c:y val="0.20376987755298615"/>
          <c:w val="0.86990803480148315"/>
          <c:h val="0.584325492382049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1522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B009-40E8-A55B-551CCD6D6D84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B009-40E8-A55B-551CCD6D6D84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B009-40E8-A55B-551CCD6D6D84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B009-40E8-A55B-551CCD6D6D84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B009-40E8-A55B-551CCD6D6D84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B009-40E8-A55B-551CCD6D6D84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B009-40E8-A55B-551CCD6D6D84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B009-40E8-A55B-551CCD6D6D84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B009-40E8-A55B-551CCD6D6D84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B009-40E8-A55B-551CCD6D6D84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B009-40E8-A55B-551CCD6D6D84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B009-40E8-A55B-551CCD6D6D84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B009-40E8-A55B-551CCD6D6D84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B009-40E8-A55B-551CCD6D6D84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B009-40E8-A55B-551CCD6D6D84}"/>
              </c:ext>
            </c:extLst>
          </c:dPt>
          <c:dLbls>
            <c:spPr>
              <a:noFill/>
              <a:ln w="30450">
                <a:noFill/>
              </a:ln>
            </c:spPr>
            <c:txPr>
              <a:bodyPr/>
              <a:lstStyle/>
              <a:p>
                <a:pPr>
                  <a:defRPr sz="7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2010_Q1_Q4!$A$3:$A$17</c:f>
              <c:strCache>
                <c:ptCount val="15"/>
                <c:pt idx="0">
                  <c:v>Agency A</c:v>
                </c:pt>
                <c:pt idx="1">
                  <c:v>Agency B</c:v>
                </c:pt>
                <c:pt idx="2">
                  <c:v>Agency C</c:v>
                </c:pt>
                <c:pt idx="3">
                  <c:v>Agency D</c:v>
                </c:pt>
                <c:pt idx="4">
                  <c:v>Agency E</c:v>
                </c:pt>
                <c:pt idx="5">
                  <c:v>Agency F</c:v>
                </c:pt>
                <c:pt idx="6">
                  <c:v>Agency G</c:v>
                </c:pt>
                <c:pt idx="7">
                  <c:v>Agency H</c:v>
                </c:pt>
                <c:pt idx="8">
                  <c:v>Agency I</c:v>
                </c:pt>
                <c:pt idx="9">
                  <c:v>Agency J</c:v>
                </c:pt>
                <c:pt idx="10">
                  <c:v>Agency K</c:v>
                </c:pt>
                <c:pt idx="11">
                  <c:v>Agency X</c:v>
                </c:pt>
                <c:pt idx="12">
                  <c:v>Agency M</c:v>
                </c:pt>
                <c:pt idx="13">
                  <c:v>Agency N</c:v>
                </c:pt>
                <c:pt idx="14">
                  <c:v>Agency O</c:v>
                </c:pt>
              </c:strCache>
            </c:strRef>
          </c:cat>
          <c:val>
            <c:numRef>
              <c:f>2010_Q1_Q4!$D$3:$D$17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0.99634146341463403</c:v>
                </c:pt>
                <c:pt idx="3">
                  <c:v>0.750000000000003</c:v>
                </c:pt>
                <c:pt idx="4">
                  <c:v>0.89361702127659604</c:v>
                </c:pt>
                <c:pt idx="5">
                  <c:v>0.98434622467771604</c:v>
                </c:pt>
                <c:pt idx="6">
                  <c:v>0.99740596627756195</c:v>
                </c:pt>
                <c:pt idx="7">
                  <c:v>0.91096146651702203</c:v>
                </c:pt>
                <c:pt idx="8">
                  <c:v>0.88593749999999905</c:v>
                </c:pt>
                <c:pt idx="9">
                  <c:v>0.9</c:v>
                </c:pt>
                <c:pt idx="10">
                  <c:v>0.98648648648648696</c:v>
                </c:pt>
                <c:pt idx="11">
                  <c:v>0.87000000000000299</c:v>
                </c:pt>
                <c:pt idx="12">
                  <c:v>0.85000000000000098</c:v>
                </c:pt>
                <c:pt idx="13">
                  <c:v>0.9</c:v>
                </c:pt>
                <c:pt idx="14">
                  <c:v>0.85714285714285798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009-40E8-A55B-551CCD6D6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881824"/>
        <c:axId val="-10878560"/>
      </c:barChart>
      <c:catAx>
        <c:axId val="-108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6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8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-10878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0878560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3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x-none" b="1"/>
                  <a:t>% de datos completos</a:t>
                </a:r>
              </a:p>
            </c:rich>
          </c:tx>
          <c:layout>
            <c:manualLayout>
              <c:xMode val="edge"/>
              <c:yMode val="edge"/>
              <c:x val="1.3140604831278324E-2"/>
              <c:y val="0.3333333432674408"/>
            </c:manualLayout>
          </c:layout>
          <c:overlay val="0"/>
          <c:spPr>
            <a:noFill/>
            <a:ln w="304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89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-10881824"/>
        <c:crosses val="autoZero"/>
        <c:crossBetween val="between"/>
        <c:majorUnit val="0.2"/>
      </c:valAx>
      <c:spPr>
        <a:noFill/>
        <a:ln w="15225">
          <a:noFill/>
          <a:prstDash val="solid"/>
        </a:ln>
      </c:spPr>
    </c:plotArea>
    <c:plotVisOnly val="1"/>
    <c:dispBlanksAs val="gap"/>
    <c:showDLblsOverMax val="0"/>
  </c:chart>
  <c:spPr>
    <a:noFill/>
    <a:ln w="3806">
      <a:noFill/>
      <a:prstDash val="solid"/>
    </a:ln>
  </c:spPr>
  <c:txPr>
    <a:bodyPr/>
    <a:lstStyle/>
    <a:p>
      <a:pPr>
        <a:defRPr sz="128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0.2885</cdr:x>
      <cdr:y>0.8025</cdr:y>
    </cdr:from>
    <cdr:to>
      <cdr:x>0.32825</cdr:x>
      <cdr:y>0.9805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2355288" y="3913632"/>
          <a:ext cx="324515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0.2295</cdr:x>
      <cdr:y>0.8025</cdr:y>
    </cdr:from>
    <cdr:to>
      <cdr:x>0.2665</cdr:x>
      <cdr:y>0.9805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1873617" y="3913632"/>
          <a:ext cx="302065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0.12037</cdr:x>
      <cdr:y>0.80447</cdr:y>
    </cdr:from>
    <cdr:to>
      <cdr:x>0.15837</cdr:x>
      <cdr:y>0.98247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982690" y="3923239"/>
          <a:ext cx="310229" cy="868071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0.34675</cdr:x>
      <cdr:y>0.8025</cdr:y>
    </cdr:from>
    <cdr:to>
      <cdr:x>0.38275</cdr:x>
      <cdr:y>0.9805</cdr:y>
    </cdr:to>
    <cdr:sp macro="" textlink="">
      <cdr:nvSpPr>
        <cdr:cNvPr id="5" name="Rectangle 4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2830836" y="3913632"/>
          <a:ext cx="293901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0.4085</cdr:x>
      <cdr:y>0.8025</cdr:y>
    </cdr:from>
    <cdr:to>
      <cdr:x>0.4445</cdr:x>
      <cdr:y>0.9805</cdr:y>
    </cdr:to>
    <cdr:sp macro="" textlink="">
      <cdr:nvSpPr>
        <cdr:cNvPr id="6" name="Rectangle 5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3334957" y="3913632"/>
          <a:ext cx="293901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0.4665</cdr:x>
      <cdr:y>0.8025</cdr:y>
    </cdr:from>
    <cdr:to>
      <cdr:x>0.50275</cdr:x>
      <cdr:y>0.9805</cdr:y>
    </cdr:to>
    <cdr:sp macro="" textlink="">
      <cdr:nvSpPr>
        <cdr:cNvPr id="7" name="Rectangle 6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3808464" y="3913632"/>
          <a:ext cx="295942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0.5255</cdr:x>
      <cdr:y>0.8025</cdr:y>
    </cdr:from>
    <cdr:to>
      <cdr:x>0.5635</cdr:x>
      <cdr:y>0.9805</cdr:y>
    </cdr:to>
    <cdr:sp macro="" textlink="">
      <cdr:nvSpPr>
        <cdr:cNvPr id="8" name="Rectangle 7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4290135" y="3913632"/>
          <a:ext cx="310229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0.59</cdr:x>
      <cdr:y>0.8025</cdr:y>
    </cdr:from>
    <cdr:to>
      <cdr:x>0.626</cdr:x>
      <cdr:y>0.9805</cdr:y>
    </cdr:to>
    <cdr:sp macro="" textlink="">
      <cdr:nvSpPr>
        <cdr:cNvPr id="9" name="Rectangle 8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4816707" y="3913632"/>
          <a:ext cx="293901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0.649</cdr:x>
      <cdr:y>0.8025</cdr:y>
    </cdr:from>
    <cdr:to>
      <cdr:x>0.68675</cdr:x>
      <cdr:y>0.9805</cdr:y>
    </cdr:to>
    <cdr:sp macro="" textlink="">
      <cdr:nvSpPr>
        <cdr:cNvPr id="10" name="Rectangle 9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5298378" y="3913632"/>
          <a:ext cx="308187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0.70875</cdr:x>
      <cdr:y>0.8025</cdr:y>
    </cdr:from>
    <cdr:to>
      <cdr:x>0.744</cdr:x>
      <cdr:y>0.9805</cdr:y>
    </cdr:to>
    <cdr:sp macro="" textlink="">
      <cdr:nvSpPr>
        <cdr:cNvPr id="11" name="Rectangle 10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5786171" y="3913632"/>
          <a:ext cx="287778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0.82325</cdr:x>
      <cdr:y>0.8025</cdr:y>
    </cdr:from>
    <cdr:to>
      <cdr:x>0.8595</cdr:x>
      <cdr:y>0.9805</cdr:y>
    </cdr:to>
    <cdr:sp macro="" textlink="">
      <cdr:nvSpPr>
        <cdr:cNvPr id="12" name="Rectangle 11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6720939" y="3913632"/>
          <a:ext cx="295942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0.885</cdr:x>
      <cdr:y>0.8025</cdr:y>
    </cdr:from>
    <cdr:to>
      <cdr:x>0.9195</cdr:x>
      <cdr:y>0.9805</cdr:y>
    </cdr:to>
    <cdr:sp macro="" textlink="">
      <cdr:nvSpPr>
        <cdr:cNvPr id="13" name="Rectangle 12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7225061" y="3913632"/>
          <a:ext cx="281655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0.944</cdr:x>
      <cdr:y>0.8025</cdr:y>
    </cdr:from>
    <cdr:to>
      <cdr:x>0.97925</cdr:x>
      <cdr:y>0.9805</cdr:y>
    </cdr:to>
    <cdr:sp macro="" textlink="">
      <cdr:nvSpPr>
        <cdr:cNvPr id="14" name="Rectangle 13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7706731" y="3913632"/>
          <a:ext cx="287778" cy="868070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0.17593</cdr:x>
      <cdr:y>0.80447</cdr:y>
    </cdr:from>
    <cdr:to>
      <cdr:x>0.21368</cdr:x>
      <cdr:y>0.98247</cdr:y>
    </cdr:to>
    <cdr:sp macro="" textlink="">
      <cdr:nvSpPr>
        <cdr:cNvPr id="15" name="Rectangle 14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1436277" y="3923239"/>
          <a:ext cx="308187" cy="868071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0.10034</cdr:x>
      <cdr:y>0.27594</cdr:y>
    </cdr:from>
    <cdr:to>
      <cdr:x>0.97071</cdr:x>
      <cdr:y>0.27594</cdr:y>
    </cdr:to>
    <cdr:cxnSp macro="">
      <cdr:nvCxnSpPr>
        <cdr:cNvPr id="16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2AEB8CC-C746-4B0B-81BE-4A23722E5426}"/>
            </a:ext>
          </a:extLst>
        </cdr:cNvPr>
        <cdr:cNvCxnSpPr/>
      </cdr:nvCxnSpPr>
      <cdr:spPr>
        <a:xfrm xmlns:a="http://schemas.openxmlformats.org/drawingml/2006/main">
          <a:off x="819178" y="1345704"/>
          <a:ext cx="710562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0.29525</cdr:x>
      <cdr:y>0.801</cdr:y>
    </cdr:from>
    <cdr:to>
      <cdr:x>0.3345</cdr:x>
      <cdr:y>0.9805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2429789" y="3869441"/>
          <a:ext cx="323012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0.23625</cdr:x>
      <cdr:y>0.801</cdr:y>
    </cdr:from>
    <cdr:to>
      <cdr:x>0.2735</cdr:x>
      <cdr:y>0.9805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1944243" y="3869441"/>
          <a:ext cx="306553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0.124</cdr:x>
      <cdr:y>0.8015</cdr:y>
    </cdr:from>
    <cdr:to>
      <cdr:x>0.16125</cdr:x>
      <cdr:y>0.981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1020470" y="3871856"/>
          <a:ext cx="306553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0.352</cdr:x>
      <cdr:y>0.801</cdr:y>
    </cdr:from>
    <cdr:to>
      <cdr:x>0.3885</cdr:x>
      <cdr:y>0.9805</cdr:y>
    </cdr:to>
    <cdr:sp macro="" textlink="">
      <cdr:nvSpPr>
        <cdr:cNvPr id="5" name="Rectangle 4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2896819" y="3869441"/>
          <a:ext cx="300381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0.41375</cdr:x>
      <cdr:y>0.801</cdr:y>
    </cdr:from>
    <cdr:to>
      <cdr:x>0.4485</cdr:x>
      <cdr:y>0.9805</cdr:y>
    </cdr:to>
    <cdr:sp macro="" textlink="">
      <cdr:nvSpPr>
        <cdr:cNvPr id="6" name="Rectangle 5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3404997" y="3869441"/>
          <a:ext cx="285979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0.471</cdr:x>
      <cdr:y>0.801</cdr:y>
    </cdr:from>
    <cdr:to>
      <cdr:x>0.50675</cdr:x>
      <cdr:y>0.9805</cdr:y>
    </cdr:to>
    <cdr:sp macro="" textlink="">
      <cdr:nvSpPr>
        <cdr:cNvPr id="7" name="Rectangle 6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3876142" y="3869441"/>
          <a:ext cx="294208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0.5295</cdr:x>
      <cdr:y>0.801</cdr:y>
    </cdr:from>
    <cdr:to>
      <cdr:x>0.56675</cdr:x>
      <cdr:y>0.9805</cdr:y>
    </cdr:to>
    <cdr:sp macro="" textlink="">
      <cdr:nvSpPr>
        <cdr:cNvPr id="8" name="Rectangle 7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4357573" y="3869441"/>
          <a:ext cx="306553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0.593</cdr:x>
      <cdr:y>0.801</cdr:y>
    </cdr:from>
    <cdr:to>
      <cdr:x>0.6285</cdr:x>
      <cdr:y>0.9805</cdr:y>
    </cdr:to>
    <cdr:sp macro="" textlink="">
      <cdr:nvSpPr>
        <cdr:cNvPr id="9" name="Rectangle 8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4880153" y="3869441"/>
          <a:ext cx="292151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0.652</cdr:x>
      <cdr:y>0.801</cdr:y>
    </cdr:from>
    <cdr:to>
      <cdr:x>0.6885</cdr:x>
      <cdr:y>0.9805</cdr:y>
    </cdr:to>
    <cdr:sp macro="" textlink="">
      <cdr:nvSpPr>
        <cdr:cNvPr id="10" name="Rectangle 9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5365699" y="3869441"/>
          <a:ext cx="300381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0.71025</cdr:x>
      <cdr:y>0.801</cdr:y>
    </cdr:from>
    <cdr:to>
      <cdr:x>0.74525</cdr:x>
      <cdr:y>0.9805</cdr:y>
    </cdr:to>
    <cdr:sp macro="" textlink="">
      <cdr:nvSpPr>
        <cdr:cNvPr id="11" name="Rectangle 10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5845073" y="3869441"/>
          <a:ext cx="288036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0.8235</cdr:x>
      <cdr:y>0.801</cdr:y>
    </cdr:from>
    <cdr:to>
      <cdr:x>0.86</cdr:x>
      <cdr:y>0.9805</cdr:y>
    </cdr:to>
    <cdr:sp macro="" textlink="">
      <cdr:nvSpPr>
        <cdr:cNvPr id="12" name="Rectangle 11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6777075" y="3869441"/>
          <a:ext cx="300381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0.88425</cdr:x>
      <cdr:y>0.801</cdr:y>
    </cdr:from>
    <cdr:to>
      <cdr:x>0.91825</cdr:x>
      <cdr:y>0.9805</cdr:y>
    </cdr:to>
    <cdr:sp macro="" textlink="">
      <cdr:nvSpPr>
        <cdr:cNvPr id="13" name="Rectangle 12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7277024" y="3869441"/>
          <a:ext cx="279806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0.94275</cdr:x>
      <cdr:y>0.801</cdr:y>
    </cdr:from>
    <cdr:to>
      <cdr:x>0.9775</cdr:x>
      <cdr:y>0.9805</cdr:y>
    </cdr:to>
    <cdr:sp macro="" textlink="">
      <cdr:nvSpPr>
        <cdr:cNvPr id="14" name="Rectangle 13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7758455" y="3869441"/>
          <a:ext cx="285979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  <cdr:relSizeAnchor xmlns:cdr="http://schemas.openxmlformats.org/drawingml/2006/chartDrawing">
    <cdr:from>
      <cdr:x>0.1805</cdr:x>
      <cdr:y>0.8015</cdr:y>
    </cdr:from>
    <cdr:to>
      <cdr:x>0.218</cdr:x>
      <cdr:y>0.981</cdr:y>
    </cdr:to>
    <cdr:sp macro="" textlink="">
      <cdr:nvSpPr>
        <cdr:cNvPr id="15" name="Rectangle 14"/>
        <cdr:cNvSpPr>
          <a:spLocks xmlns:a="http://schemas.openxmlformats.org/drawingml/2006/main" noChangeArrowheads="1"/>
        </cdr:cNvSpPr>
      </cdr:nvSpPr>
      <cdr:spPr>
        <a:xfrm xmlns:a="http://schemas.openxmlformats.org/drawingml/2006/main">
          <a:off x="1485443" y="3871856"/>
          <a:ext cx="308610" cy="867122"/>
        </a:xfrm>
        <a:prstGeom xmlns:a="http://schemas.openxmlformats.org/drawingml/2006/main" prst="rect">
          <a:avLst/>
        </a:prstGeom>
        <a:solidFill xmlns:a="http://schemas.openxmlformats.org/drawingml/2006/main">
          <a:srgbClr val="333333"/>
        </a:solidFill>
        <a:ln xmlns:a="http://schemas.openxmlformats.org/drawingml/2006/main" w="9525">
          <a:solidFill>
            <a:srgbClr val="000000"/>
          </a:solidFill>
          <a:miter lim="800000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>
              <a:solidFill>
                <a:prstClr val="black"/>
              </a:solidFill>
            </a:defRPr>
          </a:pPr>
          <a:endParaRPr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5405-F4BF-4538-9F3F-5BBE05AC0AA1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9672-8C6C-47DF-9422-C161FBFD3D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50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631"/>
            <a:endParaRPr lang="en-US" alt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5" indent="-280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1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5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0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34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58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83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07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FBE84-D323-4ECC-BC0E-77E958BE67C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6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87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Revisemsos</a:t>
            </a: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definición de calidad del dato</a:t>
            </a:r>
          </a:p>
          <a:p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 define como el nivel de precisión e integridad de la información en un conjunto de datos.</a:t>
            </a:r>
          </a:p>
          <a:p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Podríamos preguntarnos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Gotham Light" pitchFamily="50" charset="0"/>
              </a:rPr>
              <a:t>¿Los datos reflejan con precisión la realidad, de modo que los datos sirven para el propósito previsto?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latin typeface="Gotham Light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Gotham Light" pitchFamily="50" charset="0"/>
              </a:rPr>
              <a:t>Es mas probable que los datos de alta calidad conduzcan a una mejor toma de decisiones y planificación</a:t>
            </a:r>
            <a:endParaRPr lang="x-none" dirty="0">
              <a:latin typeface="Gotham Light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>
              <a:latin typeface="Gotham Light" pitchFamily="50" charset="0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277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Veamos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acuerdo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relación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importancia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Aquí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tenemos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vigilancia. Si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¿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vería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afectado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Permita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intercambio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ideas y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afectados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la mala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¿Y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cuál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el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mala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Permita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breve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intercambio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ideas.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importancia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consigo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desperdician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dedicarlos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corregir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errores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interesadas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informadas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tarde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mal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pérdida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confianza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financiamiento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aprovechadas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fortalezas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carencias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</a:t>
            </a:r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decisiones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incorrectas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ocasionar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pérdida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vidas</a:t>
            </a:r>
            <a:endParaRPr lang="en-US" dirty="0">
              <a:latin typeface="Arial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7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99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4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61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52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También, hay ítems relacionados con el proceso de notificación del paciente que padece uno de los eventos bajo vigilancia.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9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52800" y="4068870"/>
            <a:ext cx="5767889" cy="989127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es-CO" altLang="en-US" sz="3600" b="1" dirty="0"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Calidad de los datos</a:t>
            </a:r>
            <a:endParaRPr lang="x-none" altLang="en-US" sz="3600" b="1" dirty="0"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01600" y="5026497"/>
            <a:ext cx="7598569" cy="386666"/>
          </a:xfrm>
        </p:spPr>
        <p:txBody>
          <a:bodyPr/>
          <a:lstStyle/>
          <a:p>
            <a:r>
              <a:rPr lang="es-CO" dirty="0"/>
              <a:t>Dirección de Vigilancia y Análisis del Riesgo en Salud Pública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FC9E79-3DE5-430C-819C-C2C004CD1363}"/>
              </a:ext>
            </a:extLst>
          </p:cNvPr>
          <p:cNvSpPr txBox="1"/>
          <p:nvPr/>
        </p:nvSpPr>
        <p:spPr>
          <a:xfrm>
            <a:off x="580632" y="2385480"/>
            <a:ext cx="8563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Programa de entrenamiento en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epidemiología de campo </a:t>
            </a:r>
          </a:p>
        </p:txBody>
      </p:sp>
    </p:spTree>
    <p:extLst>
      <p:ext uri="{BB962C8B-B14F-4D97-AF65-F5344CB8AC3E}">
        <p14:creationId xmlns:p14="http://schemas.microsoft.com/office/powerpoint/2010/main" val="11425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D345A-E01A-4CCF-AB2B-39815D74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253800"/>
            <a:ext cx="8086725" cy="695925"/>
          </a:xfrm>
        </p:spPr>
        <p:txBody>
          <a:bodyPr>
            <a:normAutofit fontScale="90000"/>
          </a:bodyPr>
          <a:lstStyle/>
          <a:p>
            <a:pPr algn="ctr" fontAlgn="t"/>
            <a:br>
              <a:rPr lang="es-MX" sz="3100" b="0" i="0" dirty="0">
                <a:solidFill>
                  <a:srgbClr val="777777"/>
                </a:solidFill>
                <a:effectLst/>
                <a:latin typeface="Gotham Black" pitchFamily="50" charset="0"/>
              </a:rPr>
            </a:br>
            <a:r>
              <a:rPr lang="es-MX" sz="3100" b="0" i="0" dirty="0">
                <a:solidFill>
                  <a:srgbClr val="C00000"/>
                </a:solidFill>
                <a:effectLst/>
                <a:latin typeface="Gotham Black" pitchFamily="50" charset="0"/>
              </a:rPr>
              <a:t>Impacto de la mala calidad de los datos de vigilancia</a:t>
            </a:r>
            <a:br>
              <a:rPr lang="es-MX" b="0" i="0" dirty="0">
                <a:solidFill>
                  <a:srgbClr val="777777"/>
                </a:solidFill>
                <a:effectLst/>
                <a:latin typeface="Roboto"/>
              </a:rPr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91FBCA-FEFC-4D92-B957-29DAAB890AFB}"/>
              </a:ext>
            </a:extLst>
          </p:cNvPr>
          <p:cNvSpPr txBox="1"/>
          <p:nvPr/>
        </p:nvSpPr>
        <p:spPr>
          <a:xfrm>
            <a:off x="543487" y="1720840"/>
            <a:ext cx="8086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90000"/>
              </a:buClr>
            </a:pPr>
            <a:r>
              <a:rPr lang="es-CO" sz="2400" dirty="0">
                <a:latin typeface="Gotham Light" pitchFamily="50" charset="0"/>
              </a:rPr>
              <a:t>Distorsión del comportamiento/aparición de la enfermedad</a:t>
            </a:r>
          </a:p>
          <a:p>
            <a:pPr marL="342900" indent="-342900" algn="just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latin typeface="Gotham Light" pitchFamily="50" charset="0"/>
              </a:rPr>
              <a:t>No detección de eventos de interés en salud pública</a:t>
            </a:r>
          </a:p>
          <a:p>
            <a:pPr marL="342900" indent="-342900" algn="just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latin typeface="Gotham Light" pitchFamily="50" charset="0"/>
              </a:rPr>
              <a:t>Brotes perdidos o no detectados</a:t>
            </a:r>
          </a:p>
          <a:p>
            <a:pPr marL="342900" indent="-342900" algn="just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es-CO" sz="2400" dirty="0">
                <a:latin typeface="Gotham Light" pitchFamily="50" charset="0"/>
              </a:rPr>
              <a:t>Reducción en los recursos asignados o mal dirigidos</a:t>
            </a:r>
          </a:p>
          <a:p>
            <a:pPr algn="just">
              <a:buClr>
                <a:srgbClr val="990000"/>
              </a:buClr>
            </a:pPr>
            <a:endParaRPr lang="es-CO" sz="2400" dirty="0">
              <a:latin typeface="Gotham Light" pitchFamily="50" charset="0"/>
            </a:endParaRPr>
          </a:p>
          <a:p>
            <a:pPr algn="just">
              <a:buClr>
                <a:srgbClr val="990000"/>
              </a:buClr>
            </a:pPr>
            <a:r>
              <a:rPr lang="es-CO" sz="2400" dirty="0">
                <a:latin typeface="Gotham Light" pitchFamily="50" charset="0"/>
              </a:rPr>
              <a:t>Seguimiento y evaluación inadecuada de la eficiencia de los programas  </a:t>
            </a:r>
          </a:p>
        </p:txBody>
      </p:sp>
    </p:spTree>
    <p:extLst>
      <p:ext uri="{BB962C8B-B14F-4D97-AF65-F5344CB8AC3E}">
        <p14:creationId xmlns:p14="http://schemas.microsoft.com/office/powerpoint/2010/main" val="70205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2C1E8-A5E0-4662-BABB-8596FBE8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253800"/>
            <a:ext cx="8086725" cy="723900"/>
          </a:xfrm>
        </p:spPr>
        <p:txBody>
          <a:bodyPr>
            <a:no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Pasos para mejorar la calidad de los datos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C536D3-9F7B-407C-9DC1-1CD58EA61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8" y="1614600"/>
            <a:ext cx="8086725" cy="4536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400" dirty="0">
                <a:latin typeface="Gotham Light" pitchFamily="50" charset="0"/>
              </a:rPr>
              <a:t>Uso estandarizado de protocolos, procedimientos y registros</a:t>
            </a:r>
          </a:p>
          <a:p>
            <a:pPr marL="0" indent="0" algn="just">
              <a:buNone/>
            </a:pPr>
            <a:endParaRPr lang="es-CO" sz="2400" dirty="0">
              <a:latin typeface="Gotham Light" pitchFamily="50" charset="0"/>
            </a:endParaRPr>
          </a:p>
          <a:p>
            <a:pPr algn="just"/>
            <a:r>
              <a:rPr lang="es-CO" sz="2400" dirty="0">
                <a:latin typeface="Gotham Light" pitchFamily="50" charset="0"/>
              </a:rPr>
              <a:t>Realizar entrenamiento en proceso de vigilancia (detección, recolección, análisis, interpretación de los datos)</a:t>
            </a:r>
          </a:p>
          <a:p>
            <a:pPr marL="0" indent="0" algn="just">
              <a:buNone/>
            </a:pPr>
            <a:endParaRPr lang="es-CO" sz="2400" dirty="0">
              <a:latin typeface="Gotham Light" pitchFamily="50" charset="0"/>
            </a:endParaRPr>
          </a:p>
          <a:p>
            <a:pPr algn="just"/>
            <a:r>
              <a:rPr lang="es-CO" sz="2400" dirty="0">
                <a:latin typeface="Gotham Light" pitchFamily="50" charset="0"/>
              </a:rPr>
              <a:t>Realizar auditorias de manera periódica a la calidad del dato</a:t>
            </a:r>
          </a:p>
          <a:p>
            <a:pPr marL="0" indent="0" algn="just">
              <a:buNone/>
            </a:pPr>
            <a:endParaRPr lang="es-CO" sz="2400" dirty="0">
              <a:latin typeface="Gotham Light" pitchFamily="50" charset="0"/>
            </a:endParaRPr>
          </a:p>
          <a:p>
            <a:pPr algn="just"/>
            <a:r>
              <a:rPr lang="es-CO" sz="2400" dirty="0">
                <a:latin typeface="Gotham Light" pitchFamily="50" charset="0"/>
              </a:rPr>
              <a:t>Realimentación permanente a los actores del sistema </a:t>
            </a:r>
          </a:p>
        </p:txBody>
      </p:sp>
    </p:spTree>
    <p:extLst>
      <p:ext uri="{BB962C8B-B14F-4D97-AF65-F5344CB8AC3E}">
        <p14:creationId xmlns:p14="http://schemas.microsoft.com/office/powerpoint/2010/main" val="334616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7BC79-B5ED-48EE-BEC1-B86BDBB0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178200"/>
            <a:ext cx="8086725" cy="612375"/>
          </a:xfrm>
        </p:spPr>
        <p:txBody>
          <a:bodyPr>
            <a:noAutofit/>
          </a:bodyPr>
          <a:lstStyle/>
          <a:p>
            <a:pPr algn="ctr"/>
            <a:r>
              <a:rPr lang="es-CO" sz="2400" dirty="0">
                <a:solidFill>
                  <a:srgbClr val="C00000"/>
                </a:solidFill>
                <a:latin typeface="Gotham Black" pitchFamily="50" charset="0"/>
              </a:rPr>
              <a:t>Usar la realimentación para mejorar la calidad de los datos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67A283C-4A5A-4607-BCB6-4A17148C6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70052"/>
              </p:ext>
            </p:extLst>
          </p:nvPr>
        </p:nvGraphicFramePr>
        <p:xfrm>
          <a:off x="457200" y="1219200"/>
          <a:ext cx="7749085" cy="4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0A159DE9-74BC-44CA-BA26-EAC8A1F5D72E}"/>
              </a:ext>
            </a:extLst>
          </p:cNvPr>
          <p:cNvSpPr txBox="1"/>
          <p:nvPr/>
        </p:nvSpPr>
        <p:spPr>
          <a:xfrm>
            <a:off x="6764400" y="1841400"/>
            <a:ext cx="1603402" cy="33855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1600" dirty="0">
                <a:latin typeface="Gotham Light" pitchFamily="50" charset="0"/>
              </a:rPr>
              <a:t>Meta = </a:t>
            </a:r>
            <a:r>
              <a:rPr lang="es-CO" sz="1600" dirty="0">
                <a:latin typeface="Gotham Light" pitchFamily="50" charset="0"/>
              </a:rPr>
              <a:t>92</a:t>
            </a:r>
            <a:r>
              <a:rPr lang="x-none" sz="1600" dirty="0">
                <a:latin typeface="Gotham Light" pitchFamily="50" charset="0"/>
              </a:rPr>
              <a:t>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24B570-1D7F-4828-A17C-EA29A41FF523}"/>
              </a:ext>
            </a:extLst>
          </p:cNvPr>
          <p:cNvCxnSpPr/>
          <p:nvPr/>
        </p:nvCxnSpPr>
        <p:spPr>
          <a:xfrm>
            <a:off x="7985201" y="2222400"/>
            <a:ext cx="0" cy="609600"/>
          </a:xfrm>
          <a:prstGeom prst="straightConnector1">
            <a:avLst/>
          </a:prstGeom>
          <a:ln w="25400" cap="flat" algn="ctr">
            <a:solidFill>
              <a:srgbClr val="006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8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D9622-F4D4-450B-BC6F-6AA608A2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295274"/>
            <a:ext cx="8086725" cy="487725"/>
          </a:xfrm>
        </p:spPr>
        <p:txBody>
          <a:bodyPr>
            <a:no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Como realizar una realimentación constructiva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DD326-74B6-4A67-8694-6B6936B572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8637" y="1387800"/>
            <a:ext cx="8086725" cy="4538385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Gotham Light" pitchFamily="50" charset="0"/>
              </a:rPr>
              <a:t>Comience y termine la conversación señalando lo que está funcionando bien</a:t>
            </a:r>
          </a:p>
          <a:p>
            <a:r>
              <a:rPr lang="es-MX" sz="2400" dirty="0">
                <a:latin typeface="Gotham Light" pitchFamily="50" charset="0"/>
              </a:rPr>
              <a:t>Explique los datos / sea fáctico</a:t>
            </a:r>
          </a:p>
          <a:p>
            <a:r>
              <a:rPr lang="es-MX" sz="2400" dirty="0">
                <a:latin typeface="Gotham Light" pitchFamily="50" charset="0"/>
              </a:rPr>
              <a:t>Realice preguntas para comprender mejor el problema</a:t>
            </a:r>
          </a:p>
          <a:p>
            <a:r>
              <a:rPr lang="es-MX" sz="2400" dirty="0">
                <a:latin typeface="Gotham Light" pitchFamily="50" charset="0"/>
              </a:rPr>
              <a:t>Pregúntele a la persona qué preguntas puede tener para usted.</a:t>
            </a:r>
          </a:p>
          <a:p>
            <a:r>
              <a:rPr lang="es-MX" sz="2400" dirty="0">
                <a:latin typeface="Gotham Light" pitchFamily="50" charset="0"/>
              </a:rPr>
              <a:t>Asegúrele que el objetivo en común es encontrar la solución adecuada.</a:t>
            </a:r>
          </a:p>
          <a:p>
            <a:r>
              <a:rPr lang="es-MX" sz="2400" dirty="0">
                <a:latin typeface="Gotham Light" pitchFamily="50" charset="0"/>
              </a:rPr>
              <a:t>Exprese la disponibilidad de guiar y ayudar incluso después de que termine la conversación</a:t>
            </a:r>
            <a:endParaRPr lang="es-CO" sz="24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4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8F914-316F-412A-A458-400D15EA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¡La realimentación funciona!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9F6D466-9DD6-4D9B-81AC-678F9EF33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29537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A52F76DC-1431-4A28-8934-11894C6DBE1B}"/>
              </a:ext>
            </a:extLst>
          </p:cNvPr>
          <p:cNvSpPr txBox="1"/>
          <p:nvPr/>
        </p:nvSpPr>
        <p:spPr>
          <a:xfrm>
            <a:off x="6613200" y="1705303"/>
            <a:ext cx="2351288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es-CO" dirty="0">
                <a:latin typeface="Gotham Light" pitchFamily="50" charset="0"/>
              </a:rPr>
              <a:t>Nueva m</a:t>
            </a:r>
            <a:r>
              <a:rPr lang="x-none" dirty="0">
                <a:latin typeface="Gotham Light" pitchFamily="50" charset="0"/>
              </a:rPr>
              <a:t>eta = 95%</a:t>
            </a:r>
          </a:p>
        </p:txBody>
      </p:sp>
    </p:spTree>
    <p:extLst>
      <p:ext uri="{BB962C8B-B14F-4D97-AF65-F5344CB8AC3E}">
        <p14:creationId xmlns:p14="http://schemas.microsoft.com/office/powerpoint/2010/main" val="34078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01AC-D063-459E-85F3-E59B7E38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7235D-9FB0-4C7F-9382-0FD0DEF1BC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buClr>
                <a:srgbClr val="990000"/>
              </a:buClr>
              <a:defRPr b="0" i="0"/>
            </a:pPr>
            <a:r>
              <a:rPr lang="x-none" sz="2400" dirty="0">
                <a:latin typeface="Gotham Light" pitchFamily="50" charset="0"/>
              </a:rPr>
              <a:t>La calidad de los datos afecta todo el sistema de vigilancia</a:t>
            </a:r>
            <a:endParaRPr lang="es-CO" sz="2400" dirty="0">
              <a:latin typeface="Gotham Light" pitchFamily="50" charset="0"/>
            </a:endParaRPr>
          </a:p>
          <a:p>
            <a:pPr marL="0" indent="0" algn="just">
              <a:buClr>
                <a:srgbClr val="990000"/>
              </a:buClr>
              <a:buNone/>
              <a:defRPr b="0" i="0"/>
            </a:pPr>
            <a:endParaRPr lang="x-none" sz="2400" dirty="0">
              <a:latin typeface="Gotham Light" pitchFamily="50" charset="0"/>
            </a:endParaRPr>
          </a:p>
          <a:p>
            <a:pPr algn="just">
              <a:buClr>
                <a:srgbClr val="990000"/>
              </a:buClr>
              <a:defRPr b="0" i="0"/>
            </a:pPr>
            <a:r>
              <a:rPr lang="x-none" sz="2400" dirty="0">
                <a:latin typeface="Gotham Light" pitchFamily="50" charset="0"/>
              </a:rPr>
              <a:t>Muchos tipos de errores pueden afectar la calidad de datos</a:t>
            </a:r>
            <a:r>
              <a:rPr lang="es-CO" sz="2400" dirty="0">
                <a:latin typeface="Gotham Light" pitchFamily="50" charset="0"/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  <a:defRPr b="0" i="0"/>
            </a:pPr>
            <a:endParaRPr lang="x-none" sz="2400" dirty="0">
              <a:latin typeface="Gotham Light" pitchFamily="50" charset="0"/>
            </a:endParaRPr>
          </a:p>
          <a:p>
            <a:pPr algn="just">
              <a:buClr>
                <a:srgbClr val="990000"/>
              </a:buClr>
              <a:defRPr b="0" i="0"/>
            </a:pPr>
            <a:r>
              <a:rPr lang="x-none" sz="2400" dirty="0">
                <a:latin typeface="Gotham Light" pitchFamily="50" charset="0"/>
              </a:rPr>
              <a:t>Usted puede implementar medidas para garantizar la </a:t>
            </a:r>
            <a:r>
              <a:rPr lang="es-CO" sz="2400" dirty="0">
                <a:latin typeface="Gotham Light" pitchFamily="50" charset="0"/>
              </a:rPr>
              <a:t>recolección</a:t>
            </a:r>
            <a:r>
              <a:rPr lang="x-none" sz="2400" dirty="0">
                <a:latin typeface="Gotham Light" pitchFamily="50" charset="0"/>
              </a:rPr>
              <a:t>, la</a:t>
            </a:r>
            <a:r>
              <a:rPr lang="es-CO" sz="2400" dirty="0">
                <a:latin typeface="Gotham Light" pitchFamily="50" charset="0"/>
              </a:rPr>
              <a:t> consolidación </a:t>
            </a:r>
            <a:r>
              <a:rPr lang="x-none" sz="2400" dirty="0">
                <a:latin typeface="Gotham Light" pitchFamily="50" charset="0"/>
              </a:rPr>
              <a:t>y el almacenamiento de datos de calidad</a:t>
            </a:r>
            <a:r>
              <a:rPr lang="es-CO" sz="2400" dirty="0">
                <a:latin typeface="Gotham Light" pitchFamily="50" charset="0"/>
              </a:rPr>
              <a:t>.</a:t>
            </a:r>
          </a:p>
          <a:p>
            <a:pPr marL="0" indent="0" algn="just">
              <a:buClr>
                <a:srgbClr val="990000"/>
              </a:buClr>
              <a:buNone/>
              <a:defRPr b="0" i="0"/>
            </a:pPr>
            <a:endParaRPr lang="x-none" sz="2400" dirty="0">
              <a:latin typeface="Gotham Light" pitchFamily="50" charset="0"/>
            </a:endParaRPr>
          </a:p>
          <a:p>
            <a:pPr algn="just">
              <a:buClr>
                <a:srgbClr val="990000"/>
              </a:buClr>
              <a:defRPr b="0" i="0"/>
            </a:pPr>
            <a:r>
              <a:rPr lang="x-none" sz="2400" dirty="0">
                <a:latin typeface="Gotham Light" pitchFamily="50" charset="0"/>
              </a:rPr>
              <a:t>¡La realimentación funciona!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493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7" y="1161000"/>
            <a:ext cx="8086725" cy="957263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 aprendizaje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528637" y="2446200"/>
            <a:ext cx="8086725" cy="370207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MX" sz="2400" dirty="0">
                <a:effectLst/>
                <a:latin typeface="Gotham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problemas de calidad de los datos que pueden afectar la información de vigilancia en salud pública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MX" sz="2400" dirty="0">
                <a:effectLst/>
                <a:latin typeface="Gotham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Describir algunas consecuencias de la mala calidad de datos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MX" sz="2400" dirty="0">
                <a:latin typeface="Gotham Light" pitchFamily="50" charset="0"/>
                <a:cs typeface="Times New Roman" panose="02020603050405020304" pitchFamily="18" charset="0"/>
              </a:rPr>
              <a:t>Reconocer los pasos que se pueden tomar para promover la buena calidad de los datos</a:t>
            </a:r>
            <a:endParaRPr lang="es-CO" dirty="0">
              <a:latin typeface="Gotham Light" pitchFamily="50" charset="0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B064742-1933-46F2-9E4E-09E913F2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390525"/>
            <a:ext cx="8086725" cy="400050"/>
          </a:xfrm>
        </p:spPr>
        <p:txBody>
          <a:bodyPr>
            <a:no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¿Qué es la calidad del dato?</a:t>
            </a:r>
            <a:endParaRPr lang="es-CO" sz="2800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73B7D60-978D-4B13-941F-2019EA5750B3}"/>
              </a:ext>
            </a:extLst>
          </p:cNvPr>
          <p:cNvSpPr txBox="1">
            <a:spLocks/>
          </p:cNvSpPr>
          <p:nvPr/>
        </p:nvSpPr>
        <p:spPr>
          <a:xfrm>
            <a:off x="356616" y="1298448"/>
            <a:ext cx="8403336" cy="47975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b="0" i="0"/>
            </a:pPr>
            <a:r>
              <a:rPr lang="es-CO" dirty="0">
                <a:latin typeface="Gotham Light" pitchFamily="50" charset="0"/>
              </a:rPr>
              <a:t>El nivel de precisión e integridad de la información en un conjunto de datos</a:t>
            </a:r>
          </a:p>
          <a:p>
            <a:pPr marL="0" indent="0" algn="just">
              <a:buNone/>
              <a:defRPr b="0" i="0"/>
            </a:pPr>
            <a:endParaRPr lang="es-CO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CO" dirty="0">
                <a:latin typeface="Gotham Light" pitchFamily="50" charset="0"/>
              </a:rPr>
              <a:t>¿Los datos reflejan con precisión la realidad, de modo que sirvan para el propósito previsto?</a:t>
            </a:r>
          </a:p>
          <a:p>
            <a:pPr algn="just">
              <a:defRPr b="0" i="0"/>
            </a:pPr>
            <a:endParaRPr lang="es-CO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CO" dirty="0">
                <a:latin typeface="Gotham Light" pitchFamily="50" charset="0"/>
              </a:rPr>
              <a:t>Es mas probable que los datos de alta calidad conduzcan a una mejor toma de decisiones y planificación</a:t>
            </a:r>
            <a:endParaRPr lang="x-none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FD790F4B-596E-4F30-9670-48F43E58A011}"/>
              </a:ext>
            </a:extLst>
          </p:cNvPr>
          <p:cNvSpPr txBox="1"/>
          <p:nvPr/>
        </p:nvSpPr>
        <p:spPr>
          <a:xfrm>
            <a:off x="3135600" y="6520293"/>
            <a:ext cx="5115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es-CO" sz="1400" dirty="0">
                <a:solidFill>
                  <a:prstClr val="black"/>
                </a:solidFill>
                <a:latin typeface="Gotham Light" pitchFamily="50" charset="0"/>
              </a:rPr>
              <a:t>Fuente: Grupo Sivigila, INS</a:t>
            </a:r>
            <a:endParaRPr lang="x-none" sz="1400" dirty="0">
              <a:solidFill>
                <a:prstClr val="black"/>
              </a:solidFill>
              <a:latin typeface="Gotham Light" pitchFamily="50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F5E7263-0741-45FA-B3E9-EECC35CB535D}"/>
              </a:ext>
            </a:extLst>
          </p:cNvPr>
          <p:cNvSpPr txBox="1">
            <a:spLocks noChangeArrowheads="1"/>
          </p:cNvSpPr>
          <p:nvPr/>
        </p:nvSpPr>
        <p:spPr>
          <a:xfrm>
            <a:off x="492919" y="183818"/>
            <a:ext cx="7973400" cy="82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>
              <a:defRPr b="0" i="0"/>
            </a:pPr>
            <a:r>
              <a:rPr lang="es-MX" altLang="en-US" sz="2800" b="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¿Por qué es importante la calidad de datos?</a:t>
            </a:r>
            <a:endParaRPr lang="x-none" altLang="en-US" sz="2800" b="0" dirty="0">
              <a:solidFill>
                <a:srgbClr val="C00000"/>
              </a:solidFill>
              <a:latin typeface="Gotham Black" pitchFamily="50" charset="0"/>
              <a:ea typeface="ＭＳ Ｐゴシック" pitchFamily="34" charset="-12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5A31C0E-265A-4362-8C38-3DF7F4A1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62400" y="1692275"/>
            <a:ext cx="657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0343AE9B-ED9E-41F1-85A1-D477292C453B}"/>
              </a:ext>
            </a:extLst>
          </p:cNvPr>
          <p:cNvGrpSpPr/>
          <p:nvPr/>
        </p:nvGrpSpPr>
        <p:grpSpPr>
          <a:xfrm rot="-648680">
            <a:off x="2611438" y="2735263"/>
            <a:ext cx="3162300" cy="3027362"/>
            <a:chOff x="1533" y="1412"/>
            <a:chExt cx="2720" cy="228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05E5F7D-22C9-498A-9EB0-0CCCA209E681}"/>
                </a:ext>
              </a:extLst>
            </p:cNvPr>
            <p:cNvSpPr/>
            <p:nvPr/>
          </p:nvSpPr>
          <p:spPr>
            <a:xfrm>
              <a:off x="1533" y="2328"/>
              <a:ext cx="1035" cy="1263"/>
            </a:xfrm>
            <a:custGeom>
              <a:avLst/>
              <a:gdLst>
                <a:gd name="T0" fmla="*/ 958 w 1035"/>
                <a:gd name="T1" fmla="*/ 1263 h 1263"/>
                <a:gd name="T2" fmla="*/ 1014 w 1035"/>
                <a:gd name="T3" fmla="*/ 1088 h 1263"/>
                <a:gd name="T4" fmla="*/ 980 w 1035"/>
                <a:gd name="T5" fmla="*/ 1078 h 1263"/>
                <a:gd name="T6" fmla="*/ 939 w 1035"/>
                <a:gd name="T7" fmla="*/ 1065 h 1263"/>
                <a:gd name="T8" fmla="*/ 904 w 1035"/>
                <a:gd name="T9" fmla="*/ 1051 h 1263"/>
                <a:gd name="T10" fmla="*/ 867 w 1035"/>
                <a:gd name="T11" fmla="*/ 1037 h 1263"/>
                <a:gd name="T12" fmla="*/ 830 w 1035"/>
                <a:gd name="T13" fmla="*/ 1021 h 1263"/>
                <a:gd name="T14" fmla="*/ 795 w 1035"/>
                <a:gd name="T15" fmla="*/ 1002 h 1263"/>
                <a:gd name="T16" fmla="*/ 768 w 1035"/>
                <a:gd name="T17" fmla="*/ 987 h 1263"/>
                <a:gd name="T18" fmla="*/ 736 w 1035"/>
                <a:gd name="T19" fmla="*/ 968 h 1263"/>
                <a:gd name="T20" fmla="*/ 704 w 1035"/>
                <a:gd name="T21" fmla="*/ 948 h 1263"/>
                <a:gd name="T22" fmla="*/ 679 w 1035"/>
                <a:gd name="T23" fmla="*/ 933 h 1263"/>
                <a:gd name="T24" fmla="*/ 645 w 1035"/>
                <a:gd name="T25" fmla="*/ 908 h 1263"/>
                <a:gd name="T26" fmla="*/ 604 w 1035"/>
                <a:gd name="T27" fmla="*/ 877 h 1263"/>
                <a:gd name="T28" fmla="*/ 564 w 1035"/>
                <a:gd name="T29" fmla="*/ 844 h 1263"/>
                <a:gd name="T30" fmla="*/ 529 w 1035"/>
                <a:gd name="T31" fmla="*/ 809 h 1263"/>
                <a:gd name="T32" fmla="*/ 497 w 1035"/>
                <a:gd name="T33" fmla="*/ 774 h 1263"/>
                <a:gd name="T34" fmla="*/ 461 w 1035"/>
                <a:gd name="T35" fmla="*/ 732 h 1263"/>
                <a:gd name="T36" fmla="*/ 429 w 1035"/>
                <a:gd name="T37" fmla="*/ 689 h 1263"/>
                <a:gd name="T38" fmla="*/ 399 w 1035"/>
                <a:gd name="T39" fmla="*/ 642 h 1263"/>
                <a:gd name="T40" fmla="*/ 375 w 1035"/>
                <a:gd name="T41" fmla="*/ 599 h 1263"/>
                <a:gd name="T42" fmla="*/ 353 w 1035"/>
                <a:gd name="T43" fmla="*/ 557 h 1263"/>
                <a:gd name="T44" fmla="*/ 335 w 1035"/>
                <a:gd name="T45" fmla="*/ 513 h 1263"/>
                <a:gd name="T46" fmla="*/ 318 w 1035"/>
                <a:gd name="T47" fmla="*/ 468 h 1263"/>
                <a:gd name="T48" fmla="*/ 303 w 1035"/>
                <a:gd name="T49" fmla="*/ 418 h 1263"/>
                <a:gd name="T50" fmla="*/ 291 w 1035"/>
                <a:gd name="T51" fmla="*/ 366 h 1263"/>
                <a:gd name="T52" fmla="*/ 284 w 1035"/>
                <a:gd name="T53" fmla="*/ 315 h 1263"/>
                <a:gd name="T54" fmla="*/ 280 w 1035"/>
                <a:gd name="T55" fmla="*/ 260 h 1263"/>
                <a:gd name="T56" fmla="*/ 280 w 1035"/>
                <a:gd name="T57" fmla="*/ 206 h 1263"/>
                <a:gd name="T58" fmla="*/ 183 w 1035"/>
                <a:gd name="T59" fmla="*/ 0 h 1263"/>
                <a:gd name="T60" fmla="*/ 69 w 1035"/>
                <a:gd name="T61" fmla="*/ 206 h 1263"/>
                <a:gd name="T62" fmla="*/ 70 w 1035"/>
                <a:gd name="T63" fmla="*/ 269 h 1263"/>
                <a:gd name="T64" fmla="*/ 75 w 1035"/>
                <a:gd name="T65" fmla="*/ 327 h 1263"/>
                <a:gd name="T66" fmla="*/ 82 w 1035"/>
                <a:gd name="T67" fmla="*/ 378 h 1263"/>
                <a:gd name="T68" fmla="*/ 92 w 1035"/>
                <a:gd name="T69" fmla="*/ 430 h 1263"/>
                <a:gd name="T70" fmla="*/ 104 w 1035"/>
                <a:gd name="T71" fmla="*/ 478 h 1263"/>
                <a:gd name="T72" fmla="*/ 120 w 1035"/>
                <a:gd name="T73" fmla="*/ 534 h 1263"/>
                <a:gd name="T74" fmla="*/ 138 w 1035"/>
                <a:gd name="T75" fmla="*/ 581 h 1263"/>
                <a:gd name="T76" fmla="*/ 161 w 1035"/>
                <a:gd name="T77" fmla="*/ 633 h 1263"/>
                <a:gd name="T78" fmla="*/ 185 w 1035"/>
                <a:gd name="T79" fmla="*/ 679 h 1263"/>
                <a:gd name="T80" fmla="*/ 214 w 1035"/>
                <a:gd name="T81" fmla="*/ 730 h 1263"/>
                <a:gd name="T82" fmla="*/ 242 w 1035"/>
                <a:gd name="T83" fmla="*/ 774 h 1263"/>
                <a:gd name="T84" fmla="*/ 272 w 1035"/>
                <a:gd name="T85" fmla="*/ 816 h 1263"/>
                <a:gd name="T86" fmla="*/ 305 w 1035"/>
                <a:gd name="T87" fmla="*/ 859 h 1263"/>
                <a:gd name="T88" fmla="*/ 343 w 1035"/>
                <a:gd name="T89" fmla="*/ 900 h 1263"/>
                <a:gd name="T90" fmla="*/ 380 w 1035"/>
                <a:gd name="T91" fmla="*/ 939 h 1263"/>
                <a:gd name="T92" fmla="*/ 415 w 1035"/>
                <a:gd name="T93" fmla="*/ 971 h 1263"/>
                <a:gd name="T94" fmla="*/ 460 w 1035"/>
                <a:gd name="T95" fmla="*/ 1009 h 1263"/>
                <a:gd name="T96" fmla="*/ 499 w 1035"/>
                <a:gd name="T97" fmla="*/ 1040 h 1263"/>
                <a:gd name="T98" fmla="*/ 544 w 1035"/>
                <a:gd name="T99" fmla="*/ 1072 h 1263"/>
                <a:gd name="T100" fmla="*/ 589 w 1035"/>
                <a:gd name="T101" fmla="*/ 1102 h 1263"/>
                <a:gd name="T102" fmla="*/ 634 w 1035"/>
                <a:gd name="T103" fmla="*/ 1130 h 1263"/>
                <a:gd name="T104" fmla="*/ 670 w 1035"/>
                <a:gd name="T105" fmla="*/ 1150 h 1263"/>
                <a:gd name="T106" fmla="*/ 695 w 1035"/>
                <a:gd name="T107" fmla="*/ 1165 h 1263"/>
                <a:gd name="T108" fmla="*/ 719 w 1035"/>
                <a:gd name="T109" fmla="*/ 1176 h 1263"/>
                <a:gd name="T110" fmla="*/ 750 w 1035"/>
                <a:gd name="T111" fmla="*/ 1188 h 1263"/>
                <a:gd name="T112" fmla="*/ 776 w 1035"/>
                <a:gd name="T113" fmla="*/ 1200 h 1263"/>
                <a:gd name="T114" fmla="*/ 805 w 1035"/>
                <a:gd name="T115" fmla="*/ 1213 h 1263"/>
                <a:gd name="T116" fmla="*/ 837 w 1035"/>
                <a:gd name="T117" fmla="*/ 1227 h 1263"/>
                <a:gd name="T118" fmla="*/ 864 w 1035"/>
                <a:gd name="T119" fmla="*/ 1236 h 1263"/>
                <a:gd name="T120" fmla="*/ 895 w 1035"/>
                <a:gd name="T121" fmla="*/ 1246 h 1263"/>
                <a:gd name="T122" fmla="*/ 922 w 1035"/>
                <a:gd name="T123" fmla="*/ 1254 h 12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5" h="1263">
                  <a:moveTo>
                    <a:pt x="936" y="1258"/>
                  </a:moveTo>
                  <a:lnTo>
                    <a:pt x="958" y="1263"/>
                  </a:lnTo>
                  <a:lnTo>
                    <a:pt x="1035" y="1095"/>
                  </a:lnTo>
                  <a:lnTo>
                    <a:pt x="1014" y="1088"/>
                  </a:lnTo>
                  <a:lnTo>
                    <a:pt x="997" y="1083"/>
                  </a:lnTo>
                  <a:lnTo>
                    <a:pt x="980" y="1078"/>
                  </a:lnTo>
                  <a:lnTo>
                    <a:pt x="958" y="1071"/>
                  </a:lnTo>
                  <a:lnTo>
                    <a:pt x="939" y="1065"/>
                  </a:lnTo>
                  <a:lnTo>
                    <a:pt x="920" y="1058"/>
                  </a:lnTo>
                  <a:lnTo>
                    <a:pt x="904" y="1051"/>
                  </a:lnTo>
                  <a:lnTo>
                    <a:pt x="884" y="1044"/>
                  </a:lnTo>
                  <a:lnTo>
                    <a:pt x="867" y="1037"/>
                  </a:lnTo>
                  <a:lnTo>
                    <a:pt x="848" y="1028"/>
                  </a:lnTo>
                  <a:lnTo>
                    <a:pt x="830" y="1021"/>
                  </a:lnTo>
                  <a:lnTo>
                    <a:pt x="812" y="1011"/>
                  </a:lnTo>
                  <a:lnTo>
                    <a:pt x="795" y="1002"/>
                  </a:lnTo>
                  <a:lnTo>
                    <a:pt x="781" y="994"/>
                  </a:lnTo>
                  <a:lnTo>
                    <a:pt x="768" y="987"/>
                  </a:lnTo>
                  <a:lnTo>
                    <a:pt x="751" y="978"/>
                  </a:lnTo>
                  <a:lnTo>
                    <a:pt x="736" y="968"/>
                  </a:lnTo>
                  <a:lnTo>
                    <a:pt x="719" y="958"/>
                  </a:lnTo>
                  <a:lnTo>
                    <a:pt x="704" y="948"/>
                  </a:lnTo>
                  <a:lnTo>
                    <a:pt x="692" y="942"/>
                  </a:lnTo>
                  <a:lnTo>
                    <a:pt x="679" y="933"/>
                  </a:lnTo>
                  <a:lnTo>
                    <a:pt x="661" y="921"/>
                  </a:lnTo>
                  <a:lnTo>
                    <a:pt x="645" y="908"/>
                  </a:lnTo>
                  <a:lnTo>
                    <a:pt x="623" y="893"/>
                  </a:lnTo>
                  <a:lnTo>
                    <a:pt x="604" y="877"/>
                  </a:lnTo>
                  <a:lnTo>
                    <a:pt x="583" y="861"/>
                  </a:lnTo>
                  <a:lnTo>
                    <a:pt x="564" y="844"/>
                  </a:lnTo>
                  <a:lnTo>
                    <a:pt x="544" y="825"/>
                  </a:lnTo>
                  <a:lnTo>
                    <a:pt x="529" y="809"/>
                  </a:lnTo>
                  <a:lnTo>
                    <a:pt x="514" y="793"/>
                  </a:lnTo>
                  <a:lnTo>
                    <a:pt x="497" y="774"/>
                  </a:lnTo>
                  <a:lnTo>
                    <a:pt x="479" y="754"/>
                  </a:lnTo>
                  <a:lnTo>
                    <a:pt x="461" y="732"/>
                  </a:lnTo>
                  <a:lnTo>
                    <a:pt x="446" y="712"/>
                  </a:lnTo>
                  <a:lnTo>
                    <a:pt x="429" y="689"/>
                  </a:lnTo>
                  <a:lnTo>
                    <a:pt x="412" y="665"/>
                  </a:lnTo>
                  <a:lnTo>
                    <a:pt x="399" y="642"/>
                  </a:lnTo>
                  <a:lnTo>
                    <a:pt x="386" y="620"/>
                  </a:lnTo>
                  <a:lnTo>
                    <a:pt x="375" y="599"/>
                  </a:lnTo>
                  <a:lnTo>
                    <a:pt x="365" y="580"/>
                  </a:lnTo>
                  <a:lnTo>
                    <a:pt x="353" y="557"/>
                  </a:lnTo>
                  <a:lnTo>
                    <a:pt x="344" y="535"/>
                  </a:lnTo>
                  <a:lnTo>
                    <a:pt x="335" y="513"/>
                  </a:lnTo>
                  <a:lnTo>
                    <a:pt x="326" y="489"/>
                  </a:lnTo>
                  <a:lnTo>
                    <a:pt x="318" y="468"/>
                  </a:lnTo>
                  <a:lnTo>
                    <a:pt x="311" y="443"/>
                  </a:lnTo>
                  <a:lnTo>
                    <a:pt x="303" y="418"/>
                  </a:lnTo>
                  <a:lnTo>
                    <a:pt x="296" y="392"/>
                  </a:lnTo>
                  <a:lnTo>
                    <a:pt x="291" y="366"/>
                  </a:lnTo>
                  <a:lnTo>
                    <a:pt x="286" y="339"/>
                  </a:lnTo>
                  <a:lnTo>
                    <a:pt x="284" y="315"/>
                  </a:lnTo>
                  <a:lnTo>
                    <a:pt x="281" y="289"/>
                  </a:lnTo>
                  <a:lnTo>
                    <a:pt x="280" y="260"/>
                  </a:lnTo>
                  <a:lnTo>
                    <a:pt x="280" y="236"/>
                  </a:lnTo>
                  <a:lnTo>
                    <a:pt x="280" y="206"/>
                  </a:lnTo>
                  <a:lnTo>
                    <a:pt x="353" y="206"/>
                  </a:lnTo>
                  <a:lnTo>
                    <a:pt x="183" y="0"/>
                  </a:lnTo>
                  <a:lnTo>
                    <a:pt x="0" y="206"/>
                  </a:lnTo>
                  <a:lnTo>
                    <a:pt x="69" y="206"/>
                  </a:lnTo>
                  <a:lnTo>
                    <a:pt x="69" y="239"/>
                  </a:lnTo>
                  <a:lnTo>
                    <a:pt x="70" y="269"/>
                  </a:lnTo>
                  <a:lnTo>
                    <a:pt x="73" y="299"/>
                  </a:lnTo>
                  <a:lnTo>
                    <a:pt x="75" y="327"/>
                  </a:lnTo>
                  <a:lnTo>
                    <a:pt x="78" y="353"/>
                  </a:lnTo>
                  <a:lnTo>
                    <a:pt x="82" y="378"/>
                  </a:lnTo>
                  <a:lnTo>
                    <a:pt x="87" y="405"/>
                  </a:lnTo>
                  <a:lnTo>
                    <a:pt x="92" y="430"/>
                  </a:lnTo>
                  <a:lnTo>
                    <a:pt x="97" y="453"/>
                  </a:lnTo>
                  <a:lnTo>
                    <a:pt x="104" y="478"/>
                  </a:lnTo>
                  <a:lnTo>
                    <a:pt x="113" y="509"/>
                  </a:lnTo>
                  <a:lnTo>
                    <a:pt x="120" y="534"/>
                  </a:lnTo>
                  <a:lnTo>
                    <a:pt x="129" y="558"/>
                  </a:lnTo>
                  <a:lnTo>
                    <a:pt x="138" y="581"/>
                  </a:lnTo>
                  <a:lnTo>
                    <a:pt x="150" y="608"/>
                  </a:lnTo>
                  <a:lnTo>
                    <a:pt x="161" y="633"/>
                  </a:lnTo>
                  <a:lnTo>
                    <a:pt x="173" y="656"/>
                  </a:lnTo>
                  <a:lnTo>
                    <a:pt x="185" y="679"/>
                  </a:lnTo>
                  <a:lnTo>
                    <a:pt x="200" y="705"/>
                  </a:lnTo>
                  <a:lnTo>
                    <a:pt x="214" y="730"/>
                  </a:lnTo>
                  <a:lnTo>
                    <a:pt x="228" y="753"/>
                  </a:lnTo>
                  <a:lnTo>
                    <a:pt x="242" y="774"/>
                  </a:lnTo>
                  <a:lnTo>
                    <a:pt x="257" y="795"/>
                  </a:lnTo>
                  <a:lnTo>
                    <a:pt x="272" y="816"/>
                  </a:lnTo>
                  <a:lnTo>
                    <a:pt x="287" y="836"/>
                  </a:lnTo>
                  <a:lnTo>
                    <a:pt x="305" y="859"/>
                  </a:lnTo>
                  <a:lnTo>
                    <a:pt x="323" y="881"/>
                  </a:lnTo>
                  <a:lnTo>
                    <a:pt x="343" y="900"/>
                  </a:lnTo>
                  <a:lnTo>
                    <a:pt x="362" y="920"/>
                  </a:lnTo>
                  <a:lnTo>
                    <a:pt x="380" y="939"/>
                  </a:lnTo>
                  <a:lnTo>
                    <a:pt x="398" y="956"/>
                  </a:lnTo>
                  <a:lnTo>
                    <a:pt x="415" y="971"/>
                  </a:lnTo>
                  <a:lnTo>
                    <a:pt x="437" y="991"/>
                  </a:lnTo>
                  <a:lnTo>
                    <a:pt x="460" y="1009"/>
                  </a:lnTo>
                  <a:lnTo>
                    <a:pt x="478" y="1024"/>
                  </a:lnTo>
                  <a:lnTo>
                    <a:pt x="499" y="1040"/>
                  </a:lnTo>
                  <a:lnTo>
                    <a:pt x="521" y="1056"/>
                  </a:lnTo>
                  <a:lnTo>
                    <a:pt x="544" y="1072"/>
                  </a:lnTo>
                  <a:lnTo>
                    <a:pt x="568" y="1088"/>
                  </a:lnTo>
                  <a:lnTo>
                    <a:pt x="589" y="1102"/>
                  </a:lnTo>
                  <a:lnTo>
                    <a:pt x="614" y="1118"/>
                  </a:lnTo>
                  <a:lnTo>
                    <a:pt x="634" y="1130"/>
                  </a:lnTo>
                  <a:lnTo>
                    <a:pt x="655" y="1142"/>
                  </a:lnTo>
                  <a:lnTo>
                    <a:pt x="670" y="1150"/>
                  </a:lnTo>
                  <a:lnTo>
                    <a:pt x="683" y="1159"/>
                  </a:lnTo>
                  <a:lnTo>
                    <a:pt x="695" y="1165"/>
                  </a:lnTo>
                  <a:lnTo>
                    <a:pt x="706" y="1170"/>
                  </a:lnTo>
                  <a:lnTo>
                    <a:pt x="719" y="1176"/>
                  </a:lnTo>
                  <a:lnTo>
                    <a:pt x="735" y="1182"/>
                  </a:lnTo>
                  <a:lnTo>
                    <a:pt x="750" y="1188"/>
                  </a:lnTo>
                  <a:lnTo>
                    <a:pt x="764" y="1195"/>
                  </a:lnTo>
                  <a:lnTo>
                    <a:pt x="776" y="1200"/>
                  </a:lnTo>
                  <a:lnTo>
                    <a:pt x="790" y="1207"/>
                  </a:lnTo>
                  <a:lnTo>
                    <a:pt x="805" y="1213"/>
                  </a:lnTo>
                  <a:lnTo>
                    <a:pt x="821" y="1219"/>
                  </a:lnTo>
                  <a:lnTo>
                    <a:pt x="837" y="1227"/>
                  </a:lnTo>
                  <a:lnTo>
                    <a:pt x="852" y="1231"/>
                  </a:lnTo>
                  <a:lnTo>
                    <a:pt x="864" y="1236"/>
                  </a:lnTo>
                  <a:lnTo>
                    <a:pt x="880" y="1241"/>
                  </a:lnTo>
                  <a:lnTo>
                    <a:pt x="895" y="1246"/>
                  </a:lnTo>
                  <a:lnTo>
                    <a:pt x="911" y="1251"/>
                  </a:lnTo>
                  <a:lnTo>
                    <a:pt x="922" y="1254"/>
                  </a:lnTo>
                  <a:lnTo>
                    <a:pt x="936" y="1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ED8610F-5A54-4305-8A62-15DE24F1EAA2}"/>
                </a:ext>
              </a:extLst>
            </p:cNvPr>
            <p:cNvSpPr/>
            <p:nvPr/>
          </p:nvSpPr>
          <p:spPr>
            <a:xfrm>
              <a:off x="3216" y="1511"/>
              <a:ext cx="1037" cy="1262"/>
            </a:xfrm>
            <a:custGeom>
              <a:avLst/>
              <a:gdLst>
                <a:gd name="T0" fmla="*/ 77 w 1037"/>
                <a:gd name="T1" fmla="*/ 0 h 1262"/>
                <a:gd name="T2" fmla="*/ 22 w 1037"/>
                <a:gd name="T3" fmla="*/ 175 h 1262"/>
                <a:gd name="T4" fmla="*/ 55 w 1037"/>
                <a:gd name="T5" fmla="*/ 185 h 1262"/>
                <a:gd name="T6" fmla="*/ 96 w 1037"/>
                <a:gd name="T7" fmla="*/ 198 h 1262"/>
                <a:gd name="T8" fmla="*/ 131 w 1037"/>
                <a:gd name="T9" fmla="*/ 211 h 1262"/>
                <a:gd name="T10" fmla="*/ 168 w 1037"/>
                <a:gd name="T11" fmla="*/ 225 h 1262"/>
                <a:gd name="T12" fmla="*/ 206 w 1037"/>
                <a:gd name="T13" fmla="*/ 241 h 1262"/>
                <a:gd name="T14" fmla="*/ 240 w 1037"/>
                <a:gd name="T15" fmla="*/ 260 h 1262"/>
                <a:gd name="T16" fmla="*/ 267 w 1037"/>
                <a:gd name="T17" fmla="*/ 275 h 1262"/>
                <a:gd name="T18" fmla="*/ 299 w 1037"/>
                <a:gd name="T19" fmla="*/ 294 h 1262"/>
                <a:gd name="T20" fmla="*/ 332 w 1037"/>
                <a:gd name="T21" fmla="*/ 314 h 1262"/>
                <a:gd name="T22" fmla="*/ 357 w 1037"/>
                <a:gd name="T23" fmla="*/ 329 h 1262"/>
                <a:gd name="T24" fmla="*/ 391 w 1037"/>
                <a:gd name="T25" fmla="*/ 354 h 1262"/>
                <a:gd name="T26" fmla="*/ 432 w 1037"/>
                <a:gd name="T27" fmla="*/ 385 h 1262"/>
                <a:gd name="T28" fmla="*/ 472 w 1037"/>
                <a:gd name="T29" fmla="*/ 418 h 1262"/>
                <a:gd name="T30" fmla="*/ 506 w 1037"/>
                <a:gd name="T31" fmla="*/ 453 h 1262"/>
                <a:gd name="T32" fmla="*/ 539 w 1037"/>
                <a:gd name="T33" fmla="*/ 488 h 1262"/>
                <a:gd name="T34" fmla="*/ 575 w 1037"/>
                <a:gd name="T35" fmla="*/ 531 h 1262"/>
                <a:gd name="T36" fmla="*/ 607 w 1037"/>
                <a:gd name="T37" fmla="*/ 573 h 1262"/>
                <a:gd name="T38" fmla="*/ 636 w 1037"/>
                <a:gd name="T39" fmla="*/ 620 h 1262"/>
                <a:gd name="T40" fmla="*/ 661 w 1037"/>
                <a:gd name="T41" fmla="*/ 663 h 1262"/>
                <a:gd name="T42" fmla="*/ 682 w 1037"/>
                <a:gd name="T43" fmla="*/ 706 h 1262"/>
                <a:gd name="T44" fmla="*/ 700 w 1037"/>
                <a:gd name="T45" fmla="*/ 749 h 1262"/>
                <a:gd name="T46" fmla="*/ 717 w 1037"/>
                <a:gd name="T47" fmla="*/ 794 h 1262"/>
                <a:gd name="T48" fmla="*/ 733 w 1037"/>
                <a:gd name="T49" fmla="*/ 845 h 1262"/>
                <a:gd name="T50" fmla="*/ 744 w 1037"/>
                <a:gd name="T51" fmla="*/ 896 h 1262"/>
                <a:gd name="T52" fmla="*/ 752 w 1037"/>
                <a:gd name="T53" fmla="*/ 948 h 1262"/>
                <a:gd name="T54" fmla="*/ 756 w 1037"/>
                <a:gd name="T55" fmla="*/ 1002 h 1262"/>
                <a:gd name="T56" fmla="*/ 756 w 1037"/>
                <a:gd name="T57" fmla="*/ 1056 h 1262"/>
                <a:gd name="T58" fmla="*/ 852 w 1037"/>
                <a:gd name="T59" fmla="*/ 1262 h 1262"/>
                <a:gd name="T60" fmla="*/ 966 w 1037"/>
                <a:gd name="T61" fmla="*/ 1056 h 1262"/>
                <a:gd name="T62" fmla="*/ 965 w 1037"/>
                <a:gd name="T63" fmla="*/ 994 h 1262"/>
                <a:gd name="T64" fmla="*/ 960 w 1037"/>
                <a:gd name="T65" fmla="*/ 936 h 1262"/>
                <a:gd name="T66" fmla="*/ 954 w 1037"/>
                <a:gd name="T67" fmla="*/ 884 h 1262"/>
                <a:gd name="T68" fmla="*/ 943 w 1037"/>
                <a:gd name="T69" fmla="*/ 833 h 1262"/>
                <a:gd name="T70" fmla="*/ 932 w 1037"/>
                <a:gd name="T71" fmla="*/ 785 h 1262"/>
                <a:gd name="T72" fmla="*/ 915 w 1037"/>
                <a:gd name="T73" fmla="*/ 729 h 1262"/>
                <a:gd name="T74" fmla="*/ 897 w 1037"/>
                <a:gd name="T75" fmla="*/ 682 h 1262"/>
                <a:gd name="T76" fmla="*/ 874 w 1037"/>
                <a:gd name="T77" fmla="*/ 629 h 1262"/>
                <a:gd name="T78" fmla="*/ 851 w 1037"/>
                <a:gd name="T79" fmla="*/ 583 h 1262"/>
                <a:gd name="T80" fmla="*/ 821 w 1037"/>
                <a:gd name="T81" fmla="*/ 533 h 1262"/>
                <a:gd name="T82" fmla="*/ 793 w 1037"/>
                <a:gd name="T83" fmla="*/ 488 h 1262"/>
                <a:gd name="T84" fmla="*/ 763 w 1037"/>
                <a:gd name="T85" fmla="*/ 446 h 1262"/>
                <a:gd name="T86" fmla="*/ 730 w 1037"/>
                <a:gd name="T87" fmla="*/ 404 h 1262"/>
                <a:gd name="T88" fmla="*/ 693 w 1037"/>
                <a:gd name="T89" fmla="*/ 362 h 1262"/>
                <a:gd name="T90" fmla="*/ 655 w 1037"/>
                <a:gd name="T91" fmla="*/ 324 h 1262"/>
                <a:gd name="T92" fmla="*/ 621 w 1037"/>
                <a:gd name="T93" fmla="*/ 291 h 1262"/>
                <a:gd name="T94" fmla="*/ 576 w 1037"/>
                <a:gd name="T95" fmla="*/ 254 h 1262"/>
                <a:gd name="T96" fmla="*/ 536 w 1037"/>
                <a:gd name="T97" fmla="*/ 222 h 1262"/>
                <a:gd name="T98" fmla="*/ 491 w 1037"/>
                <a:gd name="T99" fmla="*/ 190 h 1262"/>
                <a:gd name="T100" fmla="*/ 446 w 1037"/>
                <a:gd name="T101" fmla="*/ 160 h 1262"/>
                <a:gd name="T102" fmla="*/ 401 w 1037"/>
                <a:gd name="T103" fmla="*/ 132 h 1262"/>
                <a:gd name="T104" fmla="*/ 365 w 1037"/>
                <a:gd name="T105" fmla="*/ 112 h 1262"/>
                <a:gd name="T106" fmla="*/ 341 w 1037"/>
                <a:gd name="T107" fmla="*/ 97 h 1262"/>
                <a:gd name="T108" fmla="*/ 316 w 1037"/>
                <a:gd name="T109" fmla="*/ 87 h 1262"/>
                <a:gd name="T110" fmla="*/ 285 w 1037"/>
                <a:gd name="T111" fmla="*/ 74 h 1262"/>
                <a:gd name="T112" fmla="*/ 260 w 1037"/>
                <a:gd name="T113" fmla="*/ 62 h 1262"/>
                <a:gd name="T114" fmla="*/ 230 w 1037"/>
                <a:gd name="T115" fmla="*/ 49 h 1262"/>
                <a:gd name="T116" fmla="*/ 198 w 1037"/>
                <a:gd name="T117" fmla="*/ 36 h 1262"/>
                <a:gd name="T118" fmla="*/ 171 w 1037"/>
                <a:gd name="T119" fmla="*/ 26 h 1262"/>
                <a:gd name="T120" fmla="*/ 140 w 1037"/>
                <a:gd name="T121" fmla="*/ 16 h 1262"/>
                <a:gd name="T122" fmla="*/ 113 w 1037"/>
                <a:gd name="T123" fmla="*/ 8 h 12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7" h="1262">
                  <a:moveTo>
                    <a:pt x="99" y="4"/>
                  </a:moveTo>
                  <a:lnTo>
                    <a:pt x="77" y="0"/>
                  </a:lnTo>
                  <a:lnTo>
                    <a:pt x="0" y="167"/>
                  </a:lnTo>
                  <a:lnTo>
                    <a:pt x="22" y="175"/>
                  </a:lnTo>
                  <a:lnTo>
                    <a:pt x="39" y="179"/>
                  </a:lnTo>
                  <a:lnTo>
                    <a:pt x="55" y="185"/>
                  </a:lnTo>
                  <a:lnTo>
                    <a:pt x="77" y="191"/>
                  </a:lnTo>
                  <a:lnTo>
                    <a:pt x="96" y="198"/>
                  </a:lnTo>
                  <a:lnTo>
                    <a:pt x="116" y="204"/>
                  </a:lnTo>
                  <a:lnTo>
                    <a:pt x="131" y="211"/>
                  </a:lnTo>
                  <a:lnTo>
                    <a:pt x="152" y="219"/>
                  </a:lnTo>
                  <a:lnTo>
                    <a:pt x="168" y="225"/>
                  </a:lnTo>
                  <a:lnTo>
                    <a:pt x="188" y="234"/>
                  </a:lnTo>
                  <a:lnTo>
                    <a:pt x="206" y="241"/>
                  </a:lnTo>
                  <a:lnTo>
                    <a:pt x="224" y="251"/>
                  </a:lnTo>
                  <a:lnTo>
                    <a:pt x="240" y="260"/>
                  </a:lnTo>
                  <a:lnTo>
                    <a:pt x="255" y="268"/>
                  </a:lnTo>
                  <a:lnTo>
                    <a:pt x="267" y="275"/>
                  </a:lnTo>
                  <a:lnTo>
                    <a:pt x="284" y="284"/>
                  </a:lnTo>
                  <a:lnTo>
                    <a:pt x="299" y="294"/>
                  </a:lnTo>
                  <a:lnTo>
                    <a:pt x="316" y="304"/>
                  </a:lnTo>
                  <a:lnTo>
                    <a:pt x="332" y="314"/>
                  </a:lnTo>
                  <a:lnTo>
                    <a:pt x="343" y="320"/>
                  </a:lnTo>
                  <a:lnTo>
                    <a:pt x="357" y="329"/>
                  </a:lnTo>
                  <a:lnTo>
                    <a:pt x="374" y="341"/>
                  </a:lnTo>
                  <a:lnTo>
                    <a:pt x="391" y="354"/>
                  </a:lnTo>
                  <a:lnTo>
                    <a:pt x="413" y="370"/>
                  </a:lnTo>
                  <a:lnTo>
                    <a:pt x="432" y="385"/>
                  </a:lnTo>
                  <a:lnTo>
                    <a:pt x="452" y="401"/>
                  </a:lnTo>
                  <a:lnTo>
                    <a:pt x="472" y="418"/>
                  </a:lnTo>
                  <a:lnTo>
                    <a:pt x="491" y="437"/>
                  </a:lnTo>
                  <a:lnTo>
                    <a:pt x="506" y="453"/>
                  </a:lnTo>
                  <a:lnTo>
                    <a:pt x="522" y="470"/>
                  </a:lnTo>
                  <a:lnTo>
                    <a:pt x="539" y="488"/>
                  </a:lnTo>
                  <a:lnTo>
                    <a:pt x="557" y="509"/>
                  </a:lnTo>
                  <a:lnTo>
                    <a:pt x="575" y="531"/>
                  </a:lnTo>
                  <a:lnTo>
                    <a:pt x="590" y="550"/>
                  </a:lnTo>
                  <a:lnTo>
                    <a:pt x="607" y="573"/>
                  </a:lnTo>
                  <a:lnTo>
                    <a:pt x="623" y="597"/>
                  </a:lnTo>
                  <a:lnTo>
                    <a:pt x="636" y="620"/>
                  </a:lnTo>
                  <a:lnTo>
                    <a:pt x="649" y="642"/>
                  </a:lnTo>
                  <a:lnTo>
                    <a:pt x="661" y="663"/>
                  </a:lnTo>
                  <a:lnTo>
                    <a:pt x="671" y="683"/>
                  </a:lnTo>
                  <a:lnTo>
                    <a:pt x="682" y="706"/>
                  </a:lnTo>
                  <a:lnTo>
                    <a:pt x="691" y="728"/>
                  </a:lnTo>
                  <a:lnTo>
                    <a:pt x="700" y="749"/>
                  </a:lnTo>
                  <a:lnTo>
                    <a:pt x="709" y="774"/>
                  </a:lnTo>
                  <a:lnTo>
                    <a:pt x="717" y="794"/>
                  </a:lnTo>
                  <a:lnTo>
                    <a:pt x="725" y="820"/>
                  </a:lnTo>
                  <a:lnTo>
                    <a:pt x="733" y="845"/>
                  </a:lnTo>
                  <a:lnTo>
                    <a:pt x="739" y="870"/>
                  </a:lnTo>
                  <a:lnTo>
                    <a:pt x="744" y="896"/>
                  </a:lnTo>
                  <a:lnTo>
                    <a:pt x="749" y="924"/>
                  </a:lnTo>
                  <a:lnTo>
                    <a:pt x="752" y="948"/>
                  </a:lnTo>
                  <a:lnTo>
                    <a:pt x="754" y="973"/>
                  </a:lnTo>
                  <a:lnTo>
                    <a:pt x="756" y="1002"/>
                  </a:lnTo>
                  <a:lnTo>
                    <a:pt x="756" y="1026"/>
                  </a:lnTo>
                  <a:lnTo>
                    <a:pt x="756" y="1056"/>
                  </a:lnTo>
                  <a:lnTo>
                    <a:pt x="682" y="1056"/>
                  </a:lnTo>
                  <a:lnTo>
                    <a:pt x="852" y="1262"/>
                  </a:lnTo>
                  <a:lnTo>
                    <a:pt x="1037" y="1056"/>
                  </a:lnTo>
                  <a:lnTo>
                    <a:pt x="966" y="1056"/>
                  </a:lnTo>
                  <a:lnTo>
                    <a:pt x="966" y="1023"/>
                  </a:lnTo>
                  <a:lnTo>
                    <a:pt x="965" y="994"/>
                  </a:lnTo>
                  <a:lnTo>
                    <a:pt x="963" y="963"/>
                  </a:lnTo>
                  <a:lnTo>
                    <a:pt x="960" y="936"/>
                  </a:lnTo>
                  <a:lnTo>
                    <a:pt x="957" y="909"/>
                  </a:lnTo>
                  <a:lnTo>
                    <a:pt x="954" y="884"/>
                  </a:lnTo>
                  <a:lnTo>
                    <a:pt x="948" y="857"/>
                  </a:lnTo>
                  <a:lnTo>
                    <a:pt x="943" y="833"/>
                  </a:lnTo>
                  <a:lnTo>
                    <a:pt x="938" y="810"/>
                  </a:lnTo>
                  <a:lnTo>
                    <a:pt x="932" y="785"/>
                  </a:lnTo>
                  <a:lnTo>
                    <a:pt x="923" y="753"/>
                  </a:lnTo>
                  <a:lnTo>
                    <a:pt x="915" y="729"/>
                  </a:lnTo>
                  <a:lnTo>
                    <a:pt x="906" y="705"/>
                  </a:lnTo>
                  <a:lnTo>
                    <a:pt x="897" y="682"/>
                  </a:lnTo>
                  <a:lnTo>
                    <a:pt x="886" y="654"/>
                  </a:lnTo>
                  <a:lnTo>
                    <a:pt x="874" y="629"/>
                  </a:lnTo>
                  <a:lnTo>
                    <a:pt x="862" y="606"/>
                  </a:lnTo>
                  <a:lnTo>
                    <a:pt x="851" y="583"/>
                  </a:lnTo>
                  <a:lnTo>
                    <a:pt x="835" y="557"/>
                  </a:lnTo>
                  <a:lnTo>
                    <a:pt x="821" y="533"/>
                  </a:lnTo>
                  <a:lnTo>
                    <a:pt x="808" y="510"/>
                  </a:lnTo>
                  <a:lnTo>
                    <a:pt x="793" y="488"/>
                  </a:lnTo>
                  <a:lnTo>
                    <a:pt x="779" y="468"/>
                  </a:lnTo>
                  <a:lnTo>
                    <a:pt x="763" y="446"/>
                  </a:lnTo>
                  <a:lnTo>
                    <a:pt x="748" y="427"/>
                  </a:lnTo>
                  <a:lnTo>
                    <a:pt x="730" y="404"/>
                  </a:lnTo>
                  <a:lnTo>
                    <a:pt x="712" y="382"/>
                  </a:lnTo>
                  <a:lnTo>
                    <a:pt x="693" y="362"/>
                  </a:lnTo>
                  <a:lnTo>
                    <a:pt x="673" y="342"/>
                  </a:lnTo>
                  <a:lnTo>
                    <a:pt x="655" y="324"/>
                  </a:lnTo>
                  <a:lnTo>
                    <a:pt x="637" y="306"/>
                  </a:lnTo>
                  <a:lnTo>
                    <a:pt x="621" y="291"/>
                  </a:lnTo>
                  <a:lnTo>
                    <a:pt x="599" y="271"/>
                  </a:lnTo>
                  <a:lnTo>
                    <a:pt x="576" y="254"/>
                  </a:lnTo>
                  <a:lnTo>
                    <a:pt x="558" y="238"/>
                  </a:lnTo>
                  <a:lnTo>
                    <a:pt x="536" y="222"/>
                  </a:lnTo>
                  <a:lnTo>
                    <a:pt x="514" y="206"/>
                  </a:lnTo>
                  <a:lnTo>
                    <a:pt x="491" y="190"/>
                  </a:lnTo>
                  <a:lnTo>
                    <a:pt x="468" y="175"/>
                  </a:lnTo>
                  <a:lnTo>
                    <a:pt x="446" y="160"/>
                  </a:lnTo>
                  <a:lnTo>
                    <a:pt x="422" y="144"/>
                  </a:lnTo>
                  <a:lnTo>
                    <a:pt x="401" y="132"/>
                  </a:lnTo>
                  <a:lnTo>
                    <a:pt x="380" y="120"/>
                  </a:lnTo>
                  <a:lnTo>
                    <a:pt x="365" y="112"/>
                  </a:lnTo>
                  <a:lnTo>
                    <a:pt x="352" y="104"/>
                  </a:lnTo>
                  <a:lnTo>
                    <a:pt x="341" y="97"/>
                  </a:lnTo>
                  <a:lnTo>
                    <a:pt x="329" y="93"/>
                  </a:lnTo>
                  <a:lnTo>
                    <a:pt x="316" y="87"/>
                  </a:lnTo>
                  <a:lnTo>
                    <a:pt x="301" y="81"/>
                  </a:lnTo>
                  <a:lnTo>
                    <a:pt x="285" y="74"/>
                  </a:lnTo>
                  <a:lnTo>
                    <a:pt x="271" y="67"/>
                  </a:lnTo>
                  <a:lnTo>
                    <a:pt x="260" y="62"/>
                  </a:lnTo>
                  <a:lnTo>
                    <a:pt x="246" y="55"/>
                  </a:lnTo>
                  <a:lnTo>
                    <a:pt x="230" y="49"/>
                  </a:lnTo>
                  <a:lnTo>
                    <a:pt x="215" y="43"/>
                  </a:lnTo>
                  <a:lnTo>
                    <a:pt x="198" y="36"/>
                  </a:lnTo>
                  <a:lnTo>
                    <a:pt x="184" y="31"/>
                  </a:lnTo>
                  <a:lnTo>
                    <a:pt x="171" y="26"/>
                  </a:lnTo>
                  <a:lnTo>
                    <a:pt x="156" y="21"/>
                  </a:lnTo>
                  <a:lnTo>
                    <a:pt x="140" y="16"/>
                  </a:lnTo>
                  <a:lnTo>
                    <a:pt x="125" y="12"/>
                  </a:lnTo>
                  <a:lnTo>
                    <a:pt x="113" y="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4E4D81-FA7F-456B-93E8-AFED00491A8B}"/>
                </a:ext>
              </a:extLst>
            </p:cNvPr>
            <p:cNvSpPr/>
            <p:nvPr/>
          </p:nvSpPr>
          <p:spPr>
            <a:xfrm>
              <a:off x="1671" y="1412"/>
              <a:ext cx="1477" cy="864"/>
            </a:xfrm>
            <a:custGeom>
              <a:avLst/>
              <a:gdLst>
                <a:gd name="T0" fmla="*/ 201 w 1477"/>
                <a:gd name="T1" fmla="*/ 864 h 864"/>
                <a:gd name="T2" fmla="*/ 212 w 1477"/>
                <a:gd name="T3" fmla="*/ 835 h 864"/>
                <a:gd name="T4" fmla="*/ 228 w 1477"/>
                <a:gd name="T5" fmla="*/ 800 h 864"/>
                <a:gd name="T6" fmla="*/ 243 w 1477"/>
                <a:gd name="T7" fmla="*/ 771 h 864"/>
                <a:gd name="T8" fmla="*/ 260 w 1477"/>
                <a:gd name="T9" fmla="*/ 739 h 864"/>
                <a:gd name="T10" fmla="*/ 279 w 1477"/>
                <a:gd name="T11" fmla="*/ 707 h 864"/>
                <a:gd name="T12" fmla="*/ 301 w 1477"/>
                <a:gd name="T13" fmla="*/ 678 h 864"/>
                <a:gd name="T14" fmla="*/ 319 w 1477"/>
                <a:gd name="T15" fmla="*/ 654 h 864"/>
                <a:gd name="T16" fmla="*/ 341 w 1477"/>
                <a:gd name="T17" fmla="*/ 627 h 864"/>
                <a:gd name="T18" fmla="*/ 364 w 1477"/>
                <a:gd name="T19" fmla="*/ 600 h 864"/>
                <a:gd name="T20" fmla="*/ 382 w 1477"/>
                <a:gd name="T21" fmla="*/ 578 h 864"/>
                <a:gd name="T22" fmla="*/ 412 w 1477"/>
                <a:gd name="T23" fmla="*/ 550 h 864"/>
                <a:gd name="T24" fmla="*/ 448 w 1477"/>
                <a:gd name="T25" fmla="*/ 515 h 864"/>
                <a:gd name="T26" fmla="*/ 486 w 1477"/>
                <a:gd name="T27" fmla="*/ 481 h 864"/>
                <a:gd name="T28" fmla="*/ 527 w 1477"/>
                <a:gd name="T29" fmla="*/ 451 h 864"/>
                <a:gd name="T30" fmla="*/ 568 w 1477"/>
                <a:gd name="T31" fmla="*/ 424 h 864"/>
                <a:gd name="T32" fmla="*/ 618 w 1477"/>
                <a:gd name="T33" fmla="*/ 393 h 864"/>
                <a:gd name="T34" fmla="*/ 669 w 1477"/>
                <a:gd name="T35" fmla="*/ 366 h 864"/>
                <a:gd name="T36" fmla="*/ 724 w 1477"/>
                <a:gd name="T37" fmla="*/ 340 h 864"/>
                <a:gd name="T38" fmla="*/ 774 w 1477"/>
                <a:gd name="T39" fmla="*/ 320 h 864"/>
                <a:gd name="T40" fmla="*/ 824 w 1477"/>
                <a:gd name="T41" fmla="*/ 301 h 864"/>
                <a:gd name="T42" fmla="*/ 876 w 1477"/>
                <a:gd name="T43" fmla="*/ 286 h 864"/>
                <a:gd name="T44" fmla="*/ 928 w 1477"/>
                <a:gd name="T45" fmla="*/ 272 h 864"/>
                <a:gd name="T46" fmla="*/ 987 w 1477"/>
                <a:gd name="T47" fmla="*/ 258 h 864"/>
                <a:gd name="T48" fmla="*/ 1048 w 1477"/>
                <a:gd name="T49" fmla="*/ 249 h 864"/>
                <a:gd name="T50" fmla="*/ 1108 w 1477"/>
                <a:gd name="T51" fmla="*/ 242 h 864"/>
                <a:gd name="T52" fmla="*/ 1172 w 1477"/>
                <a:gd name="T53" fmla="*/ 239 h 864"/>
                <a:gd name="T54" fmla="*/ 1235 w 1477"/>
                <a:gd name="T55" fmla="*/ 239 h 864"/>
                <a:gd name="T56" fmla="*/ 1477 w 1477"/>
                <a:gd name="T57" fmla="*/ 157 h 864"/>
                <a:gd name="T58" fmla="*/ 1235 w 1477"/>
                <a:gd name="T59" fmla="*/ 59 h 864"/>
                <a:gd name="T60" fmla="*/ 1162 w 1477"/>
                <a:gd name="T61" fmla="*/ 60 h 864"/>
                <a:gd name="T62" fmla="*/ 1094 w 1477"/>
                <a:gd name="T63" fmla="*/ 65 h 864"/>
                <a:gd name="T64" fmla="*/ 1034 w 1477"/>
                <a:gd name="T65" fmla="*/ 70 h 864"/>
                <a:gd name="T66" fmla="*/ 973 w 1477"/>
                <a:gd name="T67" fmla="*/ 79 h 864"/>
                <a:gd name="T68" fmla="*/ 917 w 1477"/>
                <a:gd name="T69" fmla="*/ 89 h 864"/>
                <a:gd name="T70" fmla="*/ 851 w 1477"/>
                <a:gd name="T71" fmla="*/ 103 h 864"/>
                <a:gd name="T72" fmla="*/ 796 w 1477"/>
                <a:gd name="T73" fmla="*/ 118 h 864"/>
                <a:gd name="T74" fmla="*/ 734 w 1477"/>
                <a:gd name="T75" fmla="*/ 138 h 864"/>
                <a:gd name="T76" fmla="*/ 680 w 1477"/>
                <a:gd name="T77" fmla="*/ 158 h 864"/>
                <a:gd name="T78" fmla="*/ 621 w 1477"/>
                <a:gd name="T79" fmla="*/ 183 h 864"/>
                <a:gd name="T80" fmla="*/ 568 w 1477"/>
                <a:gd name="T81" fmla="*/ 207 h 864"/>
                <a:gd name="T82" fmla="*/ 520 w 1477"/>
                <a:gd name="T83" fmla="*/ 232 h 864"/>
                <a:gd name="T84" fmla="*/ 469 w 1477"/>
                <a:gd name="T85" fmla="*/ 261 h 864"/>
                <a:gd name="T86" fmla="*/ 421 w 1477"/>
                <a:gd name="T87" fmla="*/ 292 h 864"/>
                <a:gd name="T88" fmla="*/ 376 w 1477"/>
                <a:gd name="T89" fmla="*/ 324 h 864"/>
                <a:gd name="T90" fmla="*/ 337 w 1477"/>
                <a:gd name="T91" fmla="*/ 354 h 864"/>
                <a:gd name="T92" fmla="*/ 293 w 1477"/>
                <a:gd name="T93" fmla="*/ 392 h 864"/>
                <a:gd name="T94" fmla="*/ 256 w 1477"/>
                <a:gd name="T95" fmla="*/ 426 h 864"/>
                <a:gd name="T96" fmla="*/ 219 w 1477"/>
                <a:gd name="T97" fmla="*/ 464 h 864"/>
                <a:gd name="T98" fmla="*/ 184 w 1477"/>
                <a:gd name="T99" fmla="*/ 503 h 864"/>
                <a:gd name="T100" fmla="*/ 151 w 1477"/>
                <a:gd name="T101" fmla="*/ 541 h 864"/>
                <a:gd name="T102" fmla="*/ 128 w 1477"/>
                <a:gd name="T103" fmla="*/ 570 h 864"/>
                <a:gd name="T104" fmla="*/ 110 w 1477"/>
                <a:gd name="T105" fmla="*/ 592 h 864"/>
                <a:gd name="T106" fmla="*/ 97 w 1477"/>
                <a:gd name="T107" fmla="*/ 613 h 864"/>
                <a:gd name="T108" fmla="*/ 83 w 1477"/>
                <a:gd name="T109" fmla="*/ 639 h 864"/>
                <a:gd name="T110" fmla="*/ 68 w 1477"/>
                <a:gd name="T111" fmla="*/ 660 h 864"/>
                <a:gd name="T112" fmla="*/ 53 w 1477"/>
                <a:gd name="T113" fmla="*/ 686 h 864"/>
                <a:gd name="T114" fmla="*/ 38 w 1477"/>
                <a:gd name="T115" fmla="*/ 714 h 864"/>
                <a:gd name="T116" fmla="*/ 26 w 1477"/>
                <a:gd name="T117" fmla="*/ 737 h 864"/>
                <a:gd name="T118" fmla="*/ 14 w 1477"/>
                <a:gd name="T119" fmla="*/ 763 h 864"/>
                <a:gd name="T120" fmla="*/ 6 w 1477"/>
                <a:gd name="T121" fmla="*/ 786 h 8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7" h="864">
                  <a:moveTo>
                    <a:pt x="0" y="798"/>
                  </a:moveTo>
                  <a:lnTo>
                    <a:pt x="201" y="864"/>
                  </a:lnTo>
                  <a:lnTo>
                    <a:pt x="206" y="850"/>
                  </a:lnTo>
                  <a:lnTo>
                    <a:pt x="212" y="835"/>
                  </a:lnTo>
                  <a:lnTo>
                    <a:pt x="220" y="817"/>
                  </a:lnTo>
                  <a:lnTo>
                    <a:pt x="228" y="800"/>
                  </a:lnTo>
                  <a:lnTo>
                    <a:pt x="236" y="784"/>
                  </a:lnTo>
                  <a:lnTo>
                    <a:pt x="243" y="771"/>
                  </a:lnTo>
                  <a:lnTo>
                    <a:pt x="252" y="753"/>
                  </a:lnTo>
                  <a:lnTo>
                    <a:pt x="260" y="739"/>
                  </a:lnTo>
                  <a:lnTo>
                    <a:pt x="270" y="723"/>
                  </a:lnTo>
                  <a:lnTo>
                    <a:pt x="279" y="707"/>
                  </a:lnTo>
                  <a:lnTo>
                    <a:pt x="291" y="692"/>
                  </a:lnTo>
                  <a:lnTo>
                    <a:pt x="301" y="678"/>
                  </a:lnTo>
                  <a:lnTo>
                    <a:pt x="310" y="666"/>
                  </a:lnTo>
                  <a:lnTo>
                    <a:pt x="319" y="654"/>
                  </a:lnTo>
                  <a:lnTo>
                    <a:pt x="329" y="640"/>
                  </a:lnTo>
                  <a:lnTo>
                    <a:pt x="341" y="627"/>
                  </a:lnTo>
                  <a:lnTo>
                    <a:pt x="352" y="613"/>
                  </a:lnTo>
                  <a:lnTo>
                    <a:pt x="364" y="600"/>
                  </a:lnTo>
                  <a:lnTo>
                    <a:pt x="372" y="590"/>
                  </a:lnTo>
                  <a:lnTo>
                    <a:pt x="382" y="578"/>
                  </a:lnTo>
                  <a:lnTo>
                    <a:pt x="396" y="564"/>
                  </a:lnTo>
                  <a:lnTo>
                    <a:pt x="412" y="550"/>
                  </a:lnTo>
                  <a:lnTo>
                    <a:pt x="430" y="531"/>
                  </a:lnTo>
                  <a:lnTo>
                    <a:pt x="448" y="515"/>
                  </a:lnTo>
                  <a:lnTo>
                    <a:pt x="467" y="497"/>
                  </a:lnTo>
                  <a:lnTo>
                    <a:pt x="486" y="481"/>
                  </a:lnTo>
                  <a:lnTo>
                    <a:pt x="509" y="464"/>
                  </a:lnTo>
                  <a:lnTo>
                    <a:pt x="527" y="451"/>
                  </a:lnTo>
                  <a:lnTo>
                    <a:pt x="547" y="438"/>
                  </a:lnTo>
                  <a:lnTo>
                    <a:pt x="568" y="424"/>
                  </a:lnTo>
                  <a:lnTo>
                    <a:pt x="593" y="408"/>
                  </a:lnTo>
                  <a:lnTo>
                    <a:pt x="618" y="393"/>
                  </a:lnTo>
                  <a:lnTo>
                    <a:pt x="642" y="380"/>
                  </a:lnTo>
                  <a:lnTo>
                    <a:pt x="669" y="366"/>
                  </a:lnTo>
                  <a:lnTo>
                    <a:pt x="697" y="351"/>
                  </a:lnTo>
                  <a:lnTo>
                    <a:pt x="724" y="340"/>
                  </a:lnTo>
                  <a:lnTo>
                    <a:pt x="750" y="330"/>
                  </a:lnTo>
                  <a:lnTo>
                    <a:pt x="774" y="320"/>
                  </a:lnTo>
                  <a:lnTo>
                    <a:pt x="797" y="311"/>
                  </a:lnTo>
                  <a:lnTo>
                    <a:pt x="824" y="301"/>
                  </a:lnTo>
                  <a:lnTo>
                    <a:pt x="850" y="293"/>
                  </a:lnTo>
                  <a:lnTo>
                    <a:pt x="876" y="286"/>
                  </a:lnTo>
                  <a:lnTo>
                    <a:pt x="904" y="278"/>
                  </a:lnTo>
                  <a:lnTo>
                    <a:pt x="928" y="272"/>
                  </a:lnTo>
                  <a:lnTo>
                    <a:pt x="958" y="265"/>
                  </a:lnTo>
                  <a:lnTo>
                    <a:pt x="987" y="258"/>
                  </a:lnTo>
                  <a:lnTo>
                    <a:pt x="1017" y="253"/>
                  </a:lnTo>
                  <a:lnTo>
                    <a:pt x="1048" y="249"/>
                  </a:lnTo>
                  <a:lnTo>
                    <a:pt x="1080" y="244"/>
                  </a:lnTo>
                  <a:lnTo>
                    <a:pt x="1108" y="242"/>
                  </a:lnTo>
                  <a:lnTo>
                    <a:pt x="1138" y="240"/>
                  </a:lnTo>
                  <a:lnTo>
                    <a:pt x="1172" y="239"/>
                  </a:lnTo>
                  <a:lnTo>
                    <a:pt x="1201" y="239"/>
                  </a:lnTo>
                  <a:lnTo>
                    <a:pt x="1235" y="239"/>
                  </a:lnTo>
                  <a:lnTo>
                    <a:pt x="1235" y="301"/>
                  </a:lnTo>
                  <a:lnTo>
                    <a:pt x="1477" y="157"/>
                  </a:lnTo>
                  <a:lnTo>
                    <a:pt x="1235" y="0"/>
                  </a:lnTo>
                  <a:lnTo>
                    <a:pt x="1235" y="59"/>
                  </a:lnTo>
                  <a:lnTo>
                    <a:pt x="1197" y="59"/>
                  </a:lnTo>
                  <a:lnTo>
                    <a:pt x="1162" y="60"/>
                  </a:lnTo>
                  <a:lnTo>
                    <a:pt x="1126" y="62"/>
                  </a:lnTo>
                  <a:lnTo>
                    <a:pt x="1094" y="65"/>
                  </a:lnTo>
                  <a:lnTo>
                    <a:pt x="1063" y="67"/>
                  </a:lnTo>
                  <a:lnTo>
                    <a:pt x="1034" y="70"/>
                  </a:lnTo>
                  <a:lnTo>
                    <a:pt x="1001" y="74"/>
                  </a:lnTo>
                  <a:lnTo>
                    <a:pt x="973" y="79"/>
                  </a:lnTo>
                  <a:lnTo>
                    <a:pt x="946" y="83"/>
                  </a:lnTo>
                  <a:lnTo>
                    <a:pt x="917" y="89"/>
                  </a:lnTo>
                  <a:lnTo>
                    <a:pt x="879" y="96"/>
                  </a:lnTo>
                  <a:lnTo>
                    <a:pt x="851" y="103"/>
                  </a:lnTo>
                  <a:lnTo>
                    <a:pt x="823" y="111"/>
                  </a:lnTo>
                  <a:lnTo>
                    <a:pt x="796" y="118"/>
                  </a:lnTo>
                  <a:lnTo>
                    <a:pt x="764" y="128"/>
                  </a:lnTo>
                  <a:lnTo>
                    <a:pt x="734" y="138"/>
                  </a:lnTo>
                  <a:lnTo>
                    <a:pt x="707" y="148"/>
                  </a:lnTo>
                  <a:lnTo>
                    <a:pt x="680" y="158"/>
                  </a:lnTo>
                  <a:lnTo>
                    <a:pt x="649" y="171"/>
                  </a:lnTo>
                  <a:lnTo>
                    <a:pt x="621" y="183"/>
                  </a:lnTo>
                  <a:lnTo>
                    <a:pt x="594" y="194"/>
                  </a:lnTo>
                  <a:lnTo>
                    <a:pt x="568" y="207"/>
                  </a:lnTo>
                  <a:lnTo>
                    <a:pt x="544" y="218"/>
                  </a:lnTo>
                  <a:lnTo>
                    <a:pt x="520" y="232"/>
                  </a:lnTo>
                  <a:lnTo>
                    <a:pt x="496" y="245"/>
                  </a:lnTo>
                  <a:lnTo>
                    <a:pt x="469" y="261"/>
                  </a:lnTo>
                  <a:lnTo>
                    <a:pt x="444" y="276"/>
                  </a:lnTo>
                  <a:lnTo>
                    <a:pt x="421" y="292"/>
                  </a:lnTo>
                  <a:lnTo>
                    <a:pt x="397" y="309"/>
                  </a:lnTo>
                  <a:lnTo>
                    <a:pt x="376" y="324"/>
                  </a:lnTo>
                  <a:lnTo>
                    <a:pt x="355" y="339"/>
                  </a:lnTo>
                  <a:lnTo>
                    <a:pt x="337" y="354"/>
                  </a:lnTo>
                  <a:lnTo>
                    <a:pt x="314" y="372"/>
                  </a:lnTo>
                  <a:lnTo>
                    <a:pt x="293" y="392"/>
                  </a:lnTo>
                  <a:lnTo>
                    <a:pt x="275" y="407"/>
                  </a:lnTo>
                  <a:lnTo>
                    <a:pt x="256" y="426"/>
                  </a:lnTo>
                  <a:lnTo>
                    <a:pt x="238" y="445"/>
                  </a:lnTo>
                  <a:lnTo>
                    <a:pt x="219" y="464"/>
                  </a:lnTo>
                  <a:lnTo>
                    <a:pt x="201" y="484"/>
                  </a:lnTo>
                  <a:lnTo>
                    <a:pt x="184" y="503"/>
                  </a:lnTo>
                  <a:lnTo>
                    <a:pt x="165" y="523"/>
                  </a:lnTo>
                  <a:lnTo>
                    <a:pt x="151" y="541"/>
                  </a:lnTo>
                  <a:lnTo>
                    <a:pt x="137" y="558"/>
                  </a:lnTo>
                  <a:lnTo>
                    <a:pt x="128" y="570"/>
                  </a:lnTo>
                  <a:lnTo>
                    <a:pt x="117" y="582"/>
                  </a:lnTo>
                  <a:lnTo>
                    <a:pt x="110" y="592"/>
                  </a:lnTo>
                  <a:lnTo>
                    <a:pt x="104" y="602"/>
                  </a:lnTo>
                  <a:lnTo>
                    <a:pt x="97" y="613"/>
                  </a:lnTo>
                  <a:lnTo>
                    <a:pt x="90" y="626"/>
                  </a:lnTo>
                  <a:lnTo>
                    <a:pt x="83" y="639"/>
                  </a:lnTo>
                  <a:lnTo>
                    <a:pt x="75" y="650"/>
                  </a:lnTo>
                  <a:lnTo>
                    <a:pt x="68" y="660"/>
                  </a:lnTo>
                  <a:lnTo>
                    <a:pt x="61" y="673"/>
                  </a:lnTo>
                  <a:lnTo>
                    <a:pt x="53" y="686"/>
                  </a:lnTo>
                  <a:lnTo>
                    <a:pt x="47" y="700"/>
                  </a:lnTo>
                  <a:lnTo>
                    <a:pt x="38" y="714"/>
                  </a:lnTo>
                  <a:lnTo>
                    <a:pt x="32" y="726"/>
                  </a:lnTo>
                  <a:lnTo>
                    <a:pt x="26" y="737"/>
                  </a:lnTo>
                  <a:lnTo>
                    <a:pt x="21" y="750"/>
                  </a:lnTo>
                  <a:lnTo>
                    <a:pt x="14" y="763"/>
                  </a:lnTo>
                  <a:lnTo>
                    <a:pt x="9" y="776"/>
                  </a:lnTo>
                  <a:lnTo>
                    <a:pt x="6" y="786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8DAB4C1-A9C9-418A-8AF2-AB754429FF14}"/>
                </a:ext>
              </a:extLst>
            </p:cNvPr>
            <p:cNvSpPr/>
            <p:nvPr/>
          </p:nvSpPr>
          <p:spPr>
            <a:xfrm>
              <a:off x="2645" y="2831"/>
              <a:ext cx="1477" cy="865"/>
            </a:xfrm>
            <a:custGeom>
              <a:avLst/>
              <a:gdLst>
                <a:gd name="T0" fmla="*/ 1277 w 1477"/>
                <a:gd name="T1" fmla="*/ 0 h 865"/>
                <a:gd name="T2" fmla="*/ 1265 w 1477"/>
                <a:gd name="T3" fmla="*/ 28 h 865"/>
                <a:gd name="T4" fmla="*/ 1250 w 1477"/>
                <a:gd name="T5" fmla="*/ 63 h 865"/>
                <a:gd name="T6" fmla="*/ 1234 w 1477"/>
                <a:gd name="T7" fmla="*/ 93 h 865"/>
                <a:gd name="T8" fmla="*/ 1217 w 1477"/>
                <a:gd name="T9" fmla="*/ 125 h 865"/>
                <a:gd name="T10" fmla="*/ 1198 w 1477"/>
                <a:gd name="T11" fmla="*/ 156 h 865"/>
                <a:gd name="T12" fmla="*/ 1176 w 1477"/>
                <a:gd name="T13" fmla="*/ 186 h 865"/>
                <a:gd name="T14" fmla="*/ 1158 w 1477"/>
                <a:gd name="T15" fmla="*/ 210 h 865"/>
                <a:gd name="T16" fmla="*/ 1137 w 1477"/>
                <a:gd name="T17" fmla="*/ 236 h 865"/>
                <a:gd name="T18" fmla="*/ 1113 w 1477"/>
                <a:gd name="T19" fmla="*/ 264 h 865"/>
                <a:gd name="T20" fmla="*/ 1095 w 1477"/>
                <a:gd name="T21" fmla="*/ 286 h 865"/>
                <a:gd name="T22" fmla="*/ 1066 w 1477"/>
                <a:gd name="T23" fmla="*/ 314 h 865"/>
                <a:gd name="T24" fmla="*/ 1030 w 1477"/>
                <a:gd name="T25" fmla="*/ 349 h 865"/>
                <a:gd name="T26" fmla="*/ 991 w 1477"/>
                <a:gd name="T27" fmla="*/ 383 h 865"/>
                <a:gd name="T28" fmla="*/ 950 w 1477"/>
                <a:gd name="T29" fmla="*/ 413 h 865"/>
                <a:gd name="T30" fmla="*/ 909 w 1477"/>
                <a:gd name="T31" fmla="*/ 440 h 865"/>
                <a:gd name="T32" fmla="*/ 859 w 1477"/>
                <a:gd name="T33" fmla="*/ 471 h 865"/>
                <a:gd name="T34" fmla="*/ 809 w 1477"/>
                <a:gd name="T35" fmla="*/ 498 h 865"/>
                <a:gd name="T36" fmla="*/ 754 w 1477"/>
                <a:gd name="T37" fmla="*/ 523 h 865"/>
                <a:gd name="T38" fmla="*/ 703 w 1477"/>
                <a:gd name="T39" fmla="*/ 544 h 865"/>
                <a:gd name="T40" fmla="*/ 653 w 1477"/>
                <a:gd name="T41" fmla="*/ 563 h 865"/>
                <a:gd name="T42" fmla="*/ 602 w 1477"/>
                <a:gd name="T43" fmla="*/ 578 h 865"/>
                <a:gd name="T44" fmla="*/ 549 w 1477"/>
                <a:gd name="T45" fmla="*/ 592 h 865"/>
                <a:gd name="T46" fmla="*/ 490 w 1477"/>
                <a:gd name="T47" fmla="*/ 605 h 865"/>
                <a:gd name="T48" fmla="*/ 430 w 1477"/>
                <a:gd name="T49" fmla="*/ 615 h 865"/>
                <a:gd name="T50" fmla="*/ 369 w 1477"/>
                <a:gd name="T51" fmla="*/ 622 h 865"/>
                <a:gd name="T52" fmla="*/ 305 w 1477"/>
                <a:gd name="T53" fmla="*/ 625 h 865"/>
                <a:gd name="T54" fmla="*/ 242 w 1477"/>
                <a:gd name="T55" fmla="*/ 625 h 865"/>
                <a:gd name="T56" fmla="*/ 0 w 1477"/>
                <a:gd name="T57" fmla="*/ 707 h 865"/>
                <a:gd name="T58" fmla="*/ 242 w 1477"/>
                <a:gd name="T59" fmla="*/ 805 h 865"/>
                <a:gd name="T60" fmla="*/ 315 w 1477"/>
                <a:gd name="T61" fmla="*/ 804 h 865"/>
                <a:gd name="T62" fmla="*/ 383 w 1477"/>
                <a:gd name="T63" fmla="*/ 799 h 865"/>
                <a:gd name="T64" fmla="*/ 444 w 1477"/>
                <a:gd name="T65" fmla="*/ 794 h 865"/>
                <a:gd name="T66" fmla="*/ 504 w 1477"/>
                <a:gd name="T67" fmla="*/ 785 h 865"/>
                <a:gd name="T68" fmla="*/ 561 w 1477"/>
                <a:gd name="T69" fmla="*/ 775 h 865"/>
                <a:gd name="T70" fmla="*/ 626 w 1477"/>
                <a:gd name="T71" fmla="*/ 761 h 865"/>
                <a:gd name="T72" fmla="*/ 682 w 1477"/>
                <a:gd name="T73" fmla="*/ 745 h 865"/>
                <a:gd name="T74" fmla="*/ 743 w 1477"/>
                <a:gd name="T75" fmla="*/ 726 h 865"/>
                <a:gd name="T76" fmla="*/ 797 w 1477"/>
                <a:gd name="T77" fmla="*/ 706 h 865"/>
                <a:gd name="T78" fmla="*/ 856 w 1477"/>
                <a:gd name="T79" fmla="*/ 681 h 865"/>
                <a:gd name="T80" fmla="*/ 909 w 1477"/>
                <a:gd name="T81" fmla="*/ 657 h 865"/>
                <a:gd name="T82" fmla="*/ 958 w 1477"/>
                <a:gd name="T83" fmla="*/ 632 h 865"/>
                <a:gd name="T84" fmla="*/ 1008 w 1477"/>
                <a:gd name="T85" fmla="*/ 603 h 865"/>
                <a:gd name="T86" fmla="*/ 1057 w 1477"/>
                <a:gd name="T87" fmla="*/ 571 h 865"/>
                <a:gd name="T88" fmla="*/ 1102 w 1477"/>
                <a:gd name="T89" fmla="*/ 540 h 865"/>
                <a:gd name="T90" fmla="*/ 1140 w 1477"/>
                <a:gd name="T91" fmla="*/ 510 h 865"/>
                <a:gd name="T92" fmla="*/ 1184 w 1477"/>
                <a:gd name="T93" fmla="*/ 472 h 865"/>
                <a:gd name="T94" fmla="*/ 1221 w 1477"/>
                <a:gd name="T95" fmla="*/ 438 h 865"/>
                <a:gd name="T96" fmla="*/ 1259 w 1477"/>
                <a:gd name="T97" fmla="*/ 400 h 865"/>
                <a:gd name="T98" fmla="*/ 1293 w 1477"/>
                <a:gd name="T99" fmla="*/ 361 h 865"/>
                <a:gd name="T100" fmla="*/ 1327 w 1477"/>
                <a:gd name="T101" fmla="*/ 323 h 865"/>
                <a:gd name="T102" fmla="*/ 1350 w 1477"/>
                <a:gd name="T103" fmla="*/ 293 h 865"/>
                <a:gd name="T104" fmla="*/ 1368 w 1477"/>
                <a:gd name="T105" fmla="*/ 271 h 865"/>
                <a:gd name="T106" fmla="*/ 1381 w 1477"/>
                <a:gd name="T107" fmla="*/ 251 h 865"/>
                <a:gd name="T108" fmla="*/ 1395 w 1477"/>
                <a:gd name="T109" fmla="*/ 224 h 865"/>
                <a:gd name="T110" fmla="*/ 1409 w 1477"/>
                <a:gd name="T111" fmla="*/ 204 h 865"/>
                <a:gd name="T112" fmla="*/ 1424 w 1477"/>
                <a:gd name="T113" fmla="*/ 177 h 865"/>
                <a:gd name="T114" fmla="*/ 1440 w 1477"/>
                <a:gd name="T115" fmla="*/ 150 h 865"/>
                <a:gd name="T116" fmla="*/ 1451 w 1477"/>
                <a:gd name="T117" fmla="*/ 127 h 865"/>
                <a:gd name="T118" fmla="*/ 1463 w 1477"/>
                <a:gd name="T119" fmla="*/ 101 h 865"/>
                <a:gd name="T120" fmla="*/ 1472 w 1477"/>
                <a:gd name="T121" fmla="*/ 78 h 8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7" h="865">
                  <a:moveTo>
                    <a:pt x="1477" y="66"/>
                  </a:moveTo>
                  <a:lnTo>
                    <a:pt x="1277" y="0"/>
                  </a:lnTo>
                  <a:lnTo>
                    <a:pt x="1271" y="14"/>
                  </a:lnTo>
                  <a:lnTo>
                    <a:pt x="1265" y="28"/>
                  </a:lnTo>
                  <a:lnTo>
                    <a:pt x="1257" y="47"/>
                  </a:lnTo>
                  <a:lnTo>
                    <a:pt x="1250" y="63"/>
                  </a:lnTo>
                  <a:lnTo>
                    <a:pt x="1242" y="80"/>
                  </a:lnTo>
                  <a:lnTo>
                    <a:pt x="1234" y="93"/>
                  </a:lnTo>
                  <a:lnTo>
                    <a:pt x="1225" y="110"/>
                  </a:lnTo>
                  <a:lnTo>
                    <a:pt x="1217" y="125"/>
                  </a:lnTo>
                  <a:lnTo>
                    <a:pt x="1207" y="141"/>
                  </a:lnTo>
                  <a:lnTo>
                    <a:pt x="1198" y="156"/>
                  </a:lnTo>
                  <a:lnTo>
                    <a:pt x="1187" y="172"/>
                  </a:lnTo>
                  <a:lnTo>
                    <a:pt x="1176" y="186"/>
                  </a:lnTo>
                  <a:lnTo>
                    <a:pt x="1167" y="198"/>
                  </a:lnTo>
                  <a:lnTo>
                    <a:pt x="1158" y="210"/>
                  </a:lnTo>
                  <a:lnTo>
                    <a:pt x="1148" y="223"/>
                  </a:lnTo>
                  <a:lnTo>
                    <a:pt x="1137" y="236"/>
                  </a:lnTo>
                  <a:lnTo>
                    <a:pt x="1125" y="251"/>
                  </a:lnTo>
                  <a:lnTo>
                    <a:pt x="1113" y="264"/>
                  </a:lnTo>
                  <a:lnTo>
                    <a:pt x="1106" y="274"/>
                  </a:lnTo>
                  <a:lnTo>
                    <a:pt x="1095" y="286"/>
                  </a:lnTo>
                  <a:lnTo>
                    <a:pt x="1081" y="300"/>
                  </a:lnTo>
                  <a:lnTo>
                    <a:pt x="1066" y="314"/>
                  </a:lnTo>
                  <a:lnTo>
                    <a:pt x="1048" y="333"/>
                  </a:lnTo>
                  <a:lnTo>
                    <a:pt x="1030" y="349"/>
                  </a:lnTo>
                  <a:lnTo>
                    <a:pt x="1011" y="367"/>
                  </a:lnTo>
                  <a:lnTo>
                    <a:pt x="991" y="383"/>
                  </a:lnTo>
                  <a:lnTo>
                    <a:pt x="968" y="400"/>
                  </a:lnTo>
                  <a:lnTo>
                    <a:pt x="950" y="413"/>
                  </a:lnTo>
                  <a:lnTo>
                    <a:pt x="931" y="426"/>
                  </a:lnTo>
                  <a:lnTo>
                    <a:pt x="909" y="440"/>
                  </a:lnTo>
                  <a:lnTo>
                    <a:pt x="885" y="455"/>
                  </a:lnTo>
                  <a:lnTo>
                    <a:pt x="859" y="471"/>
                  </a:lnTo>
                  <a:lnTo>
                    <a:pt x="836" y="484"/>
                  </a:lnTo>
                  <a:lnTo>
                    <a:pt x="809" y="498"/>
                  </a:lnTo>
                  <a:lnTo>
                    <a:pt x="781" y="512"/>
                  </a:lnTo>
                  <a:lnTo>
                    <a:pt x="754" y="523"/>
                  </a:lnTo>
                  <a:lnTo>
                    <a:pt x="728" y="534"/>
                  </a:lnTo>
                  <a:lnTo>
                    <a:pt x="703" y="544"/>
                  </a:lnTo>
                  <a:lnTo>
                    <a:pt x="680" y="553"/>
                  </a:lnTo>
                  <a:lnTo>
                    <a:pt x="653" y="563"/>
                  </a:lnTo>
                  <a:lnTo>
                    <a:pt x="628" y="570"/>
                  </a:lnTo>
                  <a:lnTo>
                    <a:pt x="602" y="578"/>
                  </a:lnTo>
                  <a:lnTo>
                    <a:pt x="574" y="586"/>
                  </a:lnTo>
                  <a:lnTo>
                    <a:pt x="549" y="592"/>
                  </a:lnTo>
                  <a:lnTo>
                    <a:pt x="520" y="599"/>
                  </a:lnTo>
                  <a:lnTo>
                    <a:pt x="490" y="605"/>
                  </a:lnTo>
                  <a:lnTo>
                    <a:pt x="461" y="611"/>
                  </a:lnTo>
                  <a:lnTo>
                    <a:pt x="430" y="615"/>
                  </a:lnTo>
                  <a:lnTo>
                    <a:pt x="398" y="620"/>
                  </a:lnTo>
                  <a:lnTo>
                    <a:pt x="369" y="622"/>
                  </a:lnTo>
                  <a:lnTo>
                    <a:pt x="340" y="624"/>
                  </a:lnTo>
                  <a:lnTo>
                    <a:pt x="305" y="625"/>
                  </a:lnTo>
                  <a:lnTo>
                    <a:pt x="277" y="625"/>
                  </a:lnTo>
                  <a:lnTo>
                    <a:pt x="242" y="625"/>
                  </a:lnTo>
                  <a:lnTo>
                    <a:pt x="242" y="563"/>
                  </a:lnTo>
                  <a:lnTo>
                    <a:pt x="0" y="707"/>
                  </a:lnTo>
                  <a:lnTo>
                    <a:pt x="242" y="865"/>
                  </a:lnTo>
                  <a:lnTo>
                    <a:pt x="242" y="805"/>
                  </a:lnTo>
                  <a:lnTo>
                    <a:pt x="281" y="805"/>
                  </a:lnTo>
                  <a:lnTo>
                    <a:pt x="315" y="804"/>
                  </a:lnTo>
                  <a:lnTo>
                    <a:pt x="351" y="801"/>
                  </a:lnTo>
                  <a:lnTo>
                    <a:pt x="383" y="799"/>
                  </a:lnTo>
                  <a:lnTo>
                    <a:pt x="414" y="797"/>
                  </a:lnTo>
                  <a:lnTo>
                    <a:pt x="444" y="794"/>
                  </a:lnTo>
                  <a:lnTo>
                    <a:pt x="476" y="789"/>
                  </a:lnTo>
                  <a:lnTo>
                    <a:pt x="504" y="785"/>
                  </a:lnTo>
                  <a:lnTo>
                    <a:pt x="531" y="781"/>
                  </a:lnTo>
                  <a:lnTo>
                    <a:pt x="561" y="775"/>
                  </a:lnTo>
                  <a:lnTo>
                    <a:pt x="598" y="767"/>
                  </a:lnTo>
                  <a:lnTo>
                    <a:pt x="626" y="761"/>
                  </a:lnTo>
                  <a:lnTo>
                    <a:pt x="655" y="753"/>
                  </a:lnTo>
                  <a:lnTo>
                    <a:pt x="682" y="745"/>
                  </a:lnTo>
                  <a:lnTo>
                    <a:pt x="714" y="736"/>
                  </a:lnTo>
                  <a:lnTo>
                    <a:pt x="743" y="726"/>
                  </a:lnTo>
                  <a:lnTo>
                    <a:pt x="770" y="716"/>
                  </a:lnTo>
                  <a:lnTo>
                    <a:pt x="797" y="706"/>
                  </a:lnTo>
                  <a:lnTo>
                    <a:pt x="828" y="693"/>
                  </a:lnTo>
                  <a:lnTo>
                    <a:pt x="856" y="681"/>
                  </a:lnTo>
                  <a:lnTo>
                    <a:pt x="883" y="670"/>
                  </a:lnTo>
                  <a:lnTo>
                    <a:pt x="909" y="657"/>
                  </a:lnTo>
                  <a:lnTo>
                    <a:pt x="932" y="646"/>
                  </a:lnTo>
                  <a:lnTo>
                    <a:pt x="958" y="632"/>
                  </a:lnTo>
                  <a:lnTo>
                    <a:pt x="981" y="618"/>
                  </a:lnTo>
                  <a:lnTo>
                    <a:pt x="1008" y="603"/>
                  </a:lnTo>
                  <a:lnTo>
                    <a:pt x="1034" y="588"/>
                  </a:lnTo>
                  <a:lnTo>
                    <a:pt x="1057" y="571"/>
                  </a:lnTo>
                  <a:lnTo>
                    <a:pt x="1080" y="555"/>
                  </a:lnTo>
                  <a:lnTo>
                    <a:pt x="1102" y="540"/>
                  </a:lnTo>
                  <a:lnTo>
                    <a:pt x="1122" y="524"/>
                  </a:lnTo>
                  <a:lnTo>
                    <a:pt x="1140" y="510"/>
                  </a:lnTo>
                  <a:lnTo>
                    <a:pt x="1163" y="491"/>
                  </a:lnTo>
                  <a:lnTo>
                    <a:pt x="1184" y="472"/>
                  </a:lnTo>
                  <a:lnTo>
                    <a:pt x="1202" y="456"/>
                  </a:lnTo>
                  <a:lnTo>
                    <a:pt x="1221" y="438"/>
                  </a:lnTo>
                  <a:lnTo>
                    <a:pt x="1239" y="419"/>
                  </a:lnTo>
                  <a:lnTo>
                    <a:pt x="1259" y="400"/>
                  </a:lnTo>
                  <a:lnTo>
                    <a:pt x="1277" y="380"/>
                  </a:lnTo>
                  <a:lnTo>
                    <a:pt x="1293" y="361"/>
                  </a:lnTo>
                  <a:lnTo>
                    <a:pt x="1313" y="340"/>
                  </a:lnTo>
                  <a:lnTo>
                    <a:pt x="1327" y="323"/>
                  </a:lnTo>
                  <a:lnTo>
                    <a:pt x="1341" y="305"/>
                  </a:lnTo>
                  <a:lnTo>
                    <a:pt x="1350" y="293"/>
                  </a:lnTo>
                  <a:lnTo>
                    <a:pt x="1360" y="281"/>
                  </a:lnTo>
                  <a:lnTo>
                    <a:pt x="1368" y="271"/>
                  </a:lnTo>
                  <a:lnTo>
                    <a:pt x="1373" y="262"/>
                  </a:lnTo>
                  <a:lnTo>
                    <a:pt x="1381" y="251"/>
                  </a:lnTo>
                  <a:lnTo>
                    <a:pt x="1387" y="237"/>
                  </a:lnTo>
                  <a:lnTo>
                    <a:pt x="1395" y="224"/>
                  </a:lnTo>
                  <a:lnTo>
                    <a:pt x="1403" y="213"/>
                  </a:lnTo>
                  <a:lnTo>
                    <a:pt x="1409" y="204"/>
                  </a:lnTo>
                  <a:lnTo>
                    <a:pt x="1417" y="190"/>
                  </a:lnTo>
                  <a:lnTo>
                    <a:pt x="1424" y="177"/>
                  </a:lnTo>
                  <a:lnTo>
                    <a:pt x="1431" y="164"/>
                  </a:lnTo>
                  <a:lnTo>
                    <a:pt x="1440" y="150"/>
                  </a:lnTo>
                  <a:lnTo>
                    <a:pt x="1445" y="138"/>
                  </a:lnTo>
                  <a:lnTo>
                    <a:pt x="1451" y="127"/>
                  </a:lnTo>
                  <a:lnTo>
                    <a:pt x="1457" y="114"/>
                  </a:lnTo>
                  <a:lnTo>
                    <a:pt x="1463" y="101"/>
                  </a:lnTo>
                  <a:lnTo>
                    <a:pt x="1468" y="87"/>
                  </a:lnTo>
                  <a:lnTo>
                    <a:pt x="1472" y="78"/>
                  </a:lnTo>
                  <a:lnTo>
                    <a:pt x="1477" y="6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/>
            </a:p>
          </p:txBody>
        </p:sp>
      </p:grpSp>
      <p:sp>
        <p:nvSpPr>
          <p:cNvPr id="19" name="Text Box 9">
            <a:extLst>
              <a:ext uri="{FF2B5EF4-FFF2-40B4-BE49-F238E27FC236}">
                <a16:creationId xmlns:a16="http://schemas.microsoft.com/office/drawing/2014/main" id="{067DACC3-325F-4698-B1A9-7A829000C2F4}"/>
              </a:ext>
            </a:extLst>
          </p:cNvPr>
          <p:cNvSpPr txBox="1">
            <a:spLocks noChangeArrowheads="1"/>
          </p:cNvSpPr>
          <p:nvPr/>
        </p:nvSpPr>
        <p:spPr>
          <a:xfrm>
            <a:off x="4748213" y="2089205"/>
            <a:ext cx="43802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 b="0" i="0"/>
            </a:pPr>
            <a:r>
              <a:rPr lang="x-none" sz="2600" b="1" dirty="0">
                <a:solidFill>
                  <a:srgbClr val="000000"/>
                </a:solidFill>
                <a:latin typeface="Gotham Light" pitchFamily="50" charset="0"/>
              </a:rPr>
              <a:t>Informes/</a:t>
            </a:r>
          </a:p>
          <a:p>
            <a:pPr algn="ctr">
              <a:defRPr b="0" i="0"/>
            </a:pPr>
            <a:r>
              <a:rPr lang="x-none" sz="2600" b="0" dirty="0">
                <a:solidFill>
                  <a:srgbClr val="000000"/>
                </a:solidFill>
                <a:latin typeface="Gotham Light" pitchFamily="50" charset="0"/>
              </a:rPr>
              <a:t> </a:t>
            </a:r>
            <a:r>
              <a:rPr lang="x-none" sz="2600" b="1" dirty="0">
                <a:solidFill>
                  <a:srgbClr val="000000"/>
                </a:solidFill>
                <a:latin typeface="Gotham Light" pitchFamily="50" charset="0"/>
              </a:rPr>
              <a:t>Recopilación de datos</a:t>
            </a:r>
            <a:r>
              <a:rPr lang="x-none" sz="2600" b="0" dirty="0">
                <a:solidFill>
                  <a:srgbClr val="000000"/>
                </a:solidFill>
                <a:latin typeface="Gotham Light" pitchFamily="50" charset="0"/>
              </a:rPr>
              <a:t> 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D2D9242-1783-4480-A239-10EBAF2CCD64}"/>
              </a:ext>
            </a:extLst>
          </p:cNvPr>
          <p:cNvSpPr txBox="1">
            <a:spLocks noChangeArrowheads="1"/>
          </p:cNvSpPr>
          <p:nvPr/>
        </p:nvSpPr>
        <p:spPr>
          <a:xfrm>
            <a:off x="5940425" y="4149725"/>
            <a:ext cx="180690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sz="2600" b="1" dirty="0">
                <a:solidFill>
                  <a:srgbClr val="000000"/>
                </a:solidFill>
                <a:latin typeface="Gotham Light" pitchFamily="50" charset="0"/>
              </a:rPr>
              <a:t>Análisis</a:t>
            </a:r>
            <a:r>
              <a:rPr lang="es-CO" sz="2600" b="1" dirty="0">
                <a:solidFill>
                  <a:srgbClr val="000000"/>
                </a:solidFill>
                <a:latin typeface="Gotham Light" pitchFamily="50" charset="0"/>
              </a:rPr>
              <a:t> </a:t>
            </a:r>
            <a:r>
              <a:rPr lang="es-CO" sz="2600" b="1" dirty="0">
                <a:latin typeface="Gotham Light" pitchFamily="50" charset="0"/>
              </a:rPr>
              <a:t>e</a:t>
            </a:r>
            <a:endParaRPr lang="x-none" sz="2600" b="1" dirty="0">
              <a:latin typeface="Gotham Light" pitchFamily="50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F9BABDB-7921-429B-A7CF-4AF0024CA363}"/>
              </a:ext>
            </a:extLst>
          </p:cNvPr>
          <p:cNvSpPr txBox="1">
            <a:spLocks noChangeArrowheads="1"/>
          </p:cNvSpPr>
          <p:nvPr/>
        </p:nvSpPr>
        <p:spPr>
          <a:xfrm>
            <a:off x="5841664" y="4652745"/>
            <a:ext cx="261911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sz="2600" b="1">
                <a:solidFill>
                  <a:srgbClr val="000000"/>
                </a:solidFill>
                <a:latin typeface="Gotham Light" pitchFamily="50" charset="0"/>
              </a:rPr>
              <a:t>Interpretación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067E539A-C1A3-4564-ABD4-8C078F95A6FF}"/>
              </a:ext>
            </a:extLst>
          </p:cNvPr>
          <p:cNvSpPr txBox="1">
            <a:spLocks noChangeArrowheads="1"/>
          </p:cNvSpPr>
          <p:nvPr/>
        </p:nvSpPr>
        <p:spPr>
          <a:xfrm>
            <a:off x="947737" y="4011613"/>
            <a:ext cx="18754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sz="2600" b="1">
                <a:solidFill>
                  <a:srgbClr val="000000"/>
                </a:solidFill>
                <a:latin typeface="Gotham Light" pitchFamily="50" charset="0"/>
              </a:rPr>
              <a:t>¡Acción!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C30A796C-74EB-437A-B6E4-6752D9540437}"/>
              </a:ext>
            </a:extLst>
          </p:cNvPr>
          <p:cNvSpPr txBox="1">
            <a:spLocks noChangeArrowheads="1"/>
          </p:cNvSpPr>
          <p:nvPr/>
        </p:nvSpPr>
        <p:spPr>
          <a:xfrm>
            <a:off x="1248647" y="2641254"/>
            <a:ext cx="216332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es-CO" sz="2600" b="1" dirty="0">
                <a:latin typeface="Gotham Light" pitchFamily="50" charset="0"/>
              </a:rPr>
              <a:t>Evaluación</a:t>
            </a:r>
            <a:endParaRPr lang="x-none" sz="2600" b="1" dirty="0">
              <a:latin typeface="Gotham Light" pitchFamily="50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519F8CAE-9B7A-483C-9D19-0377B2B47FE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5846200"/>
            <a:ext cx="60198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sz="2600" b="1" dirty="0">
                <a:latin typeface="Gotham Light" pitchFamily="50" charset="0"/>
              </a:rPr>
              <a:t>Comunicación de la información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5FB72A-482F-468B-B339-6677667EBAAA}"/>
              </a:ext>
            </a:extLst>
          </p:cNvPr>
          <p:cNvSpPr txBox="1"/>
          <p:nvPr/>
        </p:nvSpPr>
        <p:spPr>
          <a:xfrm>
            <a:off x="744016" y="1588760"/>
            <a:ext cx="7039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No identificar casos o eventos que tienen importancia para la salud pública.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Análisis inadecuado del comportamiento de los eventos 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Las partes interesadas son informadas de manera incorrecta y tardíamente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Pérdida de confianza, apoyo y financiamiento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Toma de decisiones incorrectas 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Oportunidades no aprovechadas de identificar fortalezas o carencias en las actividades del programa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s-CO" sz="2000" dirty="0">
                <a:effectLst/>
                <a:latin typeface="Gotham Light" pitchFamily="50" charset="0"/>
                <a:ea typeface="Times New Roman" panose="02020603050405020304" pitchFamily="18" charset="0"/>
              </a:rPr>
              <a:t>Uso inadecuado de recursos al tener que dedicarlos a corregir los errores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3C518-D7BF-4C04-87CE-91521CDD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279399"/>
            <a:ext cx="8086725" cy="904875"/>
          </a:xfrm>
        </p:spPr>
        <p:txBody>
          <a:bodyPr>
            <a:noAutofit/>
          </a:bodyPr>
          <a:lstStyle/>
          <a:p>
            <a:pPr algn="ctr"/>
            <a:r>
              <a:rPr lang="es-MX" altLang="en-US" sz="28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Ejemplos de problemas en la calidad de datos</a:t>
            </a:r>
            <a:endParaRPr lang="es-CO" sz="2800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A8B4732-8037-4C14-B2A6-96E74CCFD120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027236"/>
            <a:ext cx="38124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None/>
              <a:defRPr b="0" i="0"/>
            </a:pPr>
            <a:r>
              <a:rPr lang="es-CO" b="1" dirty="0">
                <a:latin typeface="Gotham Black" pitchFamily="50" charset="0"/>
              </a:rPr>
              <a:t>Registros individuales</a:t>
            </a:r>
          </a:p>
          <a:p>
            <a:pPr marL="0" indent="0"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None/>
              <a:defRPr b="0" i="0"/>
            </a:pPr>
            <a:endParaRPr lang="es-CO" dirty="0">
              <a:latin typeface="Gotham Light" pitchFamily="50" charset="0"/>
            </a:endParaRP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defRPr b="0" i="0"/>
            </a:pPr>
            <a:r>
              <a:rPr lang="es-CO" dirty="0">
                <a:latin typeface="Gotham Light" pitchFamily="50" charset="0"/>
              </a:rPr>
              <a:t>Datos perdidos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defRPr b="0" i="0"/>
            </a:pPr>
            <a:r>
              <a:rPr lang="es-CO" dirty="0">
                <a:latin typeface="Gotham Light" pitchFamily="50" charset="0"/>
              </a:rPr>
              <a:t>Datos incorrectos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defRPr b="0" i="0"/>
            </a:pPr>
            <a:r>
              <a:rPr lang="es-CO" dirty="0">
                <a:latin typeface="Gotham Light" pitchFamily="50" charset="0"/>
              </a:rPr>
              <a:t>Datos ilegibles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56A3C4F-55AE-431E-B1BE-B4AA323A650E}"/>
              </a:ext>
            </a:extLst>
          </p:cNvPr>
          <p:cNvSpPr txBox="1">
            <a:spLocks noChangeArrowheads="1"/>
          </p:cNvSpPr>
          <p:nvPr/>
        </p:nvSpPr>
        <p:spPr>
          <a:xfrm>
            <a:off x="4874402" y="2027237"/>
            <a:ext cx="4120896" cy="48307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None/>
              <a:tabLst>
                <a:tab pos="288925" algn="l"/>
              </a:tabLst>
              <a:defRPr b="0" i="0"/>
            </a:pPr>
            <a:r>
              <a:rPr lang="es-CO" dirty="0">
                <a:latin typeface="Gotham Black" pitchFamily="50" charset="0"/>
              </a:rPr>
              <a:t>Sistema de información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tabLst>
                <a:tab pos="288925" algn="l"/>
              </a:tabLst>
              <a:defRPr b="0" i="0"/>
            </a:pPr>
            <a:endParaRPr lang="es-CO" dirty="0">
              <a:latin typeface="Gotham Light" pitchFamily="50" charset="0"/>
            </a:endParaRP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tabLst>
                <a:tab pos="288925" algn="l"/>
              </a:tabLst>
              <a:defRPr b="0" i="0"/>
            </a:pPr>
            <a:r>
              <a:rPr lang="es-CO" dirty="0">
                <a:latin typeface="Gotham Light" pitchFamily="50" charset="0"/>
              </a:rPr>
              <a:t>Retraso en el reporte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tabLst>
                <a:tab pos="288925" algn="l"/>
              </a:tabLst>
              <a:defRPr b="0" i="0"/>
            </a:pPr>
            <a:r>
              <a:rPr lang="es-CO" dirty="0">
                <a:latin typeface="Gotham Light" pitchFamily="50" charset="0"/>
              </a:rPr>
              <a:t>Registros faltantes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tabLst>
                <a:tab pos="288925" algn="l"/>
              </a:tabLst>
              <a:defRPr b="0" i="0"/>
            </a:pPr>
            <a:r>
              <a:rPr lang="es-CO" dirty="0">
                <a:latin typeface="Gotham Light" pitchFamily="50" charset="0"/>
              </a:rPr>
              <a:t>Registros duplicados</a:t>
            </a:r>
          </a:p>
        </p:txBody>
      </p:sp>
    </p:spTree>
    <p:extLst>
      <p:ext uri="{BB962C8B-B14F-4D97-AF65-F5344CB8AC3E}">
        <p14:creationId xmlns:p14="http://schemas.microsoft.com/office/powerpoint/2010/main" val="217837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6">
            <a:extLst>
              <a:ext uri="{FF2B5EF4-FFF2-40B4-BE49-F238E27FC236}">
                <a16:creationId xmlns:a16="http://schemas.microsoft.com/office/drawing/2014/main" id="{3C1B1C18-FE23-4288-9F4C-28988BFD8918}"/>
              </a:ext>
            </a:extLst>
          </p:cNvPr>
          <p:cNvSpPr txBox="1"/>
          <p:nvPr/>
        </p:nvSpPr>
        <p:spPr>
          <a:xfrm>
            <a:off x="5480459" y="1158157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CÓMO</a:t>
            </a:r>
            <a:r>
              <a:rPr lang="es-CO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es-CO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8470C3-2CF6-4404-AAF7-5FB030199F2F}"/>
              </a:ext>
            </a:extLst>
          </p:cNvPr>
          <p:cNvSpPr txBox="1"/>
          <p:nvPr/>
        </p:nvSpPr>
        <p:spPr>
          <a:xfrm>
            <a:off x="640800" y="131293"/>
            <a:ext cx="816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Tipo de errores comunes en el registro de los datos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6760C49-3034-43D1-BDA8-61643635A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89704"/>
              </p:ext>
            </p:extLst>
          </p:nvPr>
        </p:nvGraphicFramePr>
        <p:xfrm>
          <a:off x="1018800" y="1396999"/>
          <a:ext cx="7257600" cy="43028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9200">
                  <a:extLst>
                    <a:ext uri="{9D8B030D-6E8A-4147-A177-3AD203B41FA5}">
                      <a16:colId xmlns:a16="http://schemas.microsoft.com/office/drawing/2014/main" val="4261802339"/>
                    </a:ext>
                  </a:extLst>
                </a:gridCol>
                <a:gridCol w="2419200">
                  <a:extLst>
                    <a:ext uri="{9D8B030D-6E8A-4147-A177-3AD203B41FA5}">
                      <a16:colId xmlns:a16="http://schemas.microsoft.com/office/drawing/2014/main" val="3140312405"/>
                    </a:ext>
                  </a:extLst>
                </a:gridCol>
                <a:gridCol w="2419200">
                  <a:extLst>
                    <a:ext uri="{9D8B030D-6E8A-4147-A177-3AD203B41FA5}">
                      <a16:colId xmlns:a16="http://schemas.microsoft.com/office/drawing/2014/main" val="3397526992"/>
                    </a:ext>
                  </a:extLst>
                </a:gridCol>
              </a:tblGrid>
              <a:tr h="1075711"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Tipo de </a:t>
                      </a:r>
                      <a:r>
                        <a:rPr lang="es-CO" sz="2000" b="1" kern="12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error</a:t>
                      </a:r>
                      <a:endParaRPr lang="es-CO" sz="2000" b="1" kern="1200" dirty="0">
                        <a:solidFill>
                          <a:schemeClr val="bg1"/>
                        </a:solidFill>
                        <a:latin typeface="Gotham Black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Ejemplo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83131"/>
                  </a:ext>
                </a:extLst>
              </a:tr>
              <a:tr h="1075711"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Transposición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Intercambio de los datos causado por error de digitación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Ingresar “39” como “93”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30358"/>
                  </a:ext>
                </a:extLst>
              </a:tr>
              <a:tr h="1075711"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Copiado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Copiar el dato incorrecto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Cero “0” ingresado como letra “O”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09835"/>
                  </a:ext>
                </a:extLst>
              </a:tr>
              <a:tr h="1075711"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Codificación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Uso de código incorrecto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“1” (SI) codificado como “2”(NO)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6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6">
            <a:extLst>
              <a:ext uri="{FF2B5EF4-FFF2-40B4-BE49-F238E27FC236}">
                <a16:creationId xmlns:a16="http://schemas.microsoft.com/office/drawing/2014/main" id="{3C1B1C18-FE23-4288-9F4C-28988BFD8918}"/>
              </a:ext>
            </a:extLst>
          </p:cNvPr>
          <p:cNvSpPr txBox="1"/>
          <p:nvPr/>
        </p:nvSpPr>
        <p:spPr>
          <a:xfrm>
            <a:off x="5480459" y="1158157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CÓMO</a:t>
            </a:r>
            <a:r>
              <a:rPr lang="es-CO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es-CO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8470C3-2CF6-4404-AAF7-5FB030199F2F}"/>
              </a:ext>
            </a:extLst>
          </p:cNvPr>
          <p:cNvSpPr txBox="1"/>
          <p:nvPr/>
        </p:nvSpPr>
        <p:spPr>
          <a:xfrm>
            <a:off x="640800" y="131293"/>
            <a:ext cx="816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Tipo de errores comunes en el registro de los datos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6760C49-3034-43D1-BDA8-61643635A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24473"/>
              </p:ext>
            </p:extLst>
          </p:nvPr>
        </p:nvGraphicFramePr>
        <p:xfrm>
          <a:off x="943200" y="1809750"/>
          <a:ext cx="7476900" cy="40170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92300">
                  <a:extLst>
                    <a:ext uri="{9D8B030D-6E8A-4147-A177-3AD203B41FA5}">
                      <a16:colId xmlns:a16="http://schemas.microsoft.com/office/drawing/2014/main" val="4261802339"/>
                    </a:ext>
                  </a:extLst>
                </a:gridCol>
                <a:gridCol w="2492300">
                  <a:extLst>
                    <a:ext uri="{9D8B030D-6E8A-4147-A177-3AD203B41FA5}">
                      <a16:colId xmlns:a16="http://schemas.microsoft.com/office/drawing/2014/main" val="3140312405"/>
                    </a:ext>
                  </a:extLst>
                </a:gridCol>
                <a:gridCol w="2492300">
                  <a:extLst>
                    <a:ext uri="{9D8B030D-6E8A-4147-A177-3AD203B41FA5}">
                      <a16:colId xmlns:a16="http://schemas.microsoft.com/office/drawing/2014/main" val="3397526992"/>
                    </a:ext>
                  </a:extLst>
                </a:gridCol>
              </a:tblGrid>
              <a:tr h="1346958"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Tipo de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Gotham Black" pitchFamily="50" charset="0"/>
                        </a:rPr>
                        <a:t>Ejemplo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83131"/>
                  </a:ext>
                </a:extLst>
              </a:tr>
              <a:tr h="1207044"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Consistencia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Dos o mas respuestas contradictorias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Fecha de salida es anterior a la fecha de ingreso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30358"/>
                  </a:ext>
                </a:extLst>
              </a:tr>
              <a:tr h="1450709"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Intervalo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Gotham Light" pitchFamily="50" charset="0"/>
                        </a:rPr>
                        <a:t>El dato esta por fuera del intervalo de valores probables o posibles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 b="0" dirty="0">
                          <a:latin typeface="Gotham Light" pitchFamily="50" charset="0"/>
                        </a:rPr>
                        <a:t>Las opciones son de 1 a 5, pero se ingresó 7.</a:t>
                      </a:r>
                      <a:endParaRPr lang="es-CO" dirty="0">
                        <a:latin typeface="Gotham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0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20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6">
            <a:extLst>
              <a:ext uri="{FF2B5EF4-FFF2-40B4-BE49-F238E27FC236}">
                <a16:creationId xmlns:a16="http://schemas.microsoft.com/office/drawing/2014/main" id="{3C1B1C18-FE23-4288-9F4C-28988BFD8918}"/>
              </a:ext>
            </a:extLst>
          </p:cNvPr>
          <p:cNvSpPr txBox="1"/>
          <p:nvPr/>
        </p:nvSpPr>
        <p:spPr>
          <a:xfrm>
            <a:off x="5480459" y="1158157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CÓMO</a:t>
            </a:r>
            <a:r>
              <a:rPr lang="es-CO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es-CO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F5E7263-0741-45FA-B3E9-EECC35CB535D}"/>
              </a:ext>
            </a:extLst>
          </p:cNvPr>
          <p:cNvSpPr txBox="1">
            <a:spLocks noChangeArrowheads="1"/>
          </p:cNvSpPr>
          <p:nvPr/>
        </p:nvSpPr>
        <p:spPr>
          <a:xfrm>
            <a:off x="492919" y="105441"/>
            <a:ext cx="7973400" cy="57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>
              <a:defRPr b="0" i="0"/>
            </a:pPr>
            <a:r>
              <a:rPr lang="es-CO" altLang="en-US" sz="2800" b="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¿Es un brote o no?</a:t>
            </a:r>
            <a:endParaRPr lang="x-none" altLang="en-US" sz="2800" b="0" dirty="0">
              <a:solidFill>
                <a:srgbClr val="C00000"/>
              </a:solidFill>
              <a:latin typeface="Gotham Black" pitchFamily="50" charset="0"/>
              <a:ea typeface="ＭＳ Ｐゴシック" pitchFamily="34" charset="-128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BA7D5C-62AB-4B6A-910E-A9FEF324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" y="1491242"/>
            <a:ext cx="8126954" cy="4208601"/>
          </a:xfrm>
          <a:prstGeom prst="rect">
            <a:avLst/>
          </a:prstGeom>
        </p:spPr>
      </p:pic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A611D880-C041-4B11-9127-256064201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55432"/>
              </p:ext>
            </p:extLst>
          </p:nvPr>
        </p:nvGraphicFramePr>
        <p:xfrm>
          <a:off x="2432459" y="1643203"/>
          <a:ext cx="6096000" cy="155448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5441601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8572252"/>
                    </a:ext>
                  </a:extLst>
                </a:gridCol>
              </a:tblGrid>
              <a:tr h="3872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Tetanus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84073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329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02235"/>
                  </a:ext>
                </a:extLst>
              </a:tr>
            </a:tbl>
          </a:graphicData>
        </a:graphic>
      </p:graphicFrame>
      <p:sp>
        <p:nvSpPr>
          <p:cNvPr id="6" name="Rectangle 10">
            <a:extLst>
              <a:ext uri="{FF2B5EF4-FFF2-40B4-BE49-F238E27FC236}">
                <a16:creationId xmlns:a16="http://schemas.microsoft.com/office/drawing/2014/main" id="{76698F2E-26DC-4E8D-B31E-7A3FD0306B0B}"/>
              </a:ext>
            </a:extLst>
          </p:cNvPr>
          <p:cNvSpPr/>
          <p:nvPr/>
        </p:nvSpPr>
        <p:spPr bwMode="auto">
          <a:xfrm>
            <a:off x="6620468" y="3909842"/>
            <a:ext cx="2195546" cy="177020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3FA55A-29B2-4028-A9C6-A70301521DDB}"/>
              </a:ext>
            </a:extLst>
          </p:cNvPr>
          <p:cNvSpPr txBox="1">
            <a:spLocks/>
          </p:cNvSpPr>
          <p:nvPr/>
        </p:nvSpPr>
        <p:spPr>
          <a:xfrm>
            <a:off x="973687" y="6194434"/>
            <a:ext cx="8174736" cy="624042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Casey RM. Review of Tetanus Surveillance in &lt;Country X&gt;, 2017. EIS TMS, 13 Feb 2018.</a:t>
            </a:r>
          </a:p>
        </p:txBody>
      </p:sp>
    </p:spTree>
    <p:extLst>
      <p:ext uri="{BB962C8B-B14F-4D97-AF65-F5344CB8AC3E}">
        <p14:creationId xmlns:p14="http://schemas.microsoft.com/office/powerpoint/2010/main" val="41451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6">
            <a:extLst>
              <a:ext uri="{FF2B5EF4-FFF2-40B4-BE49-F238E27FC236}">
                <a16:creationId xmlns:a16="http://schemas.microsoft.com/office/drawing/2014/main" id="{3C1B1C18-FE23-4288-9F4C-28988BFD8918}"/>
              </a:ext>
            </a:extLst>
          </p:cNvPr>
          <p:cNvSpPr txBox="1"/>
          <p:nvPr/>
        </p:nvSpPr>
        <p:spPr>
          <a:xfrm>
            <a:off x="5480459" y="1158157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CÓMO</a:t>
            </a:r>
            <a:r>
              <a:rPr lang="es-CO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es-CO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F5E7263-0741-45FA-B3E9-EECC35CB535D}"/>
              </a:ext>
            </a:extLst>
          </p:cNvPr>
          <p:cNvSpPr txBox="1">
            <a:spLocks noChangeArrowheads="1"/>
          </p:cNvSpPr>
          <p:nvPr/>
        </p:nvSpPr>
        <p:spPr>
          <a:xfrm>
            <a:off x="492919" y="183818"/>
            <a:ext cx="7973400" cy="57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>
              <a:defRPr b="0" i="0"/>
            </a:pPr>
            <a:r>
              <a:rPr lang="es-MX" altLang="en-US" sz="2800" b="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Causas de la mala calidad de datos</a:t>
            </a:r>
            <a:endParaRPr lang="x-none" altLang="en-US" sz="2800" b="0" dirty="0">
              <a:solidFill>
                <a:srgbClr val="C00000"/>
              </a:solidFill>
              <a:latin typeface="Gotham Black" pitchFamily="50" charset="0"/>
              <a:ea typeface="ＭＳ Ｐゴシック" pitchFamily="34" charset="-128"/>
            </a:endParaRPr>
          </a:p>
        </p:txBody>
      </p:sp>
      <p:sp>
        <p:nvSpPr>
          <p:cNvPr id="18" name="CuadroTexto 6">
            <a:extLst>
              <a:ext uri="{FF2B5EF4-FFF2-40B4-BE49-F238E27FC236}">
                <a16:creationId xmlns:a16="http://schemas.microsoft.com/office/drawing/2014/main" id="{13759B32-B7D2-49B3-BD0E-24DB637A7635}"/>
              </a:ext>
            </a:extLst>
          </p:cNvPr>
          <p:cNvSpPr txBox="1"/>
          <p:nvPr/>
        </p:nvSpPr>
        <p:spPr>
          <a:xfrm>
            <a:off x="5632859" y="1310557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CÓMO</a:t>
            </a:r>
            <a:r>
              <a:rPr lang="es-CO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es-CO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2DE6D7-456E-4060-91E5-66637BD00F36}"/>
              </a:ext>
            </a:extLst>
          </p:cNvPr>
          <p:cNvSpPr txBox="1"/>
          <p:nvPr/>
        </p:nvSpPr>
        <p:spPr>
          <a:xfrm>
            <a:off x="595081" y="1493280"/>
            <a:ext cx="340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Gotham Light" pitchFamily="50" charset="0"/>
              </a:rPr>
              <a:t>Durante la recolección de datos</a:t>
            </a:r>
          </a:p>
          <a:p>
            <a:endParaRPr lang="es-CO" sz="2000" dirty="0">
              <a:latin typeface="Gotham Light" pitchFamily="50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Gotham Light" pitchFamily="50" charset="0"/>
              </a:rPr>
              <a:t>Formularios mal diligenciados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Gotham Light" pitchFamily="50" charset="0"/>
              </a:rPr>
              <a:t>Información suministrada incompleta (paciente)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Gotham Light" pitchFamily="50" charset="0"/>
              </a:rPr>
              <a:t>Información faltante en los registros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Gotham Light" pitchFamily="50" charset="0"/>
              </a:rPr>
              <a:t>Recolección tardía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Gotham Light" pitchFamily="50" charset="0"/>
              </a:rPr>
              <a:t>Notificación tardía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Gotham Light" pitchFamily="50" charset="0"/>
              </a:rPr>
              <a:t>Barreras de lenguaje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AF20362-2836-4499-A1E4-6B97F0FAAB36}"/>
              </a:ext>
            </a:extLst>
          </p:cNvPr>
          <p:cNvSpPr txBox="1"/>
          <p:nvPr/>
        </p:nvSpPr>
        <p:spPr>
          <a:xfrm>
            <a:off x="4707871" y="1493280"/>
            <a:ext cx="38943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latin typeface="Gotham Light" pitchFamily="50" charset="0"/>
              </a:rPr>
              <a:t>Durante la entrada, gestión y análisis de datos</a:t>
            </a:r>
          </a:p>
          <a:p>
            <a:endParaRPr lang="es-CO" sz="2000" dirty="0">
              <a:latin typeface="Gotham Light" pitchFamily="50" charset="0"/>
            </a:endParaRPr>
          </a:p>
          <a:p>
            <a:pPr marL="342900" indent="-342900">
              <a:buClr>
                <a:srgbClr val="C00000"/>
              </a:buClr>
              <a:buFont typeface="Gotham Light" pitchFamily="50" charset="0"/>
              <a:buChar char="•"/>
            </a:pPr>
            <a:r>
              <a:rPr lang="es-CO" sz="2000" dirty="0">
                <a:latin typeface="Gotham Light" pitchFamily="50" charset="0"/>
              </a:rPr>
              <a:t>Errores de transcripción</a:t>
            </a:r>
          </a:p>
          <a:p>
            <a:pPr marL="342900" indent="-342900">
              <a:buClr>
                <a:srgbClr val="C00000"/>
              </a:buClr>
              <a:buFont typeface="Gotham Light" pitchFamily="50" charset="0"/>
              <a:buChar char="•"/>
            </a:pPr>
            <a:r>
              <a:rPr lang="es-CO" sz="2000" dirty="0">
                <a:latin typeface="Gotham Light" pitchFamily="50" charset="0"/>
              </a:rPr>
              <a:t>Errores de cálculo</a:t>
            </a:r>
          </a:p>
          <a:p>
            <a:pPr marL="342900" indent="-342900">
              <a:buClr>
                <a:srgbClr val="C00000"/>
              </a:buClr>
              <a:buFont typeface="Gotham Light" pitchFamily="50" charset="0"/>
              <a:buChar char="•"/>
            </a:pPr>
            <a:r>
              <a:rPr lang="es-CO" sz="2000" dirty="0">
                <a:latin typeface="Gotham Light" pitchFamily="50" charset="0"/>
              </a:rPr>
              <a:t>Errores de manejo de datos (datos perdidos, archivos perdidos, archivos incorrectos)</a:t>
            </a:r>
          </a:p>
        </p:txBody>
      </p:sp>
    </p:spTree>
    <p:extLst>
      <p:ext uri="{BB962C8B-B14F-4D97-AF65-F5344CB8AC3E}">
        <p14:creationId xmlns:p14="http://schemas.microsoft.com/office/powerpoint/2010/main" val="427258631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10970</TotalTime>
  <Words>1011</Words>
  <Application>Microsoft Office PowerPoint</Application>
  <PresentationFormat>Presentación en pantalla (4:3)</PresentationFormat>
  <Paragraphs>161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Garamond</vt:lpstr>
      <vt:lpstr>Gotham Black</vt:lpstr>
      <vt:lpstr>Gotham Light</vt:lpstr>
      <vt:lpstr>Helvetica</vt:lpstr>
      <vt:lpstr>Roboto</vt:lpstr>
      <vt:lpstr>Symbol</vt:lpstr>
      <vt:lpstr>Times New Roman</vt:lpstr>
      <vt:lpstr>Wingdings</vt:lpstr>
      <vt:lpstr>Diseño personalizado</vt:lpstr>
      <vt:lpstr>Calidad de los datos</vt:lpstr>
      <vt:lpstr>Objetivos de aprendizaje</vt:lpstr>
      <vt:lpstr>¿Qué es la calidad del dato?</vt:lpstr>
      <vt:lpstr>Presentación de PowerPoint</vt:lpstr>
      <vt:lpstr>Ejemplos de problemas en la calidad de datos</vt:lpstr>
      <vt:lpstr>Presentación de PowerPoint</vt:lpstr>
      <vt:lpstr>Presentación de PowerPoint</vt:lpstr>
      <vt:lpstr>Presentación de PowerPoint</vt:lpstr>
      <vt:lpstr>Presentación de PowerPoint</vt:lpstr>
      <vt:lpstr> Impacto de la mala calidad de los datos de vigilancia </vt:lpstr>
      <vt:lpstr>Pasos para mejorar la calidad de los datos </vt:lpstr>
      <vt:lpstr>Usar la realimentación para mejorar la calidad de los datos</vt:lpstr>
      <vt:lpstr>Como realizar una realimentación constructiva</vt:lpstr>
      <vt:lpstr>¡La realimentación funciona!</vt:lpstr>
      <vt:lpstr>Resumen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Vigilancia de la salud pública: Estadísticas del resumen</dc:title>
  <dc:creator>CLAUDIA</dc:creator>
  <cp:lastModifiedBy>Yury silva lopez</cp:lastModifiedBy>
  <cp:revision>317</cp:revision>
  <dcterms:created xsi:type="dcterms:W3CDTF">2017-02-23T16:19:03Z</dcterms:created>
  <dcterms:modified xsi:type="dcterms:W3CDTF">2020-11-09T17:23:50Z</dcterms:modified>
</cp:coreProperties>
</file>