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2" r:id="rId7"/>
    <p:sldId id="280" r:id="rId8"/>
    <p:sldId id="266" r:id="rId9"/>
    <p:sldId id="268" r:id="rId10"/>
    <p:sldId id="270" r:id="rId11"/>
    <p:sldId id="272" r:id="rId12"/>
    <p:sldId id="275" r:id="rId13"/>
    <p:sldId id="278" r:id="rId14"/>
    <p:sldId id="276" r:id="rId15"/>
    <p:sldId id="277" r:id="rId16"/>
    <p:sldId id="281" r:id="rId17"/>
    <p:sldId id="259" r:id="rId18"/>
  </p:sldIdLst>
  <p:sldSz cx="9144000" cy="6858000" type="screen4x3"/>
  <p:notesSz cx="6858000" cy="9144000"/>
  <p:defaultTextStyle>
    <a:defPPr lvl="0">
      <a:defRPr lang="es-CO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82" autoAdjust="0"/>
  </p:normalViewPr>
  <p:slideViewPr>
    <p:cSldViewPr snapToGrid="0">
      <p:cViewPr varScale="1">
        <p:scale>
          <a:sx n="58" d="100"/>
          <a:sy n="58" d="100"/>
        </p:scale>
        <p:origin x="17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15338-59B3-4EA2-A281-A8747AADA239}" type="datetimeFigureOut">
              <a:rPr lang="es-CO" smtClean="0"/>
              <a:t>19/10/2020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BDC81-E13C-410C-A016-AEEB83A9E09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0969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8916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presente lección se enfoca en el análisis DOFA (Debilidades, Oportunidades, Fortalezas, Amenazas), y hará parte de su trabajo de campo 1 (auditoria de la calidad del sistema</a:t>
            </a:r>
            <a:r>
              <a:rPr lang="es-CO" sz="24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vigilancia en salud pública).</a:t>
            </a:r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defTabSz="891631"/>
            <a:endParaRPr lang="en-US" altLang="en-US" sz="3200" dirty="0">
              <a:latin typeface="+mn-lt"/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29015" indent="-28039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21561" indent="-2243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70185" indent="-2243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18810" indent="-2243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67434" indent="-2243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16058" indent="-2243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364683" indent="-2243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13307" indent="-22431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74FBE84-D323-4ECC-BC0E-77E958BE67C8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2765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5270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2327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BDC81-E13C-410C-A016-AEEB83A9E09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088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BDC81-E13C-410C-A016-AEEB83A9E09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84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BDC81-E13C-410C-A016-AEEB83A9E09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989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BDC81-E13C-410C-A016-AEEB83A9E09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905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pesar de que el análisis DOFA se considera una herramienta de gestión y no parte de la epidemiología, los factores generalmente se pueden resumir en una tabla similar a la tabla epidemiológica de dos por dos. En la parte superior tenemos factores útiles y perjudiciales. Al lado tenemos factores internos y externos.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s-CO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Pregunte:	Dónde pondrías Fortalezas?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&lt;</a:t>
            </a:r>
            <a:r>
              <a:rPr lang="es-CO" sz="2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</a:t>
            </a:r>
            <a:r>
              <a:rPr lang="es-CO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 útil, interno, así que arriba a la izquierda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Pregunte:	Dónde pondrías Debilidades?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&lt;</a:t>
            </a:r>
            <a:r>
              <a:rPr lang="es-CO" sz="2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</a:t>
            </a:r>
            <a:r>
              <a:rPr lang="es-CO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 perjudicial, interno, por lo que arriba a la derecha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Pregunte:	Dónde pondrías Oportunidades?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&lt;</a:t>
            </a:r>
            <a:r>
              <a:rPr lang="es-CO" sz="2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</a:t>
            </a:r>
            <a:r>
              <a:rPr lang="es-CO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 útil, externo, abajo a la izquierda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Pregunte:	Dónde pondrías Amenazas?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&lt;</a:t>
            </a:r>
            <a:r>
              <a:rPr lang="es-CO" sz="24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</a:t>
            </a:r>
            <a:r>
              <a:rPr lang="es-CO" sz="24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 perjudicial, externo, abajo a la derecha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BDC81-E13C-410C-A016-AEEB83A9E09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847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20301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Como se ve en la figura, DOFA es parte del monitoreo y evaluación de un sistema de vigilancia, pero también se usa para planificar un nuevo sistema de vigilancia, una estrategia de vigilancia u otra actividad.</a:t>
            </a:r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2770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Qué significan las letras D, O, F y A?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= debilidades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= oportunidades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 = fortalezas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= amenazas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Definiremos y discutiremos cada uno, pero primero hablemos sobre qué es un análisis DOFA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6032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análisis DOFA es una técnica utilizada para identificar y catalogar una organización.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Fortalezas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Debilidades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Oportunidades y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Amenazas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utilizado por la mayoría de las organizaciones como parte de la planificación estratégica. Pero también se puede usar como una herramienta de monitoreo y evaluación.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CO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análisis DOFA aborda la pregunta: "Para los objetivos de una actividad o proyecto propuesto o actual, ¿cuáles son los factores, tanto internos como externos, que pueden ayudar o interferir con el logro de esos objetivos?"</a:t>
            </a:r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1075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marR="5715" lvl="0" algn="just"/>
            <a:endParaRPr lang="es-ES" sz="2400" spc="-5" dirty="0">
              <a:solidFill>
                <a:prstClr val="black"/>
              </a:solidFill>
              <a:latin typeface="Gotham Light" pitchFamily="50" charset="0"/>
              <a:cs typeface="Calibri"/>
            </a:endParaRPr>
          </a:p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822960" algn="l"/>
                <a:tab pos="2341245" algn="l"/>
              </a:tabLst>
              <a:defRPr/>
            </a:pP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Light" pitchFamily="50" charset="0"/>
              <a:ea typeface="+mn-ea"/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9921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3BDC81-E13C-410C-A016-AEEB83A9E09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730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347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DC81-E13C-410C-A016-AEEB83A9E09C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839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745AF258-BA07-482E-A281-77B52BE6B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" y="0"/>
            <a:ext cx="9140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A18B90-BACC-4787-BE2E-997EB781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3BF5A2-2123-4CA8-8847-AE2727BC7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A10AFB-74CE-4445-9DB9-C05413854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9E896D6-4DA4-4C61-9D53-33EAF2D12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AFFD74-69F0-47BB-8866-014CB47EC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29D538-1872-4ED0-8EC1-F816CBC1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19/10/2020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8D62995-A828-4DBF-9CA3-40F9D8386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D5874A9-4A33-42D0-95A0-C76F27210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1943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75B8D-4EEA-4EBB-BCBA-C2C820F8D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FBEA77-FD3D-465C-8B56-13D1EB9D8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19/10/2020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EA2E3AE-EDC9-4150-ACEA-162407BB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2162E9B-3A83-4BDA-B0DA-D439DCC5A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3471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8B8589-52E9-40E8-917A-52707ED73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19/10/2020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D1FE880-AA69-4113-ACD3-883BD864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F29ADE-11ED-4DDC-9DB7-43EC8553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926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6CC24F-1DCC-4F8A-B4BF-D7D3D5D1C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736E8E-D13C-446C-822C-7717D49A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19786E-0DA8-47A6-A40E-3CD970CCA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CB54A5-C788-4834-9067-2144D6A3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19/10/2020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F7416F-468A-4532-B263-288EB02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E1A590-5DB5-44B9-9C8A-95D44A0C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1452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20748-4ABA-4406-A6E8-C0C6C2729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A7CC590-85A5-4411-B09B-A5CB4AC0B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8107BA-5C0C-4949-B4C8-73EBA1FCA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9B431A-5624-4A6A-8A8C-D335E88C1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19/10/2020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F7FBC7-9516-4A3D-B556-EFC256C3E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1A4589-028C-4E01-B793-C4D06D50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3401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9737A-27A3-4CAD-82C2-625DAAC9D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23B8EF-48E9-42B3-9447-13D469933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D29D0B-A254-4469-BF3D-2122F9C7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19/10/2020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9A32BE-6B0A-424D-A135-48366D37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4F62C-E10B-4D93-BCA6-09AE2319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533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971C06-31F5-479B-9C8E-CFF41ED30E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CEAE99-6E9B-4241-A2D8-35263CDA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6B8662-4B17-4DCC-B630-8E56B240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19/10/2020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725961-B69F-4681-90FE-AF459A4EA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DB00A0-AADB-4537-8A1F-02C7E36F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35574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>
          <a:xfrm>
            <a:off x="5791200" y="0"/>
            <a:ext cx="3352800" cy="1373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152400"/>
            <a:ext cx="8884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i="1" noProof="0" dirty="0">
                <a:solidFill>
                  <a:prstClr val="white"/>
                </a:solidFill>
                <a:latin typeface="Franklin Gothic Medium" pitchFamily="34" charset="0"/>
                <a:cs typeface="Times New Roman" pitchFamily="18" charset="0"/>
              </a:rPr>
              <a:t>Programa de entrenamiento en epidemiología de campo — Frontline</a:t>
            </a:r>
          </a:p>
        </p:txBody>
      </p:sp>
    </p:spTree>
    <p:extLst>
      <p:ext uri="{BB962C8B-B14F-4D97-AF65-F5344CB8AC3E}">
        <p14:creationId xmlns:p14="http://schemas.microsoft.com/office/powerpoint/2010/main" val="370021868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6307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077D7CA0-BB1B-426A-B873-B9B33B559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4"/>
          <a:stretch/>
        </p:blipFill>
        <p:spPr>
          <a:xfrm>
            <a:off x="1777" y="0"/>
            <a:ext cx="9140447" cy="58482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811A0F9B-5B4D-4CC8-983F-2C732C30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62" y="2419351"/>
            <a:ext cx="7598980" cy="1552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 spc="-113">
                <a:latin typeface="Helvetica" pitchFamily="2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1" name="Marcador de contenido 20">
            <a:extLst>
              <a:ext uri="{FF2B5EF4-FFF2-40B4-BE49-F238E27FC236}">
                <a16:creationId xmlns:a16="http://schemas.microsoft.com/office/drawing/2014/main" id="{0BFA6936-0586-4FE7-A1C7-F801ADB1EF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77504" y="4445057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22" name="Marcador de contenido 20">
            <a:extLst>
              <a:ext uri="{FF2B5EF4-FFF2-40B4-BE49-F238E27FC236}">
                <a16:creationId xmlns:a16="http://schemas.microsoft.com/office/drawing/2014/main" id="{B1D8B8BC-3D50-4688-B07D-C0517D7B63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77462" y="4872531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Cargo</a:t>
            </a:r>
          </a:p>
        </p:txBody>
      </p:sp>
      <p:sp>
        <p:nvSpPr>
          <p:cNvPr id="23" name="Marcador de contenido 20">
            <a:extLst>
              <a:ext uri="{FF2B5EF4-FFF2-40B4-BE49-F238E27FC236}">
                <a16:creationId xmlns:a16="http://schemas.microsoft.com/office/drawing/2014/main" id="{81DBBC51-D15B-4207-BBC5-912124E7D3F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77461" y="5302962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 b="0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F330B9B-E8DE-4BD0-8A46-D1D5548B24B6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906" y="5482277"/>
            <a:ext cx="1536110" cy="130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5A628244-489D-48A9-9DDE-E264F5EBE4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2289"/>
            <a:ext cx="1402758" cy="139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2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B3BB829B-0858-42DC-9368-D7350B4B82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07" b="16220"/>
          <a:stretch/>
        </p:blipFill>
        <p:spPr>
          <a:xfrm>
            <a:off x="0" y="0"/>
            <a:ext cx="6955200" cy="5745600"/>
          </a:xfrm>
          <a:prstGeom prst="rect">
            <a:avLst/>
          </a:prstGeom>
        </p:spPr>
      </p:pic>
      <p:sp>
        <p:nvSpPr>
          <p:cNvPr id="9" name="Título 8">
            <a:extLst>
              <a:ext uri="{FF2B5EF4-FFF2-40B4-BE49-F238E27FC236}">
                <a16:creationId xmlns:a16="http://schemas.microsoft.com/office/drawing/2014/main" id="{D7F18F2D-1664-465A-B862-45EFBE236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8" y="1266825"/>
            <a:ext cx="8086725" cy="9572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25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8820FE63-71E5-4780-ADA7-998E5A6AF1B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9" y="2524126"/>
            <a:ext cx="8086725" cy="30670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21A5622-5A27-48F9-A301-416A58991FF3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35" y="5978829"/>
            <a:ext cx="831600" cy="82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D2677D9A-29C7-42A5-B9AA-1CC6CEE737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442"/>
            <a:ext cx="943200" cy="9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0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gráficas-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ECD64B-35C2-47C9-A976-D70D97B64D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7" b="16250"/>
          <a:stretch/>
        </p:blipFill>
        <p:spPr>
          <a:xfrm>
            <a:off x="0" y="0"/>
            <a:ext cx="8769601" cy="5743575"/>
          </a:xfrm>
          <a:prstGeom prst="rect">
            <a:avLst/>
          </a:prstGeom>
        </p:spPr>
      </p:pic>
      <p:sp>
        <p:nvSpPr>
          <p:cNvPr id="12" name="Título 8">
            <a:extLst>
              <a:ext uri="{FF2B5EF4-FFF2-40B4-BE49-F238E27FC236}">
                <a16:creationId xmlns:a16="http://schemas.microsoft.com/office/drawing/2014/main" id="{4CA13DDD-CD44-41D4-AEE4-9488B318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19" y="390525"/>
            <a:ext cx="8086725" cy="4000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 b="1">
                <a:latin typeface="Helvetica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3" name="Marcador de contenido 10">
            <a:extLst>
              <a:ext uri="{FF2B5EF4-FFF2-40B4-BE49-F238E27FC236}">
                <a16:creationId xmlns:a16="http://schemas.microsoft.com/office/drawing/2014/main" id="{A9340D9A-8862-4971-AE75-C277EA7460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92919" y="1114425"/>
            <a:ext cx="8086725" cy="45383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D9A2C87-DEB0-4308-94F5-28D7340E753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35" y="5978829"/>
            <a:ext cx="831600" cy="82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612BA424-792E-402A-BB1B-39B37B0E811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7442"/>
            <a:ext cx="943200" cy="94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9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F3BF3334-D0F3-481D-8132-223500A090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" y="0"/>
            <a:ext cx="9140447" cy="6858000"/>
          </a:xfrm>
          <a:prstGeom prst="rect">
            <a:avLst/>
          </a:prstGeom>
        </p:spPr>
      </p:pic>
      <p:sp>
        <p:nvSpPr>
          <p:cNvPr id="5" name="Marcador de contenido 20">
            <a:extLst>
              <a:ext uri="{FF2B5EF4-FFF2-40B4-BE49-F238E27FC236}">
                <a16:creationId xmlns:a16="http://schemas.microsoft.com/office/drawing/2014/main" id="{F553981C-1BC9-4FE8-9294-0E75C89EDC3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3498" y="3400097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Funcionario Responsable</a:t>
            </a:r>
          </a:p>
        </p:txBody>
      </p:sp>
      <p:sp>
        <p:nvSpPr>
          <p:cNvPr id="6" name="Marcador de contenido 20">
            <a:extLst>
              <a:ext uri="{FF2B5EF4-FFF2-40B4-BE49-F238E27FC236}">
                <a16:creationId xmlns:a16="http://schemas.microsoft.com/office/drawing/2014/main" id="{B3357B8A-9A11-4D25-BB80-B93A3FFEA5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43456" y="3827571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1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Cargo - Correo</a:t>
            </a:r>
          </a:p>
        </p:txBody>
      </p:sp>
      <p:sp>
        <p:nvSpPr>
          <p:cNvPr id="7" name="Marcador de contenido 20">
            <a:extLst>
              <a:ext uri="{FF2B5EF4-FFF2-40B4-BE49-F238E27FC236}">
                <a16:creationId xmlns:a16="http://schemas.microsoft.com/office/drawing/2014/main" id="{79AF012C-C57A-494F-ADE0-770B84BB62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3455" y="4258002"/>
            <a:ext cx="7598569" cy="386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b="0">
                <a:latin typeface="Helvetica" pitchFamily="2" charset="0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s-ES" dirty="0"/>
              <a:t>Dependencia</a:t>
            </a:r>
          </a:p>
        </p:txBody>
      </p:sp>
      <p:pic>
        <p:nvPicPr>
          <p:cNvPr id="8" name="Imagen 7" descr="Imagen que contiene firmar, reloj&#10;&#10;Descripción generada automáticamente">
            <a:extLst>
              <a:ext uri="{FF2B5EF4-FFF2-40B4-BE49-F238E27FC236}">
                <a16:creationId xmlns:a16="http://schemas.microsoft.com/office/drawing/2014/main" id="{C2DF1230-8D0A-4321-9A85-D7B26D216F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5" y="5478971"/>
            <a:ext cx="1396800" cy="139288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9BC710E-1CA4-43D9-AB9C-654DDC257F77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945" y="5599081"/>
            <a:ext cx="1285200" cy="1152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8FFC093-7674-4181-AC86-D26D8D3E51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57158" y="631800"/>
            <a:ext cx="1829683" cy="1823460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E1EA3DF3-757E-4FDA-A295-30FFE4727884}"/>
              </a:ext>
            </a:extLst>
          </p:cNvPr>
          <p:cNvSpPr/>
          <p:nvPr userDrawn="1"/>
        </p:nvSpPr>
        <p:spPr>
          <a:xfrm>
            <a:off x="6235200" y="329400"/>
            <a:ext cx="2721600" cy="854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601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787CB-80B4-4549-902E-64D80591B0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321D64-CC70-483F-B720-729D0FCEB5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83558A-A4CB-4836-9F80-26E38CA18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19/10/2020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685A0F-ECB1-4FF9-8694-2DA5F20A9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7FE4D5-076C-4CEA-91AA-178FED9F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911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20FB4-BAFC-411B-B5EB-AE387FE1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48D581-8E56-42AB-90EC-F261569CB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F2FB8D-47EF-4ECE-9777-64F7E0EBF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19/10/2020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81B0EB-497F-4C79-BE68-7CE36A78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9C119A-4F07-4F4B-8E6A-B41590CD8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3889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EA652-C51D-4214-B426-88B5BD1A1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ABA71E1-49C1-4F49-AB4F-3A378C6C5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C2659-D919-496B-B69E-2607C3D2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19/10/2020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E16BB3-1DDC-44F4-96B3-8A90DB70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5F45F1-072E-4419-B936-66B063660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3412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5FBFD1-9EC9-485C-9299-671BFFD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3A2D87-A5F0-4469-A40F-BFB8FE032C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81D606-15CF-4CFE-B4F4-2F6B0D409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31B67-4C9E-4DF4-9353-B12D881A9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1F165-2D30-4C1E-8E58-D84726141767}" type="datetimeFigureOut">
              <a:rPr lang="es-CO" smtClean="0"/>
              <a:t>19/10/2020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D06F20-8776-44E6-B0EF-CAD716B13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C08D18-682C-4A6A-9981-CE7AE52A5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729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02970C-C89D-4F8F-B9FF-0C4617EF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112751-1B72-486C-8FD3-192AA9224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C60C96-9B0F-444E-868D-9887FA6159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1F165-2D30-4C1E-8E58-D84726141767}" type="datetimeFigureOut">
              <a:rPr lang="es-CO" smtClean="0"/>
              <a:t>19/10/2020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FDF5F6-3F3B-4AFF-A3C7-70076A6A4C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515EFA-BE55-4813-98B5-163CAA12A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D9F01-9918-42BF-825A-AD644E7B5F3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017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3" r:id="rId17"/>
    <p:sldLayoutId id="214748368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274618" y="4171510"/>
            <a:ext cx="7232073" cy="989127"/>
          </a:xfrm>
        </p:spPr>
        <p:txBody>
          <a:bodyPr>
            <a:normAutofit/>
          </a:bodyPr>
          <a:lstStyle/>
          <a:p>
            <a:pPr algn="ctr">
              <a:defRPr b="0" i="0"/>
            </a:pPr>
            <a:r>
              <a:rPr lang="es-CO" altLang="en-US" sz="3200" b="1" dirty="0"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  <a:t>Análisis DOFA</a:t>
            </a:r>
            <a:endParaRPr lang="x-none" altLang="en-US" sz="3200" b="1" dirty="0"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53EC76-E174-4D64-B684-56B6CF0CB3D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63031" y="5160637"/>
            <a:ext cx="7598569" cy="386666"/>
          </a:xfrm>
        </p:spPr>
        <p:txBody>
          <a:bodyPr>
            <a:normAutofit/>
          </a:bodyPr>
          <a:lstStyle/>
          <a:p>
            <a:pPr algn="ctr"/>
            <a:r>
              <a:rPr lang="es-CO" sz="1600" dirty="0">
                <a:latin typeface="Gotham Light" pitchFamily="50" charset="0"/>
              </a:rPr>
              <a:t>Dirección de Vigilancia y Análisis del Riesgo en Salud Pública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6FC9E79-3DE5-430C-819C-C2C004CD1363}"/>
              </a:ext>
            </a:extLst>
          </p:cNvPr>
          <p:cNvSpPr txBox="1"/>
          <p:nvPr/>
        </p:nvSpPr>
        <p:spPr>
          <a:xfrm>
            <a:off x="580632" y="2385480"/>
            <a:ext cx="85633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  <a:t>Programa de entrenamiento en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  <a:t> epidemiología de campo </a:t>
            </a:r>
          </a:p>
          <a:p>
            <a:pPr algn="ctr"/>
            <a:r>
              <a:rPr lang="es-CO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  <a:t>Curso </a:t>
            </a: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  <a:t>Frontline</a:t>
            </a:r>
            <a:endParaRPr lang="es-CO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71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03755" y="279689"/>
            <a:ext cx="8086725" cy="400050"/>
          </a:xfrm>
        </p:spPr>
        <p:txBody>
          <a:bodyPr>
            <a:noAutofit/>
          </a:bodyPr>
          <a:lstStyle/>
          <a:p>
            <a:r>
              <a:rPr lang="es-ES" altLang="en-US" sz="2800" dirty="0">
                <a:solidFill>
                  <a:srgbClr val="C00000"/>
                </a:solidFill>
                <a:latin typeface="Gotham Black" pitchFamily="50" charset="0"/>
              </a:rPr>
              <a:t>Oportunidades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92918" y="2233046"/>
            <a:ext cx="80644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Gotham Light" pitchFamily="50" charset="0"/>
              </a:rPr>
              <a:t>Elementos externos que potencialmente podrían usarse para ayudar a la organización o actividad a alcanzar sus objetivos. </a:t>
            </a:r>
          </a:p>
          <a:p>
            <a:pPr algn="just"/>
            <a:endParaRPr lang="es-ES" sz="2400" dirty="0">
              <a:latin typeface="Gotham Light" pitchFamily="50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S" sz="2400" dirty="0">
                <a:latin typeface="Gotham Light" pitchFamily="50" charset="0"/>
              </a:rPr>
              <a:t>Factores positivos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S" sz="2400" dirty="0">
                <a:latin typeface="Gotham Light" pitchFamily="50" charset="0"/>
              </a:rPr>
              <a:t>Externos</a:t>
            </a:r>
          </a:p>
        </p:txBody>
      </p:sp>
    </p:spTree>
    <p:extLst>
      <p:ext uri="{BB962C8B-B14F-4D97-AF65-F5344CB8AC3E}">
        <p14:creationId xmlns:p14="http://schemas.microsoft.com/office/powerpoint/2010/main" val="3423194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03755" y="279689"/>
            <a:ext cx="8086725" cy="400050"/>
          </a:xfrm>
        </p:spPr>
        <p:txBody>
          <a:bodyPr>
            <a:noAutofit/>
          </a:bodyPr>
          <a:lstStyle/>
          <a:p>
            <a:r>
              <a:rPr lang="es-ES" altLang="en-US" sz="2800" dirty="0">
                <a:solidFill>
                  <a:srgbClr val="C00000"/>
                </a:solidFill>
                <a:latin typeface="Gotham Black" pitchFamily="50" charset="0"/>
              </a:rPr>
              <a:t>Amenazas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92918" y="2233046"/>
            <a:ext cx="80644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Gotham Light" pitchFamily="50" charset="0"/>
              </a:rPr>
              <a:t>Factores externos, más allá del control de una organización, que podrían interferir o impedir el logro de los objetivos.</a:t>
            </a:r>
          </a:p>
          <a:p>
            <a:pPr algn="just"/>
            <a:r>
              <a:rPr lang="es-ES" sz="2400" dirty="0">
                <a:latin typeface="Gotham Light" pitchFamily="50" charset="0"/>
              </a:rPr>
              <a:t> 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S" sz="2400" dirty="0">
                <a:latin typeface="Gotham Light" pitchFamily="50" charset="0"/>
              </a:rPr>
              <a:t>Factores negativos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S" sz="2400" dirty="0">
                <a:latin typeface="Gotham Light" pitchFamily="50" charset="0"/>
              </a:rPr>
              <a:t>Externos</a:t>
            </a:r>
          </a:p>
        </p:txBody>
      </p:sp>
    </p:spTree>
    <p:extLst>
      <p:ext uri="{BB962C8B-B14F-4D97-AF65-F5344CB8AC3E}">
        <p14:creationId xmlns:p14="http://schemas.microsoft.com/office/powerpoint/2010/main" val="4066829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03755" y="279689"/>
            <a:ext cx="8086725" cy="400050"/>
          </a:xfrm>
        </p:spPr>
        <p:txBody>
          <a:bodyPr>
            <a:noAutofit/>
          </a:bodyPr>
          <a:lstStyle/>
          <a:p>
            <a:r>
              <a:rPr lang="es-ES" altLang="en-US" sz="2400" dirty="0">
                <a:solidFill>
                  <a:srgbClr val="C00000"/>
                </a:solidFill>
                <a:latin typeface="Gotham Black" pitchFamily="50" charset="0"/>
              </a:rPr>
              <a:t>Plantilla Matriz DOFA</a:t>
            </a:r>
          </a:p>
        </p:txBody>
      </p:sp>
      <p:graphicFrame>
        <p:nvGraphicFramePr>
          <p:cNvPr id="11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394467"/>
              </p:ext>
            </p:extLst>
          </p:nvPr>
        </p:nvGraphicFramePr>
        <p:xfrm>
          <a:off x="889504" y="1317567"/>
          <a:ext cx="7515226" cy="4937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7613">
                  <a:extLst>
                    <a:ext uri="{9D8B030D-6E8A-4147-A177-3AD203B41FA5}">
                      <a16:colId xmlns:a16="http://schemas.microsoft.com/office/drawing/2014/main" val="941637893"/>
                    </a:ext>
                  </a:extLst>
                </a:gridCol>
                <a:gridCol w="3757613">
                  <a:extLst>
                    <a:ext uri="{9D8B030D-6E8A-4147-A177-3AD203B41FA5}">
                      <a16:colId xmlns:a16="http://schemas.microsoft.com/office/drawing/2014/main" val="2462259766"/>
                    </a:ext>
                  </a:extLst>
                </a:gridCol>
              </a:tblGrid>
              <a:tr h="2268538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Fortalezas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Debilidades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0066794"/>
                  </a:ext>
                </a:extLst>
              </a:tr>
              <a:tr h="2268538"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Oportunidades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Amenazas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153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0345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03755" y="279689"/>
            <a:ext cx="8086725" cy="400050"/>
          </a:xfrm>
        </p:spPr>
        <p:txBody>
          <a:bodyPr>
            <a:noAutofit/>
          </a:bodyPr>
          <a:lstStyle/>
          <a:p>
            <a:r>
              <a:rPr lang="es-ES" altLang="en-US" sz="2400" dirty="0">
                <a:solidFill>
                  <a:srgbClr val="C00000"/>
                </a:solidFill>
                <a:latin typeface="Gotham Black" pitchFamily="50" charset="0"/>
              </a:rPr>
              <a:t>Estrategias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603755" y="1599085"/>
            <a:ext cx="7827263" cy="4534387"/>
            <a:chOff x="745236" y="1862321"/>
            <a:chExt cx="7827263" cy="4534387"/>
          </a:xfrm>
        </p:grpSpPr>
        <p:grpSp>
          <p:nvGrpSpPr>
            <p:cNvPr id="5" name="object 4"/>
            <p:cNvGrpSpPr/>
            <p:nvPr/>
          </p:nvGrpSpPr>
          <p:grpSpPr>
            <a:xfrm>
              <a:off x="745236" y="1862321"/>
              <a:ext cx="3606165" cy="1974214"/>
              <a:chOff x="745236" y="1862321"/>
              <a:chExt cx="3606165" cy="1974214"/>
            </a:xfrm>
          </p:grpSpPr>
          <p:sp>
            <p:nvSpPr>
              <p:cNvPr id="25" name="object 5"/>
              <p:cNvSpPr/>
              <p:nvPr/>
            </p:nvSpPr>
            <p:spPr>
              <a:xfrm>
                <a:off x="748260" y="1862321"/>
                <a:ext cx="3602782" cy="1973593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6"/>
              <p:cNvSpPr/>
              <p:nvPr/>
            </p:nvSpPr>
            <p:spPr>
              <a:xfrm>
                <a:off x="745236" y="2033028"/>
                <a:ext cx="3503676" cy="1040879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7"/>
              <p:cNvSpPr/>
              <p:nvPr/>
            </p:nvSpPr>
            <p:spPr>
              <a:xfrm>
                <a:off x="781812" y="1872996"/>
                <a:ext cx="3540760" cy="1911350"/>
              </a:xfrm>
              <a:custGeom>
                <a:avLst/>
                <a:gdLst/>
                <a:ahLst/>
                <a:cxnLst/>
                <a:rect l="l" t="t" r="r" b="b"/>
                <a:pathLst>
                  <a:path w="3540760" h="1911350">
                    <a:moveTo>
                      <a:pt x="3540252" y="0"/>
                    </a:moveTo>
                    <a:lnTo>
                      <a:pt x="0" y="0"/>
                    </a:lnTo>
                    <a:lnTo>
                      <a:pt x="0" y="1911095"/>
                    </a:lnTo>
                    <a:lnTo>
                      <a:pt x="3540252" y="1911095"/>
                    </a:lnTo>
                    <a:lnTo>
                      <a:pt x="3540252" y="0"/>
                    </a:lnTo>
                    <a:close/>
                  </a:path>
                </a:pathLst>
              </a:custGeom>
              <a:solidFill>
                <a:srgbClr val="FCEAD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" name="object 8"/>
            <p:cNvSpPr txBox="1"/>
            <p:nvPr/>
          </p:nvSpPr>
          <p:spPr>
            <a:xfrm>
              <a:off x="781812" y="1872995"/>
              <a:ext cx="3540760" cy="1449115"/>
            </a:xfrm>
            <a:prstGeom prst="rect">
              <a:avLst/>
            </a:prstGeom>
          </p:spPr>
          <p:txBody>
            <a:bodyPr vert="horz" wrap="square" lIns="0" tIns="2540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20"/>
                </a:spcBef>
              </a:pPr>
              <a:endParaRPr sz="1450" dirty="0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  <a:spcBef>
                  <a:spcPts val="5"/>
                </a:spcBef>
              </a:pPr>
              <a:r>
                <a:rPr sz="1600" b="1" spc="-10" dirty="0">
                  <a:solidFill>
                    <a:srgbClr val="C00000"/>
                  </a:solidFill>
                  <a:latin typeface="Gotham Black" pitchFamily="50" charset="0"/>
                  <a:cs typeface="Calibri"/>
                </a:rPr>
                <a:t>FO</a:t>
              </a:r>
              <a:r>
                <a:rPr sz="1600" b="1" dirty="0">
                  <a:solidFill>
                    <a:srgbClr val="C00000"/>
                  </a:solidFill>
                  <a:latin typeface="Gotham Black" pitchFamily="50" charset="0"/>
                  <a:cs typeface="Calibri"/>
                </a:rPr>
                <a:t> </a:t>
              </a:r>
              <a:r>
                <a:rPr sz="1600" b="1" spc="-10" dirty="0">
                  <a:solidFill>
                    <a:srgbClr val="C00000"/>
                  </a:solidFill>
                  <a:latin typeface="Gotham Black" pitchFamily="50" charset="0"/>
                  <a:cs typeface="Calibri"/>
                </a:rPr>
                <a:t>(Ataque)</a:t>
              </a:r>
              <a:endParaRPr sz="1600" dirty="0">
                <a:latin typeface="Gotham Black" pitchFamily="50" charset="0"/>
                <a:cs typeface="Calibri"/>
              </a:endParaRPr>
            </a:p>
            <a:p>
              <a:pPr>
                <a:lnSpc>
                  <a:spcPct val="100000"/>
                </a:lnSpc>
                <a:spcBef>
                  <a:spcPts val="25"/>
                </a:spcBef>
              </a:pPr>
              <a:endParaRPr sz="1750" dirty="0">
                <a:latin typeface="Calibri"/>
                <a:cs typeface="Calibri"/>
              </a:endParaRPr>
            </a:p>
            <a:p>
              <a:pPr marL="262890" marR="232410" indent="-172720" algn="just">
                <a:lnSpc>
                  <a:spcPct val="100000"/>
                </a:lnSpc>
                <a:buClr>
                  <a:srgbClr val="C00000"/>
                </a:buClr>
                <a:buFont typeface="Wingdings"/>
                <a:buChar char=""/>
                <a:tabLst>
                  <a:tab pos="298450" algn="l"/>
                </a:tabLst>
              </a:pPr>
              <a:r>
                <a:rPr dirty="0"/>
                <a:t>	</a:t>
              </a:r>
              <a:r>
                <a:rPr sz="1400" spc="-5" dirty="0">
                  <a:latin typeface="Gotham Light" pitchFamily="50" charset="0"/>
                  <a:cs typeface="Calibri"/>
                </a:rPr>
                <a:t>Se usan </a:t>
              </a:r>
              <a:r>
                <a:rPr sz="1400" dirty="0">
                  <a:latin typeface="Gotham Light" pitchFamily="50" charset="0"/>
                  <a:cs typeface="Calibri"/>
                </a:rPr>
                <a:t>las </a:t>
              </a:r>
              <a:r>
                <a:rPr sz="1400" spc="-10" dirty="0">
                  <a:latin typeface="Gotham Light" pitchFamily="50" charset="0"/>
                  <a:cs typeface="Calibri"/>
                </a:rPr>
                <a:t>fortalezas </a:t>
              </a:r>
              <a:r>
                <a:rPr sz="1400" spc="-5" dirty="0">
                  <a:latin typeface="Gotham Light" pitchFamily="50" charset="0"/>
                  <a:cs typeface="Calibri"/>
                </a:rPr>
                <a:t>internas </a:t>
              </a:r>
              <a:r>
                <a:rPr sz="1400" spc="-10" dirty="0">
                  <a:latin typeface="Gotham Light" pitchFamily="50" charset="0"/>
                  <a:cs typeface="Calibri"/>
                </a:rPr>
                <a:t>para </a:t>
              </a:r>
              <a:r>
                <a:rPr sz="1400" spc="-5" dirty="0">
                  <a:latin typeface="Gotham Light" pitchFamily="50" charset="0"/>
                  <a:cs typeface="Calibri"/>
                </a:rPr>
                <a:t>aprovechar </a:t>
              </a:r>
              <a:r>
                <a:rPr sz="1400" dirty="0">
                  <a:latin typeface="Gotham Light" pitchFamily="50" charset="0"/>
                  <a:cs typeface="Calibri"/>
                </a:rPr>
                <a:t>o  </a:t>
              </a:r>
              <a:r>
                <a:rPr sz="1400" spc="-5" dirty="0">
                  <a:latin typeface="Gotham Light" pitchFamily="50" charset="0"/>
                  <a:cs typeface="Calibri"/>
                </a:rPr>
                <a:t>explotar </a:t>
              </a:r>
              <a:r>
                <a:rPr sz="1400" dirty="0">
                  <a:latin typeface="Gotham Light" pitchFamily="50" charset="0"/>
                  <a:cs typeface="Calibri"/>
                </a:rPr>
                <a:t>las </a:t>
              </a:r>
              <a:r>
                <a:rPr sz="1400" spc="-5" dirty="0">
                  <a:latin typeface="Gotham Light" pitchFamily="50" charset="0"/>
                  <a:cs typeface="Calibri"/>
                </a:rPr>
                <a:t>oportunidades</a:t>
              </a:r>
              <a:r>
                <a:rPr sz="1400" spc="-40" dirty="0">
                  <a:latin typeface="Gotham Light" pitchFamily="50" charset="0"/>
                  <a:cs typeface="Calibri"/>
                </a:rPr>
                <a:t> </a:t>
              </a:r>
              <a:r>
                <a:rPr sz="1400" spc="-5" dirty="0">
                  <a:latin typeface="Gotham Light" pitchFamily="50" charset="0"/>
                  <a:cs typeface="Calibri"/>
                </a:rPr>
                <a:t>externas</a:t>
              </a:r>
              <a:endParaRPr sz="1400" dirty="0">
                <a:latin typeface="Gotham Light" pitchFamily="50" charset="0"/>
                <a:cs typeface="Calibri"/>
              </a:endParaRPr>
            </a:p>
          </p:txBody>
        </p:sp>
        <p:grpSp>
          <p:nvGrpSpPr>
            <p:cNvPr id="7" name="object 9"/>
            <p:cNvGrpSpPr/>
            <p:nvPr/>
          </p:nvGrpSpPr>
          <p:grpSpPr>
            <a:xfrm>
              <a:off x="745236" y="4418048"/>
              <a:ext cx="3606165" cy="1978660"/>
              <a:chOff x="745236" y="4418048"/>
              <a:chExt cx="3606165" cy="1978660"/>
            </a:xfrm>
          </p:grpSpPr>
          <p:sp>
            <p:nvSpPr>
              <p:cNvPr id="22" name="object 10"/>
              <p:cNvSpPr/>
              <p:nvPr/>
            </p:nvSpPr>
            <p:spPr>
              <a:xfrm>
                <a:off x="748260" y="4418048"/>
                <a:ext cx="3602782" cy="1978207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11"/>
              <p:cNvSpPr/>
              <p:nvPr/>
            </p:nvSpPr>
            <p:spPr>
              <a:xfrm>
                <a:off x="745236" y="4864608"/>
                <a:ext cx="3570732" cy="1132319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12"/>
              <p:cNvSpPr/>
              <p:nvPr/>
            </p:nvSpPr>
            <p:spPr>
              <a:xfrm>
                <a:off x="781812" y="4428743"/>
                <a:ext cx="3540760" cy="1915795"/>
              </a:xfrm>
              <a:custGeom>
                <a:avLst/>
                <a:gdLst/>
                <a:ahLst/>
                <a:cxnLst/>
                <a:rect l="l" t="t" r="r" b="b"/>
                <a:pathLst>
                  <a:path w="3540760" h="1915795">
                    <a:moveTo>
                      <a:pt x="3540252" y="0"/>
                    </a:moveTo>
                    <a:lnTo>
                      <a:pt x="0" y="0"/>
                    </a:lnTo>
                    <a:lnTo>
                      <a:pt x="0" y="1915667"/>
                    </a:lnTo>
                    <a:lnTo>
                      <a:pt x="3540252" y="1915667"/>
                    </a:lnTo>
                    <a:lnTo>
                      <a:pt x="3540252" y="0"/>
                    </a:lnTo>
                    <a:close/>
                  </a:path>
                </a:pathLst>
              </a:custGeom>
              <a:solidFill>
                <a:srgbClr val="C5D9F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13"/>
            <p:cNvSpPr txBox="1"/>
            <p:nvPr/>
          </p:nvSpPr>
          <p:spPr>
            <a:xfrm>
              <a:off x="781812" y="4428744"/>
              <a:ext cx="3540760" cy="16466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endParaRPr sz="1200" dirty="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  <a:spcBef>
                  <a:spcPts val="20"/>
                </a:spcBef>
              </a:pPr>
              <a:endParaRPr sz="950" dirty="0">
                <a:latin typeface="Times New Roman"/>
                <a:cs typeface="Times New Roman"/>
              </a:endParaRPr>
            </a:p>
            <a:p>
              <a:pPr algn="ctr">
                <a:lnSpc>
                  <a:spcPct val="100000"/>
                </a:lnSpc>
              </a:pPr>
              <a:r>
                <a:rPr sz="1600" b="1" spc="-5" dirty="0">
                  <a:solidFill>
                    <a:srgbClr val="C00000"/>
                  </a:solidFill>
                  <a:latin typeface="Gotham Black" pitchFamily="50" charset="0"/>
                  <a:cs typeface="Calibri"/>
                </a:rPr>
                <a:t>DO</a:t>
              </a:r>
              <a:r>
                <a:rPr sz="1600" b="1" dirty="0">
                  <a:solidFill>
                    <a:srgbClr val="C00000"/>
                  </a:solidFill>
                  <a:latin typeface="Gotham Black" pitchFamily="50" charset="0"/>
                  <a:cs typeface="Calibri"/>
                </a:rPr>
                <a:t> </a:t>
              </a:r>
              <a:r>
                <a:rPr sz="1600" b="1" spc="-5" dirty="0">
                  <a:solidFill>
                    <a:srgbClr val="C00000"/>
                  </a:solidFill>
                  <a:latin typeface="Gotham Black" pitchFamily="50" charset="0"/>
                  <a:cs typeface="Calibri"/>
                </a:rPr>
                <a:t>(Adaptativas)</a:t>
              </a:r>
              <a:endParaRPr sz="1600" dirty="0">
                <a:latin typeface="Gotham Black" pitchFamily="50" charset="0"/>
                <a:cs typeface="Calibri"/>
              </a:endParaRPr>
            </a:p>
            <a:p>
              <a:pPr>
                <a:lnSpc>
                  <a:spcPct val="100000"/>
                </a:lnSpc>
              </a:pPr>
              <a:endParaRPr sz="1200" dirty="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  <a:spcBef>
                  <a:spcPts val="15"/>
                </a:spcBef>
              </a:pPr>
              <a:endParaRPr sz="1150" dirty="0">
                <a:latin typeface="Calibri"/>
                <a:cs typeface="Calibri"/>
              </a:endParaRPr>
            </a:p>
            <a:p>
              <a:pPr marL="262890" marR="129539" indent="-172720" algn="just">
                <a:lnSpc>
                  <a:spcPct val="100000"/>
                </a:lnSpc>
                <a:buClr>
                  <a:srgbClr val="C00000"/>
                </a:buClr>
                <a:buFont typeface="Wingdings"/>
                <a:buChar char=""/>
                <a:tabLst>
                  <a:tab pos="298450" algn="l"/>
                </a:tabLst>
              </a:pPr>
              <a:r>
                <a:rPr dirty="0"/>
                <a:t>	</a:t>
              </a:r>
              <a:r>
                <a:rPr sz="1400" spc="-5" dirty="0">
                  <a:latin typeface="Gotham Light" pitchFamily="50" charset="0"/>
                  <a:cs typeface="Calibri"/>
                </a:rPr>
                <a:t>Su objetivo </a:t>
              </a:r>
              <a:r>
                <a:rPr sz="1400" dirty="0">
                  <a:latin typeface="Gotham Light" pitchFamily="50" charset="0"/>
                  <a:cs typeface="Calibri"/>
                </a:rPr>
                <a:t>es la </a:t>
              </a:r>
              <a:r>
                <a:rPr sz="1400" spc="-5" dirty="0">
                  <a:latin typeface="Gotham Light" pitchFamily="50" charset="0"/>
                  <a:cs typeface="Calibri"/>
                </a:rPr>
                <a:t>mejora </a:t>
              </a:r>
              <a:r>
                <a:rPr sz="1400" dirty="0">
                  <a:latin typeface="Gotham Light" pitchFamily="50" charset="0"/>
                  <a:cs typeface="Calibri"/>
                </a:rPr>
                <a:t>de las debilidades  </a:t>
              </a:r>
              <a:r>
                <a:rPr sz="1400" spc="-5" dirty="0">
                  <a:latin typeface="Gotham Light" pitchFamily="50" charset="0"/>
                  <a:cs typeface="Calibri"/>
                </a:rPr>
                <a:t>internas valiéndose </a:t>
              </a:r>
              <a:r>
                <a:rPr sz="1400" dirty="0">
                  <a:latin typeface="Gotham Light" pitchFamily="50" charset="0"/>
                  <a:cs typeface="Calibri"/>
                </a:rPr>
                <a:t>de las </a:t>
              </a:r>
              <a:r>
                <a:rPr sz="1400" spc="-5" dirty="0">
                  <a:latin typeface="Gotham Light" pitchFamily="50" charset="0"/>
                  <a:cs typeface="Calibri"/>
                </a:rPr>
                <a:t>oportunidades</a:t>
              </a:r>
              <a:r>
                <a:rPr sz="1400" spc="-75" dirty="0">
                  <a:latin typeface="Gotham Light" pitchFamily="50" charset="0"/>
                  <a:cs typeface="Calibri"/>
                </a:rPr>
                <a:t> </a:t>
              </a:r>
              <a:r>
                <a:rPr sz="1400" spc="-5" dirty="0">
                  <a:latin typeface="Gotham Light" pitchFamily="50" charset="0"/>
                  <a:cs typeface="Calibri"/>
                </a:rPr>
                <a:t>externas</a:t>
              </a:r>
              <a:r>
                <a:rPr sz="1200" spc="-5" dirty="0">
                  <a:latin typeface="Calibri"/>
                  <a:cs typeface="Calibri"/>
                </a:rPr>
                <a:t>.</a:t>
              </a:r>
              <a:endParaRPr sz="1200" dirty="0">
                <a:latin typeface="Calibri"/>
                <a:cs typeface="Calibri"/>
              </a:endParaRPr>
            </a:p>
          </p:txBody>
        </p:sp>
        <p:grpSp>
          <p:nvGrpSpPr>
            <p:cNvPr id="9" name="object 14"/>
            <p:cNvGrpSpPr/>
            <p:nvPr/>
          </p:nvGrpSpPr>
          <p:grpSpPr>
            <a:xfrm>
              <a:off x="4937759" y="1892820"/>
              <a:ext cx="3634740" cy="1987550"/>
              <a:chOff x="4937759" y="1892820"/>
              <a:chExt cx="3634740" cy="1987550"/>
            </a:xfrm>
          </p:grpSpPr>
          <p:sp>
            <p:nvSpPr>
              <p:cNvPr id="19" name="object 15"/>
              <p:cNvSpPr/>
              <p:nvPr/>
            </p:nvSpPr>
            <p:spPr>
              <a:xfrm>
                <a:off x="4940800" y="1901924"/>
                <a:ext cx="3608847" cy="1978207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16"/>
              <p:cNvSpPr/>
              <p:nvPr/>
            </p:nvSpPr>
            <p:spPr>
              <a:xfrm>
                <a:off x="4937759" y="1892820"/>
                <a:ext cx="3634740" cy="1040879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17"/>
              <p:cNvSpPr/>
              <p:nvPr/>
            </p:nvSpPr>
            <p:spPr>
              <a:xfrm>
                <a:off x="4974335" y="1912620"/>
                <a:ext cx="3546475" cy="1915795"/>
              </a:xfrm>
              <a:custGeom>
                <a:avLst/>
                <a:gdLst/>
                <a:ahLst/>
                <a:cxnLst/>
                <a:rect l="l" t="t" r="r" b="b"/>
                <a:pathLst>
                  <a:path w="3546475" h="1915795">
                    <a:moveTo>
                      <a:pt x="3546348" y="0"/>
                    </a:moveTo>
                    <a:lnTo>
                      <a:pt x="0" y="0"/>
                    </a:lnTo>
                    <a:lnTo>
                      <a:pt x="0" y="1915667"/>
                    </a:lnTo>
                    <a:lnTo>
                      <a:pt x="3546348" y="1915667"/>
                    </a:lnTo>
                    <a:lnTo>
                      <a:pt x="3546348" y="0"/>
                    </a:lnTo>
                    <a:close/>
                  </a:path>
                </a:pathLst>
              </a:custGeom>
              <a:solidFill>
                <a:srgbClr val="D6E3B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0" name="object 18"/>
            <p:cNvSpPr txBox="1"/>
            <p:nvPr/>
          </p:nvSpPr>
          <p:spPr>
            <a:xfrm>
              <a:off x="4974335" y="1912620"/>
              <a:ext cx="3546475" cy="1258678"/>
            </a:xfrm>
            <a:prstGeom prst="rect">
              <a:avLst/>
            </a:prstGeom>
          </p:spPr>
          <p:txBody>
            <a:bodyPr vert="horz" wrap="square" lIns="0" tIns="3492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275"/>
                </a:spcBef>
              </a:pPr>
              <a:r>
                <a:rPr sz="1600" b="1" spc="-40" dirty="0">
                  <a:solidFill>
                    <a:srgbClr val="C00000"/>
                  </a:solidFill>
                  <a:latin typeface="Gotham Black" pitchFamily="50" charset="0"/>
                  <a:cs typeface="Calibri"/>
                </a:rPr>
                <a:t>FA</a:t>
              </a:r>
              <a:r>
                <a:rPr sz="1600" b="1" spc="-10" dirty="0">
                  <a:solidFill>
                    <a:srgbClr val="C00000"/>
                  </a:solidFill>
                  <a:latin typeface="Gotham Black" pitchFamily="50" charset="0"/>
                  <a:cs typeface="Calibri"/>
                </a:rPr>
                <a:t> (Defensivas)</a:t>
              </a:r>
              <a:endParaRPr sz="1600" dirty="0">
                <a:latin typeface="Gotham Black" pitchFamily="50" charset="0"/>
                <a:cs typeface="Calibri"/>
              </a:endParaRPr>
            </a:p>
            <a:p>
              <a:pPr>
                <a:lnSpc>
                  <a:spcPct val="100000"/>
                </a:lnSpc>
                <a:spcBef>
                  <a:spcPts val="20"/>
                </a:spcBef>
              </a:pPr>
              <a:endParaRPr sz="1750" dirty="0">
                <a:latin typeface="Calibri"/>
                <a:cs typeface="Calibri"/>
              </a:endParaRPr>
            </a:p>
            <a:p>
              <a:pPr marL="263525" marR="101600" indent="-172720" algn="just">
                <a:lnSpc>
                  <a:spcPct val="100000"/>
                </a:lnSpc>
                <a:spcBef>
                  <a:spcPts val="5"/>
                </a:spcBef>
                <a:buClr>
                  <a:srgbClr val="C00000"/>
                </a:buClr>
                <a:buFont typeface="Wingdings"/>
                <a:buChar char=""/>
                <a:tabLst>
                  <a:tab pos="299085" algn="l"/>
                </a:tabLst>
              </a:pPr>
              <a:r>
                <a:rPr dirty="0"/>
                <a:t>	</a:t>
              </a:r>
              <a:r>
                <a:rPr sz="1400" spc="-5" dirty="0">
                  <a:latin typeface="Gotham Light" pitchFamily="50" charset="0"/>
                  <a:cs typeface="Calibri"/>
                </a:rPr>
                <a:t>Se usan </a:t>
              </a:r>
              <a:r>
                <a:rPr sz="1400" dirty="0">
                  <a:latin typeface="Gotham Light" pitchFamily="50" charset="0"/>
                  <a:cs typeface="Calibri"/>
                </a:rPr>
                <a:t>las </a:t>
              </a:r>
              <a:r>
                <a:rPr sz="1400" spc="-10" dirty="0">
                  <a:latin typeface="Gotham Light" pitchFamily="50" charset="0"/>
                  <a:cs typeface="Calibri"/>
                </a:rPr>
                <a:t>fortalezas </a:t>
              </a:r>
              <a:r>
                <a:rPr sz="1400" spc="-5" dirty="0">
                  <a:latin typeface="Gotham Light" pitchFamily="50" charset="0"/>
                  <a:cs typeface="Calibri"/>
                </a:rPr>
                <a:t>internas </a:t>
              </a:r>
              <a:r>
                <a:rPr sz="1400" spc="-10" dirty="0">
                  <a:latin typeface="Gotham Light" pitchFamily="50" charset="0"/>
                  <a:cs typeface="Calibri"/>
                </a:rPr>
                <a:t>para </a:t>
              </a:r>
              <a:r>
                <a:rPr sz="1400" spc="-5" dirty="0">
                  <a:latin typeface="Gotham Light" pitchFamily="50" charset="0"/>
                  <a:cs typeface="Calibri"/>
                </a:rPr>
                <a:t>evitar </a:t>
              </a:r>
              <a:r>
                <a:rPr sz="1400" dirty="0">
                  <a:latin typeface="Gotham Light" pitchFamily="50" charset="0"/>
                  <a:cs typeface="Calibri"/>
                </a:rPr>
                <a:t>o </a:t>
              </a:r>
              <a:r>
                <a:rPr sz="1400" spc="-5" dirty="0">
                  <a:latin typeface="Gotham Light" pitchFamily="50" charset="0"/>
                  <a:cs typeface="Calibri"/>
                </a:rPr>
                <a:t>reducir  </a:t>
              </a:r>
              <a:r>
                <a:rPr sz="1400" dirty="0">
                  <a:latin typeface="Gotham Light" pitchFamily="50" charset="0"/>
                  <a:cs typeface="Calibri"/>
                </a:rPr>
                <a:t>el </a:t>
              </a:r>
              <a:r>
                <a:rPr sz="1400" spc="-5" dirty="0">
                  <a:latin typeface="Gotham Light" pitchFamily="50" charset="0"/>
                  <a:cs typeface="Calibri"/>
                </a:rPr>
                <a:t>impacto </a:t>
              </a:r>
              <a:r>
                <a:rPr sz="1400" dirty="0">
                  <a:latin typeface="Gotham Light" pitchFamily="50" charset="0"/>
                  <a:cs typeface="Calibri"/>
                </a:rPr>
                <a:t>de las </a:t>
              </a:r>
              <a:r>
                <a:rPr sz="1400" spc="-5" dirty="0">
                  <a:latin typeface="Gotham Light" pitchFamily="50" charset="0"/>
                  <a:cs typeface="Calibri"/>
                </a:rPr>
                <a:t>amenazas externas.</a:t>
              </a:r>
              <a:endParaRPr sz="1400" dirty="0">
                <a:latin typeface="Gotham Light" pitchFamily="50" charset="0"/>
                <a:cs typeface="Calibri"/>
              </a:endParaRPr>
            </a:p>
          </p:txBody>
        </p:sp>
        <p:grpSp>
          <p:nvGrpSpPr>
            <p:cNvPr id="12" name="object 19"/>
            <p:cNvGrpSpPr/>
            <p:nvPr/>
          </p:nvGrpSpPr>
          <p:grpSpPr>
            <a:xfrm>
              <a:off x="4985003" y="4418048"/>
              <a:ext cx="3564890" cy="1978660"/>
              <a:chOff x="4985003" y="4418048"/>
              <a:chExt cx="3564890" cy="1978660"/>
            </a:xfrm>
          </p:grpSpPr>
          <p:sp>
            <p:nvSpPr>
              <p:cNvPr id="16" name="object 20"/>
              <p:cNvSpPr/>
              <p:nvPr/>
            </p:nvSpPr>
            <p:spPr>
              <a:xfrm>
                <a:off x="4988040" y="4418048"/>
                <a:ext cx="3561611" cy="1978207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21"/>
              <p:cNvSpPr/>
              <p:nvPr/>
            </p:nvSpPr>
            <p:spPr>
              <a:xfrm>
                <a:off x="4985003" y="4727435"/>
                <a:ext cx="3541776" cy="1315212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22"/>
              <p:cNvSpPr/>
              <p:nvPr/>
            </p:nvSpPr>
            <p:spPr>
              <a:xfrm>
                <a:off x="5021579" y="4428743"/>
                <a:ext cx="3499485" cy="1915795"/>
              </a:xfrm>
              <a:custGeom>
                <a:avLst/>
                <a:gdLst/>
                <a:ahLst/>
                <a:cxnLst/>
                <a:rect l="l" t="t" r="r" b="b"/>
                <a:pathLst>
                  <a:path w="3499484" h="1915795">
                    <a:moveTo>
                      <a:pt x="3499104" y="0"/>
                    </a:moveTo>
                    <a:lnTo>
                      <a:pt x="0" y="0"/>
                    </a:lnTo>
                    <a:lnTo>
                      <a:pt x="0" y="1915667"/>
                    </a:lnTo>
                    <a:lnTo>
                      <a:pt x="3499104" y="1915667"/>
                    </a:lnTo>
                    <a:lnTo>
                      <a:pt x="3499104" y="0"/>
                    </a:lnTo>
                    <a:close/>
                  </a:path>
                </a:pathLst>
              </a:custGeom>
              <a:solidFill>
                <a:srgbClr val="E6DFE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3" name="object 23"/>
            <p:cNvSpPr txBox="1"/>
            <p:nvPr/>
          </p:nvSpPr>
          <p:spPr>
            <a:xfrm>
              <a:off x="5021579" y="4428744"/>
              <a:ext cx="3499485" cy="167738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ct val="100000"/>
                </a:lnSpc>
              </a:pPr>
              <a:endParaRPr sz="1200" dirty="0">
                <a:latin typeface="Times New Roman"/>
                <a:cs typeface="Times New Roman"/>
              </a:endParaRPr>
            </a:p>
            <a:p>
              <a:pPr>
                <a:lnSpc>
                  <a:spcPct val="100000"/>
                </a:lnSpc>
                <a:spcBef>
                  <a:spcPts val="30"/>
                </a:spcBef>
              </a:pPr>
              <a:endParaRPr sz="1200" dirty="0">
                <a:latin typeface="Times New Roman"/>
                <a:cs typeface="Times New Roman"/>
              </a:endParaRPr>
            </a:p>
            <a:p>
              <a:pPr algn="ctr">
                <a:spcBef>
                  <a:spcPts val="5"/>
                </a:spcBef>
              </a:pPr>
              <a:r>
                <a:rPr sz="1600" b="1" spc="-5" dirty="0">
                  <a:solidFill>
                    <a:srgbClr val="C00000"/>
                  </a:solidFill>
                  <a:latin typeface="Gotham Black" pitchFamily="50" charset="0"/>
                  <a:cs typeface="Calibri"/>
                </a:rPr>
                <a:t>DA (</a:t>
              </a:r>
              <a:r>
                <a:rPr sz="1600" b="1" spc="-5" dirty="0" err="1">
                  <a:solidFill>
                    <a:srgbClr val="C00000"/>
                  </a:solidFill>
                  <a:latin typeface="Gotham Black" pitchFamily="50" charset="0"/>
                  <a:cs typeface="Calibri"/>
                </a:rPr>
                <a:t>Supervivencia</a:t>
              </a:r>
              <a:r>
                <a:rPr sz="1600" b="1" spc="-5" dirty="0">
                  <a:solidFill>
                    <a:srgbClr val="C00000"/>
                  </a:solidFill>
                  <a:latin typeface="Gotham Black" pitchFamily="50" charset="0"/>
                  <a:cs typeface="Calibri"/>
                </a:rPr>
                <a:t>)</a:t>
              </a:r>
            </a:p>
            <a:p>
              <a:pPr>
                <a:lnSpc>
                  <a:spcPct val="100000"/>
                </a:lnSpc>
              </a:pPr>
              <a:endParaRPr sz="1200" dirty="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  <a:spcBef>
                  <a:spcPts val="45"/>
                </a:spcBef>
              </a:pPr>
              <a:endParaRPr sz="1100" dirty="0">
                <a:latin typeface="Calibri"/>
                <a:cs typeface="Calibri"/>
              </a:endParaRPr>
            </a:p>
            <a:p>
              <a:pPr marL="264160" marR="149225" indent="-172720" algn="just">
                <a:lnSpc>
                  <a:spcPct val="100000"/>
                </a:lnSpc>
                <a:buClr>
                  <a:srgbClr val="C00000"/>
                </a:buClr>
                <a:buFont typeface="Wingdings"/>
                <a:buChar char=""/>
                <a:tabLst>
                  <a:tab pos="299720" algn="l"/>
                </a:tabLst>
              </a:pPr>
              <a:r>
                <a:rPr dirty="0"/>
                <a:t>	</a:t>
              </a:r>
              <a:r>
                <a:rPr sz="1400" spc="-5" dirty="0">
                  <a:latin typeface="Gotham Light" pitchFamily="50" charset="0"/>
                  <a:cs typeface="Calibri"/>
                </a:rPr>
                <a:t>Su</a:t>
              </a:r>
              <a:r>
                <a:rPr lang="en-US" sz="1400" spc="-5" dirty="0">
                  <a:latin typeface="Gotham Light" pitchFamily="50" charset="0"/>
                  <a:cs typeface="Calibri"/>
                </a:rPr>
                <a:t> </a:t>
              </a:r>
              <a:r>
                <a:rPr sz="1400" spc="-5" dirty="0" err="1">
                  <a:latin typeface="Gotham Light" pitchFamily="50" charset="0"/>
                  <a:cs typeface="Calibri"/>
                </a:rPr>
                <a:t>objetivo</a:t>
              </a:r>
              <a:r>
                <a:rPr sz="1400" spc="-5" dirty="0">
                  <a:latin typeface="Gotham Light" pitchFamily="50" charset="0"/>
                  <a:cs typeface="Calibri"/>
                </a:rPr>
                <a:t> </a:t>
              </a:r>
              <a:r>
                <a:rPr sz="1400" dirty="0">
                  <a:latin typeface="Gotham Light" pitchFamily="50" charset="0"/>
                  <a:cs typeface="Calibri"/>
                </a:rPr>
                <a:t>es </a:t>
              </a:r>
              <a:r>
                <a:rPr sz="1400" spc="-5" dirty="0">
                  <a:latin typeface="Gotham Light" pitchFamily="50" charset="0"/>
                  <a:cs typeface="Calibri"/>
                </a:rPr>
                <a:t>minimizar </a:t>
              </a:r>
              <a:r>
                <a:rPr sz="1400" dirty="0">
                  <a:latin typeface="Gotham Light" pitchFamily="50" charset="0"/>
                  <a:cs typeface="Calibri"/>
                </a:rPr>
                <a:t>debilidades y </a:t>
              </a:r>
              <a:r>
                <a:rPr sz="1400" spc="-5" dirty="0">
                  <a:latin typeface="Gotham Light" pitchFamily="50" charset="0"/>
                  <a:cs typeface="Calibri"/>
                </a:rPr>
                <a:t>amenazas,  mediante </a:t>
              </a:r>
              <a:r>
                <a:rPr sz="1400" spc="-10" dirty="0">
                  <a:latin typeface="Gotham Light" pitchFamily="50" charset="0"/>
                  <a:cs typeface="Calibri"/>
                </a:rPr>
                <a:t>estrategias </a:t>
              </a:r>
              <a:r>
                <a:rPr sz="1400" dirty="0">
                  <a:latin typeface="Gotham Light" pitchFamily="50" charset="0"/>
                  <a:cs typeface="Calibri"/>
                </a:rPr>
                <a:t>de </a:t>
              </a:r>
              <a:r>
                <a:rPr sz="1400" spc="-10" dirty="0">
                  <a:latin typeface="Gotham Light" pitchFamily="50" charset="0"/>
                  <a:cs typeface="Calibri"/>
                </a:rPr>
                <a:t>carácter</a:t>
              </a:r>
              <a:r>
                <a:rPr sz="1400" spc="-25" dirty="0">
                  <a:latin typeface="Gotham Light" pitchFamily="50" charset="0"/>
                  <a:cs typeface="Calibri"/>
                </a:rPr>
                <a:t> </a:t>
              </a:r>
              <a:r>
                <a:rPr sz="1400" spc="-10" dirty="0">
                  <a:latin typeface="Gotham Light" pitchFamily="50" charset="0"/>
                  <a:cs typeface="Calibri"/>
                </a:rPr>
                <a:t>defensivo.</a:t>
              </a:r>
              <a:endParaRPr sz="1400" dirty="0">
                <a:latin typeface="Gotham Light" pitchFamily="50" charset="0"/>
                <a:cs typeface="Calibri"/>
              </a:endParaRPr>
            </a:p>
          </p:txBody>
        </p:sp>
        <p:sp>
          <p:nvSpPr>
            <p:cNvPr id="14" name="object 24"/>
            <p:cNvSpPr/>
            <p:nvPr/>
          </p:nvSpPr>
          <p:spPr>
            <a:xfrm>
              <a:off x="3671315" y="3198876"/>
              <a:ext cx="1998726" cy="144246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5"/>
            <p:cNvSpPr txBox="1"/>
            <p:nvPr/>
          </p:nvSpPr>
          <p:spPr>
            <a:xfrm>
              <a:off x="3886201" y="3738427"/>
              <a:ext cx="1580134" cy="321242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05"/>
                </a:spcBef>
              </a:pPr>
              <a:r>
                <a:rPr sz="2000" b="1" spc="-5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otham Black" pitchFamily="50" charset="0"/>
                  <a:cs typeface="Calibri"/>
                </a:rPr>
                <a:t>Estrategias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0388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03755" y="279689"/>
            <a:ext cx="8086725" cy="400050"/>
          </a:xfrm>
        </p:spPr>
        <p:txBody>
          <a:bodyPr>
            <a:noAutofit/>
          </a:bodyPr>
          <a:lstStyle/>
          <a:p>
            <a:r>
              <a:rPr lang="es-ES" altLang="en-US" sz="2400" dirty="0">
                <a:solidFill>
                  <a:srgbClr val="C00000"/>
                </a:solidFill>
                <a:latin typeface="Gotham Black" pitchFamily="50" charset="0"/>
              </a:rPr>
              <a:t>Recomendaciones</a:t>
            </a:r>
            <a:endParaRPr lang="es-CO" sz="24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03755" y="1734282"/>
            <a:ext cx="770421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s-ES" sz="2400" dirty="0">
              <a:solidFill>
                <a:prstClr val="black"/>
              </a:solidFill>
              <a:latin typeface="Gotham Light" pitchFamily="50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prstClr val="black"/>
                </a:solidFill>
                <a:latin typeface="Gotham Light" pitchFamily="50" charset="0"/>
              </a:rPr>
              <a:t>Aproveche las fortalezas y oportunidades.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prstClr val="black"/>
                </a:solidFill>
                <a:latin typeface="Gotham Light" pitchFamily="50" charset="0"/>
              </a:rPr>
              <a:t>Supere o minimice las debilidades.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prstClr val="black"/>
                </a:solidFill>
                <a:latin typeface="Gotham Light" pitchFamily="50" charset="0"/>
              </a:rPr>
              <a:t>Tenga en cuenta las amenazas.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prstClr val="black"/>
                </a:solidFill>
                <a:latin typeface="Gotham Light" pitchFamily="50" charset="0"/>
              </a:rPr>
              <a:t>Defina recomendaciones o estrategias para mejorar las instituciones, procesos y actividades, que sean realistas y alcanzables</a:t>
            </a:r>
          </a:p>
        </p:txBody>
      </p:sp>
    </p:spTree>
    <p:extLst>
      <p:ext uri="{BB962C8B-B14F-4D97-AF65-F5344CB8AC3E}">
        <p14:creationId xmlns:p14="http://schemas.microsoft.com/office/powerpoint/2010/main" val="2695208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03755" y="279689"/>
            <a:ext cx="8086725" cy="400050"/>
          </a:xfrm>
        </p:spPr>
        <p:txBody>
          <a:bodyPr>
            <a:noAutofit/>
          </a:bodyPr>
          <a:lstStyle/>
          <a:p>
            <a:r>
              <a:rPr lang="es-ES" altLang="en-US" sz="2400" dirty="0">
                <a:solidFill>
                  <a:srgbClr val="C00000"/>
                </a:solidFill>
                <a:latin typeface="Gotham Black" pitchFamily="50" charset="0"/>
              </a:rPr>
              <a:t>Resumen</a:t>
            </a:r>
            <a:endParaRPr lang="es-CO" sz="24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03755" y="1013845"/>
            <a:ext cx="80867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400" dirty="0">
                <a:solidFill>
                  <a:prstClr val="black"/>
                </a:solidFill>
                <a:latin typeface="Gotham Black" pitchFamily="50" charset="0"/>
              </a:rPr>
              <a:t>DOFA:</a:t>
            </a:r>
          </a:p>
          <a:p>
            <a:pPr lvl="0" algn="just"/>
            <a:endParaRPr lang="es-ES" sz="2400" dirty="0">
              <a:solidFill>
                <a:prstClr val="black"/>
              </a:solidFill>
              <a:latin typeface="Gotham Light" pitchFamily="50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prstClr val="black"/>
                </a:solidFill>
                <a:latin typeface="Gotham Light" pitchFamily="50" charset="0"/>
              </a:rPr>
              <a:t>Internos: Fortalezas, Debilidades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prstClr val="black"/>
                </a:solidFill>
                <a:latin typeface="Gotham Light" pitchFamily="50" charset="0"/>
              </a:rPr>
              <a:t>Externos: Oportunidades, Amenazas</a:t>
            </a:r>
          </a:p>
          <a:p>
            <a:pPr lvl="0" algn="just"/>
            <a:endParaRPr lang="es-ES" sz="2400" dirty="0">
              <a:solidFill>
                <a:prstClr val="black"/>
              </a:solidFill>
              <a:latin typeface="Gotham Light" pitchFamily="50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prstClr val="black"/>
                </a:solidFill>
                <a:latin typeface="Gotham Light" pitchFamily="50" charset="0"/>
              </a:rPr>
              <a:t>Usado para la planeación y el mejoramiento. </a:t>
            </a:r>
          </a:p>
          <a:p>
            <a:pPr lvl="0" algn="just"/>
            <a:endParaRPr lang="es-ES" sz="2400" dirty="0">
              <a:solidFill>
                <a:prstClr val="black"/>
              </a:solidFill>
              <a:latin typeface="Gotham Light" pitchFamily="50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prstClr val="black"/>
                </a:solidFill>
                <a:latin typeface="Gotham Light" pitchFamily="50" charset="0"/>
              </a:rPr>
              <a:t>Identifica y cataloga factores que pueden:</a:t>
            </a:r>
          </a:p>
          <a:p>
            <a:pPr lvl="0" algn="just"/>
            <a:endParaRPr lang="es-ES" sz="2400" dirty="0">
              <a:solidFill>
                <a:prstClr val="black"/>
              </a:solidFill>
              <a:latin typeface="Gotham Light" pitchFamily="50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prstClr val="black"/>
                </a:solidFill>
                <a:latin typeface="Gotham Light" pitchFamily="50" charset="0"/>
              </a:rPr>
              <a:t>Ayudar a alcanzar objetivos.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S" sz="2400" dirty="0">
                <a:solidFill>
                  <a:prstClr val="black"/>
                </a:solidFill>
                <a:latin typeface="Gotham Light" pitchFamily="50" charset="0"/>
              </a:rPr>
              <a:t>Interferir con el logro de objetivos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endParaRPr lang="es-ES" sz="2400" dirty="0">
              <a:solidFill>
                <a:prstClr val="black"/>
              </a:solidFill>
              <a:latin typeface="Gotham Light" pitchFamily="50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prstClr val="black"/>
                </a:solidFill>
                <a:latin typeface="Gotham Light" pitchFamily="50" charset="0"/>
              </a:rPr>
              <a:t>Ayuda a tomar decisiones informadas y basadas en la realidad.</a:t>
            </a:r>
          </a:p>
        </p:txBody>
      </p:sp>
    </p:spTree>
    <p:extLst>
      <p:ext uri="{BB962C8B-B14F-4D97-AF65-F5344CB8AC3E}">
        <p14:creationId xmlns:p14="http://schemas.microsoft.com/office/powerpoint/2010/main" val="985073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altLang="en-US" sz="2100" dirty="0">
                <a:solidFill>
                  <a:srgbClr val="C00000"/>
                </a:solidFill>
                <a:latin typeface="Gotham Black" pitchFamily="50" charset="0"/>
              </a:rPr>
              <a:t>Análisis DOFA – Tabla 2 x 2</a:t>
            </a:r>
            <a:endParaRPr lang="es-CO" sz="21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5"/>
          <p:cNvGraphicFramePr>
            <a:graphicFrameLocks noGrp="1"/>
          </p:cNvGraphicFramePr>
          <p:nvPr/>
        </p:nvGraphicFramePr>
        <p:xfrm>
          <a:off x="2844218" y="2587336"/>
          <a:ext cx="4389120" cy="2784764"/>
        </p:xfrm>
        <a:graphic>
          <a:graphicData uri="http://schemas.openxmlformats.org/drawingml/2006/table">
            <a:tbl>
              <a:tblPr firstRow="1" firstCol="1" bandRow="1"/>
              <a:tblGrid>
                <a:gridCol w="2168119">
                  <a:extLst>
                    <a:ext uri="{9D8B030D-6E8A-4147-A177-3AD203B41FA5}">
                      <a16:colId xmlns:a16="http://schemas.microsoft.com/office/drawing/2014/main" val="3976295595"/>
                    </a:ext>
                  </a:extLst>
                </a:gridCol>
                <a:gridCol w="2221001">
                  <a:extLst>
                    <a:ext uri="{9D8B030D-6E8A-4147-A177-3AD203B41FA5}">
                      <a16:colId xmlns:a16="http://schemas.microsoft.com/office/drawing/2014/main" val="2528558495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991873"/>
                  </a:ext>
                </a:extLst>
              </a:tr>
              <a:tr h="1413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100" b="0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054023"/>
                  </a:ext>
                </a:extLst>
              </a:tr>
            </a:tbl>
          </a:graphicData>
        </a:graphic>
      </p:graphicFrame>
      <p:sp>
        <p:nvSpPr>
          <p:cNvPr id="5" name="Rectangle 6"/>
          <p:cNvSpPr/>
          <p:nvPr/>
        </p:nvSpPr>
        <p:spPr>
          <a:xfrm>
            <a:off x="1530383" y="3145348"/>
            <a:ext cx="115711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950" b="1" dirty="0" err="1">
                <a:solidFill>
                  <a:srgbClr val="006600"/>
                </a:solidFill>
                <a:latin typeface="Gotham Black" pitchFamily="50" charset="0"/>
                <a:ea typeface="Arial" charset="0"/>
                <a:cs typeface="Arial" charset="0"/>
              </a:rPr>
              <a:t>Interno</a:t>
            </a:r>
            <a:endParaRPr lang="en-US" sz="1950" b="1" dirty="0">
              <a:solidFill>
                <a:srgbClr val="006600"/>
              </a:solidFill>
              <a:latin typeface="Gotham Black" pitchFamily="50" charset="0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1485901" y="4494606"/>
            <a:ext cx="1229119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sz="1950" b="1" dirty="0" err="1">
                <a:solidFill>
                  <a:srgbClr val="006600"/>
                </a:solidFill>
                <a:latin typeface="Gotham Black" pitchFamily="50" charset="0"/>
                <a:ea typeface="Arial" charset="0"/>
                <a:cs typeface="Arial" charset="0"/>
              </a:rPr>
              <a:t>Externo</a:t>
            </a:r>
            <a:endParaRPr lang="en-US" sz="1950" b="1" dirty="0">
              <a:solidFill>
                <a:srgbClr val="006600"/>
              </a:solidFill>
              <a:latin typeface="Gotham Black" pitchFamily="50" charset="0"/>
              <a:ea typeface="Arial" charset="0"/>
              <a:cs typeface="Arial" charset="0"/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2709939" y="1962110"/>
            <a:ext cx="234269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950" b="1" dirty="0" err="1">
                <a:solidFill>
                  <a:srgbClr val="006600"/>
                </a:solidFill>
                <a:latin typeface="Gotham Black" pitchFamily="50" charset="0"/>
                <a:ea typeface="Arial" charset="0"/>
                <a:cs typeface="Arial" charset="0"/>
              </a:rPr>
              <a:t>Útil</a:t>
            </a:r>
            <a:endParaRPr lang="en-US" sz="1950" b="1" dirty="0">
              <a:solidFill>
                <a:srgbClr val="006600"/>
              </a:solidFill>
              <a:latin typeface="Gotham Black" pitchFamily="50" charset="0"/>
              <a:ea typeface="Arial" charset="0"/>
              <a:cs typeface="Arial" charset="0"/>
            </a:endParaRPr>
          </a:p>
          <a:p>
            <a:pPr algn="ctr" defTabSz="685800"/>
            <a:r>
              <a:rPr lang="en-US" sz="1350" dirty="0">
                <a:solidFill>
                  <a:prstClr val="black"/>
                </a:solidFill>
                <a:latin typeface="Gotham Light" pitchFamily="50" charset="0"/>
                <a:cs typeface="Arial" charset="0"/>
              </a:rPr>
              <a:t>Para el </a:t>
            </a:r>
            <a:r>
              <a:rPr lang="en-US" sz="1350" dirty="0" err="1">
                <a:solidFill>
                  <a:prstClr val="black"/>
                </a:solidFill>
                <a:latin typeface="Gotham Light" pitchFamily="50" charset="0"/>
                <a:cs typeface="Arial" charset="0"/>
              </a:rPr>
              <a:t>logro</a:t>
            </a:r>
            <a:r>
              <a:rPr lang="en-US" sz="1350" dirty="0">
                <a:solidFill>
                  <a:prstClr val="black"/>
                </a:solidFill>
                <a:latin typeface="Gotham Light" pitchFamily="50" charset="0"/>
                <a:cs typeface="Arial" charset="0"/>
              </a:rPr>
              <a:t> de </a:t>
            </a:r>
            <a:r>
              <a:rPr lang="en-US" sz="1350" dirty="0" err="1">
                <a:solidFill>
                  <a:prstClr val="black"/>
                </a:solidFill>
                <a:latin typeface="Gotham Light" pitchFamily="50" charset="0"/>
                <a:cs typeface="Arial" charset="0"/>
              </a:rPr>
              <a:t>objetivos</a:t>
            </a:r>
            <a:endParaRPr lang="en-US" sz="1350" dirty="0">
              <a:solidFill>
                <a:prstClr val="black"/>
              </a:solidFill>
              <a:latin typeface="Gotham Light" pitchFamily="50" charset="0"/>
            </a:endParaRPr>
          </a:p>
        </p:txBody>
      </p:sp>
      <p:sp>
        <p:nvSpPr>
          <p:cNvPr id="8" name="Rectangle 9"/>
          <p:cNvSpPr/>
          <p:nvPr/>
        </p:nvSpPr>
        <p:spPr>
          <a:xfrm>
            <a:off x="4867688" y="1962111"/>
            <a:ext cx="2501390" cy="623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sz="1950" b="1" dirty="0" err="1">
                <a:solidFill>
                  <a:srgbClr val="006600"/>
                </a:solidFill>
                <a:latin typeface="Gotham Black" pitchFamily="50" charset="0"/>
                <a:ea typeface="Arial" charset="0"/>
                <a:cs typeface="Arial" charset="0"/>
              </a:rPr>
              <a:t>Perjudicial</a:t>
            </a:r>
            <a:endParaRPr lang="en-US" sz="1950" b="1" dirty="0">
              <a:solidFill>
                <a:srgbClr val="006600"/>
              </a:solidFill>
              <a:latin typeface="Gotham Black" pitchFamily="50" charset="0"/>
              <a:ea typeface="Arial" charset="0"/>
              <a:cs typeface="Arial" charset="0"/>
            </a:endParaRPr>
          </a:p>
          <a:p>
            <a:pPr algn="ctr" defTabSz="685800"/>
            <a:r>
              <a:rPr lang="en-US" sz="1500" dirty="0">
                <a:solidFill>
                  <a:prstClr val="black"/>
                </a:solidFill>
                <a:latin typeface="Arial" charset="0"/>
                <a:cs typeface="Arial" charset="0"/>
              </a:rPr>
              <a:t>   </a:t>
            </a:r>
            <a:r>
              <a:rPr lang="en-US" sz="1350" dirty="0">
                <a:solidFill>
                  <a:prstClr val="black"/>
                </a:solidFill>
                <a:latin typeface="Gotham Light" pitchFamily="50" charset="0"/>
                <a:cs typeface="Arial" charset="0"/>
              </a:rPr>
              <a:t>Para el </a:t>
            </a:r>
            <a:r>
              <a:rPr lang="en-US" sz="1350" dirty="0" err="1">
                <a:solidFill>
                  <a:prstClr val="black"/>
                </a:solidFill>
                <a:latin typeface="Gotham Light" pitchFamily="50" charset="0"/>
                <a:cs typeface="Arial" charset="0"/>
              </a:rPr>
              <a:t>logro</a:t>
            </a:r>
            <a:r>
              <a:rPr lang="en-US" sz="1350" dirty="0">
                <a:solidFill>
                  <a:prstClr val="black"/>
                </a:solidFill>
                <a:latin typeface="Gotham Light" pitchFamily="50" charset="0"/>
                <a:cs typeface="Arial" charset="0"/>
              </a:rPr>
              <a:t> de </a:t>
            </a:r>
            <a:r>
              <a:rPr lang="en-US" sz="1350" dirty="0" err="1">
                <a:solidFill>
                  <a:prstClr val="black"/>
                </a:solidFill>
                <a:latin typeface="Gotham Light" pitchFamily="50" charset="0"/>
                <a:cs typeface="Arial" charset="0"/>
              </a:rPr>
              <a:t>objetivos</a:t>
            </a:r>
            <a:endParaRPr lang="en-US" sz="1350" dirty="0">
              <a:solidFill>
                <a:prstClr val="black"/>
              </a:solidFill>
              <a:latin typeface="Gotham Light" pitchFamily="50" charset="0"/>
            </a:endParaRPr>
          </a:p>
        </p:txBody>
      </p:sp>
      <p:graphicFrame>
        <p:nvGraphicFramePr>
          <p:cNvPr id="9" name="Table 10"/>
          <p:cNvGraphicFramePr>
            <a:graphicFrameLocks noGrp="1"/>
          </p:cNvGraphicFramePr>
          <p:nvPr/>
        </p:nvGraphicFramePr>
        <p:xfrm>
          <a:off x="2846505" y="2585357"/>
          <a:ext cx="2168119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2168119">
                  <a:extLst>
                    <a:ext uri="{9D8B030D-6E8A-4147-A177-3AD203B41FA5}">
                      <a16:colId xmlns:a16="http://schemas.microsoft.com/office/drawing/2014/main" val="3976295595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0820C"/>
                          </a:solidFill>
                          <a:effectLst/>
                          <a:latin typeface="Gotham Black" pitchFamily="50" charset="0"/>
                          <a:ea typeface="Arial" charset="0"/>
                          <a:cs typeface="Arial" charset="0"/>
                        </a:rPr>
                        <a:t>F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 err="1">
                          <a:solidFill>
                            <a:schemeClr val="tx1"/>
                          </a:solidFill>
                          <a:effectLst/>
                          <a:latin typeface="Gotham Light" pitchFamily="50" charset="0"/>
                          <a:ea typeface="Arial" charset="0"/>
                          <a:cs typeface="Arial" charset="0"/>
                        </a:rPr>
                        <a:t>Fortalezas</a:t>
                      </a:r>
                      <a:endParaRPr lang="en-US" sz="2100" b="0" dirty="0">
                        <a:solidFill>
                          <a:schemeClr val="tx1"/>
                        </a:solidFill>
                        <a:effectLst/>
                        <a:latin typeface="Gotham Light" pitchFamily="50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 err="1">
                          <a:solidFill>
                            <a:schemeClr val="tx1"/>
                          </a:solidFill>
                          <a:effectLst/>
                          <a:latin typeface="Gotham Light" pitchFamily="50" charset="0"/>
                          <a:ea typeface="Arial" charset="0"/>
                          <a:cs typeface="Arial" charset="0"/>
                        </a:rPr>
                        <a:t>Interno</a:t>
                      </a:r>
                      <a:endParaRPr lang="en-US" sz="2100" b="0" dirty="0">
                        <a:solidFill>
                          <a:schemeClr val="tx1"/>
                        </a:solidFill>
                        <a:effectLst/>
                        <a:latin typeface="Gotham Light" pitchFamily="50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5991873"/>
                  </a:ext>
                </a:extLst>
              </a:tr>
            </a:tbl>
          </a:graphicData>
        </a:graphic>
      </p:graphicFrame>
      <p:graphicFrame>
        <p:nvGraphicFramePr>
          <p:cNvPr id="10" name="Table 11"/>
          <p:cNvGraphicFramePr>
            <a:graphicFrameLocks noGrp="1"/>
          </p:cNvGraphicFramePr>
          <p:nvPr/>
        </p:nvGraphicFramePr>
        <p:xfrm>
          <a:off x="5011195" y="2603875"/>
          <a:ext cx="2221001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2221001">
                  <a:extLst>
                    <a:ext uri="{9D8B030D-6E8A-4147-A177-3AD203B41FA5}">
                      <a16:colId xmlns:a16="http://schemas.microsoft.com/office/drawing/2014/main" val="2528558495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0820C"/>
                          </a:solidFill>
                          <a:effectLst/>
                          <a:latin typeface="Gotham Black" pitchFamily="50" charset="0"/>
                          <a:ea typeface="Arial" charset="0"/>
                          <a:cs typeface="Arial" charset="0"/>
                        </a:rPr>
                        <a:t>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 err="1">
                          <a:solidFill>
                            <a:schemeClr val="tx1"/>
                          </a:solidFill>
                          <a:effectLst/>
                          <a:latin typeface="Gotham Light" pitchFamily="50" charset="0"/>
                          <a:ea typeface="Arial" charset="0"/>
                          <a:cs typeface="Arial" charset="0"/>
                        </a:rPr>
                        <a:t>Debilidades</a:t>
                      </a:r>
                      <a:endParaRPr lang="en-US" sz="2100" b="0" dirty="0">
                        <a:solidFill>
                          <a:schemeClr val="tx1"/>
                        </a:solidFill>
                        <a:effectLst/>
                        <a:latin typeface="Gotham Light" pitchFamily="50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 err="1">
                          <a:solidFill>
                            <a:schemeClr val="tx1"/>
                          </a:solidFill>
                          <a:effectLst/>
                          <a:latin typeface="Gotham Light" pitchFamily="50" charset="0"/>
                          <a:ea typeface="Arial" charset="0"/>
                          <a:cs typeface="Arial" charset="0"/>
                        </a:rPr>
                        <a:t>Interno</a:t>
                      </a:r>
                      <a:endParaRPr lang="en-US" sz="2100" b="0" dirty="0">
                        <a:solidFill>
                          <a:schemeClr val="tx1"/>
                        </a:solidFill>
                        <a:effectLst/>
                        <a:latin typeface="Gotham Light" pitchFamily="50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75991873"/>
                  </a:ext>
                </a:extLst>
              </a:tr>
            </a:tbl>
          </a:graphicData>
        </a:graphic>
      </p:graphicFrame>
      <p:graphicFrame>
        <p:nvGraphicFramePr>
          <p:cNvPr id="11" name="Table 12"/>
          <p:cNvGraphicFramePr>
            <a:graphicFrameLocks noGrp="1"/>
          </p:cNvGraphicFramePr>
          <p:nvPr/>
        </p:nvGraphicFramePr>
        <p:xfrm>
          <a:off x="2848791" y="3944346"/>
          <a:ext cx="2168119" cy="1413164"/>
        </p:xfrm>
        <a:graphic>
          <a:graphicData uri="http://schemas.openxmlformats.org/drawingml/2006/table">
            <a:tbl>
              <a:tblPr firstRow="1" firstCol="1" bandRow="1"/>
              <a:tblGrid>
                <a:gridCol w="2168119">
                  <a:extLst>
                    <a:ext uri="{9D8B030D-6E8A-4147-A177-3AD203B41FA5}">
                      <a16:colId xmlns:a16="http://schemas.microsoft.com/office/drawing/2014/main" val="3976295595"/>
                    </a:ext>
                  </a:extLst>
                </a:gridCol>
              </a:tblGrid>
              <a:tr h="1413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0820C"/>
                          </a:solidFill>
                          <a:effectLst/>
                          <a:latin typeface="Gotham Black" pitchFamily="50" charset="0"/>
                          <a:ea typeface="Arial" charset="0"/>
                          <a:cs typeface="Arial" charset="0"/>
                        </a:rPr>
                        <a:t>O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 err="1">
                          <a:solidFill>
                            <a:schemeClr val="tx1"/>
                          </a:solidFill>
                          <a:effectLst/>
                          <a:latin typeface="Gotham Light" pitchFamily="50" charset="0"/>
                          <a:ea typeface="Arial" charset="0"/>
                          <a:cs typeface="Arial" charset="0"/>
                        </a:rPr>
                        <a:t>Oportunidades</a:t>
                      </a:r>
                      <a:endParaRPr lang="en-US" sz="2100" b="0" dirty="0">
                        <a:solidFill>
                          <a:schemeClr val="tx1"/>
                        </a:solidFill>
                        <a:effectLst/>
                        <a:latin typeface="Gotham Light" pitchFamily="50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 err="1">
                          <a:solidFill>
                            <a:schemeClr val="tx1"/>
                          </a:solidFill>
                          <a:effectLst/>
                          <a:latin typeface="Gotham Light" pitchFamily="50" charset="0"/>
                          <a:ea typeface="Arial" charset="0"/>
                          <a:cs typeface="Arial" charset="0"/>
                        </a:rPr>
                        <a:t>Externo</a:t>
                      </a:r>
                      <a:endParaRPr lang="en-US" sz="2100" b="0" dirty="0">
                        <a:solidFill>
                          <a:schemeClr val="tx1"/>
                        </a:solidFill>
                        <a:effectLst/>
                        <a:latin typeface="Gotham Light" pitchFamily="50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1054023"/>
                  </a:ext>
                </a:extLst>
              </a:tr>
            </a:tbl>
          </a:graphicData>
        </a:graphic>
      </p:graphicFrame>
      <p:graphicFrame>
        <p:nvGraphicFramePr>
          <p:cNvPr id="12" name="Table 13"/>
          <p:cNvGraphicFramePr>
            <a:graphicFrameLocks noGrp="1"/>
          </p:cNvGraphicFramePr>
          <p:nvPr/>
        </p:nvGraphicFramePr>
        <p:xfrm>
          <a:off x="5029201" y="3943350"/>
          <a:ext cx="2221001" cy="1413164"/>
        </p:xfrm>
        <a:graphic>
          <a:graphicData uri="http://schemas.openxmlformats.org/drawingml/2006/table">
            <a:tbl>
              <a:tblPr firstRow="1" firstCol="1" bandRow="1"/>
              <a:tblGrid>
                <a:gridCol w="2221001">
                  <a:extLst>
                    <a:ext uri="{9D8B030D-6E8A-4147-A177-3AD203B41FA5}">
                      <a16:colId xmlns:a16="http://schemas.microsoft.com/office/drawing/2014/main" val="2528558495"/>
                    </a:ext>
                  </a:extLst>
                </a:gridCol>
              </a:tblGrid>
              <a:tr h="1413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dirty="0">
                          <a:solidFill>
                            <a:srgbClr val="00820C"/>
                          </a:solidFill>
                          <a:effectLst/>
                          <a:latin typeface="Gotham Black" pitchFamily="50" charset="0"/>
                          <a:ea typeface="Arial" charset="0"/>
                          <a:cs typeface="Arial" charset="0"/>
                        </a:rPr>
                        <a:t>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 err="1">
                          <a:solidFill>
                            <a:schemeClr val="tx1"/>
                          </a:solidFill>
                          <a:effectLst/>
                          <a:latin typeface="Gotham Light" pitchFamily="50" charset="0"/>
                          <a:ea typeface="Arial" charset="0"/>
                          <a:cs typeface="Arial" charset="0"/>
                        </a:rPr>
                        <a:t>Amenazas</a:t>
                      </a:r>
                      <a:endParaRPr lang="en-US" sz="2100" b="0" dirty="0">
                        <a:solidFill>
                          <a:schemeClr val="tx1"/>
                        </a:solidFill>
                        <a:effectLst/>
                        <a:latin typeface="Gotham Light" pitchFamily="50" charset="0"/>
                        <a:ea typeface="Arial" charset="0"/>
                        <a:cs typeface="Arial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dirty="0" err="1">
                          <a:solidFill>
                            <a:schemeClr val="tx1"/>
                          </a:solidFill>
                          <a:effectLst/>
                          <a:latin typeface="Gotham Light" pitchFamily="50" charset="0"/>
                          <a:ea typeface="Arial" charset="0"/>
                          <a:cs typeface="Arial" charset="0"/>
                        </a:rPr>
                        <a:t>Externo</a:t>
                      </a:r>
                      <a:endParaRPr lang="en-US" sz="2100" b="0" dirty="0">
                        <a:solidFill>
                          <a:schemeClr val="tx1"/>
                        </a:solidFill>
                        <a:effectLst/>
                        <a:latin typeface="Gotham Light" pitchFamily="50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1054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8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958203-1E5F-427A-8521-EC57C8C0C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158" y="631800"/>
            <a:ext cx="1829683" cy="182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7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2800" b="1" dirty="0">
                <a:solidFill>
                  <a:srgbClr val="C00000"/>
                </a:solidFill>
                <a:latin typeface="Gotham Black" pitchFamily="50" charset="0"/>
                <a:ea typeface="Tahoma" panose="020B0604030504040204" pitchFamily="34" charset="0"/>
                <a:cs typeface="Tahoma" panose="020B0604030504040204" pitchFamily="34" charset="0"/>
              </a:rPr>
              <a:t>Objetivos de aprendizaje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>
          <a:xfrm>
            <a:off x="492918" y="3050599"/>
            <a:ext cx="8086725" cy="3067049"/>
          </a:xfrm>
        </p:spPr>
        <p:txBody>
          <a:bodyPr>
            <a:normAutofit/>
          </a:bodyPr>
          <a:lstStyle/>
          <a:p>
            <a:pPr marL="457200" indent="-457200" algn="just"/>
            <a:r>
              <a:rPr lang="es-MX" sz="2400" dirty="0">
                <a:latin typeface="Gotham Light" pitchFamily="50" charset="0"/>
              </a:rPr>
              <a:t>Describir qué representan las letras D-O-F-A.</a:t>
            </a:r>
          </a:p>
          <a:p>
            <a:pPr marL="0" indent="0" algn="just">
              <a:buNone/>
            </a:pPr>
            <a:endParaRPr lang="es-MX" sz="2400" dirty="0">
              <a:latin typeface="Gotham Light" pitchFamily="50" charset="0"/>
            </a:endParaRPr>
          </a:p>
          <a:p>
            <a:pPr marL="457200" indent="-457200" algn="just"/>
            <a:r>
              <a:rPr lang="es-MX" sz="2400" dirty="0">
                <a:latin typeface="Gotham Light" pitchFamily="50" charset="0"/>
              </a:rPr>
              <a:t>Reconocer la importancia de realizar un análisis DOFA.</a:t>
            </a:r>
          </a:p>
          <a:p>
            <a:pPr marL="0" indent="0" algn="just">
              <a:buNone/>
            </a:pPr>
            <a:endParaRPr lang="es-MX" sz="2400" dirty="0">
              <a:latin typeface="Gotham Light" pitchFamily="50" charset="0"/>
            </a:endParaRPr>
          </a:p>
          <a:p>
            <a:pPr marL="457200" indent="-457200" algn="just"/>
            <a:r>
              <a:rPr lang="es-ES" sz="2400" dirty="0">
                <a:latin typeface="Gotham Light" pitchFamily="50" charset="0"/>
              </a:rPr>
              <a:t>Conocer cómo se elabora una matriz DOFA.</a:t>
            </a:r>
            <a:endParaRPr lang="es-MX" sz="24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74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28636" y="251979"/>
            <a:ext cx="8086725" cy="400050"/>
          </a:xfrm>
        </p:spPr>
        <p:txBody>
          <a:bodyPr>
            <a:noAutofit/>
          </a:bodyPr>
          <a:lstStyle/>
          <a:p>
            <a:r>
              <a:rPr lang="en-US" altLang="en-US" sz="2800" dirty="0" err="1">
                <a:solidFill>
                  <a:srgbClr val="C00000"/>
                </a:solidFill>
                <a:latin typeface="Gotham Black" pitchFamily="50" charset="0"/>
              </a:rPr>
              <a:t>Ciclos</a:t>
            </a:r>
            <a:r>
              <a:rPr lang="en-US" altLang="en-US" sz="2800" dirty="0">
                <a:solidFill>
                  <a:srgbClr val="C00000"/>
                </a:solidFill>
                <a:latin typeface="Gotham Black" pitchFamily="50" charset="0"/>
              </a:rPr>
              <a:t> de la </a:t>
            </a:r>
            <a:r>
              <a:rPr lang="en-US" altLang="en-US" sz="2800" dirty="0" err="1">
                <a:solidFill>
                  <a:srgbClr val="C00000"/>
                </a:solidFill>
                <a:latin typeface="Gotham Black" pitchFamily="50" charset="0"/>
              </a:rPr>
              <a:t>vigilancia</a:t>
            </a:r>
            <a:r>
              <a:rPr lang="en-US" altLang="en-US" sz="2800" dirty="0">
                <a:solidFill>
                  <a:srgbClr val="C00000"/>
                </a:solidFill>
                <a:latin typeface="Gotham Black" pitchFamily="50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Gotham Black" pitchFamily="50" charset="0"/>
              </a:rPr>
              <a:t>en</a:t>
            </a:r>
            <a:r>
              <a:rPr lang="en-US" altLang="en-US" sz="2800" dirty="0">
                <a:solidFill>
                  <a:srgbClr val="C00000"/>
                </a:solidFill>
                <a:latin typeface="Gotham Black" pitchFamily="50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Gotham Black" pitchFamily="50" charset="0"/>
              </a:rPr>
              <a:t>salud</a:t>
            </a:r>
            <a:r>
              <a:rPr lang="en-US" altLang="en-US" sz="2800" dirty="0">
                <a:solidFill>
                  <a:srgbClr val="C00000"/>
                </a:solidFill>
                <a:latin typeface="Gotham Black" pitchFamily="50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Gotham Black" pitchFamily="50" charset="0"/>
              </a:rPr>
              <a:t>pública</a:t>
            </a:r>
            <a:r>
              <a:rPr lang="en-US" altLang="en-US" sz="2800" dirty="0">
                <a:solidFill>
                  <a:srgbClr val="C00000"/>
                </a:solidFill>
                <a:latin typeface="Gotham Black" pitchFamily="50" charset="0"/>
              </a:rPr>
              <a:t>:</a:t>
            </a:r>
            <a:br>
              <a:rPr lang="en-US" altLang="en-US" sz="2800" dirty="0">
                <a:solidFill>
                  <a:srgbClr val="C00000"/>
                </a:solidFill>
                <a:latin typeface="Gotham Black" pitchFamily="50" charset="0"/>
              </a:rPr>
            </a:br>
            <a:r>
              <a:rPr lang="en-US" altLang="en-US" sz="2800" dirty="0" err="1">
                <a:solidFill>
                  <a:srgbClr val="C00000"/>
                </a:solidFill>
                <a:latin typeface="Gotham Black" pitchFamily="50" charset="0"/>
              </a:rPr>
              <a:t>Monitoreo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7938" y="1676400"/>
            <a:ext cx="6478587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080" y="2980223"/>
            <a:ext cx="4991839" cy="1569660"/>
          </a:xfrm>
          <a:prstGeom prst="rect">
            <a:avLst/>
          </a:prstGeom>
          <a:solidFill>
            <a:srgbClr val="008000">
              <a:alpha val="7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latin typeface="+mn-lt"/>
              </a:rPr>
              <a:t>Monitor</a:t>
            </a:r>
          </a:p>
        </p:txBody>
      </p:sp>
    </p:spTree>
    <p:extLst>
      <p:ext uri="{BB962C8B-B14F-4D97-AF65-F5344CB8AC3E}">
        <p14:creationId xmlns:p14="http://schemas.microsoft.com/office/powerpoint/2010/main" val="1953675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dirty="0" err="1">
                <a:solidFill>
                  <a:srgbClr val="C00000"/>
                </a:solidFill>
                <a:latin typeface="Gotham Black" pitchFamily="50" charset="0"/>
              </a:rPr>
              <a:t>Qué</a:t>
            </a:r>
            <a:r>
              <a:rPr lang="en-US" altLang="en-US" sz="2800" dirty="0">
                <a:solidFill>
                  <a:srgbClr val="C00000"/>
                </a:solidFill>
                <a:latin typeface="Gotham Black" pitchFamily="50" charset="0"/>
              </a:rPr>
              <a:t> </a:t>
            </a:r>
            <a:r>
              <a:rPr lang="en-US" altLang="en-US" sz="2800" dirty="0" err="1">
                <a:solidFill>
                  <a:srgbClr val="C00000"/>
                </a:solidFill>
                <a:latin typeface="Gotham Black" pitchFamily="50" charset="0"/>
              </a:rPr>
              <a:t>significa</a:t>
            </a:r>
            <a:r>
              <a:rPr lang="en-US" altLang="en-US" sz="2800" dirty="0">
                <a:solidFill>
                  <a:srgbClr val="C00000"/>
                </a:solidFill>
                <a:latin typeface="Gotham Black" pitchFamily="50" charset="0"/>
              </a:rPr>
              <a:t> D-O-F-A ?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36073" y="2205427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otham Light" pitchFamily="50" charset="0"/>
              </a:rPr>
              <a:t>Debilidades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Gotham Light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otham Light" pitchFamily="50" charset="0"/>
              </a:rPr>
              <a:t>Oportunidades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Gotham Light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otham Light" pitchFamily="50" charset="0"/>
              </a:rPr>
              <a:t>Fortalezas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Gotham Light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otham Light" pitchFamily="50" charset="0"/>
              </a:rPr>
              <a:t>Amenazas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36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dirty="0" err="1">
                <a:solidFill>
                  <a:srgbClr val="C00000"/>
                </a:solidFill>
                <a:latin typeface="Gotham Black" pitchFamily="50" charset="0"/>
              </a:rPr>
              <a:t>Análisis</a:t>
            </a:r>
            <a:r>
              <a:rPr lang="en-US" altLang="en-US" sz="2800" dirty="0">
                <a:solidFill>
                  <a:srgbClr val="C00000"/>
                </a:solidFill>
                <a:latin typeface="Gotham Black" pitchFamily="50" charset="0"/>
              </a:rPr>
              <a:t> DOFA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45280" y="1748228"/>
            <a:ext cx="83820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715" algn="just">
              <a:lnSpc>
                <a:spcPct val="100000"/>
              </a:lnSpc>
            </a:pPr>
            <a:r>
              <a:rPr lang="es-ES" sz="2000" spc="-5" dirty="0">
                <a:latin typeface="Gotham Light" pitchFamily="50" charset="0"/>
                <a:cs typeface="Calibri"/>
              </a:rPr>
              <a:t>Es una herramienta de análisis  empresarial para conocer el  estado actual de las  organizaciones, por medio de  la cual se identifican las  debilidades, oportunidades,  fortalezas y amenazas.</a:t>
            </a:r>
          </a:p>
          <a:p>
            <a:pPr marL="12700" marR="5715" algn="just">
              <a:lnSpc>
                <a:spcPct val="100000"/>
              </a:lnSpc>
            </a:pPr>
            <a:endParaRPr lang="es-ES" sz="2000" spc="-5" dirty="0">
              <a:latin typeface="Gotham Light" pitchFamily="50" charset="0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s-ES" sz="2000" dirty="0">
              <a:latin typeface="Gotham Light" pitchFamily="50" charset="0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tabLst>
                <a:tab pos="822960" algn="l"/>
                <a:tab pos="2341245" algn="l"/>
              </a:tabLst>
            </a:pPr>
            <a:r>
              <a:rPr lang="es-ES" sz="2000" dirty="0">
                <a:latin typeface="Gotham Light" pitchFamily="50" charset="0"/>
                <a:cs typeface="Calibri"/>
              </a:rPr>
              <a:t>Es utilizado por la mayoría de las organizaciones o instituciones como parte de: </a:t>
            </a: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tabLst>
                <a:tab pos="822960" algn="l"/>
                <a:tab pos="2341245" algn="l"/>
              </a:tabLst>
            </a:pPr>
            <a:endParaRPr lang="es-ES" sz="2000" dirty="0">
              <a:latin typeface="Gotham Light" pitchFamily="50" charset="0"/>
              <a:cs typeface="Calibri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822960" algn="l"/>
                <a:tab pos="2341245" algn="l"/>
              </a:tabLst>
            </a:pPr>
            <a:r>
              <a:rPr lang="es-ES" sz="2000" dirty="0">
                <a:latin typeface="Gotham Light" pitchFamily="50" charset="0"/>
                <a:cs typeface="Calibri"/>
              </a:rPr>
              <a:t>La planificación estratégica. 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822960" algn="l"/>
                <a:tab pos="2341245" algn="l"/>
              </a:tabLst>
            </a:pPr>
            <a:r>
              <a:rPr lang="es-ES" sz="2000" dirty="0">
                <a:latin typeface="Gotham Light" pitchFamily="50" charset="0"/>
                <a:cs typeface="Calibri"/>
              </a:rPr>
              <a:t>Como una herramienta de monitoreo y evaluación.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  <a:tabLst>
                <a:tab pos="822960" algn="l"/>
                <a:tab pos="2341245" algn="l"/>
              </a:tabLst>
            </a:pPr>
            <a:endParaRPr lang="es-ES" sz="2000" dirty="0">
              <a:latin typeface="Gotham Light" pitchFamily="50" charset="0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tabLst>
                <a:tab pos="822960" algn="l"/>
                <a:tab pos="2341245" algn="l"/>
              </a:tabLst>
            </a:pPr>
            <a:endParaRPr lang="es-ES" sz="2000" dirty="0">
              <a:latin typeface="Gotham Light" pitchFamily="50" charset="0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tabLst>
                <a:tab pos="822960" algn="l"/>
                <a:tab pos="2341245" algn="l"/>
              </a:tabLst>
            </a:pPr>
            <a:endParaRPr lang="es-ES" sz="2000" dirty="0">
              <a:latin typeface="Gotham Light" pitchFamily="50" charset="0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Gotham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12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2800" dirty="0" err="1">
                <a:solidFill>
                  <a:srgbClr val="C00000"/>
                </a:solidFill>
                <a:latin typeface="Gotham Black" pitchFamily="50" charset="0"/>
              </a:rPr>
              <a:t>Análisis</a:t>
            </a:r>
            <a:r>
              <a:rPr lang="en-US" altLang="en-US" sz="2800" dirty="0">
                <a:solidFill>
                  <a:srgbClr val="C00000"/>
                </a:solidFill>
                <a:latin typeface="Gotham Black" pitchFamily="50" charset="0"/>
              </a:rPr>
              <a:t> DOFA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2" name="Grupo 41"/>
          <p:cNvGrpSpPr/>
          <p:nvPr/>
        </p:nvGrpSpPr>
        <p:grpSpPr>
          <a:xfrm>
            <a:off x="931989" y="1391112"/>
            <a:ext cx="7647655" cy="5074930"/>
            <a:chOff x="640080" y="1571221"/>
            <a:chExt cx="7647655" cy="5074930"/>
          </a:xfrm>
        </p:grpSpPr>
        <p:grpSp>
          <p:nvGrpSpPr>
            <p:cNvPr id="43" name="object 35"/>
            <p:cNvGrpSpPr/>
            <p:nvPr/>
          </p:nvGrpSpPr>
          <p:grpSpPr>
            <a:xfrm>
              <a:off x="640080" y="5300484"/>
              <a:ext cx="1822704" cy="1345667"/>
              <a:chOff x="640080" y="5300484"/>
              <a:chExt cx="1822704" cy="1345667"/>
            </a:xfrm>
          </p:grpSpPr>
          <p:sp>
            <p:nvSpPr>
              <p:cNvPr id="81" name="object 36"/>
              <p:cNvSpPr/>
              <p:nvPr/>
            </p:nvSpPr>
            <p:spPr>
              <a:xfrm>
                <a:off x="640080" y="5300484"/>
                <a:ext cx="1822704" cy="132740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37"/>
              <p:cNvSpPr/>
              <p:nvPr/>
            </p:nvSpPr>
            <p:spPr>
              <a:xfrm>
                <a:off x="705612" y="5330939"/>
                <a:ext cx="1693164" cy="1315212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38"/>
              <p:cNvSpPr/>
              <p:nvPr/>
            </p:nvSpPr>
            <p:spPr>
              <a:xfrm>
                <a:off x="687324" y="5324855"/>
                <a:ext cx="1732914" cy="1237615"/>
              </a:xfrm>
              <a:custGeom>
                <a:avLst/>
                <a:gdLst/>
                <a:ahLst/>
                <a:cxnLst/>
                <a:rect l="l" t="t" r="r" b="b"/>
                <a:pathLst>
                  <a:path w="1732914" h="1237615">
                    <a:moveTo>
                      <a:pt x="1526539" y="0"/>
                    </a:moveTo>
                    <a:lnTo>
                      <a:pt x="206248" y="0"/>
                    </a:lnTo>
                    <a:lnTo>
                      <a:pt x="158957" y="5446"/>
                    </a:lnTo>
                    <a:lnTo>
                      <a:pt x="115545" y="20961"/>
                    </a:lnTo>
                    <a:lnTo>
                      <a:pt x="77250" y="45306"/>
                    </a:lnTo>
                    <a:lnTo>
                      <a:pt x="45310" y="77245"/>
                    </a:lnTo>
                    <a:lnTo>
                      <a:pt x="20963" y="115540"/>
                    </a:lnTo>
                    <a:lnTo>
                      <a:pt x="5447" y="158953"/>
                    </a:lnTo>
                    <a:lnTo>
                      <a:pt x="0" y="206248"/>
                    </a:lnTo>
                    <a:lnTo>
                      <a:pt x="0" y="1031240"/>
                    </a:lnTo>
                    <a:lnTo>
                      <a:pt x="5447" y="1078530"/>
                    </a:lnTo>
                    <a:lnTo>
                      <a:pt x="20963" y="1121942"/>
                    </a:lnTo>
                    <a:lnTo>
                      <a:pt x="45310" y="1160237"/>
                    </a:lnTo>
                    <a:lnTo>
                      <a:pt x="77250" y="1192177"/>
                    </a:lnTo>
                    <a:lnTo>
                      <a:pt x="115545" y="1216524"/>
                    </a:lnTo>
                    <a:lnTo>
                      <a:pt x="158957" y="1232040"/>
                    </a:lnTo>
                    <a:lnTo>
                      <a:pt x="206248" y="1237488"/>
                    </a:lnTo>
                    <a:lnTo>
                      <a:pt x="1526539" y="1237488"/>
                    </a:lnTo>
                    <a:lnTo>
                      <a:pt x="1573834" y="1232040"/>
                    </a:lnTo>
                    <a:lnTo>
                      <a:pt x="1617247" y="1216524"/>
                    </a:lnTo>
                    <a:lnTo>
                      <a:pt x="1655542" y="1192177"/>
                    </a:lnTo>
                    <a:lnTo>
                      <a:pt x="1687481" y="1160237"/>
                    </a:lnTo>
                    <a:lnTo>
                      <a:pt x="1711826" y="1121942"/>
                    </a:lnTo>
                    <a:lnTo>
                      <a:pt x="1727341" y="1078530"/>
                    </a:lnTo>
                    <a:lnTo>
                      <a:pt x="1732788" y="1031240"/>
                    </a:lnTo>
                    <a:lnTo>
                      <a:pt x="1732788" y="206248"/>
                    </a:lnTo>
                    <a:lnTo>
                      <a:pt x="1727341" y="158953"/>
                    </a:lnTo>
                    <a:lnTo>
                      <a:pt x="1711826" y="115540"/>
                    </a:lnTo>
                    <a:lnTo>
                      <a:pt x="1687481" y="77245"/>
                    </a:lnTo>
                    <a:lnTo>
                      <a:pt x="1655542" y="45306"/>
                    </a:lnTo>
                    <a:lnTo>
                      <a:pt x="1617247" y="20961"/>
                    </a:lnTo>
                    <a:lnTo>
                      <a:pt x="1573834" y="5446"/>
                    </a:lnTo>
                    <a:lnTo>
                      <a:pt x="1526539" y="0"/>
                    </a:lnTo>
                    <a:close/>
                  </a:path>
                </a:pathLst>
              </a:custGeom>
              <a:solidFill>
                <a:srgbClr val="8063A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4" name="object 39"/>
              <p:cNvSpPr/>
              <p:nvPr/>
            </p:nvSpPr>
            <p:spPr>
              <a:xfrm>
                <a:off x="687324" y="5324855"/>
                <a:ext cx="1732914" cy="1237615"/>
              </a:xfrm>
              <a:custGeom>
                <a:avLst/>
                <a:gdLst/>
                <a:ahLst/>
                <a:cxnLst/>
                <a:rect l="l" t="t" r="r" b="b"/>
                <a:pathLst>
                  <a:path w="1732914" h="1237615">
                    <a:moveTo>
                      <a:pt x="0" y="206248"/>
                    </a:moveTo>
                    <a:lnTo>
                      <a:pt x="5447" y="158953"/>
                    </a:lnTo>
                    <a:lnTo>
                      <a:pt x="20963" y="115540"/>
                    </a:lnTo>
                    <a:lnTo>
                      <a:pt x="45310" y="77245"/>
                    </a:lnTo>
                    <a:lnTo>
                      <a:pt x="77250" y="45306"/>
                    </a:lnTo>
                    <a:lnTo>
                      <a:pt x="115545" y="20961"/>
                    </a:lnTo>
                    <a:lnTo>
                      <a:pt x="158957" y="5446"/>
                    </a:lnTo>
                    <a:lnTo>
                      <a:pt x="206248" y="0"/>
                    </a:lnTo>
                    <a:lnTo>
                      <a:pt x="1526539" y="0"/>
                    </a:lnTo>
                    <a:lnTo>
                      <a:pt x="1573834" y="5446"/>
                    </a:lnTo>
                    <a:lnTo>
                      <a:pt x="1617247" y="20961"/>
                    </a:lnTo>
                    <a:lnTo>
                      <a:pt x="1655542" y="45306"/>
                    </a:lnTo>
                    <a:lnTo>
                      <a:pt x="1687481" y="77245"/>
                    </a:lnTo>
                    <a:lnTo>
                      <a:pt x="1711826" y="115540"/>
                    </a:lnTo>
                    <a:lnTo>
                      <a:pt x="1727341" y="158953"/>
                    </a:lnTo>
                    <a:lnTo>
                      <a:pt x="1732788" y="206248"/>
                    </a:lnTo>
                    <a:lnTo>
                      <a:pt x="1732788" y="1031240"/>
                    </a:lnTo>
                    <a:lnTo>
                      <a:pt x="1727341" y="1078530"/>
                    </a:lnTo>
                    <a:lnTo>
                      <a:pt x="1711826" y="1121942"/>
                    </a:lnTo>
                    <a:lnTo>
                      <a:pt x="1687481" y="1160237"/>
                    </a:lnTo>
                    <a:lnTo>
                      <a:pt x="1655542" y="1192177"/>
                    </a:lnTo>
                    <a:lnTo>
                      <a:pt x="1617247" y="1216524"/>
                    </a:lnTo>
                    <a:lnTo>
                      <a:pt x="1573834" y="1232040"/>
                    </a:lnTo>
                    <a:lnTo>
                      <a:pt x="1526539" y="1237488"/>
                    </a:lnTo>
                    <a:lnTo>
                      <a:pt x="206248" y="1237488"/>
                    </a:lnTo>
                    <a:lnTo>
                      <a:pt x="158957" y="1232040"/>
                    </a:lnTo>
                    <a:lnTo>
                      <a:pt x="115545" y="1216524"/>
                    </a:lnTo>
                    <a:lnTo>
                      <a:pt x="77250" y="1192177"/>
                    </a:lnTo>
                    <a:lnTo>
                      <a:pt x="45310" y="1160237"/>
                    </a:lnTo>
                    <a:lnTo>
                      <a:pt x="20963" y="1121942"/>
                    </a:lnTo>
                    <a:lnTo>
                      <a:pt x="5447" y="1078530"/>
                    </a:lnTo>
                    <a:lnTo>
                      <a:pt x="0" y="1031240"/>
                    </a:lnTo>
                    <a:lnTo>
                      <a:pt x="0" y="206248"/>
                    </a:lnTo>
                    <a:close/>
                  </a:path>
                </a:pathLst>
              </a:custGeom>
              <a:ln w="9144">
                <a:solidFill>
                  <a:srgbClr val="497DB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4" name="Grupo 43"/>
            <p:cNvGrpSpPr/>
            <p:nvPr/>
          </p:nvGrpSpPr>
          <p:grpSpPr>
            <a:xfrm>
              <a:off x="649193" y="1571221"/>
              <a:ext cx="7638542" cy="4926403"/>
              <a:chOff x="649193" y="1571221"/>
              <a:chExt cx="7638542" cy="4926403"/>
            </a:xfrm>
          </p:grpSpPr>
          <p:grpSp>
            <p:nvGrpSpPr>
              <p:cNvPr id="45" name="object 15"/>
              <p:cNvGrpSpPr/>
              <p:nvPr/>
            </p:nvGrpSpPr>
            <p:grpSpPr>
              <a:xfrm>
                <a:off x="6411429" y="1930920"/>
                <a:ext cx="1803400" cy="949960"/>
                <a:chOff x="6411429" y="1930920"/>
                <a:chExt cx="1803400" cy="949960"/>
              </a:xfrm>
            </p:grpSpPr>
            <p:sp>
              <p:nvSpPr>
                <p:cNvPr id="77" name="object 16"/>
                <p:cNvSpPr/>
                <p:nvPr/>
              </p:nvSpPr>
              <p:spPr>
                <a:xfrm>
                  <a:off x="6411429" y="1936930"/>
                  <a:ext cx="1802968" cy="890150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8" name="object 17"/>
                <p:cNvSpPr/>
                <p:nvPr/>
              </p:nvSpPr>
              <p:spPr>
                <a:xfrm>
                  <a:off x="6481572" y="1930920"/>
                  <a:ext cx="1696212" cy="949439"/>
                </a:xfrm>
                <a:prstGeom prst="rect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9" name="object 18"/>
                <p:cNvSpPr/>
                <p:nvPr/>
              </p:nvSpPr>
              <p:spPr>
                <a:xfrm>
                  <a:off x="6449568" y="1952244"/>
                  <a:ext cx="1731645" cy="818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645" h="818514">
                      <a:moveTo>
                        <a:pt x="1594865" y="0"/>
                      </a:moveTo>
                      <a:lnTo>
                        <a:pt x="136398" y="0"/>
                      </a:lnTo>
                      <a:lnTo>
                        <a:pt x="93293" y="6955"/>
                      </a:lnTo>
                      <a:lnTo>
                        <a:pt x="55851" y="26322"/>
                      </a:lnTo>
                      <a:lnTo>
                        <a:pt x="26322" y="55851"/>
                      </a:lnTo>
                      <a:lnTo>
                        <a:pt x="6955" y="93293"/>
                      </a:lnTo>
                      <a:lnTo>
                        <a:pt x="0" y="136397"/>
                      </a:lnTo>
                      <a:lnTo>
                        <a:pt x="0" y="681989"/>
                      </a:lnTo>
                      <a:lnTo>
                        <a:pt x="6955" y="725094"/>
                      </a:lnTo>
                      <a:lnTo>
                        <a:pt x="26322" y="762536"/>
                      </a:lnTo>
                      <a:lnTo>
                        <a:pt x="55851" y="792065"/>
                      </a:lnTo>
                      <a:lnTo>
                        <a:pt x="93293" y="811432"/>
                      </a:lnTo>
                      <a:lnTo>
                        <a:pt x="136398" y="818388"/>
                      </a:lnTo>
                      <a:lnTo>
                        <a:pt x="1594865" y="818388"/>
                      </a:lnTo>
                      <a:lnTo>
                        <a:pt x="1637970" y="811432"/>
                      </a:lnTo>
                      <a:lnTo>
                        <a:pt x="1675412" y="792065"/>
                      </a:lnTo>
                      <a:lnTo>
                        <a:pt x="1704941" y="762536"/>
                      </a:lnTo>
                      <a:lnTo>
                        <a:pt x="1724308" y="725094"/>
                      </a:lnTo>
                      <a:lnTo>
                        <a:pt x="1731264" y="681989"/>
                      </a:lnTo>
                      <a:lnTo>
                        <a:pt x="1731264" y="136397"/>
                      </a:lnTo>
                      <a:lnTo>
                        <a:pt x="1724308" y="93293"/>
                      </a:lnTo>
                      <a:lnTo>
                        <a:pt x="1704941" y="55851"/>
                      </a:lnTo>
                      <a:lnTo>
                        <a:pt x="1675412" y="26322"/>
                      </a:lnTo>
                      <a:lnTo>
                        <a:pt x="1637970" y="6955"/>
                      </a:lnTo>
                      <a:lnTo>
                        <a:pt x="1594865" y="0"/>
                      </a:lnTo>
                      <a:close/>
                    </a:path>
                  </a:pathLst>
                </a:custGeom>
                <a:solidFill>
                  <a:srgbClr val="548ED4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0" name="object 19"/>
                <p:cNvSpPr/>
                <p:nvPr/>
              </p:nvSpPr>
              <p:spPr>
                <a:xfrm>
                  <a:off x="6449568" y="1952244"/>
                  <a:ext cx="1731645" cy="818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645" h="818514">
                      <a:moveTo>
                        <a:pt x="0" y="136397"/>
                      </a:moveTo>
                      <a:lnTo>
                        <a:pt x="6955" y="93293"/>
                      </a:lnTo>
                      <a:lnTo>
                        <a:pt x="26322" y="55851"/>
                      </a:lnTo>
                      <a:lnTo>
                        <a:pt x="55851" y="26322"/>
                      </a:lnTo>
                      <a:lnTo>
                        <a:pt x="93293" y="6955"/>
                      </a:lnTo>
                      <a:lnTo>
                        <a:pt x="136398" y="0"/>
                      </a:lnTo>
                      <a:lnTo>
                        <a:pt x="1594865" y="0"/>
                      </a:lnTo>
                      <a:lnTo>
                        <a:pt x="1637970" y="6955"/>
                      </a:lnTo>
                      <a:lnTo>
                        <a:pt x="1675412" y="26322"/>
                      </a:lnTo>
                      <a:lnTo>
                        <a:pt x="1704941" y="55851"/>
                      </a:lnTo>
                      <a:lnTo>
                        <a:pt x="1724308" y="93293"/>
                      </a:lnTo>
                      <a:lnTo>
                        <a:pt x="1731264" y="136397"/>
                      </a:lnTo>
                      <a:lnTo>
                        <a:pt x="1731264" y="681989"/>
                      </a:lnTo>
                      <a:lnTo>
                        <a:pt x="1724308" y="725094"/>
                      </a:lnTo>
                      <a:lnTo>
                        <a:pt x="1704941" y="762536"/>
                      </a:lnTo>
                      <a:lnTo>
                        <a:pt x="1675412" y="792065"/>
                      </a:lnTo>
                      <a:lnTo>
                        <a:pt x="1637970" y="811432"/>
                      </a:lnTo>
                      <a:lnTo>
                        <a:pt x="1594865" y="818388"/>
                      </a:lnTo>
                      <a:lnTo>
                        <a:pt x="136398" y="818388"/>
                      </a:lnTo>
                      <a:lnTo>
                        <a:pt x="93293" y="811432"/>
                      </a:lnTo>
                      <a:lnTo>
                        <a:pt x="55851" y="792065"/>
                      </a:lnTo>
                      <a:lnTo>
                        <a:pt x="26322" y="762536"/>
                      </a:lnTo>
                      <a:lnTo>
                        <a:pt x="6955" y="725094"/>
                      </a:lnTo>
                      <a:lnTo>
                        <a:pt x="0" y="681989"/>
                      </a:lnTo>
                      <a:lnTo>
                        <a:pt x="0" y="136397"/>
                      </a:lnTo>
                      <a:close/>
                    </a:path>
                  </a:pathLst>
                </a:custGeom>
                <a:ln w="9144">
                  <a:solidFill>
                    <a:srgbClr val="497DBA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6" name="object 20"/>
              <p:cNvSpPr txBox="1"/>
              <p:nvPr/>
            </p:nvSpPr>
            <p:spPr>
              <a:xfrm>
                <a:off x="6604507" y="1973960"/>
                <a:ext cx="1423035" cy="75692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200" spc="-5" dirty="0">
                    <a:latin typeface="Calibri"/>
                    <a:cs typeface="Calibri"/>
                  </a:rPr>
                  <a:t>La identificación </a:t>
                </a:r>
                <a:r>
                  <a:rPr sz="1200" dirty="0">
                    <a:latin typeface="Calibri"/>
                    <a:cs typeface="Calibri"/>
                  </a:rPr>
                  <a:t>de</a:t>
                </a:r>
                <a:r>
                  <a:rPr sz="1200" spc="-55" dirty="0">
                    <a:latin typeface="Calibri"/>
                    <a:cs typeface="Calibri"/>
                  </a:rPr>
                  <a:t> </a:t>
                </a:r>
                <a:r>
                  <a:rPr sz="1200" dirty="0">
                    <a:latin typeface="Calibri"/>
                    <a:cs typeface="Calibri"/>
                  </a:rPr>
                  <a:t>las  debilidades,  </a:t>
                </a:r>
                <a:r>
                  <a:rPr sz="1200" spc="-5" dirty="0">
                    <a:latin typeface="Calibri"/>
                    <a:cs typeface="Calibri"/>
                  </a:rPr>
                  <a:t>oportunidades  </a:t>
                </a:r>
                <a:r>
                  <a:rPr sz="1200" spc="-10" dirty="0">
                    <a:latin typeface="Calibri"/>
                    <a:cs typeface="Calibri"/>
                  </a:rPr>
                  <a:t>fortalezas </a:t>
                </a:r>
                <a:r>
                  <a:rPr sz="1200" dirty="0">
                    <a:latin typeface="Calibri"/>
                    <a:cs typeface="Calibri"/>
                  </a:rPr>
                  <a:t>y</a:t>
                </a:r>
                <a:r>
                  <a:rPr sz="1200" spc="-40" dirty="0">
                    <a:latin typeface="Calibri"/>
                    <a:cs typeface="Calibri"/>
                  </a:rPr>
                  <a:t> </a:t>
                </a:r>
                <a:r>
                  <a:rPr sz="1200" spc="-5" dirty="0">
                    <a:latin typeface="Calibri"/>
                    <a:cs typeface="Calibri"/>
                  </a:rPr>
                  <a:t>amenazas</a:t>
                </a:r>
                <a:endParaRPr sz="1200">
                  <a:latin typeface="Calibri"/>
                  <a:cs typeface="Calibri"/>
                </a:endParaRPr>
              </a:p>
            </p:txBody>
          </p:sp>
          <p:sp>
            <p:nvSpPr>
              <p:cNvPr id="47" name="object 21"/>
              <p:cNvSpPr txBox="1"/>
              <p:nvPr/>
            </p:nvSpPr>
            <p:spPr>
              <a:xfrm>
                <a:off x="5379464" y="3070351"/>
                <a:ext cx="1707135" cy="228909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marR="508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400" spc="-5" dirty="0">
                    <a:latin typeface="Calibri"/>
                    <a:cs typeface="Calibri"/>
                  </a:rPr>
                  <a:t>Se </a:t>
                </a:r>
                <a:r>
                  <a:rPr lang="en-US" sz="1400" dirty="0" err="1">
                    <a:latin typeface="Calibri"/>
                    <a:cs typeface="Calibri"/>
                  </a:rPr>
                  <a:t>realiza</a:t>
                </a:r>
                <a:r>
                  <a:rPr sz="1400" dirty="0">
                    <a:latin typeface="Calibri"/>
                    <a:cs typeface="Calibri"/>
                  </a:rPr>
                  <a:t> a </a:t>
                </a:r>
                <a:r>
                  <a:rPr sz="1400" spc="-5" dirty="0">
                    <a:latin typeface="Calibri"/>
                    <a:cs typeface="Calibri"/>
                  </a:rPr>
                  <a:t>partir  de</a:t>
                </a:r>
                <a:endParaRPr sz="1400" dirty="0">
                  <a:latin typeface="Calibri"/>
                  <a:cs typeface="Calibri"/>
                </a:endParaRPr>
              </a:p>
            </p:txBody>
          </p:sp>
          <p:grpSp>
            <p:nvGrpSpPr>
              <p:cNvPr id="48" name="object 22"/>
              <p:cNvGrpSpPr/>
              <p:nvPr/>
            </p:nvGrpSpPr>
            <p:grpSpPr>
              <a:xfrm>
                <a:off x="649193" y="1571221"/>
                <a:ext cx="1804670" cy="1195070"/>
                <a:chOff x="649193" y="1571221"/>
                <a:chExt cx="1804670" cy="1195070"/>
              </a:xfrm>
            </p:grpSpPr>
            <p:sp>
              <p:nvSpPr>
                <p:cNvPr id="73" name="object 23"/>
                <p:cNvSpPr/>
                <p:nvPr/>
              </p:nvSpPr>
              <p:spPr>
                <a:xfrm>
                  <a:off x="649193" y="1571221"/>
                  <a:ext cx="1804476" cy="1194861"/>
                </a:xfrm>
                <a:prstGeom prst="rect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4" name="object 24"/>
                <p:cNvSpPr/>
                <p:nvPr/>
              </p:nvSpPr>
              <p:spPr>
                <a:xfrm>
                  <a:off x="707135" y="1667243"/>
                  <a:ext cx="1716024" cy="1045476"/>
                </a:xfrm>
                <a:prstGeom prst="rect">
                  <a:avLst/>
                </a:prstGeom>
                <a:blipFill>
                  <a:blip r:embed="rId8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5" name="object 25"/>
                <p:cNvSpPr/>
                <p:nvPr/>
              </p:nvSpPr>
              <p:spPr>
                <a:xfrm>
                  <a:off x="687323" y="1586483"/>
                  <a:ext cx="1732914" cy="1123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914" h="1123314">
                      <a:moveTo>
                        <a:pt x="1545589" y="0"/>
                      </a:moveTo>
                      <a:lnTo>
                        <a:pt x="187198" y="0"/>
                      </a:lnTo>
                      <a:lnTo>
                        <a:pt x="137431" y="6687"/>
                      </a:lnTo>
                      <a:lnTo>
                        <a:pt x="92713" y="25559"/>
                      </a:lnTo>
                      <a:lnTo>
                        <a:pt x="54827" y="54832"/>
                      </a:lnTo>
                      <a:lnTo>
                        <a:pt x="25557" y="92719"/>
                      </a:lnTo>
                      <a:lnTo>
                        <a:pt x="6686" y="137436"/>
                      </a:lnTo>
                      <a:lnTo>
                        <a:pt x="0" y="187198"/>
                      </a:lnTo>
                      <a:lnTo>
                        <a:pt x="0" y="935989"/>
                      </a:lnTo>
                      <a:lnTo>
                        <a:pt x="6686" y="985751"/>
                      </a:lnTo>
                      <a:lnTo>
                        <a:pt x="25557" y="1030468"/>
                      </a:lnTo>
                      <a:lnTo>
                        <a:pt x="54827" y="1068355"/>
                      </a:lnTo>
                      <a:lnTo>
                        <a:pt x="92713" y="1097628"/>
                      </a:lnTo>
                      <a:lnTo>
                        <a:pt x="137431" y="1116500"/>
                      </a:lnTo>
                      <a:lnTo>
                        <a:pt x="187198" y="1123188"/>
                      </a:lnTo>
                      <a:lnTo>
                        <a:pt x="1545589" y="1123188"/>
                      </a:lnTo>
                      <a:lnTo>
                        <a:pt x="1595351" y="1116500"/>
                      </a:lnTo>
                      <a:lnTo>
                        <a:pt x="1640068" y="1097628"/>
                      </a:lnTo>
                      <a:lnTo>
                        <a:pt x="1677955" y="1068355"/>
                      </a:lnTo>
                      <a:lnTo>
                        <a:pt x="1707228" y="1030468"/>
                      </a:lnTo>
                      <a:lnTo>
                        <a:pt x="1726100" y="985751"/>
                      </a:lnTo>
                      <a:lnTo>
                        <a:pt x="1732788" y="935989"/>
                      </a:lnTo>
                      <a:lnTo>
                        <a:pt x="1732788" y="187198"/>
                      </a:lnTo>
                      <a:lnTo>
                        <a:pt x="1726100" y="137436"/>
                      </a:lnTo>
                      <a:lnTo>
                        <a:pt x="1707228" y="92719"/>
                      </a:lnTo>
                      <a:lnTo>
                        <a:pt x="1677955" y="54832"/>
                      </a:lnTo>
                      <a:lnTo>
                        <a:pt x="1640068" y="25559"/>
                      </a:lnTo>
                      <a:lnTo>
                        <a:pt x="1595351" y="6687"/>
                      </a:lnTo>
                      <a:lnTo>
                        <a:pt x="1545589" y="0"/>
                      </a:lnTo>
                      <a:close/>
                    </a:path>
                  </a:pathLst>
                </a:custGeom>
                <a:solidFill>
                  <a:srgbClr val="00AF5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6" name="object 26"/>
                <p:cNvSpPr/>
                <p:nvPr/>
              </p:nvSpPr>
              <p:spPr>
                <a:xfrm>
                  <a:off x="687323" y="1586483"/>
                  <a:ext cx="1732914" cy="1123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914" h="1123314">
                      <a:moveTo>
                        <a:pt x="0" y="187198"/>
                      </a:moveTo>
                      <a:lnTo>
                        <a:pt x="6686" y="137436"/>
                      </a:lnTo>
                      <a:lnTo>
                        <a:pt x="25557" y="92719"/>
                      </a:lnTo>
                      <a:lnTo>
                        <a:pt x="54827" y="54832"/>
                      </a:lnTo>
                      <a:lnTo>
                        <a:pt x="92713" y="25559"/>
                      </a:lnTo>
                      <a:lnTo>
                        <a:pt x="137431" y="6687"/>
                      </a:lnTo>
                      <a:lnTo>
                        <a:pt x="187198" y="0"/>
                      </a:lnTo>
                      <a:lnTo>
                        <a:pt x="1545589" y="0"/>
                      </a:lnTo>
                      <a:lnTo>
                        <a:pt x="1595351" y="6687"/>
                      </a:lnTo>
                      <a:lnTo>
                        <a:pt x="1640068" y="25559"/>
                      </a:lnTo>
                      <a:lnTo>
                        <a:pt x="1677955" y="54832"/>
                      </a:lnTo>
                      <a:lnTo>
                        <a:pt x="1707228" y="92719"/>
                      </a:lnTo>
                      <a:lnTo>
                        <a:pt x="1726100" y="137436"/>
                      </a:lnTo>
                      <a:lnTo>
                        <a:pt x="1732788" y="187198"/>
                      </a:lnTo>
                      <a:lnTo>
                        <a:pt x="1732788" y="935989"/>
                      </a:lnTo>
                      <a:lnTo>
                        <a:pt x="1726100" y="985751"/>
                      </a:lnTo>
                      <a:lnTo>
                        <a:pt x="1707228" y="1030468"/>
                      </a:lnTo>
                      <a:lnTo>
                        <a:pt x="1677955" y="1068355"/>
                      </a:lnTo>
                      <a:lnTo>
                        <a:pt x="1640068" y="1097628"/>
                      </a:lnTo>
                      <a:lnTo>
                        <a:pt x="1595351" y="1116500"/>
                      </a:lnTo>
                      <a:lnTo>
                        <a:pt x="1545589" y="1123188"/>
                      </a:lnTo>
                      <a:lnTo>
                        <a:pt x="187198" y="1123188"/>
                      </a:lnTo>
                      <a:lnTo>
                        <a:pt x="137431" y="1116500"/>
                      </a:lnTo>
                      <a:lnTo>
                        <a:pt x="92713" y="1097628"/>
                      </a:lnTo>
                      <a:lnTo>
                        <a:pt x="54827" y="1068355"/>
                      </a:lnTo>
                      <a:lnTo>
                        <a:pt x="25557" y="1030468"/>
                      </a:lnTo>
                      <a:lnTo>
                        <a:pt x="6686" y="985751"/>
                      </a:lnTo>
                      <a:lnTo>
                        <a:pt x="0" y="935989"/>
                      </a:lnTo>
                      <a:lnTo>
                        <a:pt x="0" y="187198"/>
                      </a:lnTo>
                      <a:close/>
                    </a:path>
                  </a:pathLst>
                </a:custGeom>
                <a:ln w="9144">
                  <a:solidFill>
                    <a:srgbClr val="497DBA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9" name="object 27"/>
              <p:cNvSpPr txBox="1"/>
              <p:nvPr/>
            </p:nvSpPr>
            <p:spPr>
              <a:xfrm>
                <a:off x="821232" y="1707642"/>
                <a:ext cx="1466215" cy="864869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marR="5080" algn="ctr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100" spc="-5" dirty="0">
                    <a:latin typeface="Calibri"/>
                    <a:cs typeface="Calibri"/>
                  </a:rPr>
                  <a:t>Su </a:t>
                </a:r>
                <a:r>
                  <a:rPr sz="1100" dirty="0">
                    <a:latin typeface="Calibri"/>
                    <a:cs typeface="Calibri"/>
                  </a:rPr>
                  <a:t>contribución a la</a:t>
                </a:r>
                <a:r>
                  <a:rPr sz="1100" spc="-135" dirty="0">
                    <a:latin typeface="Calibri"/>
                    <a:cs typeface="Calibri"/>
                  </a:rPr>
                  <a:t> </a:t>
                </a:r>
                <a:r>
                  <a:rPr sz="1100" spc="-10" dirty="0">
                    <a:latin typeface="Calibri"/>
                    <a:cs typeface="Calibri"/>
                  </a:rPr>
                  <a:t>toma  </a:t>
                </a:r>
                <a:r>
                  <a:rPr sz="1100" spc="-5" dirty="0">
                    <a:latin typeface="Calibri"/>
                    <a:cs typeface="Calibri"/>
                  </a:rPr>
                  <a:t>de </a:t>
                </a:r>
                <a:r>
                  <a:rPr sz="1100" dirty="0">
                    <a:latin typeface="Calibri"/>
                    <a:cs typeface="Calibri"/>
                  </a:rPr>
                  <a:t>decisiones  estratégicas y al  crecimiento de las  organizaciones</a:t>
                </a:r>
                <a:endParaRPr sz="1100">
                  <a:latin typeface="Calibri"/>
                  <a:cs typeface="Calibri"/>
                </a:endParaRPr>
              </a:p>
            </p:txBody>
          </p:sp>
          <p:grpSp>
            <p:nvGrpSpPr>
              <p:cNvPr id="50" name="object 28"/>
              <p:cNvGrpSpPr/>
              <p:nvPr/>
            </p:nvGrpSpPr>
            <p:grpSpPr>
              <a:xfrm>
                <a:off x="6483065" y="5562539"/>
                <a:ext cx="1804670" cy="890269"/>
                <a:chOff x="6483065" y="5562539"/>
                <a:chExt cx="1804670" cy="890269"/>
              </a:xfrm>
            </p:grpSpPr>
            <p:sp>
              <p:nvSpPr>
                <p:cNvPr id="70" name="object 29"/>
                <p:cNvSpPr/>
                <p:nvPr/>
              </p:nvSpPr>
              <p:spPr>
                <a:xfrm>
                  <a:off x="6483065" y="5562539"/>
                  <a:ext cx="1804476" cy="890150"/>
                </a:xfrm>
                <a:prstGeom prst="rect">
                  <a:avLst/>
                </a:prstGeom>
                <a:blipFill>
                  <a:blip r:embed="rId9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1" name="object 30"/>
                <p:cNvSpPr/>
                <p:nvPr/>
              </p:nvSpPr>
              <p:spPr>
                <a:xfrm>
                  <a:off x="6521196" y="5577839"/>
                  <a:ext cx="1732914" cy="818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915" h="818514">
                      <a:moveTo>
                        <a:pt x="1596389" y="0"/>
                      </a:moveTo>
                      <a:lnTo>
                        <a:pt x="136398" y="0"/>
                      </a:lnTo>
                      <a:lnTo>
                        <a:pt x="93293" y="6954"/>
                      </a:lnTo>
                      <a:lnTo>
                        <a:pt x="55851" y="26318"/>
                      </a:lnTo>
                      <a:lnTo>
                        <a:pt x="26322" y="55846"/>
                      </a:lnTo>
                      <a:lnTo>
                        <a:pt x="6955" y="93288"/>
                      </a:lnTo>
                      <a:lnTo>
                        <a:pt x="0" y="136398"/>
                      </a:lnTo>
                      <a:lnTo>
                        <a:pt x="0" y="681990"/>
                      </a:lnTo>
                      <a:lnTo>
                        <a:pt x="6955" y="725099"/>
                      </a:lnTo>
                      <a:lnTo>
                        <a:pt x="26322" y="762541"/>
                      </a:lnTo>
                      <a:lnTo>
                        <a:pt x="55851" y="792069"/>
                      </a:lnTo>
                      <a:lnTo>
                        <a:pt x="93293" y="811433"/>
                      </a:lnTo>
                      <a:lnTo>
                        <a:pt x="136398" y="818388"/>
                      </a:lnTo>
                      <a:lnTo>
                        <a:pt x="1596389" y="818388"/>
                      </a:lnTo>
                      <a:lnTo>
                        <a:pt x="1639494" y="811433"/>
                      </a:lnTo>
                      <a:lnTo>
                        <a:pt x="1676936" y="792069"/>
                      </a:lnTo>
                      <a:lnTo>
                        <a:pt x="1706465" y="762541"/>
                      </a:lnTo>
                      <a:lnTo>
                        <a:pt x="1725832" y="725099"/>
                      </a:lnTo>
                      <a:lnTo>
                        <a:pt x="1732787" y="681990"/>
                      </a:lnTo>
                      <a:lnTo>
                        <a:pt x="1732787" y="136398"/>
                      </a:lnTo>
                      <a:lnTo>
                        <a:pt x="1725832" y="93288"/>
                      </a:lnTo>
                      <a:lnTo>
                        <a:pt x="1706465" y="55846"/>
                      </a:lnTo>
                      <a:lnTo>
                        <a:pt x="1676936" y="26318"/>
                      </a:lnTo>
                      <a:lnTo>
                        <a:pt x="1639494" y="6954"/>
                      </a:lnTo>
                      <a:lnTo>
                        <a:pt x="1596389" y="0"/>
                      </a:lnTo>
                      <a:close/>
                    </a:path>
                  </a:pathLst>
                </a:custGeom>
                <a:solidFill>
                  <a:srgbClr val="D99593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2" name="object 31"/>
                <p:cNvSpPr/>
                <p:nvPr/>
              </p:nvSpPr>
              <p:spPr>
                <a:xfrm>
                  <a:off x="6521196" y="5577839"/>
                  <a:ext cx="1732914" cy="818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915" h="818514">
                      <a:moveTo>
                        <a:pt x="0" y="136398"/>
                      </a:moveTo>
                      <a:lnTo>
                        <a:pt x="6955" y="93288"/>
                      </a:lnTo>
                      <a:lnTo>
                        <a:pt x="26322" y="55846"/>
                      </a:lnTo>
                      <a:lnTo>
                        <a:pt x="55851" y="26318"/>
                      </a:lnTo>
                      <a:lnTo>
                        <a:pt x="93293" y="6954"/>
                      </a:lnTo>
                      <a:lnTo>
                        <a:pt x="136398" y="0"/>
                      </a:lnTo>
                      <a:lnTo>
                        <a:pt x="1596389" y="0"/>
                      </a:lnTo>
                      <a:lnTo>
                        <a:pt x="1639494" y="6954"/>
                      </a:lnTo>
                      <a:lnTo>
                        <a:pt x="1676936" y="26318"/>
                      </a:lnTo>
                      <a:lnTo>
                        <a:pt x="1706465" y="55846"/>
                      </a:lnTo>
                      <a:lnTo>
                        <a:pt x="1725832" y="93288"/>
                      </a:lnTo>
                      <a:lnTo>
                        <a:pt x="1732787" y="136398"/>
                      </a:lnTo>
                      <a:lnTo>
                        <a:pt x="1732787" y="681990"/>
                      </a:lnTo>
                      <a:lnTo>
                        <a:pt x="1725832" y="725099"/>
                      </a:lnTo>
                      <a:lnTo>
                        <a:pt x="1706465" y="762541"/>
                      </a:lnTo>
                      <a:lnTo>
                        <a:pt x="1676936" y="792069"/>
                      </a:lnTo>
                      <a:lnTo>
                        <a:pt x="1639494" y="811433"/>
                      </a:lnTo>
                      <a:lnTo>
                        <a:pt x="1596389" y="818388"/>
                      </a:lnTo>
                      <a:lnTo>
                        <a:pt x="136398" y="818388"/>
                      </a:lnTo>
                      <a:lnTo>
                        <a:pt x="93293" y="811433"/>
                      </a:lnTo>
                      <a:lnTo>
                        <a:pt x="55851" y="792069"/>
                      </a:lnTo>
                      <a:lnTo>
                        <a:pt x="26322" y="762541"/>
                      </a:lnTo>
                      <a:lnTo>
                        <a:pt x="6955" y="725099"/>
                      </a:lnTo>
                      <a:lnTo>
                        <a:pt x="0" y="681990"/>
                      </a:lnTo>
                      <a:lnTo>
                        <a:pt x="0" y="136398"/>
                      </a:lnTo>
                      <a:close/>
                    </a:path>
                  </a:pathLst>
                </a:custGeom>
                <a:ln w="9144">
                  <a:solidFill>
                    <a:srgbClr val="497DBA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51" name="object 32"/>
              <p:cNvSpPr txBox="1"/>
              <p:nvPr/>
            </p:nvSpPr>
            <p:spPr>
              <a:xfrm>
                <a:off x="6865366" y="5749848"/>
                <a:ext cx="1047115" cy="45275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301625" marR="5080" indent="-28956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400" spc="-5" dirty="0">
                    <a:latin typeface="Calibri"/>
                    <a:cs typeface="Calibri"/>
                  </a:rPr>
                  <a:t>Establecer</a:t>
                </a:r>
                <a:r>
                  <a:rPr sz="1400" spc="-70" dirty="0">
                    <a:latin typeface="Calibri"/>
                    <a:cs typeface="Calibri"/>
                  </a:rPr>
                  <a:t> </a:t>
                </a:r>
                <a:r>
                  <a:rPr sz="1400" spc="-5" dirty="0">
                    <a:latin typeface="Calibri"/>
                    <a:cs typeface="Calibri"/>
                  </a:rPr>
                  <a:t>sus  </a:t>
                </a:r>
                <a:r>
                  <a:rPr sz="1400" spc="-10" dirty="0">
                    <a:latin typeface="Calibri"/>
                    <a:cs typeface="Calibri"/>
                  </a:rPr>
                  <a:t>metas</a:t>
                </a:r>
                <a:endParaRPr sz="1400" dirty="0">
                  <a:latin typeface="Calibri"/>
                  <a:cs typeface="Calibri"/>
                </a:endParaRPr>
              </a:p>
            </p:txBody>
          </p:sp>
          <p:sp>
            <p:nvSpPr>
              <p:cNvPr id="52" name="object 33"/>
              <p:cNvSpPr txBox="1"/>
              <p:nvPr/>
            </p:nvSpPr>
            <p:spPr>
              <a:xfrm>
                <a:off x="5603494" y="4905247"/>
                <a:ext cx="1048385" cy="39179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200" spc="-5" dirty="0">
                    <a:latin typeface="Calibri"/>
                    <a:cs typeface="Calibri"/>
                  </a:rPr>
                  <a:t>Ayuda </a:t>
                </a:r>
                <a:r>
                  <a:rPr sz="1200" dirty="0">
                    <a:latin typeface="Calibri"/>
                    <a:cs typeface="Calibri"/>
                  </a:rPr>
                  <a:t>a las  </a:t>
                </a:r>
                <a:r>
                  <a:rPr sz="1200" spc="-5" dirty="0">
                    <a:latin typeface="Calibri"/>
                    <a:cs typeface="Calibri"/>
                  </a:rPr>
                  <a:t>organizaciones</a:t>
                </a:r>
                <a:r>
                  <a:rPr sz="1200" spc="-95" dirty="0">
                    <a:latin typeface="Calibri"/>
                    <a:cs typeface="Calibri"/>
                  </a:rPr>
                  <a:t> </a:t>
                </a:r>
                <a:r>
                  <a:rPr sz="1200" dirty="0">
                    <a:latin typeface="Calibri"/>
                    <a:cs typeface="Calibri"/>
                  </a:rPr>
                  <a:t>a</a:t>
                </a:r>
                <a:endParaRPr sz="1200">
                  <a:latin typeface="Calibri"/>
                  <a:cs typeface="Calibri"/>
                </a:endParaRPr>
              </a:p>
            </p:txBody>
          </p:sp>
          <p:sp>
            <p:nvSpPr>
              <p:cNvPr id="53" name="object 34"/>
              <p:cNvSpPr txBox="1"/>
              <p:nvPr/>
            </p:nvSpPr>
            <p:spPr>
              <a:xfrm>
                <a:off x="2498851" y="4752213"/>
                <a:ext cx="1010285" cy="57404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200" spc="-5" dirty="0">
                    <a:latin typeface="Calibri"/>
                    <a:cs typeface="Calibri"/>
                  </a:rPr>
                  <a:t>Permite  desarrollar  </a:t>
                </a:r>
                <a:r>
                  <a:rPr sz="1200" spc="-10" dirty="0">
                    <a:latin typeface="Calibri"/>
                    <a:cs typeface="Calibri"/>
                  </a:rPr>
                  <a:t>estrategias</a:t>
                </a:r>
                <a:r>
                  <a:rPr sz="1200" spc="-40" dirty="0">
                    <a:latin typeface="Calibri"/>
                    <a:cs typeface="Calibri"/>
                  </a:rPr>
                  <a:t> </a:t>
                </a:r>
                <a:r>
                  <a:rPr sz="1200" spc="-10" dirty="0">
                    <a:latin typeface="Calibri"/>
                    <a:cs typeface="Calibri"/>
                  </a:rPr>
                  <a:t>para</a:t>
                </a:r>
                <a:endParaRPr sz="1200">
                  <a:latin typeface="Calibri"/>
                  <a:cs typeface="Calibri"/>
                </a:endParaRPr>
              </a:p>
            </p:txBody>
          </p:sp>
          <p:sp>
            <p:nvSpPr>
              <p:cNvPr id="54" name="object 40"/>
              <p:cNvSpPr txBox="1"/>
              <p:nvPr/>
            </p:nvSpPr>
            <p:spPr>
              <a:xfrm>
                <a:off x="826719" y="5374640"/>
                <a:ext cx="970280" cy="39179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200" spc="-10" dirty="0">
                    <a:latin typeface="Calibri"/>
                    <a:cs typeface="Calibri"/>
                  </a:rPr>
                  <a:t>Aprovechar</a:t>
                </a:r>
                <a:endParaRPr sz="1200" dirty="0">
                  <a:latin typeface="Calibri"/>
                  <a:cs typeface="Calibri"/>
                </a:endParaRPr>
              </a:p>
              <a:p>
                <a:pPr marL="12700">
                  <a:lnSpc>
                    <a:spcPct val="100000"/>
                  </a:lnSpc>
                </a:pPr>
                <a:r>
                  <a:rPr sz="1200" spc="-5" dirty="0">
                    <a:latin typeface="Calibri"/>
                    <a:cs typeface="Calibri"/>
                  </a:rPr>
                  <a:t>oportunidades,</a:t>
                </a:r>
                <a:endParaRPr sz="1200" dirty="0">
                  <a:latin typeface="Calibri"/>
                  <a:cs typeface="Calibri"/>
                </a:endParaRPr>
              </a:p>
            </p:txBody>
          </p:sp>
          <p:sp>
            <p:nvSpPr>
              <p:cNvPr id="55" name="object 41"/>
              <p:cNvSpPr txBox="1"/>
              <p:nvPr/>
            </p:nvSpPr>
            <p:spPr>
              <a:xfrm>
                <a:off x="826719" y="5740704"/>
                <a:ext cx="1454785" cy="208279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0"/>
                  </a:spcBef>
                  <a:tabLst>
                    <a:tab pos="804545" algn="l"/>
                  </a:tabLst>
                </a:pPr>
                <a:r>
                  <a:rPr sz="1200" spc="-5" dirty="0">
                    <a:latin typeface="Calibri"/>
                    <a:cs typeface="Calibri"/>
                  </a:rPr>
                  <a:t>potenciar	</a:t>
                </a:r>
                <a:r>
                  <a:rPr sz="1200" spc="-10" dirty="0">
                    <a:latin typeface="Calibri"/>
                    <a:cs typeface="Calibri"/>
                  </a:rPr>
                  <a:t>fortalezas,</a:t>
                </a:r>
                <a:endParaRPr sz="1200">
                  <a:latin typeface="Calibri"/>
                  <a:cs typeface="Calibri"/>
                </a:endParaRPr>
              </a:p>
            </p:txBody>
          </p:sp>
          <p:sp>
            <p:nvSpPr>
              <p:cNvPr id="56" name="object 42"/>
              <p:cNvSpPr txBox="1"/>
              <p:nvPr/>
            </p:nvSpPr>
            <p:spPr>
              <a:xfrm>
                <a:off x="2088642" y="5923584"/>
                <a:ext cx="193675" cy="39116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11125" marR="5080" indent="-9906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200" dirty="0">
                    <a:latin typeface="Calibri"/>
                    <a:cs typeface="Calibri"/>
                  </a:rPr>
                  <a:t>las  y</a:t>
                </a:r>
              </a:p>
            </p:txBody>
          </p:sp>
          <p:sp>
            <p:nvSpPr>
              <p:cNvPr id="57" name="object 43"/>
              <p:cNvSpPr txBox="1"/>
              <p:nvPr/>
            </p:nvSpPr>
            <p:spPr>
              <a:xfrm>
                <a:off x="826719" y="5923584"/>
                <a:ext cx="834390" cy="574040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1200" spc="-20" dirty="0">
                    <a:latin typeface="Calibri"/>
                    <a:cs typeface="Calibri"/>
                  </a:rPr>
                  <a:t>c</a:t>
                </a:r>
                <a:r>
                  <a:rPr sz="1200" spc="-5" dirty="0">
                    <a:latin typeface="Calibri"/>
                    <a:cs typeface="Calibri"/>
                  </a:rPr>
                  <a:t>ont</a:t>
                </a:r>
                <a:r>
                  <a:rPr sz="1200" spc="-20" dirty="0">
                    <a:latin typeface="Calibri"/>
                    <a:cs typeface="Calibri"/>
                  </a:rPr>
                  <a:t>r</a:t>
                </a:r>
                <a:r>
                  <a:rPr sz="1200" spc="-15" dirty="0">
                    <a:latin typeface="Calibri"/>
                    <a:cs typeface="Calibri"/>
                  </a:rPr>
                  <a:t>arr</a:t>
                </a:r>
                <a:r>
                  <a:rPr sz="1200" dirty="0">
                    <a:latin typeface="Calibri"/>
                    <a:cs typeface="Calibri"/>
                  </a:rPr>
                  <a:t>e</a:t>
                </a:r>
                <a:r>
                  <a:rPr sz="1200" spc="-15" dirty="0">
                    <a:latin typeface="Calibri"/>
                    <a:cs typeface="Calibri"/>
                  </a:rPr>
                  <a:t>s</a:t>
                </a:r>
                <a:r>
                  <a:rPr sz="1200" spc="-10" dirty="0">
                    <a:latin typeface="Calibri"/>
                    <a:cs typeface="Calibri"/>
                  </a:rPr>
                  <a:t>t</a:t>
                </a:r>
                <a:r>
                  <a:rPr sz="1200" spc="-15" dirty="0">
                    <a:latin typeface="Calibri"/>
                    <a:cs typeface="Calibri"/>
                  </a:rPr>
                  <a:t>a</a:t>
                </a:r>
                <a:r>
                  <a:rPr sz="1200" dirty="0">
                    <a:latin typeface="Calibri"/>
                    <a:cs typeface="Calibri"/>
                  </a:rPr>
                  <a:t>r  </a:t>
                </a:r>
                <a:r>
                  <a:rPr sz="1200" spc="-5" dirty="0">
                    <a:latin typeface="Calibri"/>
                    <a:cs typeface="Calibri"/>
                  </a:rPr>
                  <a:t>debilidades  amenazas</a:t>
                </a:r>
                <a:r>
                  <a:rPr sz="1200" spc="-25" dirty="0">
                    <a:latin typeface="Calibri"/>
                    <a:cs typeface="Calibri"/>
                  </a:rPr>
                  <a:t> </a:t>
                </a:r>
                <a:r>
                  <a:rPr sz="1200" dirty="0">
                    <a:solidFill>
                      <a:srgbClr val="FFFFFF"/>
                    </a:solidFill>
                    <a:latin typeface="Calibri"/>
                    <a:cs typeface="Calibri"/>
                  </a:rPr>
                  <a:t>.</a:t>
                </a:r>
                <a:endParaRPr sz="1200" dirty="0">
                  <a:latin typeface="Calibri"/>
                  <a:cs typeface="Calibri"/>
                </a:endParaRPr>
              </a:p>
            </p:txBody>
          </p:sp>
          <p:sp>
            <p:nvSpPr>
              <p:cNvPr id="58" name="object 44"/>
              <p:cNvSpPr txBox="1"/>
              <p:nvPr/>
            </p:nvSpPr>
            <p:spPr>
              <a:xfrm>
                <a:off x="2304414" y="3149854"/>
                <a:ext cx="1009650" cy="23939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1200" spc="-5" dirty="0">
                    <a:latin typeface="Calibri"/>
                    <a:cs typeface="Calibri"/>
                  </a:rPr>
                  <a:t>Se </a:t>
                </a:r>
                <a:r>
                  <a:rPr sz="1400" spc="-10" dirty="0">
                    <a:latin typeface="Calibri"/>
                    <a:cs typeface="Calibri"/>
                  </a:rPr>
                  <a:t>destaca</a:t>
                </a:r>
                <a:r>
                  <a:rPr sz="1400" spc="-75" dirty="0">
                    <a:latin typeface="Calibri"/>
                    <a:cs typeface="Calibri"/>
                  </a:rPr>
                  <a:t> </a:t>
                </a:r>
                <a:r>
                  <a:rPr sz="1200" spc="-5" dirty="0">
                    <a:latin typeface="Calibri"/>
                    <a:cs typeface="Calibri"/>
                  </a:rPr>
                  <a:t>por</a:t>
                </a:r>
                <a:endParaRPr sz="1200">
                  <a:latin typeface="Calibri"/>
                  <a:cs typeface="Calibri"/>
                </a:endParaRPr>
              </a:p>
            </p:txBody>
          </p:sp>
          <p:grpSp>
            <p:nvGrpSpPr>
              <p:cNvPr id="59" name="object 45"/>
              <p:cNvGrpSpPr/>
              <p:nvPr/>
            </p:nvGrpSpPr>
            <p:grpSpPr>
              <a:xfrm>
                <a:off x="2301239" y="2049779"/>
                <a:ext cx="4334256" cy="4070605"/>
                <a:chOff x="2301239" y="2049779"/>
                <a:chExt cx="4334256" cy="4070605"/>
              </a:xfrm>
            </p:grpSpPr>
            <p:sp>
              <p:nvSpPr>
                <p:cNvPr id="61" name="object 46"/>
                <p:cNvSpPr/>
                <p:nvPr/>
              </p:nvSpPr>
              <p:spPr>
                <a:xfrm>
                  <a:off x="4943855" y="2261615"/>
                  <a:ext cx="1620011" cy="1819655"/>
                </a:xfrm>
                <a:prstGeom prst="rect">
                  <a:avLst/>
                </a:prstGeom>
                <a:blipFill>
                  <a:blip r:embed="rId10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2" name="object 47"/>
                <p:cNvSpPr/>
                <p:nvPr/>
              </p:nvSpPr>
              <p:spPr>
                <a:xfrm>
                  <a:off x="5026786" y="2326131"/>
                  <a:ext cx="1422400" cy="1621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400" h="1621154">
                      <a:moveTo>
                        <a:pt x="0" y="1543938"/>
                      </a:moveTo>
                      <a:lnTo>
                        <a:pt x="35940" y="1621154"/>
                      </a:lnTo>
                      <a:lnTo>
                        <a:pt x="69671" y="1558162"/>
                      </a:lnTo>
                      <a:lnTo>
                        <a:pt x="44068" y="1558162"/>
                      </a:lnTo>
                      <a:lnTo>
                        <a:pt x="31368" y="1557146"/>
                      </a:lnTo>
                      <a:lnTo>
                        <a:pt x="32269" y="1544799"/>
                      </a:lnTo>
                      <a:lnTo>
                        <a:pt x="0" y="1543938"/>
                      </a:lnTo>
                      <a:close/>
                    </a:path>
                    <a:path w="1422400" h="1621154">
                      <a:moveTo>
                        <a:pt x="32269" y="1544799"/>
                      </a:moveTo>
                      <a:lnTo>
                        <a:pt x="31368" y="1557146"/>
                      </a:lnTo>
                      <a:lnTo>
                        <a:pt x="44068" y="1558162"/>
                      </a:lnTo>
                      <a:lnTo>
                        <a:pt x="45006" y="1545139"/>
                      </a:lnTo>
                      <a:lnTo>
                        <a:pt x="32269" y="1544799"/>
                      </a:lnTo>
                      <a:close/>
                    </a:path>
                    <a:path w="1422400" h="1621154">
                      <a:moveTo>
                        <a:pt x="45006" y="1545139"/>
                      </a:moveTo>
                      <a:lnTo>
                        <a:pt x="44068" y="1558162"/>
                      </a:lnTo>
                      <a:lnTo>
                        <a:pt x="69671" y="1558162"/>
                      </a:lnTo>
                      <a:lnTo>
                        <a:pt x="76200" y="1545970"/>
                      </a:lnTo>
                      <a:lnTo>
                        <a:pt x="45006" y="1545139"/>
                      </a:lnTo>
                      <a:close/>
                    </a:path>
                    <a:path w="1422400" h="1621154">
                      <a:moveTo>
                        <a:pt x="1345622" y="32277"/>
                      </a:moveTo>
                      <a:lnTo>
                        <a:pt x="1291716" y="37337"/>
                      </a:lnTo>
                      <a:lnTo>
                        <a:pt x="1226565" y="48513"/>
                      </a:lnTo>
                      <a:lnTo>
                        <a:pt x="1162050" y="64007"/>
                      </a:lnTo>
                      <a:lnTo>
                        <a:pt x="1097914" y="83565"/>
                      </a:lnTo>
                      <a:lnTo>
                        <a:pt x="1034541" y="107060"/>
                      </a:lnTo>
                      <a:lnTo>
                        <a:pt x="971930" y="134238"/>
                      </a:lnTo>
                      <a:lnTo>
                        <a:pt x="910209" y="165226"/>
                      </a:lnTo>
                      <a:lnTo>
                        <a:pt x="849629" y="199643"/>
                      </a:lnTo>
                      <a:lnTo>
                        <a:pt x="790066" y="237362"/>
                      </a:lnTo>
                      <a:lnTo>
                        <a:pt x="731774" y="278383"/>
                      </a:lnTo>
                      <a:lnTo>
                        <a:pt x="675004" y="322452"/>
                      </a:lnTo>
                      <a:lnTo>
                        <a:pt x="619760" y="369315"/>
                      </a:lnTo>
                      <a:lnTo>
                        <a:pt x="566165" y="418972"/>
                      </a:lnTo>
                      <a:lnTo>
                        <a:pt x="514350" y="471296"/>
                      </a:lnTo>
                      <a:lnTo>
                        <a:pt x="464438" y="526160"/>
                      </a:lnTo>
                      <a:lnTo>
                        <a:pt x="416560" y="583183"/>
                      </a:lnTo>
                      <a:lnTo>
                        <a:pt x="370839" y="642492"/>
                      </a:lnTo>
                      <a:lnTo>
                        <a:pt x="327405" y="703833"/>
                      </a:lnTo>
                      <a:lnTo>
                        <a:pt x="286512" y="767079"/>
                      </a:lnTo>
                      <a:lnTo>
                        <a:pt x="248030" y="832103"/>
                      </a:lnTo>
                      <a:lnTo>
                        <a:pt x="212216" y="898651"/>
                      </a:lnTo>
                      <a:lnTo>
                        <a:pt x="179324" y="966596"/>
                      </a:lnTo>
                      <a:lnTo>
                        <a:pt x="149225" y="1036065"/>
                      </a:lnTo>
                      <a:lnTo>
                        <a:pt x="122174" y="1106551"/>
                      </a:lnTo>
                      <a:lnTo>
                        <a:pt x="98425" y="1178052"/>
                      </a:lnTo>
                      <a:lnTo>
                        <a:pt x="77977" y="1250568"/>
                      </a:lnTo>
                      <a:lnTo>
                        <a:pt x="60960" y="1323720"/>
                      </a:lnTo>
                      <a:lnTo>
                        <a:pt x="47371" y="1397634"/>
                      </a:lnTo>
                      <a:lnTo>
                        <a:pt x="37591" y="1471802"/>
                      </a:lnTo>
                      <a:lnTo>
                        <a:pt x="32269" y="1544799"/>
                      </a:lnTo>
                      <a:lnTo>
                        <a:pt x="45006" y="1545139"/>
                      </a:lnTo>
                      <a:lnTo>
                        <a:pt x="50164" y="1473453"/>
                      </a:lnTo>
                      <a:lnTo>
                        <a:pt x="59943" y="1399793"/>
                      </a:lnTo>
                      <a:lnTo>
                        <a:pt x="73278" y="1326641"/>
                      </a:lnTo>
                      <a:lnTo>
                        <a:pt x="90170" y="1253997"/>
                      </a:lnTo>
                      <a:lnTo>
                        <a:pt x="110489" y="1182115"/>
                      </a:lnTo>
                      <a:lnTo>
                        <a:pt x="134112" y="1111122"/>
                      </a:lnTo>
                      <a:lnTo>
                        <a:pt x="160909" y="1041145"/>
                      </a:lnTo>
                      <a:lnTo>
                        <a:pt x="190753" y="972184"/>
                      </a:lnTo>
                      <a:lnTo>
                        <a:pt x="223520" y="904620"/>
                      </a:lnTo>
                      <a:lnTo>
                        <a:pt x="258952" y="838580"/>
                      </a:lnTo>
                      <a:lnTo>
                        <a:pt x="297052" y="773938"/>
                      </a:lnTo>
                      <a:lnTo>
                        <a:pt x="337820" y="711200"/>
                      </a:lnTo>
                      <a:lnTo>
                        <a:pt x="380873" y="650239"/>
                      </a:lnTo>
                      <a:lnTo>
                        <a:pt x="426338" y="591312"/>
                      </a:lnTo>
                      <a:lnTo>
                        <a:pt x="473837" y="534669"/>
                      </a:lnTo>
                      <a:lnTo>
                        <a:pt x="523366" y="480187"/>
                      </a:lnTo>
                      <a:lnTo>
                        <a:pt x="574801" y="428243"/>
                      </a:lnTo>
                      <a:lnTo>
                        <a:pt x="627888" y="378967"/>
                      </a:lnTo>
                      <a:lnTo>
                        <a:pt x="682751" y="332485"/>
                      </a:lnTo>
                      <a:lnTo>
                        <a:pt x="739139" y="288670"/>
                      </a:lnTo>
                      <a:lnTo>
                        <a:pt x="796925" y="248157"/>
                      </a:lnTo>
                      <a:lnTo>
                        <a:pt x="855852" y="210692"/>
                      </a:lnTo>
                      <a:lnTo>
                        <a:pt x="915924" y="176656"/>
                      </a:lnTo>
                      <a:lnTo>
                        <a:pt x="977011" y="145922"/>
                      </a:lnTo>
                      <a:lnTo>
                        <a:pt x="1038987" y="118998"/>
                      </a:lnTo>
                      <a:lnTo>
                        <a:pt x="1101598" y="95630"/>
                      </a:lnTo>
                      <a:lnTo>
                        <a:pt x="1164971" y="76326"/>
                      </a:lnTo>
                      <a:lnTo>
                        <a:pt x="1228852" y="61087"/>
                      </a:lnTo>
                      <a:lnTo>
                        <a:pt x="1292860" y="50037"/>
                      </a:lnTo>
                      <a:lnTo>
                        <a:pt x="1346197" y="45031"/>
                      </a:lnTo>
                      <a:lnTo>
                        <a:pt x="1345622" y="32277"/>
                      </a:lnTo>
                      <a:close/>
                    </a:path>
                    <a:path w="1422400" h="1621154">
                      <a:moveTo>
                        <a:pt x="1414291" y="31114"/>
                      </a:moveTo>
                      <a:lnTo>
                        <a:pt x="1358011" y="31114"/>
                      </a:lnTo>
                      <a:lnTo>
                        <a:pt x="1359153" y="43814"/>
                      </a:lnTo>
                      <a:lnTo>
                        <a:pt x="1346197" y="45031"/>
                      </a:lnTo>
                      <a:lnTo>
                        <a:pt x="1347597" y="76072"/>
                      </a:lnTo>
                      <a:lnTo>
                        <a:pt x="1422018" y="34543"/>
                      </a:lnTo>
                      <a:lnTo>
                        <a:pt x="1414291" y="31114"/>
                      </a:lnTo>
                      <a:close/>
                    </a:path>
                    <a:path w="1422400" h="1621154">
                      <a:moveTo>
                        <a:pt x="1358011" y="31114"/>
                      </a:moveTo>
                      <a:lnTo>
                        <a:pt x="1345622" y="32277"/>
                      </a:lnTo>
                      <a:lnTo>
                        <a:pt x="1346197" y="45031"/>
                      </a:lnTo>
                      <a:lnTo>
                        <a:pt x="1359153" y="43814"/>
                      </a:lnTo>
                      <a:lnTo>
                        <a:pt x="1358011" y="31114"/>
                      </a:lnTo>
                      <a:close/>
                    </a:path>
                    <a:path w="1422400" h="1621154">
                      <a:moveTo>
                        <a:pt x="1344167" y="0"/>
                      </a:moveTo>
                      <a:lnTo>
                        <a:pt x="1345622" y="32277"/>
                      </a:lnTo>
                      <a:lnTo>
                        <a:pt x="1358011" y="31114"/>
                      </a:lnTo>
                      <a:lnTo>
                        <a:pt x="1414291" y="31114"/>
                      </a:lnTo>
                      <a:lnTo>
                        <a:pt x="1344167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3" name="object 48"/>
                <p:cNvSpPr/>
                <p:nvPr/>
              </p:nvSpPr>
              <p:spPr>
                <a:xfrm>
                  <a:off x="2301239" y="2049779"/>
                  <a:ext cx="1490472" cy="2033016"/>
                </a:xfrm>
                <a:prstGeom prst="rect">
                  <a:avLst/>
                </a:prstGeom>
                <a:blipFill>
                  <a:blip r:embed="rId11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4" name="object 49"/>
                <p:cNvSpPr/>
                <p:nvPr/>
              </p:nvSpPr>
              <p:spPr>
                <a:xfrm>
                  <a:off x="2420111" y="2115692"/>
                  <a:ext cx="1293495" cy="1832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495" h="1832610">
                      <a:moveTo>
                        <a:pt x="1249065" y="1756610"/>
                      </a:moveTo>
                      <a:lnTo>
                        <a:pt x="1217295" y="1757299"/>
                      </a:lnTo>
                      <a:lnTo>
                        <a:pt x="1257046" y="1832610"/>
                      </a:lnTo>
                      <a:lnTo>
                        <a:pt x="1287059" y="1769237"/>
                      </a:lnTo>
                      <a:lnTo>
                        <a:pt x="1249299" y="1769237"/>
                      </a:lnTo>
                      <a:lnTo>
                        <a:pt x="1249065" y="1756610"/>
                      </a:lnTo>
                      <a:close/>
                    </a:path>
                    <a:path w="1293495" h="1832610">
                      <a:moveTo>
                        <a:pt x="1261694" y="1756337"/>
                      </a:moveTo>
                      <a:lnTo>
                        <a:pt x="1249065" y="1756610"/>
                      </a:lnTo>
                      <a:lnTo>
                        <a:pt x="1249299" y="1769237"/>
                      </a:lnTo>
                      <a:lnTo>
                        <a:pt x="1261999" y="1768983"/>
                      </a:lnTo>
                      <a:lnTo>
                        <a:pt x="1261694" y="1756337"/>
                      </a:lnTo>
                      <a:close/>
                    </a:path>
                    <a:path w="1293495" h="1832610">
                      <a:moveTo>
                        <a:pt x="1293495" y="1755648"/>
                      </a:moveTo>
                      <a:lnTo>
                        <a:pt x="1261694" y="1756337"/>
                      </a:lnTo>
                      <a:lnTo>
                        <a:pt x="1261999" y="1768983"/>
                      </a:lnTo>
                      <a:lnTo>
                        <a:pt x="1249299" y="1769237"/>
                      </a:lnTo>
                      <a:lnTo>
                        <a:pt x="1287059" y="1769237"/>
                      </a:lnTo>
                      <a:lnTo>
                        <a:pt x="1293495" y="1755648"/>
                      </a:lnTo>
                      <a:close/>
                    </a:path>
                    <a:path w="1293495" h="1832610">
                      <a:moveTo>
                        <a:pt x="76435" y="32269"/>
                      </a:moveTo>
                      <a:lnTo>
                        <a:pt x="75629" y="44954"/>
                      </a:lnTo>
                      <a:lnTo>
                        <a:pt x="116967" y="49784"/>
                      </a:lnTo>
                      <a:lnTo>
                        <a:pt x="175006" y="62357"/>
                      </a:lnTo>
                      <a:lnTo>
                        <a:pt x="232663" y="79629"/>
                      </a:lnTo>
                      <a:lnTo>
                        <a:pt x="289940" y="101600"/>
                      </a:lnTo>
                      <a:lnTo>
                        <a:pt x="346710" y="127889"/>
                      </a:lnTo>
                      <a:lnTo>
                        <a:pt x="402844" y="158496"/>
                      </a:lnTo>
                      <a:lnTo>
                        <a:pt x="458215" y="193167"/>
                      </a:lnTo>
                      <a:lnTo>
                        <a:pt x="512699" y="231775"/>
                      </a:lnTo>
                      <a:lnTo>
                        <a:pt x="566165" y="274193"/>
                      </a:lnTo>
                      <a:lnTo>
                        <a:pt x="618489" y="320294"/>
                      </a:lnTo>
                      <a:lnTo>
                        <a:pt x="669544" y="369824"/>
                      </a:lnTo>
                      <a:lnTo>
                        <a:pt x="719327" y="422656"/>
                      </a:lnTo>
                      <a:lnTo>
                        <a:pt x="767461" y="478536"/>
                      </a:lnTo>
                      <a:lnTo>
                        <a:pt x="814196" y="537591"/>
                      </a:lnTo>
                      <a:lnTo>
                        <a:pt x="859027" y="599186"/>
                      </a:lnTo>
                      <a:lnTo>
                        <a:pt x="902208" y="663575"/>
                      </a:lnTo>
                      <a:lnTo>
                        <a:pt x="943355" y="730377"/>
                      </a:lnTo>
                      <a:lnTo>
                        <a:pt x="982472" y="799465"/>
                      </a:lnTo>
                      <a:lnTo>
                        <a:pt x="1019301" y="870712"/>
                      </a:lnTo>
                      <a:lnTo>
                        <a:pt x="1053973" y="943991"/>
                      </a:lnTo>
                      <a:lnTo>
                        <a:pt x="1086230" y="1019048"/>
                      </a:lnTo>
                      <a:lnTo>
                        <a:pt x="1115949" y="1095756"/>
                      </a:lnTo>
                      <a:lnTo>
                        <a:pt x="1143000" y="1173988"/>
                      </a:lnTo>
                      <a:lnTo>
                        <a:pt x="1167257" y="1253490"/>
                      </a:lnTo>
                      <a:lnTo>
                        <a:pt x="1188720" y="1334135"/>
                      </a:lnTo>
                      <a:lnTo>
                        <a:pt x="1207135" y="1415669"/>
                      </a:lnTo>
                      <a:lnTo>
                        <a:pt x="1222628" y="1498092"/>
                      </a:lnTo>
                      <a:lnTo>
                        <a:pt x="1234693" y="1581150"/>
                      </a:lnTo>
                      <a:lnTo>
                        <a:pt x="1243457" y="1664843"/>
                      </a:lnTo>
                      <a:lnTo>
                        <a:pt x="1248917" y="1748663"/>
                      </a:lnTo>
                      <a:lnTo>
                        <a:pt x="1249065" y="1756610"/>
                      </a:lnTo>
                      <a:lnTo>
                        <a:pt x="1261694" y="1756337"/>
                      </a:lnTo>
                      <a:lnTo>
                        <a:pt x="1256029" y="1663446"/>
                      </a:lnTo>
                      <a:lnTo>
                        <a:pt x="1247139" y="1579372"/>
                      </a:lnTo>
                      <a:lnTo>
                        <a:pt x="1235075" y="1495806"/>
                      </a:lnTo>
                      <a:lnTo>
                        <a:pt x="1219580" y="1412875"/>
                      </a:lnTo>
                      <a:lnTo>
                        <a:pt x="1201039" y="1330833"/>
                      </a:lnTo>
                      <a:lnTo>
                        <a:pt x="1179449" y="1249680"/>
                      </a:lnTo>
                      <a:lnTo>
                        <a:pt x="1154938" y="1169797"/>
                      </a:lnTo>
                      <a:lnTo>
                        <a:pt x="1127760" y="1091184"/>
                      </a:lnTo>
                      <a:lnTo>
                        <a:pt x="1097914" y="1014095"/>
                      </a:lnTo>
                      <a:lnTo>
                        <a:pt x="1065529" y="938530"/>
                      </a:lnTo>
                      <a:lnTo>
                        <a:pt x="1030604" y="864870"/>
                      </a:lnTo>
                      <a:lnTo>
                        <a:pt x="993521" y="793242"/>
                      </a:lnTo>
                      <a:lnTo>
                        <a:pt x="954151" y="723773"/>
                      </a:lnTo>
                      <a:lnTo>
                        <a:pt x="912749" y="656463"/>
                      </a:lnTo>
                      <a:lnTo>
                        <a:pt x="869314" y="591820"/>
                      </a:lnTo>
                      <a:lnTo>
                        <a:pt x="824102" y="529590"/>
                      </a:lnTo>
                      <a:lnTo>
                        <a:pt x="777113" y="470281"/>
                      </a:lnTo>
                      <a:lnTo>
                        <a:pt x="728471" y="414020"/>
                      </a:lnTo>
                      <a:lnTo>
                        <a:pt x="678433" y="360680"/>
                      </a:lnTo>
                      <a:lnTo>
                        <a:pt x="626871" y="310769"/>
                      </a:lnTo>
                      <a:lnTo>
                        <a:pt x="574039" y="264287"/>
                      </a:lnTo>
                      <a:lnTo>
                        <a:pt x="520064" y="221361"/>
                      </a:lnTo>
                      <a:lnTo>
                        <a:pt x="464946" y="182499"/>
                      </a:lnTo>
                      <a:lnTo>
                        <a:pt x="408939" y="147320"/>
                      </a:lnTo>
                      <a:lnTo>
                        <a:pt x="352044" y="116332"/>
                      </a:lnTo>
                      <a:lnTo>
                        <a:pt x="294513" y="89662"/>
                      </a:lnTo>
                      <a:lnTo>
                        <a:pt x="236346" y="67437"/>
                      </a:lnTo>
                      <a:lnTo>
                        <a:pt x="177673" y="49911"/>
                      </a:lnTo>
                      <a:lnTo>
                        <a:pt x="118490" y="37084"/>
                      </a:lnTo>
                      <a:lnTo>
                        <a:pt x="76435" y="32269"/>
                      </a:lnTo>
                      <a:close/>
                    </a:path>
                    <a:path w="1293495" h="1832610">
                      <a:moveTo>
                        <a:pt x="78486" y="0"/>
                      </a:moveTo>
                      <a:lnTo>
                        <a:pt x="0" y="33147"/>
                      </a:lnTo>
                      <a:lnTo>
                        <a:pt x="73660" y="75946"/>
                      </a:lnTo>
                      <a:lnTo>
                        <a:pt x="75629" y="44954"/>
                      </a:lnTo>
                      <a:lnTo>
                        <a:pt x="62611" y="43434"/>
                      </a:lnTo>
                      <a:lnTo>
                        <a:pt x="64135" y="30861"/>
                      </a:lnTo>
                      <a:lnTo>
                        <a:pt x="76524" y="30861"/>
                      </a:lnTo>
                      <a:lnTo>
                        <a:pt x="78486" y="0"/>
                      </a:lnTo>
                      <a:close/>
                    </a:path>
                    <a:path w="1293495" h="1832610">
                      <a:moveTo>
                        <a:pt x="64135" y="30861"/>
                      </a:moveTo>
                      <a:lnTo>
                        <a:pt x="62611" y="43434"/>
                      </a:lnTo>
                      <a:lnTo>
                        <a:pt x="75629" y="44954"/>
                      </a:lnTo>
                      <a:lnTo>
                        <a:pt x="76435" y="32269"/>
                      </a:lnTo>
                      <a:lnTo>
                        <a:pt x="64135" y="30861"/>
                      </a:lnTo>
                      <a:close/>
                    </a:path>
                    <a:path w="1293495" h="1832610">
                      <a:moveTo>
                        <a:pt x="76524" y="30861"/>
                      </a:moveTo>
                      <a:lnTo>
                        <a:pt x="64135" y="30861"/>
                      </a:lnTo>
                      <a:lnTo>
                        <a:pt x="76435" y="32269"/>
                      </a:lnTo>
                      <a:lnTo>
                        <a:pt x="76524" y="30861"/>
                      </a:lnTo>
                      <a:close/>
                    </a:path>
                  </a:pathLst>
                </a:custGeom>
                <a:solidFill>
                  <a:srgbClr val="C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5" name="object 50"/>
                <p:cNvSpPr/>
                <p:nvPr/>
              </p:nvSpPr>
              <p:spPr>
                <a:xfrm>
                  <a:off x="5088635" y="4386072"/>
                  <a:ext cx="1546860" cy="1734312"/>
                </a:xfrm>
                <a:prstGeom prst="rect">
                  <a:avLst/>
                </a:prstGeom>
                <a:blipFill>
                  <a:blip r:embed="rId12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6" name="object 51"/>
                <p:cNvSpPr/>
                <p:nvPr/>
              </p:nvSpPr>
              <p:spPr>
                <a:xfrm>
                  <a:off x="5171694" y="4484877"/>
                  <a:ext cx="1350010" cy="1536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0009" h="1536064">
                      <a:moveTo>
                        <a:pt x="1275079" y="1459877"/>
                      </a:moveTo>
                      <a:lnTo>
                        <a:pt x="1273664" y="1491296"/>
                      </a:lnTo>
                      <a:lnTo>
                        <a:pt x="1286509" y="1492173"/>
                      </a:lnTo>
                      <a:lnTo>
                        <a:pt x="1285620" y="1504848"/>
                      </a:lnTo>
                      <a:lnTo>
                        <a:pt x="1273054" y="1504848"/>
                      </a:lnTo>
                      <a:lnTo>
                        <a:pt x="1271651" y="1536001"/>
                      </a:lnTo>
                      <a:lnTo>
                        <a:pt x="1341731" y="1504848"/>
                      </a:lnTo>
                      <a:lnTo>
                        <a:pt x="1285620" y="1504848"/>
                      </a:lnTo>
                      <a:lnTo>
                        <a:pt x="1273093" y="1503987"/>
                      </a:lnTo>
                      <a:lnTo>
                        <a:pt x="1343667" y="1503987"/>
                      </a:lnTo>
                      <a:lnTo>
                        <a:pt x="1349502" y="1501394"/>
                      </a:lnTo>
                      <a:lnTo>
                        <a:pt x="1275079" y="1459877"/>
                      </a:lnTo>
                      <a:close/>
                    </a:path>
                    <a:path w="1350009" h="1536064">
                      <a:moveTo>
                        <a:pt x="1273664" y="1491296"/>
                      </a:moveTo>
                      <a:lnTo>
                        <a:pt x="1273093" y="1503987"/>
                      </a:lnTo>
                      <a:lnTo>
                        <a:pt x="1285620" y="1504848"/>
                      </a:lnTo>
                      <a:lnTo>
                        <a:pt x="1286509" y="1492173"/>
                      </a:lnTo>
                      <a:lnTo>
                        <a:pt x="1273664" y="1491296"/>
                      </a:lnTo>
                      <a:close/>
                    </a:path>
                    <a:path w="1350009" h="1536064">
                      <a:moveTo>
                        <a:pt x="44808" y="75924"/>
                      </a:moveTo>
                      <a:lnTo>
                        <a:pt x="32086" y="76326"/>
                      </a:lnTo>
                      <a:lnTo>
                        <a:pt x="33781" y="106045"/>
                      </a:lnTo>
                      <a:lnTo>
                        <a:pt x="37083" y="141351"/>
                      </a:lnTo>
                      <a:lnTo>
                        <a:pt x="46354" y="211582"/>
                      </a:lnTo>
                      <a:lnTo>
                        <a:pt x="59181" y="281432"/>
                      </a:lnTo>
                      <a:lnTo>
                        <a:pt x="75310" y="350774"/>
                      </a:lnTo>
                      <a:lnTo>
                        <a:pt x="94741" y="419354"/>
                      </a:lnTo>
                      <a:lnTo>
                        <a:pt x="117347" y="487045"/>
                      </a:lnTo>
                      <a:lnTo>
                        <a:pt x="142875" y="553847"/>
                      </a:lnTo>
                      <a:lnTo>
                        <a:pt x="171322" y="619379"/>
                      </a:lnTo>
                      <a:lnTo>
                        <a:pt x="202564" y="683895"/>
                      </a:lnTo>
                      <a:lnTo>
                        <a:pt x="236473" y="746887"/>
                      </a:lnTo>
                      <a:lnTo>
                        <a:pt x="272922" y="808482"/>
                      </a:lnTo>
                      <a:lnTo>
                        <a:pt x="311784" y="868299"/>
                      </a:lnTo>
                      <a:lnTo>
                        <a:pt x="352932" y="926338"/>
                      </a:lnTo>
                      <a:lnTo>
                        <a:pt x="396239" y="982472"/>
                      </a:lnTo>
                      <a:lnTo>
                        <a:pt x="441578" y="1036574"/>
                      </a:lnTo>
                      <a:lnTo>
                        <a:pt x="488950" y="1088390"/>
                      </a:lnTo>
                      <a:lnTo>
                        <a:pt x="537971" y="1137869"/>
                      </a:lnTo>
                      <a:lnTo>
                        <a:pt x="588898" y="1184922"/>
                      </a:lnTo>
                      <a:lnTo>
                        <a:pt x="641222" y="1229283"/>
                      </a:lnTo>
                      <a:lnTo>
                        <a:pt x="695197" y="1270990"/>
                      </a:lnTo>
                      <a:lnTo>
                        <a:pt x="750315" y="1309738"/>
                      </a:lnTo>
                      <a:lnTo>
                        <a:pt x="806703" y="1345425"/>
                      </a:lnTo>
                      <a:lnTo>
                        <a:pt x="864234" y="1378064"/>
                      </a:lnTo>
                      <a:lnTo>
                        <a:pt x="922781" y="1407261"/>
                      </a:lnTo>
                      <a:lnTo>
                        <a:pt x="981963" y="1433118"/>
                      </a:lnTo>
                      <a:lnTo>
                        <a:pt x="1042161" y="1455343"/>
                      </a:lnTo>
                      <a:lnTo>
                        <a:pt x="1102867" y="1473822"/>
                      </a:lnTo>
                      <a:lnTo>
                        <a:pt x="1164081" y="1488490"/>
                      </a:lnTo>
                      <a:lnTo>
                        <a:pt x="1225803" y="1499120"/>
                      </a:lnTo>
                      <a:lnTo>
                        <a:pt x="1273093" y="1503987"/>
                      </a:lnTo>
                      <a:lnTo>
                        <a:pt x="1273664" y="1491296"/>
                      </a:lnTo>
                      <a:lnTo>
                        <a:pt x="1257680" y="1490205"/>
                      </a:lnTo>
                      <a:lnTo>
                        <a:pt x="1227327" y="1486522"/>
                      </a:lnTo>
                      <a:lnTo>
                        <a:pt x="1166494" y="1476006"/>
                      </a:lnTo>
                      <a:lnTo>
                        <a:pt x="1106042" y="1461528"/>
                      </a:lnTo>
                      <a:lnTo>
                        <a:pt x="1046098" y="1443240"/>
                      </a:lnTo>
                      <a:lnTo>
                        <a:pt x="986663" y="1421269"/>
                      </a:lnTo>
                      <a:lnTo>
                        <a:pt x="927988" y="1395691"/>
                      </a:lnTo>
                      <a:lnTo>
                        <a:pt x="870076" y="1366786"/>
                      </a:lnTo>
                      <a:lnTo>
                        <a:pt x="813180" y="1334465"/>
                      </a:lnTo>
                      <a:lnTo>
                        <a:pt x="757173" y="1299095"/>
                      </a:lnTo>
                      <a:lnTo>
                        <a:pt x="702563" y="1260690"/>
                      </a:lnTo>
                      <a:lnTo>
                        <a:pt x="649223" y="1219339"/>
                      </a:lnTo>
                      <a:lnTo>
                        <a:pt x="597153" y="1175308"/>
                      </a:lnTo>
                      <a:lnTo>
                        <a:pt x="546734" y="1128636"/>
                      </a:lnTo>
                      <a:lnTo>
                        <a:pt x="498093" y="1079500"/>
                      </a:lnTo>
                      <a:lnTo>
                        <a:pt x="451103" y="1028065"/>
                      </a:lnTo>
                      <a:lnTo>
                        <a:pt x="406018" y="974344"/>
                      </a:lnTo>
                      <a:lnTo>
                        <a:pt x="362965" y="918591"/>
                      </a:lnTo>
                      <a:lnTo>
                        <a:pt x="322198" y="860933"/>
                      </a:lnTo>
                      <a:lnTo>
                        <a:pt x="283717" y="801624"/>
                      </a:lnTo>
                      <a:lnTo>
                        <a:pt x="247395" y="740537"/>
                      </a:lnTo>
                      <a:lnTo>
                        <a:pt x="213867" y="677926"/>
                      </a:lnTo>
                      <a:lnTo>
                        <a:pt x="182752" y="614045"/>
                      </a:lnTo>
                      <a:lnTo>
                        <a:pt x="154558" y="548894"/>
                      </a:lnTo>
                      <a:lnTo>
                        <a:pt x="129158" y="482727"/>
                      </a:lnTo>
                      <a:lnTo>
                        <a:pt x="106806" y="415417"/>
                      </a:lnTo>
                      <a:lnTo>
                        <a:pt x="87629" y="347345"/>
                      </a:lnTo>
                      <a:lnTo>
                        <a:pt x="71500" y="278765"/>
                      </a:lnTo>
                      <a:lnTo>
                        <a:pt x="58800" y="209550"/>
                      </a:lnTo>
                      <a:lnTo>
                        <a:pt x="49656" y="139827"/>
                      </a:lnTo>
                      <a:lnTo>
                        <a:pt x="46481" y="104902"/>
                      </a:lnTo>
                      <a:lnTo>
                        <a:pt x="44808" y="75924"/>
                      </a:lnTo>
                      <a:close/>
                    </a:path>
                    <a:path w="1350009" h="1536064">
                      <a:moveTo>
                        <a:pt x="35813" y="0"/>
                      </a:moveTo>
                      <a:lnTo>
                        <a:pt x="0" y="77343"/>
                      </a:lnTo>
                      <a:lnTo>
                        <a:pt x="32086" y="76326"/>
                      </a:lnTo>
                      <a:lnTo>
                        <a:pt x="31368" y="63754"/>
                      </a:lnTo>
                      <a:lnTo>
                        <a:pt x="44068" y="63119"/>
                      </a:lnTo>
                      <a:lnTo>
                        <a:pt x="69834" y="63119"/>
                      </a:lnTo>
                      <a:lnTo>
                        <a:pt x="35813" y="0"/>
                      </a:lnTo>
                      <a:close/>
                    </a:path>
                    <a:path w="1350009" h="1536064">
                      <a:moveTo>
                        <a:pt x="44068" y="63119"/>
                      </a:moveTo>
                      <a:lnTo>
                        <a:pt x="31368" y="63754"/>
                      </a:lnTo>
                      <a:lnTo>
                        <a:pt x="32086" y="76326"/>
                      </a:lnTo>
                      <a:lnTo>
                        <a:pt x="44808" y="75924"/>
                      </a:lnTo>
                      <a:lnTo>
                        <a:pt x="44068" y="63119"/>
                      </a:lnTo>
                      <a:close/>
                    </a:path>
                    <a:path w="1350009" h="1536064">
                      <a:moveTo>
                        <a:pt x="69834" y="63119"/>
                      </a:moveTo>
                      <a:lnTo>
                        <a:pt x="44068" y="63119"/>
                      </a:lnTo>
                      <a:lnTo>
                        <a:pt x="44808" y="75924"/>
                      </a:lnTo>
                      <a:lnTo>
                        <a:pt x="76200" y="74930"/>
                      </a:lnTo>
                      <a:lnTo>
                        <a:pt x="69834" y="63119"/>
                      </a:lnTo>
                      <a:close/>
                    </a:path>
                  </a:pathLst>
                </a:custGeom>
                <a:solidFill>
                  <a:srgbClr val="C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7" name="object 52"/>
                <p:cNvSpPr/>
                <p:nvPr/>
              </p:nvSpPr>
              <p:spPr>
                <a:xfrm>
                  <a:off x="2301239" y="4386084"/>
                  <a:ext cx="1626108" cy="1691639"/>
                </a:xfrm>
                <a:prstGeom prst="rect">
                  <a:avLst/>
                </a:prstGeom>
                <a:blipFill>
                  <a:blip r:embed="rId13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8" name="object 53"/>
                <p:cNvSpPr/>
                <p:nvPr/>
              </p:nvSpPr>
              <p:spPr>
                <a:xfrm>
                  <a:off x="2419603" y="4485131"/>
                  <a:ext cx="1428115" cy="1493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8114" h="1493520">
                      <a:moveTo>
                        <a:pt x="74675" y="1417154"/>
                      </a:moveTo>
                      <a:lnTo>
                        <a:pt x="0" y="1458175"/>
                      </a:lnTo>
                      <a:lnTo>
                        <a:pt x="77596" y="1493304"/>
                      </a:lnTo>
                      <a:lnTo>
                        <a:pt x="76398" y="1462062"/>
                      </a:lnTo>
                      <a:lnTo>
                        <a:pt x="63881" y="1462062"/>
                      </a:lnTo>
                      <a:lnTo>
                        <a:pt x="63118" y="1449387"/>
                      </a:lnTo>
                      <a:lnTo>
                        <a:pt x="75881" y="1448571"/>
                      </a:lnTo>
                      <a:lnTo>
                        <a:pt x="74675" y="1417154"/>
                      </a:lnTo>
                      <a:close/>
                    </a:path>
                    <a:path w="1428114" h="1493520">
                      <a:moveTo>
                        <a:pt x="75881" y="1448571"/>
                      </a:moveTo>
                      <a:lnTo>
                        <a:pt x="63118" y="1449387"/>
                      </a:lnTo>
                      <a:lnTo>
                        <a:pt x="63881" y="1462062"/>
                      </a:lnTo>
                      <a:lnTo>
                        <a:pt x="76367" y="1461260"/>
                      </a:lnTo>
                      <a:lnTo>
                        <a:pt x="75881" y="1448571"/>
                      </a:lnTo>
                      <a:close/>
                    </a:path>
                    <a:path w="1428114" h="1493520">
                      <a:moveTo>
                        <a:pt x="76367" y="1461260"/>
                      </a:moveTo>
                      <a:lnTo>
                        <a:pt x="63881" y="1462062"/>
                      </a:lnTo>
                      <a:lnTo>
                        <a:pt x="76398" y="1462062"/>
                      </a:lnTo>
                      <a:lnTo>
                        <a:pt x="76367" y="1461260"/>
                      </a:lnTo>
                      <a:close/>
                    </a:path>
                    <a:path w="1428114" h="1493520">
                      <a:moveTo>
                        <a:pt x="1383038" y="75975"/>
                      </a:moveTo>
                      <a:lnTo>
                        <a:pt x="1377949" y="135890"/>
                      </a:lnTo>
                      <a:lnTo>
                        <a:pt x="1368170" y="203454"/>
                      </a:lnTo>
                      <a:lnTo>
                        <a:pt x="1354835" y="270764"/>
                      </a:lnTo>
                      <a:lnTo>
                        <a:pt x="1337818" y="337439"/>
                      </a:lnTo>
                      <a:lnTo>
                        <a:pt x="1317497" y="403479"/>
                      </a:lnTo>
                      <a:lnTo>
                        <a:pt x="1293748" y="468630"/>
                      </a:lnTo>
                      <a:lnTo>
                        <a:pt x="1266824" y="533019"/>
                      </a:lnTo>
                      <a:lnTo>
                        <a:pt x="1236980" y="596265"/>
                      </a:lnTo>
                      <a:lnTo>
                        <a:pt x="1204086" y="658368"/>
                      </a:lnTo>
                      <a:lnTo>
                        <a:pt x="1168399" y="719074"/>
                      </a:lnTo>
                      <a:lnTo>
                        <a:pt x="1130172" y="778383"/>
                      </a:lnTo>
                      <a:lnTo>
                        <a:pt x="1089279" y="836041"/>
                      </a:lnTo>
                      <a:lnTo>
                        <a:pt x="1045971" y="892048"/>
                      </a:lnTo>
                      <a:lnTo>
                        <a:pt x="1000379" y="946150"/>
                      </a:lnTo>
                      <a:lnTo>
                        <a:pt x="952626" y="998474"/>
                      </a:lnTo>
                      <a:lnTo>
                        <a:pt x="902843" y="1048258"/>
                      </a:lnTo>
                      <a:lnTo>
                        <a:pt x="851281" y="1096010"/>
                      </a:lnTo>
                      <a:lnTo>
                        <a:pt x="797813" y="1141349"/>
                      </a:lnTo>
                      <a:lnTo>
                        <a:pt x="742695" y="1184135"/>
                      </a:lnTo>
                      <a:lnTo>
                        <a:pt x="686181" y="1224267"/>
                      </a:lnTo>
                      <a:lnTo>
                        <a:pt x="628141" y="1261643"/>
                      </a:lnTo>
                      <a:lnTo>
                        <a:pt x="568832" y="1296060"/>
                      </a:lnTo>
                      <a:lnTo>
                        <a:pt x="508507" y="1327353"/>
                      </a:lnTo>
                      <a:lnTo>
                        <a:pt x="447166" y="1355509"/>
                      </a:lnTo>
                      <a:lnTo>
                        <a:pt x="384809" y="1380337"/>
                      </a:lnTo>
                      <a:lnTo>
                        <a:pt x="321818" y="1401660"/>
                      </a:lnTo>
                      <a:lnTo>
                        <a:pt x="258190" y="1419377"/>
                      </a:lnTo>
                      <a:lnTo>
                        <a:pt x="194056" y="1433385"/>
                      </a:lnTo>
                      <a:lnTo>
                        <a:pt x="129539" y="1443609"/>
                      </a:lnTo>
                      <a:lnTo>
                        <a:pt x="75881" y="1448571"/>
                      </a:lnTo>
                      <a:lnTo>
                        <a:pt x="76367" y="1461260"/>
                      </a:lnTo>
                      <a:lnTo>
                        <a:pt x="131318" y="1456182"/>
                      </a:lnTo>
                      <a:lnTo>
                        <a:pt x="196595" y="1445831"/>
                      </a:lnTo>
                      <a:lnTo>
                        <a:pt x="261365" y="1431645"/>
                      </a:lnTo>
                      <a:lnTo>
                        <a:pt x="325754" y="1413738"/>
                      </a:lnTo>
                      <a:lnTo>
                        <a:pt x="389381" y="1392199"/>
                      </a:lnTo>
                      <a:lnTo>
                        <a:pt x="452246" y="1367116"/>
                      </a:lnTo>
                      <a:lnTo>
                        <a:pt x="514222" y="1338694"/>
                      </a:lnTo>
                      <a:lnTo>
                        <a:pt x="575182" y="1307109"/>
                      </a:lnTo>
                      <a:lnTo>
                        <a:pt x="634872" y="1272387"/>
                      </a:lnTo>
                      <a:lnTo>
                        <a:pt x="693293" y="1234706"/>
                      </a:lnTo>
                      <a:lnTo>
                        <a:pt x="750443" y="1194244"/>
                      </a:lnTo>
                      <a:lnTo>
                        <a:pt x="805941" y="1151128"/>
                      </a:lnTo>
                      <a:lnTo>
                        <a:pt x="859662" y="1105420"/>
                      </a:lnTo>
                      <a:lnTo>
                        <a:pt x="911859" y="1057275"/>
                      </a:lnTo>
                      <a:lnTo>
                        <a:pt x="962024" y="1006983"/>
                      </a:lnTo>
                      <a:lnTo>
                        <a:pt x="1010031" y="954405"/>
                      </a:lnTo>
                      <a:lnTo>
                        <a:pt x="1055878" y="899922"/>
                      </a:lnTo>
                      <a:lnTo>
                        <a:pt x="1099438" y="843534"/>
                      </a:lnTo>
                      <a:lnTo>
                        <a:pt x="1140713" y="785368"/>
                      </a:lnTo>
                      <a:lnTo>
                        <a:pt x="1179321" y="725678"/>
                      </a:lnTo>
                      <a:lnTo>
                        <a:pt x="1215135" y="664464"/>
                      </a:lnTo>
                      <a:lnTo>
                        <a:pt x="1248409" y="601853"/>
                      </a:lnTo>
                      <a:lnTo>
                        <a:pt x="1278508" y="537972"/>
                      </a:lnTo>
                      <a:lnTo>
                        <a:pt x="1305686" y="473202"/>
                      </a:lnTo>
                      <a:lnTo>
                        <a:pt x="1329562" y="407289"/>
                      </a:lnTo>
                      <a:lnTo>
                        <a:pt x="1350136" y="340741"/>
                      </a:lnTo>
                      <a:lnTo>
                        <a:pt x="1367282" y="273304"/>
                      </a:lnTo>
                      <a:lnTo>
                        <a:pt x="1380744" y="205486"/>
                      </a:lnTo>
                      <a:lnTo>
                        <a:pt x="1390649" y="137287"/>
                      </a:lnTo>
                      <a:lnTo>
                        <a:pt x="1395757" y="76399"/>
                      </a:lnTo>
                      <a:lnTo>
                        <a:pt x="1383038" y="75975"/>
                      </a:lnTo>
                      <a:close/>
                    </a:path>
                    <a:path w="1428114" h="1493520">
                      <a:moveTo>
                        <a:pt x="1421273" y="63119"/>
                      </a:moveTo>
                      <a:lnTo>
                        <a:pt x="1383792" y="63119"/>
                      </a:lnTo>
                      <a:lnTo>
                        <a:pt x="1396492" y="63881"/>
                      </a:lnTo>
                      <a:lnTo>
                        <a:pt x="1395757" y="76399"/>
                      </a:lnTo>
                      <a:lnTo>
                        <a:pt x="1427860" y="77470"/>
                      </a:lnTo>
                      <a:lnTo>
                        <a:pt x="1421273" y="63119"/>
                      </a:lnTo>
                      <a:close/>
                    </a:path>
                    <a:path w="1428114" h="1493520">
                      <a:moveTo>
                        <a:pt x="1383792" y="63119"/>
                      </a:moveTo>
                      <a:lnTo>
                        <a:pt x="1383038" y="75975"/>
                      </a:lnTo>
                      <a:lnTo>
                        <a:pt x="1395757" y="76399"/>
                      </a:lnTo>
                      <a:lnTo>
                        <a:pt x="1396492" y="63881"/>
                      </a:lnTo>
                      <a:lnTo>
                        <a:pt x="1383792" y="63119"/>
                      </a:lnTo>
                      <a:close/>
                    </a:path>
                    <a:path w="1428114" h="1493520">
                      <a:moveTo>
                        <a:pt x="1392300" y="0"/>
                      </a:moveTo>
                      <a:lnTo>
                        <a:pt x="1351660" y="74930"/>
                      </a:lnTo>
                      <a:lnTo>
                        <a:pt x="1383038" y="75975"/>
                      </a:lnTo>
                      <a:lnTo>
                        <a:pt x="1383792" y="63119"/>
                      </a:lnTo>
                      <a:lnTo>
                        <a:pt x="1421273" y="63119"/>
                      </a:lnTo>
                      <a:lnTo>
                        <a:pt x="1392300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9" name="object 54"/>
                <p:cNvSpPr/>
                <p:nvPr/>
              </p:nvSpPr>
              <p:spPr>
                <a:xfrm>
                  <a:off x="3195827" y="3561587"/>
                  <a:ext cx="2375154" cy="1107186"/>
                </a:xfrm>
                <a:prstGeom prst="rect">
                  <a:avLst/>
                </a:prstGeom>
                <a:blipFill>
                  <a:blip r:embed="rId14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60" name="object 55"/>
              <p:cNvSpPr txBox="1"/>
              <p:nvPr/>
            </p:nvSpPr>
            <p:spPr>
              <a:xfrm>
                <a:off x="3329937" y="3826819"/>
                <a:ext cx="2258569" cy="641201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000" b="1" spc="-30" dirty="0">
                    <a:solidFill>
                      <a:srgbClr val="C00000"/>
                    </a:solidFill>
                    <a:latin typeface="Gotham Black" pitchFamily="50" charset="0"/>
                    <a:cs typeface="Calibri"/>
                  </a:rPr>
                  <a:t>ANALISIS</a:t>
                </a:r>
                <a:r>
                  <a:rPr sz="2000" b="1" spc="-75" dirty="0">
                    <a:solidFill>
                      <a:srgbClr val="C00000"/>
                    </a:solidFill>
                    <a:latin typeface="Gotham Black" pitchFamily="50" charset="0"/>
                    <a:cs typeface="Calibri"/>
                  </a:rPr>
                  <a:t> </a:t>
                </a:r>
                <a:endParaRPr lang="en-US" sz="2000" b="1" spc="-75" dirty="0">
                  <a:solidFill>
                    <a:srgbClr val="C00000"/>
                  </a:solidFill>
                  <a:latin typeface="Gotham Black" pitchFamily="50" charset="0"/>
                  <a:cs typeface="Calibri"/>
                </a:endParaRPr>
              </a:p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2000" b="1" spc="-30" dirty="0">
                    <a:solidFill>
                      <a:srgbClr val="C00000"/>
                    </a:solidFill>
                    <a:latin typeface="Gotham Black" pitchFamily="50" charset="0"/>
                    <a:cs typeface="Calibri"/>
                  </a:rPr>
                  <a:t>DOFA</a:t>
                </a:r>
                <a:endParaRPr sz="2000" dirty="0">
                  <a:latin typeface="Gotham Black" pitchFamily="50" charset="0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9375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03755" y="279689"/>
            <a:ext cx="8086725" cy="400050"/>
          </a:xfrm>
        </p:spPr>
        <p:txBody>
          <a:bodyPr>
            <a:noAutofit/>
          </a:bodyPr>
          <a:lstStyle/>
          <a:p>
            <a:r>
              <a:rPr lang="es-ES" altLang="en-US" sz="2400" dirty="0">
                <a:solidFill>
                  <a:srgbClr val="C00000"/>
                </a:solidFill>
                <a:latin typeface="Gotham Black" pitchFamily="50" charset="0"/>
              </a:rPr>
              <a:t>Pasos para realizar el análisis DOFA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557553" y="1169018"/>
            <a:ext cx="5905246" cy="5264728"/>
            <a:chOff x="2094738" y="2206082"/>
            <a:chExt cx="4921746" cy="4268647"/>
          </a:xfrm>
        </p:grpSpPr>
        <p:sp>
          <p:nvSpPr>
            <p:cNvPr id="5" name="object 4"/>
            <p:cNvSpPr/>
            <p:nvPr/>
          </p:nvSpPr>
          <p:spPr>
            <a:xfrm>
              <a:off x="2094738" y="2206082"/>
              <a:ext cx="4849788" cy="42686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object 5"/>
            <p:cNvSpPr txBox="1"/>
            <p:nvPr/>
          </p:nvSpPr>
          <p:spPr>
            <a:xfrm>
              <a:off x="3472284" y="4080462"/>
              <a:ext cx="2166653" cy="30985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otham Black" pitchFamily="50" charset="0"/>
                  <a:ea typeface="+mn-ea"/>
                  <a:cs typeface="Calibri"/>
                </a:rPr>
                <a:t>Análisis</a:t>
              </a:r>
              <a:r>
                <a:rPr kumimoji="0" sz="2400" b="1" i="0" u="none" strike="noStrike" kern="1200" cap="none" spc="-85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otham Black" pitchFamily="50" charset="0"/>
                  <a:ea typeface="+mn-ea"/>
                  <a:cs typeface="Calibri"/>
                </a:rPr>
                <a:t> </a:t>
              </a:r>
              <a:r>
                <a:rPr kumimoji="0" sz="2400" b="1" i="0" u="none" strike="noStrike" kern="1200" cap="none" spc="-3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otham Black" pitchFamily="50" charset="0"/>
                  <a:ea typeface="+mn-ea"/>
                  <a:cs typeface="Calibri"/>
                </a:rPr>
                <a:t>DOFA</a:t>
              </a:r>
              <a:endPara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otham Black" pitchFamily="50" charset="0"/>
                <a:ea typeface="+mn-ea"/>
                <a:cs typeface="Calibri"/>
              </a:endParaRPr>
            </a:p>
          </p:txBody>
        </p:sp>
        <p:sp>
          <p:nvSpPr>
            <p:cNvPr id="7" name="object 6"/>
            <p:cNvSpPr txBox="1"/>
            <p:nvPr/>
          </p:nvSpPr>
          <p:spPr>
            <a:xfrm>
              <a:off x="3884757" y="2551381"/>
              <a:ext cx="1269748" cy="394594"/>
            </a:xfrm>
            <a:prstGeom prst="rect">
              <a:avLst/>
            </a:prstGeom>
          </p:spPr>
          <p:txBody>
            <a:bodyPr vert="horz" wrap="square" lIns="0" tIns="29845" rIns="0" bIns="0" rtlCol="0">
              <a:spAutoFit/>
            </a:bodyPr>
            <a:lstStyle/>
            <a:p>
              <a:pPr marL="13970" marR="5080" lvl="0" indent="-1905" algn="ctr" defTabSz="914400" rtl="0" eaLnBrk="1" fontAlgn="auto" latinLnBrk="0" hangingPunct="1">
                <a:lnSpc>
                  <a:spcPct val="100000"/>
                </a:lnSpc>
                <a:spcBef>
                  <a:spcPts val="23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otham Light" pitchFamily="50" charset="0"/>
                  <a:ea typeface="+mn-ea"/>
                  <a:cs typeface="Calibri"/>
                </a:rPr>
                <a:t>A</a:t>
              </a:r>
              <a:r>
                <a:rPr kumimoji="0" sz="1400" b="1" i="0" u="none" strike="noStrike" kern="1200" cap="none" spc="-1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otham Light" pitchFamily="50" charset="0"/>
                  <a:ea typeface="+mn-ea"/>
                  <a:cs typeface="Calibri"/>
                </a:rPr>
                <a:t>n</a:t>
              </a:r>
              <a:r>
                <a:rPr kumimoji="0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otham Light" pitchFamily="50" charset="0"/>
                  <a:ea typeface="+mn-ea"/>
                  <a:cs typeface="Calibri"/>
                </a:rPr>
                <a:t>ál</a:t>
              </a:r>
              <a:r>
                <a:rPr kumimoji="0" sz="1400" b="1" i="0" u="none" strike="noStrike" kern="1200" cap="none" spc="-5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otham Light" pitchFamily="50" charset="0"/>
                  <a:ea typeface="+mn-ea"/>
                  <a:cs typeface="Calibri"/>
                </a:rPr>
                <a:t>isis</a:t>
              </a:r>
              <a:r>
                <a:rPr kumimoji="0" sz="1400" b="1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otham Light" pitchFamily="50" charset="0"/>
                  <a:ea typeface="+mn-ea"/>
                  <a:cs typeface="Calibri"/>
                </a:rPr>
                <a:t> </a:t>
              </a:r>
              <a:endParaRPr kumimoji="0" lang="en-US" sz="1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otham Light" pitchFamily="50" charset="0"/>
                <a:ea typeface="+mn-ea"/>
                <a:cs typeface="Calibri"/>
              </a:endParaRPr>
            </a:p>
            <a:p>
              <a:pPr marL="13970" marR="5080" lvl="0" indent="-1905" algn="ctr" defTabSz="914400" rtl="0" eaLnBrk="1" fontAlgn="auto" latinLnBrk="0" hangingPunct="1">
                <a:lnSpc>
                  <a:spcPct val="100000"/>
                </a:lnSpc>
                <a:spcBef>
                  <a:spcPts val="23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otham Light" pitchFamily="50" charset="0"/>
                  <a:ea typeface="+mn-ea"/>
                  <a:cs typeface="Calibri"/>
                </a:rPr>
                <a:t>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otham Light" pitchFamily="50" charset="0"/>
                  <a:ea typeface="+mn-ea"/>
                  <a:cs typeface="Calibri"/>
                </a:rPr>
                <a:t>I</a:t>
              </a:r>
              <a:r>
                <a:rPr kumimoji="0" sz="1400" b="1" i="0" u="none" strike="noStrike" kern="1200" cap="none" spc="-1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otham Light" pitchFamily="50" charset="0"/>
                  <a:ea typeface="+mn-ea"/>
                  <a:cs typeface="Calibri"/>
                </a:rPr>
                <a:t>n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otham Light" pitchFamily="50" charset="0"/>
                  <a:ea typeface="+mn-ea"/>
                  <a:cs typeface="Calibri"/>
                </a:rPr>
                <a:t>ter</a:t>
              </a:r>
              <a:r>
                <a:rPr kumimoji="0" sz="1400" b="1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otham Light" pitchFamily="50" charset="0"/>
                  <a:ea typeface="+mn-ea"/>
                  <a:cs typeface="Calibri"/>
                </a:rPr>
                <a:t>n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otham Light" pitchFamily="50" charset="0"/>
                  <a:ea typeface="+mn-ea"/>
                  <a:cs typeface="Calibri"/>
                </a:rPr>
                <a:t>o</a:t>
              </a:r>
            </a:p>
          </p:txBody>
        </p:sp>
        <p:sp>
          <p:nvSpPr>
            <p:cNvPr id="8" name="object 7"/>
            <p:cNvSpPr txBox="1"/>
            <p:nvPr/>
          </p:nvSpPr>
          <p:spPr>
            <a:xfrm>
              <a:off x="5984303" y="4153247"/>
              <a:ext cx="1032181" cy="373799"/>
            </a:xfrm>
            <a:prstGeom prst="rect">
              <a:avLst/>
            </a:prstGeom>
          </p:spPr>
          <p:txBody>
            <a:bodyPr vert="horz" wrap="square" lIns="0" tIns="29845" rIns="0" bIns="0" rtlCol="0">
              <a:spAutoFit/>
            </a:bodyPr>
            <a:lstStyle/>
            <a:p>
              <a:pPr marL="12700" marR="5080" lvl="0" indent="8890" algn="l" defTabSz="914400" rtl="0" eaLnBrk="1" fontAlgn="auto" latinLnBrk="0" hangingPunct="1">
                <a:lnSpc>
                  <a:spcPct val="100000"/>
                </a:lnSpc>
                <a:spcBef>
                  <a:spcPts val="23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otham Light" pitchFamily="50" charset="0"/>
                  <a:ea typeface="+mn-ea"/>
                  <a:cs typeface="Calibri"/>
                </a:rPr>
                <a:t>A</a:t>
              </a:r>
              <a:r>
                <a:rPr kumimoji="0" sz="1400" b="1" i="0" u="none" strike="noStrike" kern="1200" cap="none" spc="-1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otham Light" pitchFamily="50" charset="0"/>
                  <a:ea typeface="+mn-ea"/>
                  <a:cs typeface="Calibri"/>
                </a:rPr>
                <a:t>n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otham Light" pitchFamily="50" charset="0"/>
                  <a:ea typeface="+mn-ea"/>
                  <a:cs typeface="Calibri"/>
                </a:rPr>
                <a:t>ál</a:t>
              </a:r>
              <a:r>
                <a:rPr kumimoji="0" sz="1400" b="1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otham Light" pitchFamily="50" charset="0"/>
                  <a:ea typeface="+mn-ea"/>
                  <a:cs typeface="Calibri"/>
                </a:rPr>
                <a:t>isis  Ex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otham Light" pitchFamily="50" charset="0"/>
                  <a:ea typeface="+mn-ea"/>
                  <a:cs typeface="Calibri"/>
                </a:rPr>
                <a:t>terno</a:t>
              </a:r>
            </a:p>
          </p:txBody>
        </p:sp>
        <p:sp>
          <p:nvSpPr>
            <p:cNvPr id="9" name="object 8"/>
            <p:cNvSpPr txBox="1"/>
            <p:nvPr/>
          </p:nvSpPr>
          <p:spPr>
            <a:xfrm>
              <a:off x="4019103" y="5661587"/>
              <a:ext cx="1073014" cy="373799"/>
            </a:xfrm>
            <a:prstGeom prst="rect">
              <a:avLst/>
            </a:prstGeom>
          </p:spPr>
          <p:txBody>
            <a:bodyPr vert="horz" wrap="square" lIns="0" tIns="29845" rIns="0" bIns="0" rtlCol="0">
              <a:spAutoFit/>
            </a:bodyPr>
            <a:lstStyle/>
            <a:p>
              <a:pPr marL="52069" marR="5080" lvl="0" indent="-40005" algn="l" defTabSz="914400" rtl="0" eaLnBrk="1" fontAlgn="auto" latinLnBrk="0" hangingPunct="1">
                <a:lnSpc>
                  <a:spcPct val="100000"/>
                </a:lnSpc>
                <a:spcBef>
                  <a:spcPts val="23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otham Light" pitchFamily="50" charset="0"/>
                  <a:ea typeface="+mn-ea"/>
                  <a:cs typeface="Calibri"/>
                </a:rPr>
                <a:t>C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otham Light" pitchFamily="50" charset="0"/>
                  <a:ea typeface="+mn-ea"/>
                  <a:cs typeface="Calibri"/>
                </a:rPr>
                <a:t>o</a:t>
              </a:r>
              <a:r>
                <a:rPr kumimoji="0" sz="1400" b="1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otham Light" pitchFamily="50" charset="0"/>
                  <a:ea typeface="+mn-ea"/>
                  <a:cs typeface="Calibri"/>
                </a:rPr>
                <a:t>nstrucci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otham Light" pitchFamily="50" charset="0"/>
                  <a:ea typeface="+mn-ea"/>
                  <a:cs typeface="Calibri"/>
                </a:rPr>
                <a:t>ón  </a:t>
              </a:r>
              <a:r>
                <a:rPr kumimoji="0" sz="1400" b="1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otham Light" pitchFamily="50" charset="0"/>
                  <a:ea typeface="+mn-ea"/>
                  <a:cs typeface="Calibri"/>
                </a:rPr>
                <a:t>de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otham Light" pitchFamily="50" charset="0"/>
                  <a:ea typeface="+mn-ea"/>
                  <a:cs typeface="Calibri"/>
                </a:rPr>
                <a:t>la</a:t>
              </a:r>
              <a:r>
                <a:rPr kumimoji="0" sz="1400" b="1" i="0" u="none" strike="noStrike" kern="1200" cap="none" spc="-55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otham Light" pitchFamily="50" charset="0"/>
                  <a:ea typeface="+mn-ea"/>
                  <a:cs typeface="Calibri"/>
                </a:rPr>
                <a:t>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otham Light" pitchFamily="50" charset="0"/>
                  <a:ea typeface="+mn-ea"/>
                  <a:cs typeface="Calibri"/>
                </a:rPr>
                <a:t>matriz</a:t>
              </a:r>
            </a:p>
          </p:txBody>
        </p:sp>
        <p:sp>
          <p:nvSpPr>
            <p:cNvPr id="10" name="object 9"/>
            <p:cNvSpPr txBox="1"/>
            <p:nvPr/>
          </p:nvSpPr>
          <p:spPr>
            <a:xfrm>
              <a:off x="2317257" y="4088515"/>
              <a:ext cx="932507" cy="548480"/>
            </a:xfrm>
            <a:prstGeom prst="rect">
              <a:avLst/>
            </a:prstGeom>
          </p:spPr>
          <p:txBody>
            <a:bodyPr vert="horz" wrap="square" lIns="0" tIns="29845" rIns="0" bIns="0" rtlCol="0">
              <a:spAutoFit/>
            </a:bodyPr>
            <a:lstStyle/>
            <a:p>
              <a:pPr marL="12700" marR="5080" lvl="0" indent="0" algn="ctr" defTabSz="914400" rtl="0" eaLnBrk="1" fontAlgn="auto" latinLnBrk="0" hangingPunct="1">
                <a:lnSpc>
                  <a:spcPct val="100000"/>
                </a:lnSpc>
                <a:spcBef>
                  <a:spcPts val="23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otham Light" pitchFamily="50" charset="0"/>
                  <a:ea typeface="+mn-ea"/>
                  <a:cs typeface="Calibri"/>
                </a:rPr>
                <a:t>Definición</a:t>
              </a:r>
              <a:r>
                <a:rPr kumimoji="0" sz="1400" b="1" i="0" u="none" strike="noStrike" kern="120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otham Light" pitchFamily="50" charset="0"/>
                  <a:ea typeface="+mn-ea"/>
                  <a:cs typeface="Calibri"/>
                </a:rPr>
                <a:t> </a:t>
              </a:r>
              <a:r>
                <a:rPr kumimoji="0" sz="1400" b="1" i="0" u="none" strike="noStrike" kern="120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otham Light" pitchFamily="50" charset="0"/>
                  <a:ea typeface="+mn-ea"/>
                  <a:cs typeface="Calibri"/>
                </a:rPr>
                <a:t>de </a:t>
              </a:r>
              <a:r>
                <a:rPr kumimoji="0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otham Light" pitchFamily="50" charset="0"/>
                  <a:ea typeface="+mn-ea"/>
                  <a:cs typeface="Calibri"/>
                </a:rPr>
                <a:t>       estrategias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4231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03755" y="279689"/>
            <a:ext cx="8086725" cy="400050"/>
          </a:xfrm>
        </p:spPr>
        <p:txBody>
          <a:bodyPr>
            <a:noAutofit/>
          </a:bodyPr>
          <a:lstStyle/>
          <a:p>
            <a:r>
              <a:rPr lang="es-ES" altLang="en-US" sz="2800" dirty="0">
                <a:solidFill>
                  <a:srgbClr val="C00000"/>
                </a:solidFill>
                <a:latin typeface="Gotham Black" pitchFamily="50" charset="0"/>
              </a:rPr>
              <a:t>Fortalezas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83826" y="2357736"/>
            <a:ext cx="80644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Gotham Light" pitchFamily="50" charset="0"/>
              </a:rPr>
              <a:t>Atributos de la institución o actividad, que </a:t>
            </a:r>
            <a:r>
              <a:rPr lang="es-ES" sz="2400" b="1" dirty="0">
                <a:solidFill>
                  <a:srgbClr val="C00000"/>
                </a:solidFill>
                <a:latin typeface="Gotham Light" pitchFamily="50" charset="0"/>
              </a:rPr>
              <a:t>apoyan</a:t>
            </a:r>
            <a:r>
              <a:rPr lang="es-ES" sz="2400" dirty="0">
                <a:latin typeface="Gotham Light" pitchFamily="50" charset="0"/>
              </a:rPr>
              <a:t> el logro de sus objetivos.</a:t>
            </a:r>
          </a:p>
          <a:p>
            <a:endParaRPr lang="es-ES" sz="2400" dirty="0">
              <a:latin typeface="Gotham Light" pitchFamily="50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2400" dirty="0">
                <a:latin typeface="Gotham Light" pitchFamily="50" charset="0"/>
              </a:rPr>
              <a:t>Atributos positivos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ES" sz="2400" dirty="0">
                <a:latin typeface="Gotham Light" pitchFamily="50" charset="0"/>
              </a:rPr>
              <a:t>Internos: son parte o están bajo el control de la institución.</a:t>
            </a:r>
          </a:p>
        </p:txBody>
      </p:sp>
    </p:spTree>
    <p:extLst>
      <p:ext uri="{BB962C8B-B14F-4D97-AF65-F5344CB8AC3E}">
        <p14:creationId xmlns:p14="http://schemas.microsoft.com/office/powerpoint/2010/main" val="2506690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03755" y="279689"/>
            <a:ext cx="8086725" cy="400050"/>
          </a:xfrm>
        </p:spPr>
        <p:txBody>
          <a:bodyPr>
            <a:noAutofit/>
          </a:bodyPr>
          <a:lstStyle/>
          <a:p>
            <a:r>
              <a:rPr lang="es-ES" altLang="en-US" sz="2800" dirty="0">
                <a:solidFill>
                  <a:srgbClr val="C00000"/>
                </a:solidFill>
                <a:latin typeface="Gotham Black" pitchFamily="50" charset="0"/>
              </a:rPr>
              <a:t>Debilidades</a:t>
            </a:r>
            <a:endParaRPr lang="es-CO" sz="2800" dirty="0">
              <a:solidFill>
                <a:srgbClr val="C00000"/>
              </a:solidFill>
              <a:latin typeface="Gotham Black" pitchFamily="50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97680" y="2427009"/>
            <a:ext cx="80644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Gotham Light" pitchFamily="50" charset="0"/>
              </a:rPr>
              <a:t>Características internas de la organización o actividades que le </a:t>
            </a:r>
            <a:r>
              <a:rPr lang="es-ES" sz="2400" b="1" dirty="0">
                <a:solidFill>
                  <a:srgbClr val="C00000"/>
                </a:solidFill>
                <a:latin typeface="Gotham Light" pitchFamily="50" charset="0"/>
              </a:rPr>
              <a:t>impiden</a:t>
            </a:r>
            <a:r>
              <a:rPr lang="es-ES" sz="2400" dirty="0">
                <a:latin typeface="Gotham Light" pitchFamily="50" charset="0"/>
              </a:rPr>
              <a:t> alcanzar sus objetivos.</a:t>
            </a:r>
          </a:p>
          <a:p>
            <a:pPr algn="just"/>
            <a:endParaRPr lang="es-ES" sz="2400" dirty="0">
              <a:latin typeface="Gotham Light" pitchFamily="50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S" sz="2400" dirty="0">
                <a:latin typeface="Gotham Light" pitchFamily="50" charset="0"/>
              </a:rPr>
              <a:t>Factores negativos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s-ES" sz="2400" dirty="0">
                <a:latin typeface="Gotham Light" pitchFamily="50" charset="0"/>
              </a:rPr>
              <a:t>Interno, por ejemplo, son parte de la organización o están bajo el control </a:t>
            </a:r>
          </a:p>
        </p:txBody>
      </p:sp>
    </p:spTree>
    <p:extLst>
      <p:ext uri="{BB962C8B-B14F-4D97-AF65-F5344CB8AC3E}">
        <p14:creationId xmlns:p14="http://schemas.microsoft.com/office/powerpoint/2010/main" val="192182079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939</Words>
  <Application>Microsoft Office PowerPoint</Application>
  <PresentationFormat>Presentación en pantalla (4:3)</PresentationFormat>
  <Paragraphs>204</Paragraphs>
  <Slides>17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Franklin Gothic Book</vt:lpstr>
      <vt:lpstr>Franklin Gothic Medium</vt:lpstr>
      <vt:lpstr>Gotham Black</vt:lpstr>
      <vt:lpstr>Gotham Light</vt:lpstr>
      <vt:lpstr>Helvetica</vt:lpstr>
      <vt:lpstr>Times New Roman</vt:lpstr>
      <vt:lpstr>Wingdings</vt:lpstr>
      <vt:lpstr>Diseño personalizado</vt:lpstr>
      <vt:lpstr>Análisis DOFA</vt:lpstr>
      <vt:lpstr>Objetivos de aprendizaje</vt:lpstr>
      <vt:lpstr>Ciclos de la vigilancia en salud pública: Monitoreo</vt:lpstr>
      <vt:lpstr>Qué significa D-O-F-A ?</vt:lpstr>
      <vt:lpstr>Análisis DOFA</vt:lpstr>
      <vt:lpstr>Análisis DOFA</vt:lpstr>
      <vt:lpstr>Pasos para realizar el análisis DOFA</vt:lpstr>
      <vt:lpstr>Fortalezas</vt:lpstr>
      <vt:lpstr>Debilidades</vt:lpstr>
      <vt:lpstr>Oportunidades</vt:lpstr>
      <vt:lpstr>Amenazas</vt:lpstr>
      <vt:lpstr>Plantilla Matriz DOFA</vt:lpstr>
      <vt:lpstr>Estrategias</vt:lpstr>
      <vt:lpstr>Recomendaciones</vt:lpstr>
      <vt:lpstr>Resumen</vt:lpstr>
      <vt:lpstr>Análisis DOFA – Tabla 2 x 2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Análisis DOFA</dc:title>
  <dc:creator>Johana Silva</dc:creator>
  <cp:lastModifiedBy>Yury silva lopez</cp:lastModifiedBy>
  <cp:revision>82</cp:revision>
  <dcterms:modified xsi:type="dcterms:W3CDTF">2020-10-20T00:16:43Z</dcterms:modified>
</cp:coreProperties>
</file>