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9" r:id="rId20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82" autoAdjust="0"/>
  </p:normalViewPr>
  <p:slideViewPr>
    <p:cSldViewPr snapToGrid="0">
      <p:cViewPr varScale="1">
        <p:scale>
          <a:sx n="59" d="100"/>
          <a:sy n="59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84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634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52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2142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130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482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6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2673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>
                <a:latin typeface="Gotham Light" pitchFamily="50" charset="0"/>
              </a:rPr>
              <a:t>Cuando finalicen esta</a:t>
            </a:r>
            <a:r>
              <a:rPr lang="es-ES" sz="2400" baseline="0" dirty="0" smtClean="0">
                <a:latin typeface="Gotham Light" pitchFamily="50" charset="0"/>
              </a:rPr>
              <a:t> unidad</a:t>
            </a:r>
            <a:r>
              <a:rPr lang="es-ES" sz="2400" dirty="0" smtClean="0">
                <a:latin typeface="Gotham Light" pitchFamily="50" charset="0"/>
              </a:rPr>
              <a:t>, estarán en capacidad de: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03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904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73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808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5439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518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70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20/10/2020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74618" y="4171510"/>
            <a:ext cx="7232073" cy="989127"/>
          </a:xfrm>
        </p:spPr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200" b="1" dirty="0" smtClean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Análisis de Problemas</a:t>
            </a:r>
            <a:endParaRPr lang="x-none" altLang="en-US" sz="3200" b="1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3031" y="5160637"/>
            <a:ext cx="7598569" cy="386666"/>
          </a:xfrm>
        </p:spPr>
        <p:txBody>
          <a:bodyPr>
            <a:normAutofit/>
          </a:bodyPr>
          <a:lstStyle/>
          <a:p>
            <a:pPr algn="ctr"/>
            <a:r>
              <a:rPr lang="es-CO" sz="1600" dirty="0">
                <a:latin typeface="Gotham Light" pitchFamily="50" charset="0"/>
              </a:rPr>
              <a:t>Dirección de Vigilancia y Análisis del Riesgo en Salud Pública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C9E79-3DE5-430C-819C-C2C004CD1363}"/>
              </a:ext>
            </a:extLst>
          </p:cNvPr>
          <p:cNvSpPr txBox="1"/>
          <p:nvPr/>
        </p:nvSpPr>
        <p:spPr>
          <a:xfrm>
            <a:off x="580632" y="2385480"/>
            <a:ext cx="8563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Curso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Frontline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4660" y="279851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Llegar a la raíz del problema: </a:t>
            </a:r>
            <a:b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</a:b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 El método "Pero ¿por qué?" 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91" b="54253"/>
          <a:stretch/>
        </p:blipFill>
        <p:spPr>
          <a:xfrm>
            <a:off x="409575" y="3141442"/>
            <a:ext cx="133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39" b="54253"/>
          <a:stretch/>
        </p:blipFill>
        <p:spPr>
          <a:xfrm>
            <a:off x="7488237" y="2792192"/>
            <a:ext cx="15795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ular Callout 6"/>
          <p:cNvSpPr/>
          <p:nvPr/>
        </p:nvSpPr>
        <p:spPr>
          <a:xfrm>
            <a:off x="1143000" y="1191992"/>
            <a:ext cx="3348295" cy="840230"/>
          </a:xfrm>
          <a:prstGeom prst="wedgeRectCallout">
            <a:avLst>
              <a:gd name="adj1" fmla="val -48029"/>
              <a:gd name="adj2" fmla="val 21290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cs typeface="Arial" charset="0"/>
              </a:rPr>
              <a:t>Josefina, ¿podemos volver a almorzar más temprano? ¡Tengo hambre!</a:t>
            </a:r>
          </a:p>
        </p:txBody>
      </p:sp>
      <p:sp>
        <p:nvSpPr>
          <p:cNvPr id="28" name="Rectangular Callout 7"/>
          <p:cNvSpPr/>
          <p:nvPr/>
        </p:nvSpPr>
        <p:spPr>
          <a:xfrm>
            <a:off x="5319503" y="1384205"/>
            <a:ext cx="3310798" cy="1089529"/>
          </a:xfrm>
          <a:prstGeom prst="wedgeRectCallout">
            <a:avLst>
              <a:gd name="adj1" fmla="val 25739"/>
              <a:gd name="adj2" fmla="val 954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 dirty="0">
                <a:latin typeface="+mn-lt"/>
                <a:cs typeface="Arial" charset="0"/>
              </a:rPr>
              <a:t>¡Por supuesto! Pero ¿por qué tienes hambre tan temprano otra vez hoy, Ester? Son apenas las 10 de la mañana.</a:t>
            </a:r>
          </a:p>
        </p:txBody>
      </p:sp>
      <p:sp>
        <p:nvSpPr>
          <p:cNvPr id="29" name="Rectangular Callout 8"/>
          <p:cNvSpPr/>
          <p:nvPr/>
        </p:nvSpPr>
        <p:spPr>
          <a:xfrm>
            <a:off x="2549574" y="2138745"/>
            <a:ext cx="3130451" cy="590931"/>
          </a:xfrm>
          <a:prstGeom prst="wedgeRectCallout">
            <a:avLst>
              <a:gd name="adj1" fmla="val -82864"/>
              <a:gd name="adj2" fmla="val 11541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cs typeface="Arial" charset="0"/>
              </a:rPr>
              <a:t>Porque no desayuné esta mañana.</a:t>
            </a:r>
          </a:p>
        </p:txBody>
      </p:sp>
      <p:sp>
        <p:nvSpPr>
          <p:cNvPr id="30" name="Rectangular Callout 9"/>
          <p:cNvSpPr/>
          <p:nvPr/>
        </p:nvSpPr>
        <p:spPr>
          <a:xfrm>
            <a:off x="3843504" y="2889098"/>
            <a:ext cx="3075580" cy="590931"/>
          </a:xfrm>
          <a:prstGeom prst="wedgeRectCallout">
            <a:avLst>
              <a:gd name="adj1" fmla="val 70153"/>
              <a:gd name="adj2" fmla="val 4478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¿Hoy tampoco desayunaste? ¿Por qué no?</a:t>
            </a:r>
          </a:p>
        </p:txBody>
      </p:sp>
      <p:sp>
        <p:nvSpPr>
          <p:cNvPr id="31" name="Rectangular Callout 10"/>
          <p:cNvSpPr/>
          <p:nvPr/>
        </p:nvSpPr>
        <p:spPr>
          <a:xfrm>
            <a:off x="2510755" y="3558512"/>
            <a:ext cx="3639077" cy="341632"/>
          </a:xfrm>
          <a:prstGeom prst="wedgeRectCallout">
            <a:avLst>
              <a:gd name="adj1" fmla="val -81576"/>
              <a:gd name="adj2" fmla="val -2631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Pedro tampoco fue al mercado ayer.</a:t>
            </a:r>
          </a:p>
        </p:txBody>
      </p:sp>
      <p:sp>
        <p:nvSpPr>
          <p:cNvPr id="32" name="Rectangular Callout 11"/>
          <p:cNvSpPr/>
          <p:nvPr/>
        </p:nvSpPr>
        <p:spPr>
          <a:xfrm>
            <a:off x="3225039" y="4067007"/>
            <a:ext cx="3941696" cy="341632"/>
          </a:xfrm>
          <a:prstGeom prst="wedgeRectCallout">
            <a:avLst>
              <a:gd name="adj1" fmla="val 56227"/>
              <a:gd name="adj2" fmla="val -1832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¿Por qué no va al mercado?</a:t>
            </a:r>
          </a:p>
        </p:txBody>
      </p:sp>
      <p:sp>
        <p:nvSpPr>
          <p:cNvPr id="33" name="Rectangular Callout 12"/>
          <p:cNvSpPr/>
          <p:nvPr/>
        </p:nvSpPr>
        <p:spPr>
          <a:xfrm>
            <a:off x="2199153" y="4530446"/>
            <a:ext cx="1917561" cy="590931"/>
          </a:xfrm>
          <a:prstGeom prst="wedgeRectCallout">
            <a:avLst>
              <a:gd name="adj1" fmla="val -83361"/>
              <a:gd name="adj2" fmla="val -14830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Su auto se volvió a dañar.</a:t>
            </a:r>
          </a:p>
        </p:txBody>
      </p:sp>
      <p:sp>
        <p:nvSpPr>
          <p:cNvPr id="34" name="Rectangular Callout 13"/>
          <p:cNvSpPr/>
          <p:nvPr/>
        </p:nvSpPr>
        <p:spPr>
          <a:xfrm>
            <a:off x="4228134" y="4608670"/>
            <a:ext cx="2556218" cy="590931"/>
          </a:xfrm>
          <a:prstGeom prst="wedgeRectCallout">
            <a:avLst>
              <a:gd name="adj1" fmla="val 82824"/>
              <a:gd name="adj2" fmla="val -112236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¡Otra vez! ¿Por qué sigue pasando?</a:t>
            </a:r>
          </a:p>
        </p:txBody>
      </p:sp>
      <p:sp>
        <p:nvSpPr>
          <p:cNvPr id="35" name="Rectangular Callout 14"/>
          <p:cNvSpPr/>
          <p:nvPr/>
        </p:nvSpPr>
        <p:spPr>
          <a:xfrm>
            <a:off x="1292853" y="5422461"/>
            <a:ext cx="2550650" cy="840230"/>
          </a:xfrm>
          <a:prstGeom prst="wedgeRectCallout">
            <a:avLst>
              <a:gd name="adj1" fmla="val -41142"/>
              <a:gd name="adj2" fmla="val -18239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latin typeface="+mn-lt"/>
                <a:cs typeface="Arial" charset="0"/>
              </a:rPr>
              <a:t>Porque sigue posponiendo lo de llevarlo al servicio.</a:t>
            </a:r>
          </a:p>
        </p:txBody>
      </p:sp>
      <p:sp>
        <p:nvSpPr>
          <p:cNvPr id="36" name="Rectangular Callout 15"/>
          <p:cNvSpPr/>
          <p:nvPr/>
        </p:nvSpPr>
        <p:spPr>
          <a:xfrm>
            <a:off x="4431590" y="5391423"/>
            <a:ext cx="4412016" cy="840230"/>
          </a:xfrm>
          <a:prstGeom prst="wedgeRectCallout">
            <a:avLst>
              <a:gd name="adj1" fmla="val 20119"/>
              <a:gd name="adj2" fmla="val -16809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b="0" i="0"/>
            </a:pPr>
            <a:r>
              <a:rPr lang="x-none" b="1">
                <a:cs typeface="Arial" charset="0"/>
              </a:rPr>
              <a:t>¿Así que no estás desayunando porque Pedro no lleva su auto al servicio? Tenemos que hablar con Pedro... 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484660" y="4849592"/>
            <a:ext cx="1116655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b="1"/>
              <a:t>Ester</a:t>
            </a:r>
          </a:p>
        </p:txBody>
      </p:sp>
      <p:sp>
        <p:nvSpPr>
          <p:cNvPr id="38" name="TextBox 17"/>
          <p:cNvSpPr txBox="1"/>
          <p:nvPr/>
        </p:nvSpPr>
        <p:spPr>
          <a:xfrm>
            <a:off x="7489986" y="4468592"/>
            <a:ext cx="1426838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b="1"/>
              <a:t>Josefina</a:t>
            </a:r>
          </a:p>
        </p:txBody>
      </p:sp>
    </p:spTree>
    <p:extLst>
      <p:ext uri="{BB962C8B-B14F-4D97-AF65-F5344CB8AC3E}">
        <p14:creationId xmlns:p14="http://schemas.microsoft.com/office/powerpoint/2010/main" val="26611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Posibles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causas </a:t>
            </a:r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raíz de la baja aceptación de la vacunación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0330" y="1445405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b="1" dirty="0">
                <a:latin typeface="Gotham Light" pitchFamily="50" charset="0"/>
              </a:rPr>
              <a:t>Falta de </a:t>
            </a:r>
            <a:r>
              <a:rPr lang="es-ES" b="1" dirty="0" smtClean="0">
                <a:latin typeface="Gotham Light" pitchFamily="50" charset="0"/>
              </a:rPr>
              <a:t>existencia </a:t>
            </a:r>
            <a:r>
              <a:rPr lang="es-ES" b="1" dirty="0">
                <a:latin typeface="Gotham Light" pitchFamily="50" charset="0"/>
              </a:rPr>
              <a:t>de </a:t>
            </a:r>
            <a:r>
              <a:rPr lang="es-ES" b="1" dirty="0" smtClean="0">
                <a:latin typeface="Gotham Light" pitchFamily="50" charset="0"/>
              </a:rPr>
              <a:t>vacunas.</a:t>
            </a:r>
            <a:endParaRPr lang="es-ES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b="1" dirty="0">
                <a:latin typeface="Gotham Light" pitchFamily="50" charset="0"/>
              </a:rPr>
              <a:t>Problemas en la cadena de frío que origina retrasos en </a:t>
            </a:r>
            <a:r>
              <a:rPr lang="es-ES" b="1" dirty="0" smtClean="0">
                <a:latin typeface="Gotham Light" pitchFamily="50" charset="0"/>
              </a:rPr>
              <a:t>la disposición de las vacunas.</a:t>
            </a:r>
            <a:endParaRPr lang="es-ES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b="1" dirty="0">
                <a:latin typeface="Gotham Light" pitchFamily="50" charset="0"/>
              </a:rPr>
              <a:t>Creencias acerca de la vacunación en la comunidad</a:t>
            </a:r>
          </a:p>
          <a:p>
            <a:pPr algn="just">
              <a:defRPr b="0" i="0"/>
            </a:pPr>
            <a:r>
              <a:rPr lang="es-ES" b="1" dirty="0">
                <a:latin typeface="Gotham Light" pitchFamily="50" charset="0"/>
              </a:rPr>
              <a:t>Carga de trabajo del personal, ausentismo</a:t>
            </a:r>
          </a:p>
          <a:p>
            <a:pPr algn="just">
              <a:defRPr b="0" i="0"/>
            </a:pPr>
            <a:r>
              <a:rPr lang="es-ES" b="1" dirty="0" smtClean="0">
                <a:latin typeface="Gotham Light" pitchFamily="50" charset="0"/>
              </a:rPr>
              <a:t>Desconocimiento por parte de </a:t>
            </a:r>
            <a:r>
              <a:rPr lang="es-ES" b="1" dirty="0">
                <a:latin typeface="Gotham Light" pitchFamily="50" charset="0"/>
              </a:rPr>
              <a:t>la </a:t>
            </a:r>
            <a:r>
              <a:rPr lang="es-ES" b="1" dirty="0" smtClean="0">
                <a:latin typeface="Gotham Light" pitchFamily="50" charset="0"/>
              </a:rPr>
              <a:t>población.</a:t>
            </a:r>
            <a:endParaRPr lang="es-ES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b="1" dirty="0" smtClean="0">
                <a:latin typeface="Gotham Light" pitchFamily="50" charset="0"/>
              </a:rPr>
              <a:t>La comunidad desconoce los horarios disponibles.</a:t>
            </a:r>
            <a:endParaRPr lang="es-ES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b="1" dirty="0">
                <a:latin typeface="Gotham Light" pitchFamily="50" charset="0"/>
              </a:rPr>
              <a:t>Falta de </a:t>
            </a:r>
            <a:r>
              <a:rPr lang="es-ES" b="1" dirty="0" smtClean="0">
                <a:latin typeface="Gotham Light" pitchFamily="50" charset="0"/>
              </a:rPr>
              <a:t>supervisión.</a:t>
            </a:r>
            <a:endParaRPr lang="es-ES" b="1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2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4304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Agrupar las causas en categorías</a:t>
            </a:r>
            <a:b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</a:b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1559705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b="1" dirty="0" smtClean="0">
                <a:latin typeface="Gotham Light" pitchFamily="50" charset="0"/>
              </a:rPr>
              <a:t>Se realiza </a:t>
            </a:r>
            <a:r>
              <a:rPr lang="es-ES" b="1" dirty="0">
                <a:latin typeface="Gotham Light" pitchFamily="50" charset="0"/>
              </a:rPr>
              <a:t>al final de la </a:t>
            </a:r>
            <a:r>
              <a:rPr lang="es-ES" b="1" dirty="0" smtClean="0">
                <a:latin typeface="Gotham Light" pitchFamily="50" charset="0"/>
              </a:rPr>
              <a:t>lluvia </a:t>
            </a:r>
            <a:r>
              <a:rPr lang="es-ES" b="1" dirty="0">
                <a:latin typeface="Gotham Light" pitchFamily="50" charset="0"/>
              </a:rPr>
              <a:t>de ideas</a:t>
            </a:r>
            <a:r>
              <a:rPr lang="es-ES" b="1" dirty="0" smtClean="0">
                <a:latin typeface="Gotham Light" pitchFamily="50" charset="0"/>
              </a:rPr>
              <a:t>.</a:t>
            </a:r>
          </a:p>
          <a:p>
            <a:pPr marL="0" indent="0" algn="just">
              <a:buNone/>
              <a:defRPr b="0" i="0"/>
            </a:pPr>
            <a:r>
              <a:rPr lang="es-ES" b="1" dirty="0" smtClean="0">
                <a:latin typeface="Gotham Light" pitchFamily="50" charset="0"/>
              </a:rPr>
              <a:t>En </a:t>
            </a:r>
            <a:r>
              <a:rPr lang="es-ES" b="1" dirty="0">
                <a:latin typeface="Gotham Light" pitchFamily="50" charset="0"/>
              </a:rPr>
              <a:t>nuestro ejemplo</a:t>
            </a:r>
            <a:r>
              <a:rPr lang="es-ES" b="1" dirty="0" smtClean="0">
                <a:latin typeface="Gotham Light" pitchFamily="50" charset="0"/>
              </a:rPr>
              <a:t>:</a:t>
            </a:r>
          </a:p>
          <a:p>
            <a:pPr marL="0" indent="0" algn="just">
              <a:buNone/>
              <a:defRPr b="0" i="0"/>
            </a:pPr>
            <a:endParaRPr lang="es-ES" b="1" dirty="0">
              <a:latin typeface="Gotham Light" pitchFamily="50" charset="0"/>
            </a:endParaRPr>
          </a:p>
          <a:p>
            <a:pPr lvl="1" algn="just">
              <a:buFont typeface="Wingdings" panose="05000000000000000000" pitchFamily="2" charset="2"/>
              <a:buChar char="§"/>
              <a:defRPr b="0" i="0"/>
            </a:pPr>
            <a:r>
              <a:rPr lang="es-ES" b="1" dirty="0">
                <a:latin typeface="Gotham Light" pitchFamily="50" charset="0"/>
              </a:rPr>
              <a:t>Personal</a:t>
            </a:r>
          </a:p>
          <a:p>
            <a:pPr lvl="1" algn="just">
              <a:buFont typeface="Wingdings" panose="05000000000000000000" pitchFamily="2" charset="2"/>
              <a:buChar char="§"/>
              <a:defRPr b="0" i="0"/>
            </a:pPr>
            <a:r>
              <a:rPr lang="es-ES" b="1" dirty="0">
                <a:latin typeface="Gotham Light" pitchFamily="50" charset="0"/>
              </a:rPr>
              <a:t>Vacunas</a:t>
            </a:r>
          </a:p>
          <a:p>
            <a:pPr lvl="1" algn="just">
              <a:buFont typeface="Wingdings" panose="05000000000000000000" pitchFamily="2" charset="2"/>
              <a:buChar char="§"/>
              <a:defRPr b="0" i="0"/>
            </a:pPr>
            <a:r>
              <a:rPr lang="es-ES" b="1" dirty="0">
                <a:latin typeface="Gotham Light" pitchFamily="50" charset="0"/>
              </a:rPr>
              <a:t>Administración</a:t>
            </a:r>
          </a:p>
          <a:p>
            <a:pPr lvl="1" algn="just">
              <a:buFont typeface="Wingdings" panose="05000000000000000000" pitchFamily="2" charset="2"/>
              <a:buChar char="§"/>
              <a:defRPr b="0" i="0"/>
            </a:pPr>
            <a:r>
              <a:rPr lang="es-ES" b="1" dirty="0">
                <a:latin typeface="Gotham Light" pitchFamily="50" charset="0"/>
              </a:rPr>
              <a:t>Población</a:t>
            </a:r>
          </a:p>
        </p:txBody>
      </p:sp>
    </p:spTree>
    <p:extLst>
      <p:ext uri="{BB962C8B-B14F-4D97-AF65-F5344CB8AC3E}">
        <p14:creationId xmlns:p14="http://schemas.microsoft.com/office/powerpoint/2010/main" val="8076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Diagrama: espina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de pescado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4"/>
          <p:cNvCxnSpPr/>
          <p:nvPr/>
        </p:nvCxnSpPr>
        <p:spPr>
          <a:xfrm>
            <a:off x="656779" y="3886200"/>
            <a:ext cx="6781800" cy="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/>
          <p:cNvCxnSpPr/>
          <p:nvPr/>
        </p:nvCxnSpPr>
        <p:spPr>
          <a:xfrm>
            <a:off x="5165277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/>
          <p:cNvCxnSpPr/>
          <p:nvPr/>
        </p:nvCxnSpPr>
        <p:spPr>
          <a:xfrm flipV="1">
            <a:off x="6092375" y="3886200"/>
            <a:ext cx="8255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/>
          <p:cNvCxnSpPr/>
          <p:nvPr/>
        </p:nvCxnSpPr>
        <p:spPr>
          <a:xfrm flipV="1">
            <a:off x="2968175" y="3886200"/>
            <a:ext cx="9017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"/>
          <p:cNvCxnSpPr/>
          <p:nvPr/>
        </p:nvCxnSpPr>
        <p:spPr>
          <a:xfrm>
            <a:off x="2041077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"/>
          <p:cNvSpPr/>
          <p:nvPr/>
        </p:nvSpPr>
        <p:spPr>
          <a:xfrm>
            <a:off x="7313440" y="3005554"/>
            <a:ext cx="1739829" cy="1566446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es-CO" sz="2400" b="1" dirty="0">
                <a:solidFill>
                  <a:srgbClr val="C00000"/>
                </a:solidFill>
              </a:rPr>
              <a:t>Baja a</a:t>
            </a:r>
            <a:r>
              <a:rPr lang="x-none" sz="2400" b="1" dirty="0">
                <a:solidFill>
                  <a:srgbClr val="C00000"/>
                </a:solidFill>
              </a:rPr>
              <a:t>ceptación</a:t>
            </a:r>
            <a:r>
              <a:rPr lang="en-US" sz="2400" b="1" dirty="0">
                <a:solidFill>
                  <a:srgbClr val="C00000"/>
                </a:solidFill>
              </a:rPr>
              <a:t> vacunación </a:t>
            </a:r>
            <a:r>
              <a:rPr lang="en-US" sz="2400" b="1" dirty="0" err="1">
                <a:solidFill>
                  <a:srgbClr val="C00000"/>
                </a:solidFill>
              </a:rPr>
              <a:t>rutinaria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5221424" y="5867400"/>
            <a:ext cx="2610853" cy="399034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Población</a:t>
            </a:r>
            <a:r>
              <a:rPr lang="x-none" sz="2400" b="1" dirty="0">
                <a:solidFill>
                  <a:schemeClr val="tx1"/>
                </a:solidFill>
              </a:rPr>
              <a:t> objetivo</a:t>
            </a:r>
          </a:p>
        </p:txBody>
      </p:sp>
      <p:sp>
        <p:nvSpPr>
          <p:cNvPr id="32" name="Rectangle 11"/>
          <p:cNvSpPr/>
          <p:nvPr/>
        </p:nvSpPr>
        <p:spPr>
          <a:xfrm>
            <a:off x="1667381" y="5867400"/>
            <a:ext cx="2202496" cy="3810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Administración</a:t>
            </a:r>
          </a:p>
        </p:txBody>
      </p:sp>
      <p:sp>
        <p:nvSpPr>
          <p:cNvPr id="33" name="Rectangle 12"/>
          <p:cNvSpPr/>
          <p:nvPr/>
        </p:nvSpPr>
        <p:spPr>
          <a:xfrm>
            <a:off x="1408030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000" b="1" dirty="0">
                <a:solidFill>
                  <a:schemeClr val="tx1"/>
                </a:solidFill>
              </a:rPr>
              <a:t>Vacunas</a:t>
            </a:r>
          </a:p>
        </p:txBody>
      </p:sp>
      <p:sp>
        <p:nvSpPr>
          <p:cNvPr id="34" name="Rectangle 13"/>
          <p:cNvSpPr/>
          <p:nvPr/>
        </p:nvSpPr>
        <p:spPr>
          <a:xfrm>
            <a:off x="4315359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Personal</a:t>
            </a:r>
          </a:p>
        </p:txBody>
      </p:sp>
      <p:grpSp>
        <p:nvGrpSpPr>
          <p:cNvPr id="35" name="Group 33"/>
          <p:cNvGrpSpPr/>
          <p:nvPr/>
        </p:nvGrpSpPr>
        <p:grpSpPr>
          <a:xfrm>
            <a:off x="2879277" y="1981200"/>
            <a:ext cx="2418347" cy="461665"/>
            <a:chOff x="2362200" y="1981200"/>
            <a:chExt cx="2418347" cy="461665"/>
          </a:xfrm>
        </p:grpSpPr>
        <p:cxnSp>
          <p:nvCxnSpPr>
            <p:cNvPr id="36" name="Straight Arrow Connector 14"/>
            <p:cNvCxnSpPr/>
            <p:nvPr/>
          </p:nvCxnSpPr>
          <p:spPr>
            <a:xfrm>
              <a:off x="2362200" y="2133599"/>
              <a:ext cx="24183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5"/>
            <p:cNvSpPr txBox="1"/>
            <p:nvPr/>
          </p:nvSpPr>
          <p:spPr>
            <a:xfrm>
              <a:off x="2894025" y="1981200"/>
              <a:ext cx="15779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Carga de trabajo elevada</a:t>
              </a:r>
            </a:p>
          </p:txBody>
        </p:sp>
      </p:grpSp>
      <p:grpSp>
        <p:nvGrpSpPr>
          <p:cNvPr id="38" name="Group 34"/>
          <p:cNvGrpSpPr/>
          <p:nvPr/>
        </p:nvGrpSpPr>
        <p:grpSpPr>
          <a:xfrm>
            <a:off x="2879277" y="2466201"/>
            <a:ext cx="2667000" cy="276999"/>
            <a:chOff x="2362200" y="2466201"/>
            <a:chExt cx="2667000" cy="276999"/>
          </a:xfrm>
        </p:grpSpPr>
        <p:cxnSp>
          <p:nvCxnSpPr>
            <p:cNvPr id="39" name="Straight Arrow Connector 20"/>
            <p:cNvCxnSpPr/>
            <p:nvPr/>
          </p:nvCxnSpPr>
          <p:spPr>
            <a:xfrm>
              <a:off x="2362200" y="2579130"/>
              <a:ext cx="26670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1"/>
            <p:cNvSpPr txBox="1"/>
            <p:nvPr/>
          </p:nvSpPr>
          <p:spPr>
            <a:xfrm>
              <a:off x="2901121" y="2466201"/>
              <a:ext cx="182510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Capacitación inadecuada</a:t>
              </a:r>
            </a:p>
          </p:txBody>
        </p:sp>
      </p:grpSp>
      <p:grpSp>
        <p:nvGrpSpPr>
          <p:cNvPr id="41" name="Group 35"/>
          <p:cNvGrpSpPr/>
          <p:nvPr/>
        </p:nvGrpSpPr>
        <p:grpSpPr>
          <a:xfrm>
            <a:off x="3107877" y="2819400"/>
            <a:ext cx="2675335" cy="276999"/>
            <a:chOff x="2590800" y="2819400"/>
            <a:chExt cx="2675335" cy="276999"/>
          </a:xfrm>
        </p:grpSpPr>
        <p:cxnSp>
          <p:nvCxnSpPr>
            <p:cNvPr id="42" name="Straight Arrow Connector 22"/>
            <p:cNvCxnSpPr/>
            <p:nvPr/>
          </p:nvCxnSpPr>
          <p:spPr>
            <a:xfrm>
              <a:off x="2590800" y="3005554"/>
              <a:ext cx="2675335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3"/>
            <p:cNvSpPr txBox="1"/>
            <p:nvPr/>
          </p:nvSpPr>
          <p:spPr>
            <a:xfrm>
              <a:off x="3089509" y="2819400"/>
              <a:ext cx="19416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Actitudes y prácticas</a:t>
              </a:r>
            </a:p>
          </p:txBody>
        </p:sp>
      </p:grpSp>
      <p:grpSp>
        <p:nvGrpSpPr>
          <p:cNvPr id="44" name="Group 36"/>
          <p:cNvGrpSpPr/>
          <p:nvPr/>
        </p:nvGrpSpPr>
        <p:grpSpPr>
          <a:xfrm>
            <a:off x="3488877" y="3276600"/>
            <a:ext cx="2514600" cy="276999"/>
            <a:chOff x="2971800" y="3276600"/>
            <a:chExt cx="2514600" cy="276999"/>
          </a:xfrm>
        </p:grpSpPr>
        <p:cxnSp>
          <p:nvCxnSpPr>
            <p:cNvPr id="45" name="Straight Arrow Connector 24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25"/>
            <p:cNvSpPr txBox="1"/>
            <p:nvPr/>
          </p:nvSpPr>
          <p:spPr>
            <a:xfrm>
              <a:off x="3341656" y="3276600"/>
              <a:ext cx="18417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Comunicación inadecuada</a:t>
              </a:r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364677" y="1981199"/>
            <a:ext cx="1808747" cy="646331"/>
            <a:chOff x="2971800" y="1981199"/>
            <a:chExt cx="1808747" cy="646331"/>
          </a:xfrm>
        </p:grpSpPr>
        <p:cxnSp>
          <p:nvCxnSpPr>
            <p:cNvPr id="48" name="Straight Arrow Connector 38"/>
            <p:cNvCxnSpPr/>
            <p:nvPr/>
          </p:nvCxnSpPr>
          <p:spPr>
            <a:xfrm>
              <a:off x="2971800" y="21335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39"/>
            <p:cNvSpPr txBox="1"/>
            <p:nvPr/>
          </p:nvSpPr>
          <p:spPr>
            <a:xfrm>
              <a:off x="3342495" y="1981199"/>
              <a:ext cx="100190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Agotamiento de las existencias</a:t>
              </a:r>
            </a:p>
          </p:txBody>
        </p:sp>
      </p:grpSp>
      <p:grpSp>
        <p:nvGrpSpPr>
          <p:cNvPr id="50" name="Group 40"/>
          <p:cNvGrpSpPr/>
          <p:nvPr/>
        </p:nvGrpSpPr>
        <p:grpSpPr>
          <a:xfrm>
            <a:off x="288477" y="2667000"/>
            <a:ext cx="2209800" cy="461665"/>
            <a:chOff x="3048000" y="2895600"/>
            <a:chExt cx="2209800" cy="461665"/>
          </a:xfrm>
        </p:grpSpPr>
        <p:cxnSp>
          <p:nvCxnSpPr>
            <p:cNvPr id="51" name="Straight Arrow Connector 41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42"/>
            <p:cNvSpPr txBox="1"/>
            <p:nvPr/>
          </p:nvSpPr>
          <p:spPr>
            <a:xfrm>
              <a:off x="3414688" y="2895600"/>
              <a:ext cx="16161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Problemas en la cadena de frío</a:t>
              </a:r>
            </a:p>
          </p:txBody>
        </p:sp>
      </p:grpSp>
      <p:grpSp>
        <p:nvGrpSpPr>
          <p:cNvPr id="53" name="Group 43"/>
          <p:cNvGrpSpPr/>
          <p:nvPr/>
        </p:nvGrpSpPr>
        <p:grpSpPr>
          <a:xfrm>
            <a:off x="364677" y="3276600"/>
            <a:ext cx="2514600" cy="461665"/>
            <a:chOff x="2971800" y="3276600"/>
            <a:chExt cx="2514600" cy="461665"/>
          </a:xfrm>
        </p:grpSpPr>
        <p:cxnSp>
          <p:nvCxnSpPr>
            <p:cNvPr id="54" name="Straight Arrow Connector 44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45"/>
            <p:cNvSpPr txBox="1"/>
            <p:nvPr/>
          </p:nvSpPr>
          <p:spPr>
            <a:xfrm>
              <a:off x="3341656" y="3276600"/>
              <a:ext cx="18417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en-US" sz="1200" dirty="0" err="1" smtClean="0"/>
                <a:t>Fallas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en</a:t>
              </a:r>
              <a:r>
                <a:rPr lang="en-US" sz="1200" dirty="0" smtClean="0"/>
                <a:t> la </a:t>
              </a:r>
              <a:r>
                <a:rPr lang="en-US" sz="1200" dirty="0"/>
                <a:t>p</a:t>
              </a:r>
              <a:r>
                <a:rPr lang="x-none" sz="1200" dirty="0" smtClean="0"/>
                <a:t>rogramación </a:t>
              </a:r>
              <a:r>
                <a:rPr lang="x-none" sz="1200" dirty="0"/>
                <a:t>diaria </a:t>
              </a:r>
              <a:r>
                <a:rPr lang="x-none" sz="1200" dirty="0" smtClean="0"/>
                <a:t>de </a:t>
              </a:r>
              <a:r>
                <a:rPr lang="x-none" sz="1200" dirty="0"/>
                <a:t>vacunación</a:t>
              </a:r>
            </a:p>
          </p:txBody>
        </p:sp>
      </p:grpSp>
      <p:grpSp>
        <p:nvGrpSpPr>
          <p:cNvPr id="56" name="Group 50"/>
          <p:cNvGrpSpPr/>
          <p:nvPr/>
        </p:nvGrpSpPr>
        <p:grpSpPr>
          <a:xfrm>
            <a:off x="669477" y="4267201"/>
            <a:ext cx="2895600" cy="276999"/>
            <a:chOff x="2971800" y="1981200"/>
            <a:chExt cx="1808747" cy="276999"/>
          </a:xfrm>
        </p:grpSpPr>
        <p:cxnSp>
          <p:nvCxnSpPr>
            <p:cNvPr id="57" name="Straight Arrow Connector 51"/>
            <p:cNvCxnSpPr/>
            <p:nvPr/>
          </p:nvCxnSpPr>
          <p:spPr>
            <a:xfrm>
              <a:off x="2971800" y="21335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2"/>
            <p:cNvSpPr txBox="1"/>
            <p:nvPr/>
          </p:nvSpPr>
          <p:spPr>
            <a:xfrm>
              <a:off x="3152914" y="1981200"/>
              <a:ext cx="13513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Supervisión inadecuada</a:t>
              </a:r>
            </a:p>
          </p:txBody>
        </p:sp>
      </p:grpSp>
      <p:grpSp>
        <p:nvGrpSpPr>
          <p:cNvPr id="59" name="Group 53"/>
          <p:cNvGrpSpPr/>
          <p:nvPr/>
        </p:nvGrpSpPr>
        <p:grpSpPr>
          <a:xfrm>
            <a:off x="517077" y="4572000"/>
            <a:ext cx="2895600" cy="276999"/>
            <a:chOff x="3048000" y="2895600"/>
            <a:chExt cx="2209800" cy="276999"/>
          </a:xfrm>
        </p:grpSpPr>
        <p:cxnSp>
          <p:nvCxnSpPr>
            <p:cNvPr id="60" name="Straight Arrow Connector 54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55"/>
            <p:cNvSpPr txBox="1"/>
            <p:nvPr/>
          </p:nvSpPr>
          <p:spPr>
            <a:xfrm>
              <a:off x="3216582" y="2895600"/>
              <a:ext cx="1868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Falta de apoyo de los líderes locales</a:t>
              </a:r>
            </a:p>
          </p:txBody>
        </p:sp>
      </p:grpSp>
      <p:grpSp>
        <p:nvGrpSpPr>
          <p:cNvPr id="62" name="Group 56"/>
          <p:cNvGrpSpPr/>
          <p:nvPr/>
        </p:nvGrpSpPr>
        <p:grpSpPr>
          <a:xfrm>
            <a:off x="517077" y="5257800"/>
            <a:ext cx="2514600" cy="461665"/>
            <a:chOff x="2971800" y="3276600"/>
            <a:chExt cx="2514600" cy="461665"/>
          </a:xfrm>
        </p:grpSpPr>
        <p:cxnSp>
          <p:nvCxnSpPr>
            <p:cNvPr id="63" name="Straight Arrow Connector 57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58"/>
            <p:cNvSpPr txBox="1"/>
            <p:nvPr/>
          </p:nvSpPr>
          <p:spPr>
            <a:xfrm>
              <a:off x="3124200" y="3276600"/>
              <a:ext cx="20592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Flujo de realimentación deficiente</a:t>
              </a:r>
            </a:p>
          </p:txBody>
        </p:sp>
      </p:grpSp>
      <p:grpSp>
        <p:nvGrpSpPr>
          <p:cNvPr id="65" name="Group 59"/>
          <p:cNvGrpSpPr/>
          <p:nvPr/>
        </p:nvGrpSpPr>
        <p:grpSpPr>
          <a:xfrm>
            <a:off x="821877" y="3962401"/>
            <a:ext cx="2875547" cy="276999"/>
            <a:chOff x="2971800" y="1862555"/>
            <a:chExt cx="1808747" cy="276999"/>
          </a:xfrm>
        </p:grpSpPr>
        <p:cxnSp>
          <p:nvCxnSpPr>
            <p:cNvPr id="66" name="Straight Arrow Connector 60"/>
            <p:cNvCxnSpPr/>
            <p:nvPr/>
          </p:nvCxnSpPr>
          <p:spPr>
            <a:xfrm>
              <a:off x="2971800" y="2014954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1"/>
            <p:cNvSpPr txBox="1"/>
            <p:nvPr/>
          </p:nvSpPr>
          <p:spPr>
            <a:xfrm>
              <a:off x="3276540" y="1862555"/>
              <a:ext cx="12302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Falta de supervisión</a:t>
              </a:r>
            </a:p>
          </p:txBody>
        </p:sp>
      </p:grpSp>
      <p:grpSp>
        <p:nvGrpSpPr>
          <p:cNvPr id="68" name="Group 62"/>
          <p:cNvGrpSpPr/>
          <p:nvPr/>
        </p:nvGrpSpPr>
        <p:grpSpPr>
          <a:xfrm>
            <a:off x="288477" y="4919246"/>
            <a:ext cx="2895600" cy="276999"/>
            <a:chOff x="3048000" y="2895600"/>
            <a:chExt cx="2209800" cy="276999"/>
          </a:xfrm>
        </p:grpSpPr>
        <p:cxnSp>
          <p:nvCxnSpPr>
            <p:cNvPr id="69" name="Straight Arrow Connector 63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4"/>
            <p:cNvSpPr txBox="1"/>
            <p:nvPr/>
          </p:nvSpPr>
          <p:spPr>
            <a:xfrm>
              <a:off x="3162328" y="2895600"/>
              <a:ext cx="1981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Falta de apoyo de los equipos móviles</a:t>
              </a:r>
            </a:p>
          </p:txBody>
        </p:sp>
      </p:grpSp>
      <p:grpSp>
        <p:nvGrpSpPr>
          <p:cNvPr id="71" name="Group 65"/>
          <p:cNvGrpSpPr/>
          <p:nvPr/>
        </p:nvGrpSpPr>
        <p:grpSpPr>
          <a:xfrm>
            <a:off x="3793677" y="4233445"/>
            <a:ext cx="2895600" cy="276999"/>
            <a:chOff x="2971800" y="1947444"/>
            <a:chExt cx="1808747" cy="276999"/>
          </a:xfrm>
        </p:grpSpPr>
        <p:cxnSp>
          <p:nvCxnSpPr>
            <p:cNvPr id="72" name="Straight Arrow Connector 66"/>
            <p:cNvCxnSpPr/>
            <p:nvPr/>
          </p:nvCxnSpPr>
          <p:spPr>
            <a:xfrm>
              <a:off x="2971800" y="20573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67"/>
            <p:cNvSpPr txBox="1"/>
            <p:nvPr/>
          </p:nvSpPr>
          <p:spPr>
            <a:xfrm>
              <a:off x="3399272" y="1947444"/>
              <a:ext cx="916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Difícil acceso</a:t>
              </a:r>
            </a:p>
          </p:txBody>
        </p:sp>
      </p:grpSp>
      <p:grpSp>
        <p:nvGrpSpPr>
          <p:cNvPr id="74" name="Group 68"/>
          <p:cNvGrpSpPr/>
          <p:nvPr/>
        </p:nvGrpSpPr>
        <p:grpSpPr>
          <a:xfrm>
            <a:off x="3661330" y="5486400"/>
            <a:ext cx="2514600" cy="276999"/>
            <a:chOff x="2971800" y="3276600"/>
            <a:chExt cx="2514600" cy="276999"/>
          </a:xfrm>
        </p:grpSpPr>
        <p:cxnSp>
          <p:nvCxnSpPr>
            <p:cNvPr id="75" name="Straight Arrow Connector 69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0"/>
            <p:cNvSpPr txBox="1"/>
            <p:nvPr/>
          </p:nvSpPr>
          <p:spPr>
            <a:xfrm>
              <a:off x="3341910" y="3276600"/>
              <a:ext cx="15872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Desplazamiento</a:t>
              </a:r>
            </a:p>
          </p:txBody>
        </p:sp>
      </p:grpSp>
      <p:grpSp>
        <p:nvGrpSpPr>
          <p:cNvPr id="77" name="Group 71"/>
          <p:cNvGrpSpPr/>
          <p:nvPr/>
        </p:nvGrpSpPr>
        <p:grpSpPr>
          <a:xfrm>
            <a:off x="3946077" y="3962399"/>
            <a:ext cx="2875547" cy="276999"/>
            <a:chOff x="2971800" y="1862553"/>
            <a:chExt cx="1808747" cy="276999"/>
          </a:xfrm>
        </p:grpSpPr>
        <p:cxnSp>
          <p:nvCxnSpPr>
            <p:cNvPr id="78" name="Straight Arrow Connector 72"/>
            <p:cNvCxnSpPr/>
            <p:nvPr/>
          </p:nvCxnSpPr>
          <p:spPr>
            <a:xfrm>
              <a:off x="2971800" y="2014954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3"/>
            <p:cNvSpPr txBox="1"/>
            <p:nvPr/>
          </p:nvSpPr>
          <p:spPr>
            <a:xfrm>
              <a:off x="3458046" y="1862553"/>
              <a:ext cx="10485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Subestimación</a:t>
              </a:r>
            </a:p>
          </p:txBody>
        </p:sp>
      </p:grpSp>
      <p:grpSp>
        <p:nvGrpSpPr>
          <p:cNvPr id="80" name="Group 74"/>
          <p:cNvGrpSpPr/>
          <p:nvPr/>
        </p:nvGrpSpPr>
        <p:grpSpPr>
          <a:xfrm>
            <a:off x="3565077" y="4758153"/>
            <a:ext cx="2895600" cy="461665"/>
            <a:chOff x="3048000" y="2886907"/>
            <a:chExt cx="2209800" cy="461665"/>
          </a:xfrm>
        </p:grpSpPr>
        <p:cxnSp>
          <p:nvCxnSpPr>
            <p:cNvPr id="81" name="Straight Arrow Connector 75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76"/>
            <p:cNvSpPr txBox="1"/>
            <p:nvPr/>
          </p:nvSpPr>
          <p:spPr>
            <a:xfrm>
              <a:off x="3619295" y="2886907"/>
              <a:ext cx="12908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Factores socioeconómicos</a:t>
              </a:r>
            </a:p>
          </p:txBody>
        </p:sp>
      </p:grpSp>
      <p:grpSp>
        <p:nvGrpSpPr>
          <p:cNvPr id="83" name="Group 79"/>
          <p:cNvGrpSpPr/>
          <p:nvPr/>
        </p:nvGrpSpPr>
        <p:grpSpPr>
          <a:xfrm>
            <a:off x="4033025" y="4495799"/>
            <a:ext cx="2427651" cy="276999"/>
            <a:chOff x="3216507" y="1981197"/>
            <a:chExt cx="1516441" cy="276999"/>
          </a:xfrm>
        </p:grpSpPr>
        <p:cxnSp>
          <p:nvCxnSpPr>
            <p:cNvPr id="84" name="Straight Arrow Connector 80"/>
            <p:cNvCxnSpPr/>
            <p:nvPr/>
          </p:nvCxnSpPr>
          <p:spPr>
            <a:xfrm>
              <a:off x="3216507" y="2133598"/>
              <a:ext cx="1516441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1"/>
            <p:cNvSpPr txBox="1"/>
            <p:nvPr/>
          </p:nvSpPr>
          <p:spPr>
            <a:xfrm>
              <a:off x="3685954" y="1981197"/>
              <a:ext cx="8169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en-US" sz="1200" dirty="0" err="1" smtClean="0"/>
                <a:t>Desconocimiento</a:t>
              </a:r>
              <a:endParaRPr lang="x-none" sz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793677" y="5209401"/>
            <a:ext cx="2514600" cy="276999"/>
            <a:chOff x="2971800" y="3276600"/>
            <a:chExt cx="2514600" cy="276999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341910" y="3276600"/>
              <a:ext cx="15872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/>
                <a:t>Rumores, creencias 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754779" y="797222"/>
            <a:ext cx="2290575" cy="1189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/>
              <a:t>Programa </a:t>
            </a:r>
            <a:r>
              <a:rPr lang="en-US" sz="2400" b="1" dirty="0" err="1"/>
              <a:t>ampliado</a:t>
            </a:r>
            <a:r>
              <a:rPr lang="en-US" sz="2400" b="1" dirty="0"/>
              <a:t> de </a:t>
            </a:r>
            <a:r>
              <a:rPr lang="en-US" sz="2400" b="1" dirty="0" err="1"/>
              <a:t>inmunización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10821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471361"/>
            <a:ext cx="10362521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Determinación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TPN </a:t>
            </a:r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/>
            </a:r>
            <a:b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</a:b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1559705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657600"/>
            <a:ext cx="8229600" cy="2011363"/>
          </a:xfrm>
        </p:spPr>
        <p:txBody>
          <a:bodyPr>
            <a:normAutofit fontScale="87500" lnSpcReduction="20000"/>
          </a:bodyPr>
          <a:lstStyle/>
          <a:p>
            <a:pPr eaLnBrk="1" hangingPunct="1">
              <a:lnSpc>
                <a:spcPct val="80000"/>
              </a:lnSpc>
              <a:defRPr b="0" i="0"/>
            </a:pPr>
            <a:endParaRPr lang="en-US" dirty="0"/>
          </a:p>
          <a:p>
            <a:pPr eaLnBrk="1" hangingPunct="1">
              <a:lnSpc>
                <a:spcPct val="80000"/>
              </a:lnSpc>
              <a:defRPr b="0" i="0"/>
            </a:pPr>
            <a:r>
              <a:rPr lang="x-none" sz="3000" dirty="0" smtClean="0">
                <a:latin typeface="Gotham Light" pitchFamily="50" charset="0"/>
                <a:cs typeface="Arial" panose="020B0604020202020204" pitchFamily="34" charset="0"/>
              </a:rPr>
              <a:t>Enf</a:t>
            </a:r>
            <a:r>
              <a:rPr lang="en-US" sz="3000" dirty="0" smtClean="0">
                <a:latin typeface="Gotham Light" pitchFamily="50" charset="0"/>
                <a:cs typeface="Arial" panose="020B0604020202020204" pitchFamily="34" charset="0"/>
              </a:rPr>
              <a:t>ó</a:t>
            </a:r>
            <a:r>
              <a:rPr lang="x-none" sz="3000" dirty="0" smtClean="0">
                <a:latin typeface="Gotham Light" pitchFamily="50" charset="0"/>
                <a:cs typeface="Arial" panose="020B0604020202020204" pitchFamily="34" charset="0"/>
              </a:rPr>
              <a:t>que</a:t>
            </a:r>
            <a:r>
              <a:rPr lang="en-US" sz="3000" dirty="0" smtClean="0">
                <a:latin typeface="Gotham Light" pitchFamily="50" charset="0"/>
                <a:cs typeface="Arial" panose="020B0604020202020204" pitchFamily="34" charset="0"/>
              </a:rPr>
              <a:t>se</a:t>
            </a:r>
            <a:r>
              <a:rPr lang="x-none" sz="3000" dirty="0" smtClean="0">
                <a:latin typeface="Gotham Light" pitchFamily="50" charset="0"/>
                <a:cs typeface="Arial" panose="020B0604020202020204" pitchFamily="34" charset="0"/>
              </a:rPr>
              <a:t> </a:t>
            </a:r>
            <a:r>
              <a:rPr lang="x-none" sz="3000" dirty="0">
                <a:latin typeface="Gotham Light" pitchFamily="50" charset="0"/>
                <a:cs typeface="Arial" panose="020B0604020202020204" pitchFamily="34" charset="0"/>
              </a:rPr>
              <a:t>en las causas totales o parciales</a:t>
            </a:r>
          </a:p>
          <a:p>
            <a:pPr eaLnBrk="1" hangingPunct="1">
              <a:lnSpc>
                <a:spcPct val="80000"/>
              </a:lnSpc>
              <a:defRPr b="0" i="0"/>
            </a:pPr>
            <a:endParaRPr lang="en-US" sz="3000" dirty="0">
              <a:latin typeface="Gotham Light" pitchFamily="50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 b="0" i="0"/>
            </a:pPr>
            <a:r>
              <a:rPr lang="x-none" sz="3000" dirty="0">
                <a:latin typeface="Gotham Light" pitchFamily="50" charset="0"/>
                <a:cs typeface="Arial" panose="020B0604020202020204" pitchFamily="34" charset="0"/>
              </a:rPr>
              <a:t>Los problemas que "no" estén bajo su control pueden asignarse a otros equipos o personas.</a:t>
            </a: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00876"/>
              </p:ext>
            </p:extLst>
          </p:nvPr>
        </p:nvGraphicFramePr>
        <p:xfrm>
          <a:off x="1066800" y="1752600"/>
          <a:ext cx="6553200" cy="1615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 i="0"/>
                      </a:pPr>
                      <a:r>
                        <a:rPr lang="x-none" sz="2400" b="1" dirty="0">
                          <a:solidFill>
                            <a:srgbClr val="006600"/>
                          </a:solidFill>
                          <a:latin typeface="Gotham Light" pitchFamily="50" charset="0"/>
                          <a:cs typeface="Aharoni" pitchFamily="2" charset="-79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x-none" sz="2000" b="0" dirty="0">
                          <a:latin typeface="Gotham Light" pitchFamily="50" charset="0"/>
                        </a:rPr>
                        <a:t>Totalmente bajo su control para mejorar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b="0" i="0"/>
                      </a:pPr>
                      <a:r>
                        <a:rPr lang="x-none" sz="2400" b="1" dirty="0">
                          <a:solidFill>
                            <a:srgbClr val="006600"/>
                          </a:solidFill>
                          <a:latin typeface="Gotham Light" pitchFamily="50" charset="0"/>
                          <a:cs typeface="Aharoni" pitchFamily="2" charset="-79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b="0" i="0"/>
                      </a:pPr>
                      <a:r>
                        <a:rPr kumimoji="0" lang="x-none" sz="2000" b="0" kern="1200" dirty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Parcialmente bajo su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b="0" i="0"/>
                      </a:pPr>
                      <a:r>
                        <a:rPr lang="x-none" sz="2400" b="1" dirty="0">
                          <a:solidFill>
                            <a:srgbClr val="006600"/>
                          </a:solidFill>
                          <a:latin typeface="Gotham Light" pitchFamily="50" charset="0"/>
                          <a:cs typeface="Aharoni" pitchFamily="2" charset="-79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b="0" i="0"/>
                      </a:pPr>
                      <a:r>
                        <a:rPr kumimoji="0" lang="x-none" sz="2000" b="0" kern="1200" dirty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kumimoji="0" lang="en-US" sz="2000" b="0" kern="1200" dirty="0" err="1" smtClean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está</a:t>
                      </a:r>
                      <a:r>
                        <a:rPr kumimoji="0" lang="en-US" sz="2000" b="0" kern="1200" dirty="0" smtClean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x-none" sz="2000" b="0" kern="1200" dirty="0" smtClean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bajo </a:t>
                      </a:r>
                      <a:r>
                        <a:rPr kumimoji="0" lang="x-none" sz="2000" b="0" kern="1200" dirty="0">
                          <a:solidFill>
                            <a:schemeClr val="tx1"/>
                          </a:solidFill>
                          <a:latin typeface="Gotham Light" pitchFamily="50" charset="0"/>
                          <a:ea typeface="+mn-ea"/>
                          <a:cs typeface="+mn-cs"/>
                        </a:rPr>
                        <a:t>su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5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Asignación del grado de control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4"/>
          <p:cNvCxnSpPr/>
          <p:nvPr/>
        </p:nvCxnSpPr>
        <p:spPr>
          <a:xfrm>
            <a:off x="656779" y="3886200"/>
            <a:ext cx="6781800" cy="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5"/>
          <p:cNvCxnSpPr/>
          <p:nvPr/>
        </p:nvCxnSpPr>
        <p:spPr>
          <a:xfrm>
            <a:off x="5165277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/>
          <p:cNvCxnSpPr/>
          <p:nvPr/>
        </p:nvCxnSpPr>
        <p:spPr>
          <a:xfrm flipV="1">
            <a:off x="6092375" y="3886200"/>
            <a:ext cx="8255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7"/>
          <p:cNvCxnSpPr/>
          <p:nvPr/>
        </p:nvCxnSpPr>
        <p:spPr>
          <a:xfrm flipV="1">
            <a:off x="2968175" y="3886200"/>
            <a:ext cx="9017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8"/>
          <p:cNvCxnSpPr/>
          <p:nvPr/>
        </p:nvCxnSpPr>
        <p:spPr>
          <a:xfrm>
            <a:off x="2041077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9"/>
          <p:cNvSpPr/>
          <p:nvPr/>
        </p:nvSpPr>
        <p:spPr>
          <a:xfrm>
            <a:off x="7313440" y="3005553"/>
            <a:ext cx="1739829" cy="1718215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en-US" sz="2400" b="1" dirty="0">
                <a:solidFill>
                  <a:srgbClr val="C00000"/>
                </a:solidFill>
              </a:rPr>
              <a:t>Baja </a:t>
            </a:r>
            <a:r>
              <a:rPr lang="en-US" sz="2400" b="1" dirty="0" err="1">
                <a:solidFill>
                  <a:srgbClr val="C00000"/>
                </a:solidFill>
              </a:rPr>
              <a:t>aceptación</a:t>
            </a:r>
            <a:r>
              <a:rPr lang="en-US" sz="2400" b="1" dirty="0">
                <a:solidFill>
                  <a:srgbClr val="C00000"/>
                </a:solidFill>
              </a:rPr>
              <a:t> vacunación </a:t>
            </a:r>
            <a:r>
              <a:rPr lang="en-US" sz="2400" b="1" dirty="0" err="1">
                <a:solidFill>
                  <a:srgbClr val="C00000"/>
                </a:solidFill>
              </a:rPr>
              <a:t>rutinaria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5221424" y="5867400"/>
            <a:ext cx="2610853" cy="399034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Población</a:t>
            </a:r>
            <a:r>
              <a:rPr lang="x-none" sz="2400" b="1" dirty="0">
                <a:solidFill>
                  <a:schemeClr val="tx1"/>
                </a:solidFill>
              </a:rPr>
              <a:t> objetivo</a:t>
            </a:r>
          </a:p>
        </p:txBody>
      </p:sp>
      <p:sp>
        <p:nvSpPr>
          <p:cNvPr id="32" name="Rectangle 11"/>
          <p:cNvSpPr/>
          <p:nvPr/>
        </p:nvSpPr>
        <p:spPr>
          <a:xfrm>
            <a:off x="1667381" y="5867400"/>
            <a:ext cx="2202496" cy="3810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Administración</a:t>
            </a:r>
          </a:p>
        </p:txBody>
      </p:sp>
      <p:sp>
        <p:nvSpPr>
          <p:cNvPr id="33" name="Rectangle 12"/>
          <p:cNvSpPr/>
          <p:nvPr/>
        </p:nvSpPr>
        <p:spPr>
          <a:xfrm>
            <a:off x="1408030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000" b="1" dirty="0">
                <a:solidFill>
                  <a:schemeClr val="tx1"/>
                </a:solidFill>
              </a:rPr>
              <a:t>Vacunas</a:t>
            </a:r>
          </a:p>
        </p:txBody>
      </p:sp>
      <p:sp>
        <p:nvSpPr>
          <p:cNvPr id="34" name="Rectangle 13"/>
          <p:cNvSpPr/>
          <p:nvPr/>
        </p:nvSpPr>
        <p:spPr>
          <a:xfrm>
            <a:off x="4315359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200" b="1" dirty="0">
                <a:solidFill>
                  <a:schemeClr val="tx1"/>
                </a:solidFill>
              </a:rPr>
              <a:t>Personal</a:t>
            </a:r>
          </a:p>
        </p:txBody>
      </p:sp>
      <p:grpSp>
        <p:nvGrpSpPr>
          <p:cNvPr id="35" name="Group 33"/>
          <p:cNvGrpSpPr/>
          <p:nvPr/>
        </p:nvGrpSpPr>
        <p:grpSpPr>
          <a:xfrm>
            <a:off x="2879277" y="1981200"/>
            <a:ext cx="2418347" cy="646331"/>
            <a:chOff x="2362200" y="1981200"/>
            <a:chExt cx="2418347" cy="646331"/>
          </a:xfrm>
        </p:grpSpPr>
        <p:cxnSp>
          <p:nvCxnSpPr>
            <p:cNvPr id="36" name="Straight Arrow Connector 14"/>
            <p:cNvCxnSpPr/>
            <p:nvPr/>
          </p:nvCxnSpPr>
          <p:spPr>
            <a:xfrm>
              <a:off x="2362200" y="2133599"/>
              <a:ext cx="24183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5"/>
            <p:cNvSpPr txBox="1"/>
            <p:nvPr/>
          </p:nvSpPr>
          <p:spPr>
            <a:xfrm>
              <a:off x="2894025" y="1981200"/>
              <a:ext cx="157795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Carga de trabajo </a:t>
              </a:r>
              <a:r>
                <a:rPr lang="x-none" sz="1200" dirty="0" smtClean="0"/>
                <a:t>elevada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38" name="Group 34"/>
          <p:cNvGrpSpPr/>
          <p:nvPr/>
        </p:nvGrpSpPr>
        <p:grpSpPr>
          <a:xfrm>
            <a:off x="2766572" y="2466201"/>
            <a:ext cx="2667000" cy="276999"/>
            <a:chOff x="2362200" y="2466201"/>
            <a:chExt cx="2667000" cy="276999"/>
          </a:xfrm>
        </p:grpSpPr>
        <p:cxnSp>
          <p:nvCxnSpPr>
            <p:cNvPr id="39" name="Straight Arrow Connector 20"/>
            <p:cNvCxnSpPr/>
            <p:nvPr/>
          </p:nvCxnSpPr>
          <p:spPr>
            <a:xfrm>
              <a:off x="2362200" y="2579130"/>
              <a:ext cx="26670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1"/>
            <p:cNvSpPr txBox="1"/>
            <p:nvPr/>
          </p:nvSpPr>
          <p:spPr>
            <a:xfrm>
              <a:off x="2901121" y="2466201"/>
              <a:ext cx="20418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Capacitación </a:t>
              </a:r>
              <a:r>
                <a:rPr lang="x-none" sz="1200" dirty="0" smtClean="0"/>
                <a:t>inadecuada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002060"/>
                  </a:solidFill>
                </a:rPr>
                <a:t>(T)</a:t>
              </a:r>
              <a:r>
                <a:rPr lang="en-US" sz="1200" dirty="0" smtClean="0"/>
                <a:t> </a:t>
              </a:r>
              <a:endParaRPr lang="x-none" sz="1200" dirty="0"/>
            </a:p>
          </p:txBody>
        </p:sp>
      </p:grpSp>
      <p:grpSp>
        <p:nvGrpSpPr>
          <p:cNvPr id="41" name="Group 35"/>
          <p:cNvGrpSpPr/>
          <p:nvPr/>
        </p:nvGrpSpPr>
        <p:grpSpPr>
          <a:xfrm>
            <a:off x="3107877" y="2819400"/>
            <a:ext cx="2675335" cy="461665"/>
            <a:chOff x="2590800" y="2819400"/>
            <a:chExt cx="2675335" cy="461665"/>
          </a:xfrm>
        </p:grpSpPr>
        <p:cxnSp>
          <p:nvCxnSpPr>
            <p:cNvPr id="42" name="Straight Arrow Connector 22"/>
            <p:cNvCxnSpPr/>
            <p:nvPr/>
          </p:nvCxnSpPr>
          <p:spPr>
            <a:xfrm>
              <a:off x="2590800" y="3005554"/>
              <a:ext cx="2675335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3"/>
            <p:cNvSpPr txBox="1"/>
            <p:nvPr/>
          </p:nvSpPr>
          <p:spPr>
            <a:xfrm>
              <a:off x="3089509" y="2819400"/>
              <a:ext cx="19416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Actitudes y </a:t>
              </a:r>
              <a:r>
                <a:rPr lang="x-none" sz="1200" dirty="0" smtClean="0"/>
                <a:t>pr</a:t>
              </a:r>
              <a:r>
                <a:rPr lang="en-US" sz="1200" dirty="0" err="1" smtClean="0"/>
                <a:t>actica</a:t>
              </a:r>
              <a:r>
                <a:rPr lang="x-none" sz="1200" dirty="0" smtClean="0"/>
                <a:t>s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44" name="Group 36"/>
          <p:cNvGrpSpPr/>
          <p:nvPr/>
        </p:nvGrpSpPr>
        <p:grpSpPr>
          <a:xfrm>
            <a:off x="3488877" y="3276600"/>
            <a:ext cx="2514600" cy="461665"/>
            <a:chOff x="2971800" y="3276600"/>
            <a:chExt cx="2514600" cy="461665"/>
          </a:xfrm>
        </p:grpSpPr>
        <p:cxnSp>
          <p:nvCxnSpPr>
            <p:cNvPr id="45" name="Straight Arrow Connector 24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25"/>
            <p:cNvSpPr txBox="1"/>
            <p:nvPr/>
          </p:nvSpPr>
          <p:spPr>
            <a:xfrm>
              <a:off x="3341656" y="3276600"/>
              <a:ext cx="20850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Comunicación </a:t>
              </a:r>
              <a:r>
                <a:rPr lang="x-none" sz="1200" dirty="0" smtClean="0"/>
                <a:t>inadecuada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364677" y="1981199"/>
            <a:ext cx="1808747" cy="646331"/>
            <a:chOff x="2971800" y="1981199"/>
            <a:chExt cx="1808747" cy="646331"/>
          </a:xfrm>
        </p:grpSpPr>
        <p:cxnSp>
          <p:nvCxnSpPr>
            <p:cNvPr id="48" name="Straight Arrow Connector 38"/>
            <p:cNvCxnSpPr/>
            <p:nvPr/>
          </p:nvCxnSpPr>
          <p:spPr>
            <a:xfrm>
              <a:off x="2971800" y="21335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39"/>
            <p:cNvSpPr txBox="1"/>
            <p:nvPr/>
          </p:nvSpPr>
          <p:spPr>
            <a:xfrm>
              <a:off x="3342495" y="1981199"/>
              <a:ext cx="12094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Agotamiento de las </a:t>
              </a:r>
              <a:r>
                <a:rPr lang="x-none" sz="1200" dirty="0" smtClean="0"/>
                <a:t>existencias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0"/>
          <p:cNvGrpSpPr/>
          <p:nvPr/>
        </p:nvGrpSpPr>
        <p:grpSpPr>
          <a:xfrm>
            <a:off x="288477" y="2667000"/>
            <a:ext cx="2209800" cy="830997"/>
            <a:chOff x="3048000" y="2895600"/>
            <a:chExt cx="2209800" cy="830997"/>
          </a:xfrm>
        </p:grpSpPr>
        <p:cxnSp>
          <p:nvCxnSpPr>
            <p:cNvPr id="51" name="Straight Arrow Connector 41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42"/>
            <p:cNvSpPr txBox="1"/>
            <p:nvPr/>
          </p:nvSpPr>
          <p:spPr>
            <a:xfrm>
              <a:off x="3414688" y="2895600"/>
              <a:ext cx="161612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Problemas en la cadena de </a:t>
              </a:r>
              <a:r>
                <a:rPr lang="x-none" sz="1200" dirty="0" smtClean="0"/>
                <a:t>frío</a:t>
              </a:r>
              <a:endParaRPr lang="en-US" sz="1200" dirty="0" smtClean="0"/>
            </a:p>
            <a:p>
              <a:pPr algn="ctr">
                <a:defRPr b="0" i="0"/>
              </a:pP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53" name="Group 43"/>
          <p:cNvGrpSpPr/>
          <p:nvPr/>
        </p:nvGrpSpPr>
        <p:grpSpPr>
          <a:xfrm>
            <a:off x="364677" y="3276601"/>
            <a:ext cx="2514600" cy="423446"/>
            <a:chOff x="2971800" y="3276600"/>
            <a:chExt cx="2514600" cy="830997"/>
          </a:xfrm>
        </p:grpSpPr>
        <p:cxnSp>
          <p:nvCxnSpPr>
            <p:cNvPr id="54" name="Straight Arrow Connector 44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45"/>
            <p:cNvSpPr txBox="1"/>
            <p:nvPr/>
          </p:nvSpPr>
          <p:spPr>
            <a:xfrm>
              <a:off x="3341656" y="3276600"/>
              <a:ext cx="185264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en-US" sz="1200" dirty="0" err="1" smtClean="0"/>
                <a:t>Fallas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en</a:t>
              </a:r>
              <a:r>
                <a:rPr lang="en-US" sz="1200" dirty="0" smtClean="0"/>
                <a:t> la </a:t>
              </a:r>
              <a:r>
                <a:rPr lang="en-US" sz="1200" dirty="0"/>
                <a:t>p</a:t>
              </a:r>
              <a:r>
                <a:rPr lang="x-none" sz="1200" dirty="0" smtClean="0"/>
                <a:t>rogramación </a:t>
              </a:r>
              <a:r>
                <a:rPr lang="x-none" sz="1200" dirty="0"/>
                <a:t>diaria </a:t>
              </a:r>
              <a:r>
                <a:rPr lang="x-none" sz="1200" dirty="0" smtClean="0"/>
                <a:t>de vacunación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002060"/>
                  </a:solidFill>
                </a:rPr>
                <a:t>(T)</a:t>
              </a:r>
              <a:endParaRPr lang="x-none" sz="1200" dirty="0">
                <a:solidFill>
                  <a:srgbClr val="002060"/>
                </a:solidFill>
              </a:endParaRPr>
            </a:p>
            <a:p>
              <a:pPr algn="ctr">
                <a:defRPr b="0" i="0"/>
              </a:pPr>
              <a:endParaRPr lang="en-US" sz="1200" dirty="0" smtClean="0"/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56" name="Group 50"/>
          <p:cNvGrpSpPr/>
          <p:nvPr/>
        </p:nvGrpSpPr>
        <p:grpSpPr>
          <a:xfrm>
            <a:off x="669477" y="4267201"/>
            <a:ext cx="2895600" cy="276999"/>
            <a:chOff x="2971800" y="1981200"/>
            <a:chExt cx="1808747" cy="276999"/>
          </a:xfrm>
        </p:grpSpPr>
        <p:cxnSp>
          <p:nvCxnSpPr>
            <p:cNvPr id="57" name="Straight Arrow Connector 51"/>
            <p:cNvCxnSpPr/>
            <p:nvPr/>
          </p:nvCxnSpPr>
          <p:spPr>
            <a:xfrm>
              <a:off x="2971800" y="21335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2"/>
            <p:cNvSpPr txBox="1"/>
            <p:nvPr/>
          </p:nvSpPr>
          <p:spPr>
            <a:xfrm>
              <a:off x="3152914" y="1981200"/>
              <a:ext cx="135132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Supervisión </a:t>
              </a:r>
              <a:r>
                <a:rPr lang="x-none" sz="1200" dirty="0" smtClean="0"/>
                <a:t>inadecuada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002060"/>
                  </a:solidFill>
                </a:rPr>
                <a:t>(T)</a:t>
              </a:r>
              <a:endParaRPr lang="x-none" sz="1200" dirty="0"/>
            </a:p>
          </p:txBody>
        </p:sp>
      </p:grpSp>
      <p:grpSp>
        <p:nvGrpSpPr>
          <p:cNvPr id="59" name="Group 53"/>
          <p:cNvGrpSpPr/>
          <p:nvPr/>
        </p:nvGrpSpPr>
        <p:grpSpPr>
          <a:xfrm>
            <a:off x="287860" y="4572000"/>
            <a:ext cx="3124817" cy="646331"/>
            <a:chOff x="3048000" y="2895600"/>
            <a:chExt cx="2209800" cy="646331"/>
          </a:xfrm>
        </p:grpSpPr>
        <p:cxnSp>
          <p:nvCxnSpPr>
            <p:cNvPr id="60" name="Straight Arrow Connector 54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55"/>
            <p:cNvSpPr txBox="1"/>
            <p:nvPr/>
          </p:nvSpPr>
          <p:spPr>
            <a:xfrm>
              <a:off x="3216582" y="2895600"/>
              <a:ext cx="186862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Falta de apoyo de los líderes </a:t>
              </a:r>
              <a:r>
                <a:rPr lang="x-none" sz="1200" dirty="0" smtClean="0"/>
                <a:t>locales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62" name="Group 56"/>
          <p:cNvGrpSpPr/>
          <p:nvPr/>
        </p:nvGrpSpPr>
        <p:grpSpPr>
          <a:xfrm>
            <a:off x="129844" y="5257801"/>
            <a:ext cx="3190164" cy="377746"/>
            <a:chOff x="2971800" y="3276600"/>
            <a:chExt cx="2514600" cy="646331"/>
          </a:xfrm>
        </p:grpSpPr>
        <p:cxnSp>
          <p:nvCxnSpPr>
            <p:cNvPr id="63" name="Straight Arrow Connector 57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58"/>
            <p:cNvSpPr txBox="1"/>
            <p:nvPr/>
          </p:nvSpPr>
          <p:spPr>
            <a:xfrm>
              <a:off x="3124200" y="3276600"/>
              <a:ext cx="205923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Flujo de realimentación </a:t>
              </a:r>
              <a:r>
                <a:rPr lang="x-none" sz="1200" dirty="0" smtClean="0"/>
                <a:t>deficient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r>
                <a:rPr lang="en-US" sz="1200" dirty="0" smtClean="0"/>
                <a:t> </a:t>
              </a:r>
              <a:endParaRPr lang="x-none" sz="1200" dirty="0"/>
            </a:p>
          </p:txBody>
        </p:sp>
      </p:grpSp>
      <p:grpSp>
        <p:nvGrpSpPr>
          <p:cNvPr id="65" name="Group 59"/>
          <p:cNvGrpSpPr/>
          <p:nvPr/>
        </p:nvGrpSpPr>
        <p:grpSpPr>
          <a:xfrm>
            <a:off x="821877" y="3962401"/>
            <a:ext cx="2875547" cy="276999"/>
            <a:chOff x="2971800" y="1862555"/>
            <a:chExt cx="1808747" cy="276999"/>
          </a:xfrm>
        </p:grpSpPr>
        <p:cxnSp>
          <p:nvCxnSpPr>
            <p:cNvPr id="66" name="Straight Arrow Connector 60"/>
            <p:cNvCxnSpPr/>
            <p:nvPr/>
          </p:nvCxnSpPr>
          <p:spPr>
            <a:xfrm>
              <a:off x="2971800" y="2014954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1"/>
            <p:cNvSpPr txBox="1"/>
            <p:nvPr/>
          </p:nvSpPr>
          <p:spPr>
            <a:xfrm>
              <a:off x="3276540" y="1862555"/>
              <a:ext cx="12302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Falta de </a:t>
              </a:r>
              <a:r>
                <a:rPr lang="x-none" sz="1200" dirty="0" smtClean="0"/>
                <a:t>supervisi</a:t>
              </a:r>
              <a:r>
                <a:rPr lang="en-US" sz="1200" dirty="0" smtClean="0"/>
                <a:t>o</a:t>
              </a:r>
              <a:r>
                <a:rPr lang="x-none" sz="1200" dirty="0" smtClean="0"/>
                <a:t>n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002060"/>
                  </a:solidFill>
                </a:rPr>
                <a:t>(T)</a:t>
              </a:r>
              <a:endParaRPr lang="x-none" sz="1200" dirty="0"/>
            </a:p>
          </p:txBody>
        </p:sp>
      </p:grpSp>
      <p:grpSp>
        <p:nvGrpSpPr>
          <p:cNvPr id="68" name="Group 62"/>
          <p:cNvGrpSpPr/>
          <p:nvPr/>
        </p:nvGrpSpPr>
        <p:grpSpPr>
          <a:xfrm>
            <a:off x="129844" y="4919247"/>
            <a:ext cx="3054233" cy="421958"/>
            <a:chOff x="3048000" y="2895600"/>
            <a:chExt cx="2209800" cy="646331"/>
          </a:xfrm>
        </p:grpSpPr>
        <p:cxnSp>
          <p:nvCxnSpPr>
            <p:cNvPr id="69" name="Straight Arrow Connector 63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4"/>
            <p:cNvSpPr txBox="1"/>
            <p:nvPr/>
          </p:nvSpPr>
          <p:spPr>
            <a:xfrm>
              <a:off x="3162328" y="2895600"/>
              <a:ext cx="19811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Falta de apoyo de los equipos </a:t>
              </a:r>
              <a:r>
                <a:rPr lang="x-none" sz="1200" dirty="0" smtClean="0"/>
                <a:t>móviles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>
                <a:solidFill>
                  <a:srgbClr val="C00000"/>
                </a:solidFill>
              </a:endParaRPr>
            </a:p>
            <a:p>
              <a:pPr algn="ctr">
                <a:defRPr b="0" i="0"/>
              </a:pPr>
              <a:endParaRPr lang="x-none" sz="1200" dirty="0"/>
            </a:p>
          </p:txBody>
        </p:sp>
      </p:grpSp>
      <p:grpSp>
        <p:nvGrpSpPr>
          <p:cNvPr id="71" name="Group 65"/>
          <p:cNvGrpSpPr/>
          <p:nvPr/>
        </p:nvGrpSpPr>
        <p:grpSpPr>
          <a:xfrm>
            <a:off x="3793677" y="4233445"/>
            <a:ext cx="2895600" cy="276999"/>
            <a:chOff x="2971800" y="1947444"/>
            <a:chExt cx="1808747" cy="276999"/>
          </a:xfrm>
        </p:grpSpPr>
        <p:cxnSp>
          <p:nvCxnSpPr>
            <p:cNvPr id="72" name="Straight Arrow Connector 66"/>
            <p:cNvCxnSpPr/>
            <p:nvPr/>
          </p:nvCxnSpPr>
          <p:spPr>
            <a:xfrm>
              <a:off x="2971800" y="2057399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67"/>
            <p:cNvSpPr txBox="1"/>
            <p:nvPr/>
          </p:nvSpPr>
          <p:spPr>
            <a:xfrm>
              <a:off x="3399272" y="1947444"/>
              <a:ext cx="9165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Difícil </a:t>
              </a:r>
              <a:r>
                <a:rPr lang="x-none" sz="1200" dirty="0" smtClean="0"/>
                <a:t>acceso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/>
            </a:p>
          </p:txBody>
        </p:sp>
      </p:grpSp>
      <p:grpSp>
        <p:nvGrpSpPr>
          <p:cNvPr id="74" name="Group 68"/>
          <p:cNvGrpSpPr/>
          <p:nvPr/>
        </p:nvGrpSpPr>
        <p:grpSpPr>
          <a:xfrm>
            <a:off x="3565077" y="5415953"/>
            <a:ext cx="2514600" cy="276999"/>
            <a:chOff x="3053721" y="3056293"/>
            <a:chExt cx="2514600" cy="276999"/>
          </a:xfrm>
        </p:grpSpPr>
        <p:cxnSp>
          <p:nvCxnSpPr>
            <p:cNvPr id="75" name="Straight Arrow Connector 69"/>
            <p:cNvCxnSpPr/>
            <p:nvPr/>
          </p:nvCxnSpPr>
          <p:spPr>
            <a:xfrm flipV="1">
              <a:off x="3053721" y="3185542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0"/>
            <p:cNvSpPr txBox="1"/>
            <p:nvPr/>
          </p:nvSpPr>
          <p:spPr>
            <a:xfrm>
              <a:off x="3449593" y="3056293"/>
              <a:ext cx="15872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 smtClean="0"/>
                <a:t>Desplazamiento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/>
            </a:p>
          </p:txBody>
        </p:sp>
      </p:grpSp>
      <p:grpSp>
        <p:nvGrpSpPr>
          <p:cNvPr id="77" name="Group 71"/>
          <p:cNvGrpSpPr/>
          <p:nvPr/>
        </p:nvGrpSpPr>
        <p:grpSpPr>
          <a:xfrm>
            <a:off x="3946077" y="3962399"/>
            <a:ext cx="2875547" cy="276999"/>
            <a:chOff x="2971800" y="1862553"/>
            <a:chExt cx="1808747" cy="276999"/>
          </a:xfrm>
        </p:grpSpPr>
        <p:cxnSp>
          <p:nvCxnSpPr>
            <p:cNvPr id="78" name="Straight Arrow Connector 72"/>
            <p:cNvCxnSpPr/>
            <p:nvPr/>
          </p:nvCxnSpPr>
          <p:spPr>
            <a:xfrm>
              <a:off x="2971800" y="2014954"/>
              <a:ext cx="1808747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3"/>
            <p:cNvSpPr txBox="1"/>
            <p:nvPr/>
          </p:nvSpPr>
          <p:spPr>
            <a:xfrm>
              <a:off x="3458046" y="1862553"/>
              <a:ext cx="10485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 smtClean="0"/>
                <a:t>Subestimación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/>
            </a:p>
          </p:txBody>
        </p:sp>
      </p:grpSp>
      <p:grpSp>
        <p:nvGrpSpPr>
          <p:cNvPr id="80" name="Group 74"/>
          <p:cNvGrpSpPr/>
          <p:nvPr/>
        </p:nvGrpSpPr>
        <p:grpSpPr>
          <a:xfrm>
            <a:off x="3565077" y="4723769"/>
            <a:ext cx="2895600" cy="461665"/>
            <a:chOff x="3048000" y="2852523"/>
            <a:chExt cx="2209800" cy="461665"/>
          </a:xfrm>
        </p:grpSpPr>
        <p:cxnSp>
          <p:nvCxnSpPr>
            <p:cNvPr id="81" name="Straight Arrow Connector 75"/>
            <p:cNvCxnSpPr/>
            <p:nvPr/>
          </p:nvCxnSpPr>
          <p:spPr>
            <a:xfrm>
              <a:off x="3048000" y="3048000"/>
              <a:ext cx="2209800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76"/>
            <p:cNvSpPr txBox="1"/>
            <p:nvPr/>
          </p:nvSpPr>
          <p:spPr>
            <a:xfrm>
              <a:off x="3336945" y="2852523"/>
              <a:ext cx="12908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Factores </a:t>
              </a:r>
              <a:r>
                <a:rPr lang="x-none" sz="1200" dirty="0" smtClean="0"/>
                <a:t>socioeconómicos</a:t>
              </a:r>
              <a:r>
                <a:rPr lang="en-US" sz="1200" dirty="0" smtClean="0"/>
                <a:t> </a:t>
              </a:r>
              <a:r>
                <a:rPr lang="en-US" sz="1200" dirty="0" smtClean="0">
                  <a:solidFill>
                    <a:schemeClr val="accent4">
                      <a:lumMod val="50000"/>
                    </a:schemeClr>
                  </a:solidFill>
                </a:rPr>
                <a:t>(N)</a:t>
              </a:r>
              <a:endParaRPr lang="x-none" sz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79"/>
          <p:cNvGrpSpPr/>
          <p:nvPr/>
        </p:nvGrpSpPr>
        <p:grpSpPr>
          <a:xfrm>
            <a:off x="4033025" y="4495800"/>
            <a:ext cx="2824108" cy="329850"/>
            <a:chOff x="3216507" y="1981197"/>
            <a:chExt cx="1516441" cy="461665"/>
          </a:xfrm>
        </p:grpSpPr>
        <p:cxnSp>
          <p:nvCxnSpPr>
            <p:cNvPr id="84" name="Straight Arrow Connector 80"/>
            <p:cNvCxnSpPr/>
            <p:nvPr/>
          </p:nvCxnSpPr>
          <p:spPr>
            <a:xfrm>
              <a:off x="3216507" y="2133598"/>
              <a:ext cx="1516441" cy="0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1"/>
            <p:cNvSpPr txBox="1"/>
            <p:nvPr/>
          </p:nvSpPr>
          <p:spPr>
            <a:xfrm>
              <a:off x="3685954" y="1981197"/>
              <a:ext cx="8169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en-US" sz="1200" dirty="0" err="1" smtClean="0"/>
                <a:t>Desconocimiento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endParaRPr lang="x-none" sz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65077" y="5160159"/>
            <a:ext cx="2746728" cy="91718"/>
            <a:chOff x="2971800" y="3028739"/>
            <a:chExt cx="2514600" cy="461665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2971800" y="3428999"/>
              <a:ext cx="2514600" cy="1"/>
            </a:xfrm>
            <a:prstGeom prst="straightConnector1">
              <a:avLst/>
            </a:prstGeom>
            <a:ln w="9525" cap="flat" algn="ctr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344871" y="3028739"/>
              <a:ext cx="158726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x-none" sz="1200" dirty="0"/>
                <a:t>Rumores, </a:t>
              </a:r>
              <a:r>
                <a:rPr lang="x-none" sz="1200" dirty="0" smtClean="0"/>
                <a:t>creencias</a:t>
              </a:r>
              <a:r>
                <a:rPr lang="en-US" sz="1200" dirty="0" smtClean="0"/>
                <a:t> </a:t>
              </a:r>
              <a:r>
                <a:rPr lang="en-US" sz="1200" dirty="0">
                  <a:solidFill>
                    <a:srgbClr val="C00000"/>
                  </a:solidFill>
                </a:rPr>
                <a:t>(P)</a:t>
              </a:r>
              <a:r>
                <a:rPr lang="x-none" sz="1200" dirty="0" smtClean="0"/>
                <a:t> </a:t>
              </a:r>
              <a:endParaRPr lang="x-none" sz="1200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610789" y="1447800"/>
            <a:ext cx="2290575" cy="11899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/>
              <a:t>Programa </a:t>
            </a:r>
            <a:r>
              <a:rPr lang="en-US" sz="2400" b="1" dirty="0" err="1"/>
              <a:t>ampliado</a:t>
            </a:r>
            <a:r>
              <a:rPr lang="en-US" sz="2400" b="1" dirty="0"/>
              <a:t> de </a:t>
            </a:r>
            <a:r>
              <a:rPr lang="en-US" sz="2400" b="1" dirty="0" err="1"/>
              <a:t>inmunización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32802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Causa crítica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1693055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r>
              <a:rPr lang="es-ES" sz="2400" b="1" dirty="0" smtClean="0">
                <a:latin typeface="Gotham Light" pitchFamily="50" charset="0"/>
              </a:rPr>
              <a:t>Para identificarla hay que dar respuesta a:</a:t>
            </a:r>
          </a:p>
          <a:p>
            <a:pPr marL="0" indent="0" algn="just">
              <a:buNone/>
              <a:defRPr b="0" i="0"/>
            </a:pPr>
            <a:endParaRPr lang="es-ES" sz="2400" b="1" dirty="0" smtClean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sz="2400" b="1" dirty="0" smtClean="0">
                <a:latin typeface="Gotham Light" pitchFamily="50" charset="0"/>
              </a:rPr>
              <a:t>CUÁL </a:t>
            </a:r>
            <a:r>
              <a:rPr lang="es-ES" sz="2400" b="1" dirty="0">
                <a:latin typeface="Gotham Light" pitchFamily="50" charset="0"/>
              </a:rPr>
              <a:t>de las causas T y P tendría el mayor impacto sobre </a:t>
            </a:r>
            <a:r>
              <a:rPr lang="es-ES" sz="2400" b="1" dirty="0" smtClean="0">
                <a:latin typeface="Gotham Light" pitchFamily="50" charset="0"/>
              </a:rPr>
              <a:t>el problema?. </a:t>
            </a:r>
          </a:p>
          <a:p>
            <a:pPr marL="0" indent="0" algn="just">
              <a:buNone/>
              <a:defRPr b="0" i="0"/>
            </a:pPr>
            <a:r>
              <a:rPr lang="es-ES" sz="2400" b="1" dirty="0" smtClean="0">
                <a:latin typeface="Gotham Light" pitchFamily="50" charset="0"/>
              </a:rPr>
              <a:t>o</a:t>
            </a:r>
            <a:endParaRPr lang="es-ES" sz="2400" b="1" dirty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sz="2400" b="1" dirty="0">
                <a:latin typeface="Gotham Light" pitchFamily="50" charset="0"/>
              </a:rPr>
              <a:t>CUÁL</a:t>
            </a:r>
            <a:r>
              <a:rPr lang="es-ES" sz="2400" b="1" dirty="0" smtClean="0">
                <a:latin typeface="Gotham Light" pitchFamily="50" charset="0"/>
              </a:rPr>
              <a:t> conllevaría a la </a:t>
            </a:r>
            <a:r>
              <a:rPr lang="es-ES" sz="2400" b="1" dirty="0">
                <a:latin typeface="Gotham Light" pitchFamily="50" charset="0"/>
              </a:rPr>
              <a:t>mayor mejoría si se corrigiera? Esa causa se conoce como la causa crítica</a:t>
            </a:r>
            <a:r>
              <a:rPr lang="es-ES" sz="2400" b="1" dirty="0" smtClean="0">
                <a:latin typeface="Gotham Light" pitchFamily="50" charset="0"/>
              </a:rPr>
              <a:t>.</a:t>
            </a:r>
          </a:p>
          <a:p>
            <a:pPr marL="0" indent="0" algn="just">
              <a:buNone/>
              <a:defRPr b="0" i="0"/>
            </a:pPr>
            <a:endParaRPr lang="es-ES" sz="2400" b="1" dirty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sz="2400" b="1" dirty="0" smtClean="0">
                <a:latin typeface="Gotham Light" pitchFamily="50" charset="0"/>
              </a:rPr>
              <a:t>Identificada….comenzar </a:t>
            </a:r>
            <a:r>
              <a:rPr lang="es-ES" sz="2400" b="1" dirty="0">
                <a:latin typeface="Gotham Light" pitchFamily="50" charset="0"/>
              </a:rPr>
              <a:t>a planificar las </a:t>
            </a:r>
            <a:r>
              <a:rPr lang="es-ES" sz="2400" b="1" dirty="0" smtClean="0">
                <a:latin typeface="Gotham Light" pitchFamily="50" charset="0"/>
              </a:rPr>
              <a:t>mejoras!</a:t>
            </a:r>
            <a:endParaRPr lang="es-ES" sz="2400" b="1" dirty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endParaRPr lang="es-ES" sz="2400" b="1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Resumen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1693055"/>
            <a:ext cx="832961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b="0" i="0"/>
            </a:pPr>
            <a:r>
              <a:rPr lang="es-ES" sz="2400" b="1" dirty="0">
                <a:latin typeface="Gotham Light" pitchFamily="50" charset="0"/>
              </a:rPr>
              <a:t>El primer paso del análisis de problemas es elegir un problema, el </a:t>
            </a:r>
            <a:r>
              <a:rPr lang="es-ES" sz="2400" b="1" dirty="0" smtClean="0">
                <a:latin typeface="Gotham Light" pitchFamily="50" charset="0"/>
              </a:rPr>
              <a:t>que crean que es más </a:t>
            </a:r>
            <a:r>
              <a:rPr lang="es-ES" sz="2400" b="1" dirty="0">
                <a:latin typeface="Gotham Light" pitchFamily="50" charset="0"/>
              </a:rPr>
              <a:t>importante, factible resolver y con más probabilidades de provocar un </a:t>
            </a:r>
            <a:r>
              <a:rPr lang="es-ES" sz="2400" b="1" dirty="0" smtClean="0">
                <a:latin typeface="Gotham Light" pitchFamily="50" charset="0"/>
              </a:rPr>
              <a:t>cambio.</a:t>
            </a:r>
            <a:endParaRPr lang="es-ES" sz="2400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sz="2400" b="1" dirty="0">
                <a:latin typeface="Gotham Light" pitchFamily="50" charset="0"/>
              </a:rPr>
              <a:t>Luego redactar el enunciado del </a:t>
            </a:r>
            <a:r>
              <a:rPr lang="es-ES" sz="2400" b="1" dirty="0" smtClean="0">
                <a:latin typeface="Gotham Light" pitchFamily="50" charset="0"/>
              </a:rPr>
              <a:t>problema.</a:t>
            </a:r>
            <a:endParaRPr lang="es-ES" sz="2400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sz="2400" b="1" dirty="0">
                <a:latin typeface="Gotham Light" pitchFamily="50" charset="0"/>
              </a:rPr>
              <a:t>Use un diagrama de análisis de problemas, denominado diagrama de causa y efecto o diagrama de espina de pescado, donde el problema se coloca en la cabeza del </a:t>
            </a:r>
            <a:r>
              <a:rPr lang="es-ES" sz="2400" b="1" dirty="0" smtClean="0">
                <a:latin typeface="Gotham Light" pitchFamily="50" charset="0"/>
              </a:rPr>
              <a:t>pescado.</a:t>
            </a:r>
            <a:endParaRPr lang="es-ES" sz="2400" b="1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sz="2400" b="1" dirty="0">
                <a:latin typeface="Gotham Light" pitchFamily="50" charset="0"/>
              </a:rPr>
              <a:t>Realizar </a:t>
            </a:r>
            <a:r>
              <a:rPr lang="es-ES" sz="2400" b="1" dirty="0" smtClean="0">
                <a:latin typeface="Gotham Light" pitchFamily="50" charset="0"/>
              </a:rPr>
              <a:t>“lluvia </a:t>
            </a:r>
            <a:r>
              <a:rPr lang="es-ES" sz="2400" b="1" dirty="0">
                <a:latin typeface="Gotham Light" pitchFamily="50" charset="0"/>
              </a:rPr>
              <a:t>de ideas”</a:t>
            </a:r>
          </a:p>
        </p:txBody>
      </p:sp>
    </p:spTree>
    <p:extLst>
      <p:ext uri="{BB962C8B-B14F-4D97-AF65-F5344CB8AC3E}">
        <p14:creationId xmlns:p14="http://schemas.microsoft.com/office/powerpoint/2010/main" val="10176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9706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Resumen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28636" y="1578755"/>
            <a:ext cx="8329614" cy="4797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b="0" i="0"/>
            </a:pPr>
            <a:r>
              <a:rPr lang="es-CO" dirty="0"/>
              <a:t>Asignar 4 a 6 categorías para TODAS las </a:t>
            </a:r>
            <a:r>
              <a:rPr lang="es-CO" dirty="0" smtClean="0"/>
              <a:t>ideas, </a:t>
            </a:r>
            <a:r>
              <a:rPr lang="es-CO" dirty="0"/>
              <a:t>seleccionando causas raíz del </a:t>
            </a:r>
            <a:r>
              <a:rPr lang="es-CO" dirty="0" smtClean="0"/>
              <a:t>problema.</a:t>
            </a:r>
            <a:endParaRPr lang="x-none" dirty="0"/>
          </a:p>
          <a:p>
            <a:pPr algn="just">
              <a:defRPr b="0" i="0"/>
            </a:pPr>
            <a:r>
              <a:rPr lang="es-CO" dirty="0"/>
              <a:t>Luego tomar TODAS las </a:t>
            </a:r>
            <a:r>
              <a:rPr lang="es-CO" dirty="0" smtClean="0"/>
              <a:t>causas </a:t>
            </a:r>
            <a:r>
              <a:rPr lang="es-CO" dirty="0"/>
              <a:t>que se generaron y colocarlas en </a:t>
            </a:r>
            <a:r>
              <a:rPr lang="es-CO" dirty="0" smtClean="0"/>
              <a:t>la espina </a:t>
            </a:r>
            <a:r>
              <a:rPr lang="es-CO" dirty="0"/>
              <a:t>del pescado en categorías.</a:t>
            </a:r>
          </a:p>
          <a:p>
            <a:pPr algn="just">
              <a:defRPr b="0" i="0"/>
            </a:pPr>
            <a:r>
              <a:rPr lang="es-CO" dirty="0" smtClean="0"/>
              <a:t>Clasificarlas de </a:t>
            </a:r>
            <a:r>
              <a:rPr lang="es-CO" dirty="0"/>
              <a:t>acuerdo con cuánto control tienen sobre ellas</a:t>
            </a:r>
          </a:p>
          <a:p>
            <a:pPr lvl="1" algn="just">
              <a:defRPr b="0" i="0"/>
            </a:pPr>
            <a:r>
              <a:rPr lang="es-CO" sz="2400" b="1" dirty="0"/>
              <a:t>T</a:t>
            </a:r>
            <a:r>
              <a:rPr lang="es-CO" sz="2400" dirty="0"/>
              <a:t> - mejorarlo totalmente bajo nuestro control</a:t>
            </a:r>
          </a:p>
          <a:p>
            <a:pPr lvl="1" algn="just">
              <a:defRPr b="0" i="0"/>
            </a:pPr>
            <a:r>
              <a:rPr lang="es-CO" sz="2400" b="1" dirty="0"/>
              <a:t>P</a:t>
            </a:r>
            <a:r>
              <a:rPr lang="es-CO" sz="2400" dirty="0"/>
              <a:t> - mejorarlo se encuentra parcialmente bajo nuestro control</a:t>
            </a:r>
          </a:p>
          <a:p>
            <a:pPr lvl="1" algn="just">
              <a:defRPr b="0" i="0"/>
            </a:pPr>
            <a:r>
              <a:rPr lang="es-CO" sz="2400" b="1" dirty="0"/>
              <a:t>N</a:t>
            </a:r>
            <a:r>
              <a:rPr lang="es-CO" sz="2400" dirty="0"/>
              <a:t> - mejorarlo no está bajo nuestro control</a:t>
            </a:r>
          </a:p>
          <a:p>
            <a:pPr algn="just">
              <a:defRPr b="0" i="0"/>
            </a:pPr>
            <a:r>
              <a:rPr lang="es-CO" dirty="0"/>
              <a:t>Concentrarse en </a:t>
            </a:r>
            <a:r>
              <a:rPr lang="es-CO" b="1" dirty="0"/>
              <a:t>UNA</a:t>
            </a:r>
            <a:r>
              <a:rPr lang="es-CO" dirty="0"/>
              <a:t> causa raíz, si se resuelve, tendría el mayor impacto sobre el </a:t>
            </a:r>
            <a:r>
              <a:rPr lang="es-CO" dirty="0" smtClean="0"/>
              <a:t>problema.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54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492917" y="2838327"/>
            <a:ext cx="8086725" cy="30670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Gotham Light" pitchFamily="50" charset="0"/>
              </a:rPr>
              <a:t>Usar </a:t>
            </a:r>
            <a:r>
              <a:rPr lang="es-ES" sz="2400" dirty="0">
                <a:latin typeface="Gotham Light" pitchFamily="50" charset="0"/>
              </a:rPr>
              <a:t>un enfoque metodológico para analizar un problema de </a:t>
            </a:r>
            <a:r>
              <a:rPr lang="es-ES" sz="2400" dirty="0" smtClean="0">
                <a:latin typeface="Gotham Light" pitchFamily="50" charset="0"/>
              </a:rPr>
              <a:t>desempeño.</a:t>
            </a:r>
            <a:endParaRPr lang="es-ES" sz="2400" dirty="0">
              <a:latin typeface="Gotham Light" pitchFamily="50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 smtClean="0">
                <a:latin typeface="Gotham Light" pitchFamily="50" charset="0"/>
              </a:rPr>
              <a:t>Crear </a:t>
            </a:r>
            <a:r>
              <a:rPr lang="es-ES" sz="2400" dirty="0">
                <a:latin typeface="Gotham Light" pitchFamily="50" charset="0"/>
              </a:rPr>
              <a:t>un diagrama de causa/efecto para determinar los motivos de un </a:t>
            </a:r>
            <a:r>
              <a:rPr lang="es-ES" sz="2400" dirty="0" smtClean="0">
                <a:latin typeface="Gotham Light" pitchFamily="50" charset="0"/>
              </a:rPr>
              <a:t>problema.</a:t>
            </a:r>
            <a:endParaRPr lang="es-ES" sz="2400" dirty="0">
              <a:latin typeface="Gotham Light" pitchFamily="50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2400" dirty="0">
                <a:latin typeface="Gotham Light" pitchFamily="50" charset="0"/>
              </a:rPr>
              <a:t>Identificar </a:t>
            </a:r>
            <a:r>
              <a:rPr lang="es-ES" sz="2400" dirty="0" smtClean="0">
                <a:latin typeface="Gotham Light" pitchFamily="50" charset="0"/>
              </a:rPr>
              <a:t>la causa crítica de un problema para la búsqueda de soluciones.</a:t>
            </a:r>
            <a:endParaRPr lang="es-ES" sz="2400" dirty="0">
              <a:latin typeface="Gotham Light" pitchFamily="50" charset="0"/>
            </a:endParaRPr>
          </a:p>
          <a:p>
            <a:pPr marL="457200" indent="-457200" algn="just"/>
            <a:endParaRPr lang="es-ES" sz="24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¿Qué se </a:t>
            </a:r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encuentra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en las auditorías de calidad de </a:t>
            </a:r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la vigilancia en SP?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81839" y="1946701"/>
            <a:ext cx="221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confirmación del laboratorio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726282" y="1531203"/>
            <a:ext cx="184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Formularios faltantes</a:t>
            </a:r>
          </a:p>
        </p:txBody>
      </p:sp>
      <p:sp>
        <p:nvSpPr>
          <p:cNvPr id="8" name="TextBox 5"/>
          <p:cNvSpPr txBox="1"/>
          <p:nvPr/>
        </p:nvSpPr>
        <p:spPr>
          <a:xfrm rot="1451459">
            <a:off x="6303944" y="4754375"/>
            <a:ext cx="167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rgbClr val="9900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faltantes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395135" y="4747465"/>
            <a:ext cx="227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</a:t>
            </a:r>
            <a:r>
              <a:rPr lang="x-none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realimentación</a:t>
            </a:r>
            <a:endParaRPr lang="x-none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740608" y="4788931"/>
            <a:ext cx="2595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plan de coordinación durante los brotes</a:t>
            </a:r>
          </a:p>
        </p:txBody>
      </p:sp>
      <p:sp>
        <p:nvSpPr>
          <p:cNvPr id="11" name="TextBox 8"/>
          <p:cNvSpPr txBox="1"/>
          <p:nvPr/>
        </p:nvSpPr>
        <p:spPr>
          <a:xfrm rot="20662332">
            <a:off x="5021142" y="1680076"/>
            <a:ext cx="191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clínicas privadas no presentan información</a:t>
            </a:r>
          </a:p>
        </p:txBody>
      </p:sp>
      <p:sp>
        <p:nvSpPr>
          <p:cNvPr id="12" name="TextBox 9"/>
          <p:cNvSpPr txBox="1"/>
          <p:nvPr/>
        </p:nvSpPr>
        <p:spPr>
          <a:xfrm rot="1614166">
            <a:off x="3617772" y="3346816"/>
            <a:ext cx="2647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 hace seguimiento de la información de las enfermedades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629399" y="3124200"/>
            <a:ext cx="2287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Retraso en la presentación de información</a:t>
            </a:r>
          </a:p>
        </p:txBody>
      </p:sp>
      <p:sp>
        <p:nvSpPr>
          <p:cNvPr id="14" name="TextBox 11"/>
          <p:cNvSpPr txBox="1"/>
          <p:nvPr/>
        </p:nvSpPr>
        <p:spPr>
          <a:xfrm rot="20746772">
            <a:off x="1489390" y="3606461"/>
            <a:ext cx="2016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000" b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incorrecta</a:t>
            </a:r>
          </a:p>
        </p:txBody>
      </p:sp>
    </p:spTree>
    <p:extLst>
      <p:ext uri="{BB962C8B-B14F-4D97-AF65-F5344CB8AC3E}">
        <p14:creationId xmlns:p14="http://schemas.microsoft.com/office/powerpoint/2010/main" val="7083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Selección de un problema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0330" y="1804634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§"/>
              <a:tabLst/>
              <a:defRPr b="0" i="0"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Light" pitchFamily="50" charset="0"/>
              </a:rPr>
              <a:t>Se identificaron muchos problemas.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Wingdings" panose="05000000000000000000" pitchFamily="2" charset="2"/>
              <a:buChar char="§"/>
              <a:tabLst/>
              <a:defRPr b="0" i="0"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Light" pitchFamily="50" charset="0"/>
              </a:rPr>
              <a:t>¿Cuál elegir?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–"/>
              <a:tabLst/>
              <a:defRPr b="0" i="0"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Light" pitchFamily="50" charset="0"/>
              </a:rPr>
              <a:t>Importancia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–"/>
              <a:tabLst/>
              <a:defRPr b="0" i="0"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otham Light" pitchFamily="50" charset="0"/>
              </a:rPr>
              <a:t>Factibilidad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–"/>
              <a:tabLst/>
              <a:defRPr b="0" i="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Light" pitchFamily="50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500561" y="3009901"/>
            <a:ext cx="4114800" cy="33393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07988" indent="-290513" algn="just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x-none" sz="2800" b="1" dirty="0">
                <a:latin typeface="Gotham Light" pitchFamily="50" charset="0"/>
                <a:cs typeface="Arial" panose="020B0604020202020204" pitchFamily="34" charset="0"/>
              </a:rPr>
              <a:t>Escasez de personal</a:t>
            </a:r>
          </a:p>
          <a:p>
            <a:pPr marL="407988" indent="-290513" algn="just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x-none" sz="2800" b="1" dirty="0">
                <a:latin typeface="Gotham Light" pitchFamily="50" charset="0"/>
                <a:cs typeface="Arial" panose="020B0604020202020204" pitchFamily="34" charset="0"/>
              </a:rPr>
              <a:t>Cortes de energía</a:t>
            </a:r>
          </a:p>
          <a:p>
            <a:pPr marL="407988" indent="-290513" algn="just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x-none" sz="2800" b="1" dirty="0">
                <a:latin typeface="Gotham Light" pitchFamily="50" charset="0"/>
                <a:cs typeface="Arial" panose="020B0604020202020204" pitchFamily="34" charset="0"/>
              </a:rPr>
              <a:t>Escasez de camas</a:t>
            </a:r>
          </a:p>
          <a:p>
            <a:pPr marL="407988" indent="-290513" algn="just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  <a:cs typeface="Arial" panose="020B0604020202020204" pitchFamily="34" charset="0"/>
              </a:rPr>
              <a:t>Baja</a:t>
            </a:r>
            <a:r>
              <a:rPr lang="x-none" sz="2800" b="1" dirty="0" smtClean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  <a:cs typeface="Arial" panose="020B0604020202020204" pitchFamily="34" charset="0"/>
              </a:rPr>
              <a:t> </a:t>
            </a: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  <a:cs typeface="Arial" panose="020B0604020202020204" pitchFamily="34" charset="0"/>
              </a:rPr>
              <a:t>aceptación de las vacunas de rutina</a:t>
            </a:r>
          </a:p>
        </p:txBody>
      </p:sp>
    </p:spTree>
    <p:extLst>
      <p:ext uri="{BB962C8B-B14F-4D97-AF65-F5344CB8AC3E}">
        <p14:creationId xmlns:p14="http://schemas.microsoft.com/office/powerpoint/2010/main" val="39783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Descripción del problema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0330" y="1576034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Baja</a:t>
            </a:r>
            <a:r>
              <a:rPr lang="x-none" b="1" dirty="0" smtClean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 </a:t>
            </a:r>
            <a:r>
              <a:rPr lang="x-none" b="1" dirty="0">
                <a:solidFill>
                  <a:schemeClr val="accent1">
                    <a:lumMod val="75000"/>
                  </a:schemeClr>
                </a:solidFill>
                <a:latin typeface="Gotham Light" pitchFamily="50" charset="0"/>
              </a:rPr>
              <a:t>aceptación de las vacunas de rutina</a:t>
            </a:r>
          </a:p>
          <a:p>
            <a:pPr lvl="1" algn="just">
              <a:defRPr b="0" i="0"/>
            </a:pPr>
            <a:r>
              <a:rPr lang="x-none" dirty="0">
                <a:latin typeface="Gotham Light" pitchFamily="50" charset="0"/>
              </a:rPr>
              <a:t>El Programa Ampliado de Inmunización (P</a:t>
            </a:r>
            <a:r>
              <a:rPr lang="es-CO" dirty="0">
                <a:latin typeface="Gotham Light" pitchFamily="50" charset="0"/>
              </a:rPr>
              <a:t>A</a:t>
            </a:r>
            <a:r>
              <a:rPr lang="x-none" dirty="0">
                <a:latin typeface="Gotham Light" pitchFamily="50" charset="0"/>
              </a:rPr>
              <a:t>I) está dirigido a la cobertura de vacunación completa de la población infantil.</a:t>
            </a:r>
          </a:p>
          <a:p>
            <a:pPr lvl="1" algn="just">
              <a:defRPr b="0" i="0"/>
            </a:pPr>
            <a:r>
              <a:rPr lang="x-none" dirty="0">
                <a:latin typeface="Gotham Light" pitchFamily="50" charset="0"/>
              </a:rPr>
              <a:t>Sin embargo, la aceptación ha sido mucho menor de la deseada, 65% de niños reciben su complemento de vacunas a la edad de un año </a:t>
            </a:r>
          </a:p>
          <a:p>
            <a:pPr lvl="1" algn="just">
              <a:defRPr b="0" i="0"/>
            </a:pPr>
            <a:r>
              <a:rPr lang="x-none" dirty="0">
                <a:latin typeface="Gotham Light" pitchFamily="50" charset="0"/>
              </a:rPr>
              <a:t>El Ministerio de Salud </a:t>
            </a:r>
            <a:r>
              <a:rPr lang="en-US" dirty="0" err="1" smtClean="0">
                <a:latin typeface="Gotham Light" pitchFamily="50" charset="0"/>
              </a:rPr>
              <a:t>establece</a:t>
            </a:r>
            <a:r>
              <a:rPr lang="en-US" dirty="0" smtClean="0">
                <a:latin typeface="Gotham Light" pitchFamily="50" charset="0"/>
              </a:rPr>
              <a:t> </a:t>
            </a:r>
            <a:r>
              <a:rPr lang="en-US" dirty="0" err="1" smtClean="0">
                <a:latin typeface="Gotham Light" pitchFamily="50" charset="0"/>
              </a:rPr>
              <a:t>como</a:t>
            </a:r>
            <a:r>
              <a:rPr lang="en-US" dirty="0" smtClean="0">
                <a:latin typeface="Gotham Light" pitchFamily="50" charset="0"/>
              </a:rPr>
              <a:t> meta </a:t>
            </a:r>
            <a:r>
              <a:rPr lang="en-US" dirty="0" err="1" smtClean="0">
                <a:latin typeface="Gotham Light" pitchFamily="50" charset="0"/>
              </a:rPr>
              <a:t>lograr</a:t>
            </a:r>
            <a:r>
              <a:rPr lang="en-US" dirty="0" smtClean="0">
                <a:latin typeface="Gotham Light" pitchFamily="50" charset="0"/>
              </a:rPr>
              <a:t> </a:t>
            </a:r>
            <a:r>
              <a:rPr lang="x-none" dirty="0" smtClean="0">
                <a:latin typeface="Gotham Light" pitchFamily="50" charset="0"/>
              </a:rPr>
              <a:t>una </a:t>
            </a:r>
            <a:r>
              <a:rPr lang="x-none" dirty="0">
                <a:latin typeface="Gotham Light" pitchFamily="50" charset="0"/>
              </a:rPr>
              <a:t>cobertura de 95% durante los próximos tres </a:t>
            </a:r>
            <a:r>
              <a:rPr lang="x-none" dirty="0" smtClean="0">
                <a:latin typeface="Gotham Light" pitchFamily="50" charset="0"/>
              </a:rPr>
              <a:t>años</a:t>
            </a:r>
            <a:r>
              <a:rPr lang="en-US" dirty="0" smtClean="0">
                <a:latin typeface="Gotham Light" pitchFamily="50" charset="0"/>
              </a:rPr>
              <a:t>.</a:t>
            </a:r>
            <a:endParaRPr lang="x-none" dirty="0">
              <a:latin typeface="Gotham Light" pitchFamily="50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–"/>
              <a:tabLst/>
              <a:defRPr b="0" i="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1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¿Cómo redactar el enunciado del problema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0330" y="1918934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 b="0" i="0"/>
            </a:pPr>
            <a:r>
              <a:rPr lang="es-ES" dirty="0" smtClean="0">
                <a:latin typeface="Gotham Light" pitchFamily="50" charset="0"/>
              </a:rPr>
              <a:t>Con una frase completa que describa el problema.</a:t>
            </a:r>
          </a:p>
          <a:p>
            <a:pPr algn="just"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dirty="0" smtClean="0">
                <a:latin typeface="Gotham Light" pitchFamily="50" charset="0"/>
              </a:rPr>
              <a:t>No </a:t>
            </a:r>
            <a:r>
              <a:rPr lang="es-ES" dirty="0">
                <a:latin typeface="Gotham Light" pitchFamily="50" charset="0"/>
              </a:rPr>
              <a:t>lo defina en términos de la posible solución</a:t>
            </a:r>
            <a:r>
              <a:rPr lang="es-ES" dirty="0" smtClean="0">
                <a:latin typeface="Gotham Light" pitchFamily="50" charset="0"/>
              </a:rPr>
              <a:t>.</a:t>
            </a:r>
          </a:p>
          <a:p>
            <a:pPr algn="just">
              <a:defRPr b="0" i="0"/>
            </a:pPr>
            <a:endParaRPr lang="es-ES" dirty="0">
              <a:latin typeface="Gotham Light" pitchFamily="50" charset="0"/>
            </a:endParaRPr>
          </a:p>
          <a:p>
            <a:pPr algn="just">
              <a:defRPr b="0" i="0"/>
            </a:pPr>
            <a:r>
              <a:rPr lang="es-ES" dirty="0">
                <a:latin typeface="Gotham Light" pitchFamily="50" charset="0"/>
              </a:rPr>
              <a:t>Evite asignar culpas</a:t>
            </a:r>
            <a:r>
              <a:rPr lang="es-ES" dirty="0" smtClean="0">
                <a:latin typeface="Gotham Light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53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¿Cómo redactar el enunciado del problema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70330" y="1445405"/>
            <a:ext cx="8403336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b="1" dirty="0" smtClean="0">
                <a:latin typeface="Gotham Light" pitchFamily="50" charset="0"/>
              </a:rPr>
              <a:t>“La aceptación de la vacunación de rutina en la población infantil es baja” </a:t>
            </a:r>
          </a:p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marL="0" indent="0" algn="ctr">
              <a:buNone/>
              <a:defRPr b="0" i="0"/>
            </a:pPr>
            <a:r>
              <a:rPr lang="es-ES" b="1" i="1" dirty="0" smtClean="0">
                <a:solidFill>
                  <a:srgbClr val="C00000"/>
                </a:solidFill>
                <a:latin typeface="Gotham Light" pitchFamily="50" charset="0"/>
              </a:rPr>
              <a:t>es mejor que </a:t>
            </a:r>
          </a:p>
          <a:p>
            <a:pPr marL="0" indent="0" algn="just">
              <a:buNone/>
              <a:defRPr b="0" i="0"/>
            </a:pPr>
            <a:endParaRPr lang="es-ES" dirty="0" smtClean="0">
              <a:latin typeface="Gotham Light" pitchFamily="50" charset="0"/>
            </a:endParaRPr>
          </a:p>
          <a:p>
            <a:pPr marL="0" indent="0" algn="just">
              <a:buNone/>
              <a:defRPr b="0" i="0"/>
            </a:pPr>
            <a:r>
              <a:rPr lang="es-ES" dirty="0" smtClean="0">
                <a:latin typeface="Gotham Light" pitchFamily="50" charset="0"/>
              </a:rPr>
              <a:t>“Las </a:t>
            </a:r>
            <a:r>
              <a:rPr lang="es-ES" dirty="0">
                <a:latin typeface="Gotham Light" pitchFamily="50" charset="0"/>
              </a:rPr>
              <a:t>personas que tienen poca educación necesitan entender por qué son importantes las </a:t>
            </a:r>
            <a:r>
              <a:rPr lang="es-ES" dirty="0" smtClean="0">
                <a:latin typeface="Gotham Light" pitchFamily="50" charset="0"/>
              </a:rPr>
              <a:t>vacunas”.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Tx/>
              <a:buFont typeface="Arial" panose="020B0604020202020204" pitchFamily="34" charset="0"/>
              <a:buChar char="–"/>
              <a:tabLst/>
              <a:defRPr b="0" i="0"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9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Diagrama: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espina de pescado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Arrow Connector 4"/>
          <p:cNvCxnSpPr/>
          <p:nvPr/>
        </p:nvCxnSpPr>
        <p:spPr>
          <a:xfrm>
            <a:off x="444502" y="3886200"/>
            <a:ext cx="6781800" cy="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5"/>
          <p:cNvCxnSpPr/>
          <p:nvPr/>
        </p:nvCxnSpPr>
        <p:spPr>
          <a:xfrm>
            <a:off x="4648200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"/>
          <p:cNvCxnSpPr/>
          <p:nvPr/>
        </p:nvCxnSpPr>
        <p:spPr>
          <a:xfrm flipV="1">
            <a:off x="5880098" y="3886200"/>
            <a:ext cx="8255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/>
          <p:cNvCxnSpPr/>
          <p:nvPr/>
        </p:nvCxnSpPr>
        <p:spPr>
          <a:xfrm flipV="1">
            <a:off x="2070098" y="3886200"/>
            <a:ext cx="9017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/>
          <p:nvPr/>
        </p:nvCxnSpPr>
        <p:spPr>
          <a:xfrm>
            <a:off x="1600200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/>
          <p:cNvSpPr/>
          <p:nvPr/>
        </p:nvSpPr>
        <p:spPr>
          <a:xfrm>
            <a:off x="7249698" y="35814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4856747" y="56388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1122947" y="56388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2" name="Rectangle 12"/>
          <p:cNvSpPr/>
          <p:nvPr/>
        </p:nvSpPr>
        <p:spPr>
          <a:xfrm>
            <a:off x="967153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3" name="Rectangle 13"/>
          <p:cNvSpPr/>
          <p:nvPr/>
        </p:nvSpPr>
        <p:spPr>
          <a:xfrm>
            <a:off x="3798282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316115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 smtClean="0">
                <a:solidFill>
                  <a:srgbClr val="C00000"/>
                </a:solidFill>
                <a:latin typeface="Gotham Black" pitchFamily="50" charset="0"/>
              </a:rPr>
              <a:t>Diagrama: </a:t>
            </a:r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espina de pescado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Arrow Connector 4"/>
          <p:cNvCxnSpPr/>
          <p:nvPr/>
        </p:nvCxnSpPr>
        <p:spPr>
          <a:xfrm>
            <a:off x="444502" y="3886200"/>
            <a:ext cx="6781800" cy="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5"/>
          <p:cNvCxnSpPr/>
          <p:nvPr/>
        </p:nvCxnSpPr>
        <p:spPr>
          <a:xfrm>
            <a:off x="4648200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/>
          <p:cNvCxnSpPr/>
          <p:nvPr/>
        </p:nvCxnSpPr>
        <p:spPr>
          <a:xfrm flipV="1">
            <a:off x="5880098" y="3886200"/>
            <a:ext cx="8255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2070098" y="3886200"/>
            <a:ext cx="901702" cy="17526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8"/>
          <p:cNvCxnSpPr/>
          <p:nvPr/>
        </p:nvCxnSpPr>
        <p:spPr>
          <a:xfrm>
            <a:off x="1600200" y="1828800"/>
            <a:ext cx="1066800" cy="2057400"/>
          </a:xfrm>
          <a:prstGeom prst="straightConnector1">
            <a:avLst/>
          </a:prstGeom>
          <a:ln w="9525" cap="flat" algn="ctr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/>
          <p:nvPr/>
        </p:nvSpPr>
        <p:spPr>
          <a:xfrm>
            <a:off x="7226302" y="3284764"/>
            <a:ext cx="1589502" cy="1202871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es-CO" sz="2000" b="1" dirty="0">
                <a:solidFill>
                  <a:srgbClr val="C00000"/>
                </a:solidFill>
              </a:rPr>
              <a:t>Baja a</a:t>
            </a:r>
            <a:r>
              <a:rPr lang="x-none" sz="2000" b="1" dirty="0" smtClean="0">
                <a:solidFill>
                  <a:srgbClr val="C00000"/>
                </a:solidFill>
              </a:rPr>
              <a:t>ceptación</a:t>
            </a:r>
            <a:r>
              <a:rPr lang="en-US" sz="2000" b="1" dirty="0" smtClean="0">
                <a:solidFill>
                  <a:srgbClr val="C00000"/>
                </a:solidFill>
              </a:rPr>
              <a:t> vacunación </a:t>
            </a:r>
            <a:r>
              <a:rPr lang="en-US" sz="2000" b="1" dirty="0" err="1" smtClean="0">
                <a:solidFill>
                  <a:srgbClr val="C00000"/>
                </a:solidFill>
              </a:rPr>
              <a:t>rutinaria</a:t>
            </a:r>
            <a:endParaRPr lang="x-none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4856747" y="56388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21" name="Rectangle 11"/>
          <p:cNvSpPr/>
          <p:nvPr/>
        </p:nvSpPr>
        <p:spPr>
          <a:xfrm>
            <a:off x="1122947" y="56388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22" name="Rectangle 12"/>
          <p:cNvSpPr/>
          <p:nvPr/>
        </p:nvSpPr>
        <p:spPr>
          <a:xfrm>
            <a:off x="967153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23" name="Rectangle 13"/>
          <p:cNvSpPr/>
          <p:nvPr/>
        </p:nvSpPr>
        <p:spPr>
          <a:xfrm>
            <a:off x="3798282" y="1219200"/>
            <a:ext cx="1589502" cy="609600"/>
          </a:xfrm>
          <a:prstGeom prst="rect">
            <a:avLst/>
          </a:prstGeom>
          <a:noFill/>
          <a:ln w="25400" cap="flat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24" name="TextBox 1"/>
          <p:cNvSpPr txBox="1"/>
          <p:nvPr/>
        </p:nvSpPr>
        <p:spPr>
          <a:xfrm>
            <a:off x="6705600" y="608185"/>
            <a:ext cx="229057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x-none" sz="2400" b="1" dirty="0"/>
              <a:t>Programa </a:t>
            </a:r>
            <a:r>
              <a:rPr lang="en-US" sz="2400" b="1" dirty="0" err="1" smtClean="0"/>
              <a:t>ampliado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inmunización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val="40587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1049</Words>
  <Application>Microsoft Office PowerPoint</Application>
  <PresentationFormat>Presentación en pantalla (4:3)</PresentationFormat>
  <Paragraphs>208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3" baseType="lpstr">
      <vt:lpstr>ＭＳ Ｐゴシック</vt:lpstr>
      <vt:lpstr>Aharoni</vt:lpstr>
      <vt:lpstr>Arial</vt:lpstr>
      <vt:lpstr>Calibri</vt:lpstr>
      <vt:lpstr>Calibri Light</vt:lpstr>
      <vt:lpstr>Franklin Gothic Book</vt:lpstr>
      <vt:lpstr>Franklin Gothic Medium</vt:lpstr>
      <vt:lpstr>Gotham Black</vt:lpstr>
      <vt:lpstr>Gotham Light</vt:lpstr>
      <vt:lpstr>Helvetica</vt:lpstr>
      <vt:lpstr>Tahoma</vt:lpstr>
      <vt:lpstr>Times New Roman</vt:lpstr>
      <vt:lpstr>Wingdings</vt:lpstr>
      <vt:lpstr>Diseño personalizado</vt:lpstr>
      <vt:lpstr>Análisis de Problemas</vt:lpstr>
      <vt:lpstr>Objetivos de aprendizaje</vt:lpstr>
      <vt:lpstr>¿Qué se encuentra en las auditorías de calidad de la vigilancia en SP?</vt:lpstr>
      <vt:lpstr>Selección de un problema</vt:lpstr>
      <vt:lpstr>Descripción del problema</vt:lpstr>
      <vt:lpstr>¿Cómo redactar el enunciado del problema</vt:lpstr>
      <vt:lpstr>¿Cómo redactar el enunciado del problema</vt:lpstr>
      <vt:lpstr>Diagrama: espina de pescado</vt:lpstr>
      <vt:lpstr>Diagrama: espina de pescado</vt:lpstr>
      <vt:lpstr>Llegar a la raíz del problema:   El método "Pero ¿por qué?" </vt:lpstr>
      <vt:lpstr>Posibles causas raíz de la baja aceptación de la vacunación</vt:lpstr>
      <vt:lpstr>Agrupar las causas en categorías </vt:lpstr>
      <vt:lpstr>Diagrama: espina de pescado</vt:lpstr>
      <vt:lpstr>Determinación TPN  </vt:lpstr>
      <vt:lpstr>Asignación del grado de control</vt:lpstr>
      <vt:lpstr>Causa crítica</vt:lpstr>
      <vt:lpstr>Resumen</vt:lpstr>
      <vt:lpstr>Resumen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cp:lastModifiedBy>Jacqueline Espinosa</cp:lastModifiedBy>
  <cp:revision>153</cp:revision>
  <dcterms:modified xsi:type="dcterms:W3CDTF">2020-10-20T21:39:03Z</dcterms:modified>
</cp:coreProperties>
</file>