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8"/>
  </p:notesMasterIdLst>
  <p:sldIdLst>
    <p:sldId id="302" r:id="rId5"/>
    <p:sldId id="282" r:id="rId6"/>
    <p:sldId id="283" r:id="rId7"/>
    <p:sldId id="263" r:id="rId8"/>
    <p:sldId id="285" r:id="rId9"/>
    <p:sldId id="286" r:id="rId10"/>
    <p:sldId id="287" r:id="rId11"/>
    <p:sldId id="288" r:id="rId12"/>
    <p:sldId id="289" r:id="rId13"/>
    <p:sldId id="279" r:id="rId14"/>
    <p:sldId id="280" r:id="rId15"/>
    <p:sldId id="298" r:id="rId16"/>
    <p:sldId id="259" r:id="rId17"/>
  </p:sldIdLst>
  <p:sldSz cx="9144000" cy="6858000" type="screen4x3"/>
  <p:notesSz cx="6858000" cy="9144000"/>
  <p:defaultTextStyle>
    <a:defPPr lvl="0">
      <a:defRPr lang="es-CO"/>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5" autoAdjust="0"/>
    <p:restoredTop sz="45814" autoAdjust="0"/>
  </p:normalViewPr>
  <p:slideViewPr>
    <p:cSldViewPr snapToGrid="0">
      <p:cViewPr varScale="1">
        <p:scale>
          <a:sx n="33" d="100"/>
          <a:sy n="33" d="100"/>
        </p:scale>
        <p:origin x="2592" y="4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815338-59B3-4EA2-A281-A8747AADA239}" type="datetimeFigureOut">
              <a:rPr lang="es-CO" smtClean="0"/>
              <a:t>21/10/2020</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3BDC81-E13C-410C-A016-AEEB83A9E09C}" type="slidenum">
              <a:rPr lang="es-CO" smtClean="0"/>
              <a:t>‹Nº›</a:t>
            </a:fld>
            <a:endParaRPr lang="es-CO"/>
          </a:p>
        </p:txBody>
      </p:sp>
    </p:spTree>
    <p:extLst>
      <p:ext uri="{BB962C8B-B14F-4D97-AF65-F5344CB8AC3E}">
        <p14:creationId xmlns:p14="http://schemas.microsoft.com/office/powerpoint/2010/main" val="2160969039"/>
      </p:ext>
    </p:extLst>
  </p:cSld>
  <p:clrMap bg1="lt1" tx1="dk1" bg2="lt2" tx2="dk2" accent1="accent1" accent2="accent2" accent3="accent3" accent4="accent4" accent5="accent5" accent6="accent6" hlink="hlink" folHlink="folHlink"/>
  <p:notesStyle>
    <a:lvl1pPr marL="0" algn="l"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1631"/>
            <a:r>
              <a:rPr lang="es-CO" altLang="en-US" sz="3200" dirty="0">
                <a:latin typeface="+mn-lt"/>
                <a:ea typeface="ＭＳ Ｐゴシック" pitchFamily="34" charset="-128"/>
              </a:rPr>
              <a:t>Esta sesión es complementaria a los aspectos relevantes del trabajo coordinado entre el laboratorio y el epidemiólogo y se abordarán los aspectos técnicos</a:t>
            </a:r>
            <a:r>
              <a:rPr lang="es-CO" altLang="en-US" sz="3200" baseline="0" dirty="0">
                <a:latin typeface="+mn-lt"/>
                <a:ea typeface="ＭＳ Ｐゴシック" pitchFamily="34" charset="-128"/>
              </a:rPr>
              <a:t> y normativos requeridos para el envío de muestras y sustancias infecciosas, que apoyan</a:t>
            </a:r>
            <a:r>
              <a:rPr lang="es-CO" altLang="en-US" sz="3200" dirty="0">
                <a:latin typeface="+mn-lt"/>
                <a:ea typeface="ＭＳ Ｐゴシック" pitchFamily="34" charset="-128"/>
              </a:rPr>
              <a:t> la vigilancia epidemiológica y la respuesta a brotes o emergencias de interés en salud pública. Tan solo en el Instituto Nacional de Salud de Colombia, se reciben al año un promedio de 140.000 a 150.000 muestras, para análisis de eventos de interés en salud pública, remitidas por los Laboratorios de Salud Pública Departamentales (LSPD) y del Distrito capital, que a su vez provienen de la Red Nacional de Laboratorios de todo el país para diagnóstico, confirmación o descarte de EISP.</a:t>
            </a:r>
          </a:p>
          <a:p>
            <a:pPr defTabSz="891631"/>
            <a:r>
              <a:rPr lang="es-CO" altLang="en-US" sz="3200" dirty="0">
                <a:latin typeface="+mn-lt"/>
                <a:ea typeface="ＭＳ Ｐゴシック" pitchFamily="34" charset="-128"/>
              </a:rPr>
              <a:t>La importancia del transporte rápido y seguro de sustancias infecciosas ha sido ilustrada suficientemente con situaciones de emergencia como la epidemia de síndrome respiratorio agudo severo (SRAS), en el 2003,  Influenza  AH1N1 en el periodo 2009 -2010, </a:t>
            </a:r>
            <a:r>
              <a:rPr lang="es-CO" altLang="en-US" sz="3200" dirty="0" err="1">
                <a:latin typeface="+mn-lt"/>
                <a:ea typeface="ＭＳ Ｐゴシック" pitchFamily="34" charset="-128"/>
              </a:rPr>
              <a:t>Ebola</a:t>
            </a:r>
            <a:r>
              <a:rPr lang="es-CO" altLang="en-US" sz="3200" dirty="0">
                <a:latin typeface="+mn-lt"/>
                <a:ea typeface="ＭＳ Ｐゴシック" pitchFamily="34" charset="-128"/>
              </a:rPr>
              <a:t> en el 2014, gracias a la colaboración mundial entre los científicos basada en el intercambio eficiente de muestras para ser analizadas y de datos para ser interpretados, se consiguieron avances sin precedentes en la identificación y contención rápidas de estas enfermedades.</a:t>
            </a:r>
          </a:p>
          <a:p>
            <a:pPr defTabSz="891631"/>
            <a:endParaRPr lang="es-CO" altLang="en-US" sz="3200" dirty="0">
              <a:latin typeface="+mn-lt"/>
              <a:ea typeface="ＭＳ Ｐゴシック" pitchFamily="34" charset="-128"/>
            </a:endParaRPr>
          </a:p>
          <a:p>
            <a:pPr defTabSz="891631"/>
            <a:endParaRPr lang="en-US" altLang="en-US" sz="3200" dirty="0">
              <a:latin typeface="+mn-lt"/>
              <a:ea typeface="ＭＳ Ｐゴシック" pitchFamily="34" charset="-128"/>
            </a:endParaRP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5" indent="-280390" eaLnBrk="0" hangingPunct="0">
              <a:spcBef>
                <a:spcPct val="30000"/>
              </a:spcBef>
              <a:defRPr sz="1200">
                <a:solidFill>
                  <a:schemeClr val="tx1"/>
                </a:solidFill>
                <a:latin typeface="Arial" charset="0"/>
                <a:ea typeface="ＭＳ Ｐゴシック" pitchFamily="34" charset="-128"/>
              </a:defRPr>
            </a:lvl2pPr>
            <a:lvl3pPr marL="1121561" indent="-224312" eaLnBrk="0" hangingPunct="0">
              <a:spcBef>
                <a:spcPct val="30000"/>
              </a:spcBef>
              <a:defRPr sz="1200">
                <a:solidFill>
                  <a:schemeClr val="tx1"/>
                </a:solidFill>
                <a:latin typeface="Arial" charset="0"/>
                <a:ea typeface="ＭＳ Ｐゴシック" pitchFamily="34" charset="-128"/>
              </a:defRPr>
            </a:lvl3pPr>
            <a:lvl4pPr marL="1570185" indent="-224312" eaLnBrk="0" hangingPunct="0">
              <a:spcBef>
                <a:spcPct val="30000"/>
              </a:spcBef>
              <a:defRPr sz="1200">
                <a:solidFill>
                  <a:schemeClr val="tx1"/>
                </a:solidFill>
                <a:latin typeface="Arial" charset="0"/>
                <a:ea typeface="ＭＳ Ｐゴシック" pitchFamily="34" charset="-128"/>
              </a:defRPr>
            </a:lvl4pPr>
            <a:lvl5pPr marL="2018810" indent="-224312" eaLnBrk="0" hangingPunct="0">
              <a:spcBef>
                <a:spcPct val="30000"/>
              </a:spcBef>
              <a:defRPr sz="1200">
                <a:solidFill>
                  <a:schemeClr val="tx1"/>
                </a:solidFill>
                <a:latin typeface="Arial" charset="0"/>
                <a:ea typeface="ＭＳ Ｐゴシック" pitchFamily="34" charset="-128"/>
              </a:defRPr>
            </a:lvl5pPr>
            <a:lvl6pPr marL="2467434"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58"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83"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0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74FBE84-D323-4ECC-BC0E-77E958BE67C8}" type="slidenum">
              <a:rPr lang="en-US" altLang="en-US" smtClean="0"/>
              <a:pPr eaLnBrk="1" hangingPunct="1">
                <a:spcBef>
                  <a:spcPct val="0"/>
                </a:spcBef>
              </a:pPr>
              <a:t>1</a:t>
            </a:fld>
            <a:endParaRPr lang="en-US" altLang="en-US" dirty="0"/>
          </a:p>
        </p:txBody>
      </p:sp>
    </p:spTree>
    <p:extLst>
      <p:ext uri="{BB962C8B-B14F-4D97-AF65-F5344CB8AC3E}">
        <p14:creationId xmlns:p14="http://schemas.microsoft.com/office/powerpoint/2010/main" val="3056436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Además</a:t>
            </a:r>
            <a:r>
              <a:rPr lang="es-CO" baseline="0" dirty="0"/>
              <a:t> de lo expuesto, en donde se han revisado aspectos claves de la  *</a:t>
            </a:r>
            <a:r>
              <a:rPr lang="es-CO" b="1" i="1" u="sng" baseline="0" dirty="0"/>
              <a:t>c</a:t>
            </a:r>
            <a:r>
              <a:rPr lang="es-CO" b="1" i="1" u="sng" dirty="0"/>
              <a:t>oordinación</a:t>
            </a:r>
            <a:r>
              <a:rPr lang="es-CO" b="1" i="1" u="sng" baseline="0" dirty="0"/>
              <a:t> de</a:t>
            </a:r>
            <a:r>
              <a:rPr lang="es-CO" b="1" i="1" u="sng" dirty="0"/>
              <a:t> actividades entre epidemiólogos y el laboratorio , </a:t>
            </a:r>
            <a:r>
              <a:rPr lang="es-CO" dirty="0"/>
              <a:t>una vez se cuenta con información del brote, se debe analizar de manera conjunta los posibles diagnósticos diferenciales, de manera que el laboratorio apoye al epidemiólogo</a:t>
            </a:r>
            <a:r>
              <a:rPr lang="es-CO" baseline="0" dirty="0"/>
              <a:t> orientándolo y suministrándole la información pertinente sobre la muestra que debe tomarse así como los demás aspectos relacionados con ésta.  Sobre este aspecto, también en importante conocer la disponibilidad del laboratorio para la realización de los análisis, si se puede realizar a nivel local o requiere ser enviado al laboratorio nacional de referencia.</a:t>
            </a:r>
            <a:endParaRPr lang="es-CO" dirty="0"/>
          </a:p>
          <a:p>
            <a:endParaRPr lang="es-CO" dirty="0"/>
          </a:p>
        </p:txBody>
      </p:sp>
      <p:sp>
        <p:nvSpPr>
          <p:cNvPr id="4" name="Marcador de número de diapositiva 3"/>
          <p:cNvSpPr>
            <a:spLocks noGrp="1"/>
          </p:cNvSpPr>
          <p:nvPr>
            <p:ph type="sldNum" sz="quarter" idx="10"/>
          </p:nvPr>
        </p:nvSpPr>
        <p:spPr/>
        <p:txBody>
          <a:bodyPr/>
          <a:lstStyle/>
          <a:p>
            <a:fld id="{5A3BDC81-E13C-410C-A016-AEEB83A9E09C}" type="slidenum">
              <a:rPr lang="es-CO" smtClean="0"/>
              <a:t>12</a:t>
            </a:fld>
            <a:endParaRPr lang="es-CO"/>
          </a:p>
        </p:txBody>
      </p:sp>
    </p:spTree>
    <p:extLst>
      <p:ext uri="{BB962C8B-B14F-4D97-AF65-F5344CB8AC3E}">
        <p14:creationId xmlns:p14="http://schemas.microsoft.com/office/powerpoint/2010/main" val="68770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Las personas que se dedican a la epidemiología de campo,</a:t>
            </a:r>
            <a:r>
              <a:rPr lang="es-CO" baseline="0" dirty="0"/>
              <a:t> son una fuerza poderosa, con rasgos</a:t>
            </a:r>
            <a:r>
              <a:rPr lang="es-CO" dirty="0"/>
              <a:t> emocionalmente fuertes</a:t>
            </a:r>
            <a:r>
              <a:rPr lang="es-CO" baseline="0" dirty="0"/>
              <a:t> y muy bien entrenados,</a:t>
            </a:r>
            <a:r>
              <a:rPr lang="es-CO" dirty="0"/>
              <a:t> ya que en el desarrollo de su labor, se enfrentan con situaciones</a:t>
            </a:r>
            <a:r>
              <a:rPr lang="es-CO" baseline="0" dirty="0"/>
              <a:t> en las que se exponen muchas veces a sí mismos, con tal de poder salvar vidas ajenas. Ponen en juego su amor, valor, ética y conocimiento, esto es algo que, sin duda, les honra profundamente a ustedes y sus familias. Muchos éxitos en su entrenamiento.</a:t>
            </a:r>
            <a:endParaRPr lang="es-CO" dirty="0"/>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13</a:t>
            </a:fld>
            <a:endParaRPr lang="es-CO"/>
          </a:p>
        </p:txBody>
      </p:sp>
    </p:spTree>
    <p:extLst>
      <p:ext uri="{BB962C8B-B14F-4D97-AF65-F5344CB8AC3E}">
        <p14:creationId xmlns:p14="http://schemas.microsoft.com/office/powerpoint/2010/main" val="170715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altLang="es-CO"/>
          </a:p>
        </p:txBody>
      </p:sp>
      <p:sp>
        <p:nvSpPr>
          <p:cNvPr id="512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B13C1C6-ACA4-4571-AFBC-52228BC3266C}" type="slidenum">
              <a:rPr lang="es-CO" altLang="es-CO" smtClean="0">
                <a:solidFill>
                  <a:srgbClr val="000000"/>
                </a:solidFill>
              </a:rPr>
              <a:pPr/>
              <a:t>2</a:t>
            </a:fld>
            <a:endParaRPr lang="es-CO" altLang="es-CO">
              <a:solidFill>
                <a:srgbClr val="000000"/>
              </a:solidFill>
            </a:endParaRPr>
          </a:p>
        </p:txBody>
      </p:sp>
    </p:spTree>
    <p:extLst>
      <p:ext uri="{BB962C8B-B14F-4D97-AF65-F5344CB8AC3E}">
        <p14:creationId xmlns:p14="http://schemas.microsoft.com/office/powerpoint/2010/main" val="359278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altLang="es-CO"/>
          </a:p>
        </p:txBody>
      </p:sp>
      <p:sp>
        <p:nvSpPr>
          <p:cNvPr id="717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FDC171D-5EE3-417A-B1CE-8AED92CC7C18}" type="slidenum">
              <a:rPr lang="es-CO" altLang="es-CO" smtClean="0">
                <a:solidFill>
                  <a:srgbClr val="000000"/>
                </a:solidFill>
              </a:rPr>
              <a:pPr/>
              <a:t>3</a:t>
            </a:fld>
            <a:endParaRPr lang="es-CO" altLang="es-CO">
              <a:solidFill>
                <a:srgbClr val="000000"/>
              </a:solidFill>
            </a:endParaRPr>
          </a:p>
        </p:txBody>
      </p:sp>
    </p:spTree>
    <p:extLst>
      <p:ext uri="{BB962C8B-B14F-4D97-AF65-F5344CB8AC3E}">
        <p14:creationId xmlns:p14="http://schemas.microsoft.com/office/powerpoint/2010/main" val="2718067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Acá podemos</a:t>
            </a:r>
            <a:r>
              <a:rPr lang="es-CO" baseline="0" dirty="0"/>
              <a:t> observar el algoritmo para la clasificación de las muestras y de acuerdo con esta clasificación se debe preparar el embalaje, la documentación y el envío de las muestras.</a:t>
            </a:r>
          </a:p>
          <a:p>
            <a:r>
              <a:rPr lang="es-CO" dirty="0"/>
              <a:t>Lo primero que debemos tener</a:t>
            </a:r>
            <a:r>
              <a:rPr lang="es-CO" baseline="0" dirty="0"/>
              <a:t> claro, es que es una </a:t>
            </a:r>
            <a:r>
              <a:rPr lang="es-CO" dirty="0"/>
              <a:t>sustancias infecciosa,</a:t>
            </a:r>
            <a:r>
              <a:rPr lang="es-CO" baseline="0" dirty="0"/>
              <a:t> ya que es la base sobre la cual se realiza la clasificación. Para esto, deben saber que </a:t>
            </a:r>
            <a:r>
              <a:rPr lang="es-CO" b="1" i="1" baseline="0" dirty="0"/>
              <a:t>Una sustancia infecciosa</a:t>
            </a:r>
            <a:r>
              <a:rPr lang="es-CO" baseline="0" dirty="0"/>
              <a:t>, es aquella sobre la cual</a:t>
            </a:r>
            <a:r>
              <a:rPr lang="es-CO" dirty="0"/>
              <a:t> se sabe o se cree fundadamente que contienen agentes patógenos (bacterias, virus, </a:t>
            </a:r>
            <a:r>
              <a:rPr lang="es-CO" dirty="0" err="1"/>
              <a:t>rickettsias</a:t>
            </a:r>
            <a:r>
              <a:rPr lang="es-CO" dirty="0"/>
              <a:t>, parásitos y hongos) y otros como priones que causan enfermedad en los animales o seres humanos.</a:t>
            </a:r>
          </a:p>
          <a:p>
            <a:r>
              <a:rPr lang="es-CO" b="0" dirty="0"/>
              <a:t>Así mismo, es importante diferenciar</a:t>
            </a:r>
            <a:r>
              <a:rPr lang="es-CO" b="0" baseline="0" dirty="0"/>
              <a:t> que es una </a:t>
            </a:r>
            <a:r>
              <a:rPr lang="es-CO" b="1" i="1" baseline="0" dirty="0"/>
              <a:t>sustancia infecciosa de </a:t>
            </a:r>
            <a:r>
              <a:rPr lang="es-CO" b="1" i="1" dirty="0"/>
              <a:t>Categoría A</a:t>
            </a:r>
            <a:r>
              <a:rPr lang="es-CO" b="1" dirty="0"/>
              <a:t>:  </a:t>
            </a:r>
            <a:r>
              <a:rPr lang="es-CO" dirty="0"/>
              <a:t>Una sustancia infecciosa que es transportada de forma que, cuando se produce una exposición, es capaz de causar una incapacidad permanente, poner en peligro la vida o constituir una enfermedad mortal para  humanos o animales previamente sanos. A su vez, las sustancias infecciosas  que cumpliendo estos criterios causan enfermedades en seres humanos o tanto en ellos como en animales se asignarán al </a:t>
            </a:r>
            <a:r>
              <a:rPr lang="es-CO" b="1" dirty="0"/>
              <a:t>No. UN 2814 </a:t>
            </a:r>
            <a:r>
              <a:rPr lang="es-CO" dirty="0"/>
              <a:t>y Las sustancias infecciosas  que causan enfermedades sólo a animales se asignarán al </a:t>
            </a:r>
            <a:r>
              <a:rPr lang="es-CO" b="1" dirty="0"/>
              <a:t>No. UN 2900</a:t>
            </a:r>
          </a:p>
          <a:p>
            <a:r>
              <a:rPr lang="es-CO" dirty="0"/>
              <a:t> Y una </a:t>
            </a:r>
            <a:r>
              <a:rPr lang="es-CO" b="1" i="1" dirty="0"/>
              <a:t>sustancia biológica de Categoría B</a:t>
            </a:r>
            <a:r>
              <a:rPr lang="es-CO" dirty="0"/>
              <a:t>:  es</a:t>
            </a:r>
            <a:r>
              <a:rPr lang="es-CO" baseline="0" dirty="0"/>
              <a:t> u</a:t>
            </a:r>
            <a:r>
              <a:rPr lang="es-CO" dirty="0"/>
              <a:t>na sustancia infecciosa que no cumple los criterios para ser incluida en la categoría A. Se asignan al No. UN 3373, salvo cultivos, que se asignarán  al UN 2814 o al UN 2900, según corresponda.</a:t>
            </a:r>
          </a:p>
          <a:p>
            <a:r>
              <a:rPr lang="es-CO" dirty="0"/>
              <a:t>Ahora bien, con estos conceptos claros, lo primero que nos debemos preguntar cuando tenemos una muestra para enviar, es:  ¿esta sustancia o muestra es o no una sustancia infecciosa?.</a:t>
            </a:r>
            <a:r>
              <a:rPr lang="es-CO" baseline="0" dirty="0"/>
              <a:t>  Para lo que revisamos si se ajusta con la definición de una sustancia infecciosa de la Categoría A. Aplica tanto si sabemos con certeza que se trata de una sustancia infecciosa de Categoría A o ante la sospecha.  En este caso, es preferible decidirse por la clasificación del mayor riesgo.  En esta categoría encontramos por un lado, las sustancias infecciosas que afecta a los seres humanos y algunas que afectan tanto a seres humanos como animales, que se identifican con UN 2814 y por el otro, las Sustancias infecciosas que afecta únicamente a los animales, identificada con el UN 2900.</a:t>
            </a:r>
          </a:p>
          <a:p>
            <a:r>
              <a:rPr lang="es-CO" baseline="0" dirty="0"/>
              <a:t>Siguiendo el algoritmo, se analiza si la muestra objeto de envío, es una sustancia infecciosas que NO cumple con los criterios de la categoría A; en este punto, puede tomar 2 vías, la primera, que “no es o no se sabe” por lo cual se clasifica como una sustancias infecciosas de la categoría B y le se asignarán al n.º UN 3373. La segunda vía, es que el riesgo de infección de la sustancia o muestra a transportar en mínimo.  En este caso, hablamos que es una muestra exenta, bien sea humana o animal y para su envío con esta clasificación, se  requiere de un juicio profesional informado, basado en historial médico conocido, los síntomas y circunstancias particulares de la fuente humana o animal, y las condiciones locales endémicas que determine que es mínima la posibilidad de que haya presencia de agentes patógenos. Y aplica en los siguientes casos:</a:t>
            </a:r>
            <a:endParaRPr lang="es-CO" dirty="0"/>
          </a:p>
          <a:p>
            <a:pPr marL="342900" indent="-342900">
              <a:buFont typeface="Wingdings" panose="05000000000000000000" pitchFamily="2" charset="2"/>
              <a:buChar char="§"/>
            </a:pPr>
            <a:r>
              <a:rPr lang="es-CO" dirty="0"/>
              <a:t>Una sustancia que No contiene sustancias infecciosas</a:t>
            </a:r>
          </a:p>
          <a:p>
            <a:pPr marL="342900" indent="-342900">
              <a:buFont typeface="Wingdings" panose="05000000000000000000" pitchFamily="2" charset="2"/>
              <a:buChar char="§"/>
            </a:pPr>
            <a:r>
              <a:rPr lang="es-CO" dirty="0"/>
              <a:t>Una sustancia en la cual se han neutralizado o inactivado los agentes patógenos que pudieran contener</a:t>
            </a:r>
          </a:p>
          <a:p>
            <a:pPr marL="342900" indent="-342900">
              <a:buFont typeface="Wingdings" panose="05000000000000000000" pitchFamily="2" charset="2"/>
              <a:buChar char="§"/>
            </a:pPr>
            <a:r>
              <a:rPr lang="es-CO" dirty="0"/>
              <a:t>Contiene microorganismos que no son patógenos para los seres humanos o animales</a:t>
            </a:r>
          </a:p>
          <a:p>
            <a:pPr marL="342900" indent="-342900">
              <a:buFont typeface="Wingdings" panose="05000000000000000000" pitchFamily="2" charset="2"/>
              <a:buChar char="§"/>
            </a:pPr>
            <a:r>
              <a:rPr lang="es-CO" dirty="0"/>
              <a:t>A una muestra medio ambiental que no se considera que suponga un riesgo significativo de infección</a:t>
            </a:r>
          </a:p>
          <a:p>
            <a:pPr marL="342900" indent="-342900">
              <a:buFont typeface="Wingdings" panose="05000000000000000000" pitchFamily="2" charset="2"/>
              <a:buChar char="§"/>
            </a:pPr>
            <a:r>
              <a:rPr lang="es-CO" dirty="0"/>
              <a:t>A una muestra de sangre seca sobre papel de filtro (Ej. TSH</a:t>
            </a:r>
            <a:r>
              <a:rPr lang="es-CO" baseline="0" dirty="0"/>
              <a:t> neonatal)</a:t>
            </a:r>
            <a:endParaRPr lang="es-CO" dirty="0"/>
          </a:p>
          <a:p>
            <a:pPr marL="342900" indent="-342900">
              <a:buFont typeface="Wingdings" panose="05000000000000000000" pitchFamily="2" charset="2"/>
              <a:buChar char="§"/>
            </a:pPr>
            <a:r>
              <a:rPr lang="es-CO" dirty="0"/>
              <a:t>Desechos médico o clínicos tratados</a:t>
            </a:r>
          </a:p>
          <a:p>
            <a:pPr marL="342900" indent="-342900">
              <a:buFont typeface="Wingdings" panose="05000000000000000000" pitchFamily="2" charset="2"/>
              <a:buChar char="§"/>
            </a:pPr>
            <a:r>
              <a:rPr lang="es-CO" dirty="0"/>
              <a:t>Muestras</a:t>
            </a:r>
            <a:r>
              <a:rPr lang="es-CO" baseline="0" dirty="0"/>
              <a:t> p</a:t>
            </a:r>
            <a:r>
              <a:rPr lang="es-CO" dirty="0"/>
              <a:t>ara transfusión o trasplante, como</a:t>
            </a:r>
            <a:r>
              <a:rPr lang="es-CO" baseline="0" dirty="0"/>
              <a:t> ejemplo, están los </a:t>
            </a:r>
            <a:r>
              <a:rPr lang="es-CO" baseline="0" dirty="0" err="1"/>
              <a:t>hemocomponentes</a:t>
            </a:r>
            <a:r>
              <a:rPr lang="es-CO" baseline="0" dirty="0"/>
              <a:t> para transfusión y los órganos para trasplante, los cuales han sido tamizados para los agentes infecciosos que se pueden transmitir por sangre u órganos conocidos a la fecha.</a:t>
            </a:r>
            <a:endParaRPr lang="es-CO" dirty="0"/>
          </a:p>
          <a:p>
            <a:endParaRPr lang="es-CO" dirty="0"/>
          </a:p>
          <a:p>
            <a:endParaRPr lang="es-CO" dirty="0"/>
          </a:p>
          <a:p>
            <a:endParaRPr lang="es-CO" dirty="0"/>
          </a:p>
          <a:p>
            <a:endParaRPr lang="es-CO" dirty="0"/>
          </a:p>
        </p:txBody>
      </p:sp>
      <p:sp>
        <p:nvSpPr>
          <p:cNvPr id="4" name="Marcador de número de diapositiva 3"/>
          <p:cNvSpPr>
            <a:spLocks noGrp="1"/>
          </p:cNvSpPr>
          <p:nvPr>
            <p:ph type="sldNum" sz="quarter" idx="10"/>
          </p:nvPr>
        </p:nvSpPr>
        <p:spPr/>
        <p:txBody>
          <a:bodyPr/>
          <a:lstStyle/>
          <a:p>
            <a:fld id="{5A3BDC81-E13C-410C-A016-AEEB83A9E09C}" type="slidenum">
              <a:rPr lang="es-CO" smtClean="0"/>
              <a:t>4</a:t>
            </a:fld>
            <a:endParaRPr lang="es-CO"/>
          </a:p>
        </p:txBody>
      </p:sp>
    </p:spTree>
    <p:extLst>
      <p:ext uri="{BB962C8B-B14F-4D97-AF65-F5344CB8AC3E}">
        <p14:creationId xmlns:p14="http://schemas.microsoft.com/office/powerpoint/2010/main" val="3587860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O" altLang="es-CO" dirty="0"/>
              <a:t>Una vez clasificada la muestra, pasamos</a:t>
            </a:r>
            <a:r>
              <a:rPr lang="es-CO" altLang="es-CO" baseline="0" dirty="0"/>
              <a:t> al siguiente paso, que tiene que ver con el</a:t>
            </a:r>
            <a:r>
              <a:rPr lang="es-CO" altLang="es-CO" dirty="0"/>
              <a:t> adecuado embalaje y envío de muestras o sustancias</a:t>
            </a:r>
            <a:r>
              <a:rPr lang="es-CO" altLang="es-CO" baseline="0" dirty="0"/>
              <a:t> infecciosas, para lo cual se debe tener en cuenta los aspectos descritos en la diapositiva.</a:t>
            </a:r>
            <a:endParaRPr lang="es-CO" altLang="es-CO" dirty="0"/>
          </a:p>
        </p:txBody>
      </p:sp>
      <p:sp>
        <p:nvSpPr>
          <p:cNvPr id="1229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CE041FE-31F1-4FDF-991E-4C52EC17F572}" type="slidenum">
              <a:rPr lang="es-CO" altLang="es-CO" smtClean="0">
                <a:solidFill>
                  <a:srgbClr val="000000"/>
                </a:solidFill>
              </a:rPr>
              <a:pPr/>
              <a:t>5</a:t>
            </a:fld>
            <a:endParaRPr lang="es-CO" altLang="es-CO">
              <a:solidFill>
                <a:srgbClr val="000000"/>
              </a:solidFill>
            </a:endParaRPr>
          </a:p>
        </p:txBody>
      </p:sp>
    </p:spTree>
    <p:extLst>
      <p:ext uri="{BB962C8B-B14F-4D97-AF65-F5344CB8AC3E}">
        <p14:creationId xmlns:p14="http://schemas.microsoft.com/office/powerpoint/2010/main" val="79758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Para</a:t>
            </a:r>
            <a:r>
              <a:rPr lang="es-CO" baseline="0" dirty="0"/>
              <a:t> el transporte de l</a:t>
            </a:r>
            <a:r>
              <a:rPr lang="es-CO" dirty="0"/>
              <a:t>as muestras</a:t>
            </a:r>
            <a:r>
              <a:rPr lang="es-CO" baseline="0" dirty="0"/>
              <a:t> y sustancias infecciosas se hace uso del </a:t>
            </a:r>
            <a:r>
              <a:rPr lang="es-CO" b="1" i="1" baseline="0" dirty="0"/>
              <a:t>Sistema básico de embalaje / envasado triple o triple embalaje, </a:t>
            </a:r>
            <a:r>
              <a:rPr lang="es-CO" b="0" i="0" baseline="0" dirty="0"/>
              <a:t>como su nombre indica, consta de un sistema de tres empaques o </a:t>
            </a:r>
            <a:r>
              <a:rPr lang="es-CO" b="0" i="0" baseline="0" dirty="0" err="1"/>
              <a:t>embajales</a:t>
            </a:r>
            <a:r>
              <a:rPr lang="es-CO" b="0" i="0" baseline="0" dirty="0"/>
              <a:t>, que se describen así: 1. Recipiente primario</a:t>
            </a:r>
            <a:endParaRPr lang="es-CO" b="1" i="1" baseline="0" dirty="0"/>
          </a:p>
          <a:p>
            <a:endParaRPr lang="es-CO" dirty="0"/>
          </a:p>
        </p:txBody>
      </p:sp>
      <p:sp>
        <p:nvSpPr>
          <p:cNvPr id="4" name="Marcador de número de diapositiva 3"/>
          <p:cNvSpPr>
            <a:spLocks noGrp="1"/>
          </p:cNvSpPr>
          <p:nvPr>
            <p:ph type="sldNum" sz="quarter" idx="10"/>
          </p:nvPr>
        </p:nvSpPr>
        <p:spPr/>
        <p:txBody>
          <a:bodyPr/>
          <a:lstStyle/>
          <a:p>
            <a:fld id="{5A3BDC81-E13C-410C-A016-AEEB83A9E09C}" type="slidenum">
              <a:rPr lang="es-CO" smtClean="0"/>
              <a:t>6</a:t>
            </a:fld>
            <a:endParaRPr lang="es-CO"/>
          </a:p>
        </p:txBody>
      </p:sp>
    </p:spTree>
    <p:extLst>
      <p:ext uri="{BB962C8B-B14F-4D97-AF65-F5344CB8AC3E}">
        <p14:creationId xmlns:p14="http://schemas.microsoft.com/office/powerpoint/2010/main" val="359709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altLang="es-CO"/>
          </a:p>
        </p:txBody>
      </p:sp>
      <p:sp>
        <p:nvSpPr>
          <p:cNvPr id="2355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1F0133-CE64-469E-BC94-B428CDF12791}" type="slidenum">
              <a:rPr lang="es-ES" altLang="es-MX" smtClean="0"/>
              <a:pPr/>
              <a:t>9</a:t>
            </a:fld>
            <a:endParaRPr lang="es-ES" altLang="es-MX"/>
          </a:p>
        </p:txBody>
      </p:sp>
    </p:spTree>
    <p:extLst>
      <p:ext uri="{BB962C8B-B14F-4D97-AF65-F5344CB8AC3E}">
        <p14:creationId xmlns:p14="http://schemas.microsoft.com/office/powerpoint/2010/main" val="3226742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Considerando que los peligros que presentan las sustancias infecciosas de categoría A (UN 2814 y UN 2900) y las sustancias infecciosas de categoría B (UN 3373) son diferentes, también lo son los requisitos relativos al embalaje/envasado, etiquetado y documentación correspondientes a una y otra categoría. Los requisitos de embalaje/envasado se recogen en Instrucciones de embalaje/envasado que se modifican y actualización periódicamente por la</a:t>
            </a:r>
            <a:r>
              <a:rPr lang="es-CO" baseline="0" dirty="0"/>
              <a:t> Organización de Aviación Civil Internacional OACI y la Asociación Internacional para el transporte Aéreo IATA.</a:t>
            </a:r>
            <a:endParaRPr lang="es-CO" dirty="0"/>
          </a:p>
          <a:p>
            <a:r>
              <a:rPr lang="es-CO" dirty="0"/>
              <a:t>En</a:t>
            </a:r>
            <a:r>
              <a:rPr lang="es-CO" baseline="0" dirty="0"/>
              <a:t> esta imagen </a:t>
            </a:r>
            <a:r>
              <a:rPr lang="es-CO" dirty="0"/>
              <a:t>se observan los requisitos de embalaje/envasado actualmente vigentes</a:t>
            </a:r>
            <a:r>
              <a:rPr lang="es-CO" baseline="0" dirty="0"/>
              <a:t> de una sustancia infecciosa de la categoría A.  </a:t>
            </a:r>
          </a:p>
          <a:p>
            <a:r>
              <a:rPr lang="es-CO" dirty="0"/>
              <a:t>Las sustancias infecciosas de la categoría A solamente pueden ser transportadas en embalajes/envases que cumplan las especificaciones correspondientes a la clase 6.2 de Naciones Unidas y la Instrucción de embalaje/envasado P620, que encontrarán en su material de consulta. El</a:t>
            </a:r>
            <a:r>
              <a:rPr lang="es-CO" baseline="0" dirty="0"/>
              <a:t> embalaje usado para esta sustancia, bajo estas condiciones,</a:t>
            </a:r>
            <a:r>
              <a:rPr lang="es-CO" dirty="0"/>
              <a:t> asegura que se han superado pruebas estrictas de resistencia, que incluyen pruebas de caída libre desde una altura de nueve metros, pruebas de perforación, de resistencia a la presión y de apilamiento. En este caso, el embalaje exterior lleva la marca de embalaje de Naciones Unidas que se observa en la imagen, que indica que el embalaje/envasado ha superado las pruebas de resistencia a satisfacción de la autoridad competente.</a:t>
            </a:r>
          </a:p>
          <a:p>
            <a:r>
              <a:rPr lang="es-CO" dirty="0"/>
              <a:t>El recipiente primario o el embalaje/envase secundario deberán ser capaces de resistir una diferencia de presión no inferior a 95 </a:t>
            </a:r>
            <a:r>
              <a:rPr lang="es-CO" dirty="0" err="1"/>
              <a:t>kPa</a:t>
            </a:r>
            <a:r>
              <a:rPr lang="es-CO" dirty="0"/>
              <a:t>,</a:t>
            </a:r>
            <a:r>
              <a:rPr lang="es-CO" baseline="0" dirty="0"/>
              <a:t> adicionalmente, si la temperatura de conservación de la sustancia es congelación o </a:t>
            </a:r>
            <a:r>
              <a:rPr lang="es-CO" baseline="0" dirty="0" err="1"/>
              <a:t>criopreservación</a:t>
            </a:r>
            <a:r>
              <a:rPr lang="es-CO" baseline="0" dirty="0"/>
              <a:t>, éste recipiente debe ser capaz de resistir estas bajas temperaturas.</a:t>
            </a:r>
          </a:p>
          <a:p>
            <a:r>
              <a:rPr lang="es-CO" dirty="0"/>
              <a:t>Para el transporte por carretera, no se establece una cantidad máxima por paquete. Sin embargo, los</a:t>
            </a:r>
            <a:r>
              <a:rPr lang="es-CO" baseline="0" dirty="0"/>
              <a:t> envío por vía aérea si los tienen y son: </a:t>
            </a:r>
            <a:r>
              <a:rPr lang="es-CO" dirty="0"/>
              <a:t>50 ml o 50 g en aviones de pasajeros; y 4 litros o 4 kg en aviones de carga.</a:t>
            </a:r>
          </a:p>
          <a:p>
            <a:r>
              <a:rPr lang="es-CO" dirty="0"/>
              <a:t>Todo recipiente primario cuya capacidad supere los 50 ml deberá contar con una indicación de la orientación correcta en el embalaje exterior que permita mantener la orientación correcta de las</a:t>
            </a:r>
            <a:r>
              <a:rPr lang="es-CO" baseline="0" dirty="0"/>
              <a:t> muestras, es decir con la tapa en la parte </a:t>
            </a:r>
            <a:r>
              <a:rPr lang="es-CO" dirty="0"/>
              <a:t>superior. Para esto, se fijan dos etiquetas de orientación</a:t>
            </a:r>
            <a:r>
              <a:rPr lang="es-CO" baseline="0" dirty="0"/>
              <a:t> con </a:t>
            </a:r>
            <a:r>
              <a:rPr lang="es-CO" dirty="0"/>
              <a:t>flechas que señalan el</a:t>
            </a:r>
            <a:r>
              <a:rPr lang="es-CO" baseline="0" dirty="0"/>
              <a:t> lado que queda arriba, y se colocan en </a:t>
            </a:r>
            <a:r>
              <a:rPr lang="es-CO" dirty="0"/>
              <a:t>lados opuestos del embalaje exterior.</a:t>
            </a:r>
          </a:p>
          <a:p>
            <a:r>
              <a:rPr lang="es-CO" dirty="0"/>
              <a:t>Respecto a las marcas de este tipo de envío: debe llevar:</a:t>
            </a:r>
          </a:p>
          <a:p>
            <a:pPr marL="342900" indent="-342900">
              <a:buFont typeface="Wingdings" panose="05000000000000000000" pitchFamily="2" charset="2"/>
              <a:buChar char="§"/>
            </a:pPr>
            <a:r>
              <a:rPr lang="es-CO" dirty="0"/>
              <a:t>Nombre y la dirección del expedidor (remitente, consignador)</a:t>
            </a:r>
          </a:p>
          <a:p>
            <a:pPr marL="342900" indent="-342900">
              <a:buFont typeface="Wingdings" panose="05000000000000000000" pitchFamily="2" charset="2"/>
              <a:buChar char="§"/>
            </a:pPr>
            <a:r>
              <a:rPr lang="es-CO" dirty="0"/>
              <a:t>Número de teléfono de una persona responsable e informada acerca del envío</a:t>
            </a:r>
          </a:p>
          <a:p>
            <a:pPr marL="342900" indent="-342900">
              <a:buFont typeface="Wingdings" panose="05000000000000000000" pitchFamily="2" charset="2"/>
              <a:buChar char="§"/>
            </a:pPr>
            <a:r>
              <a:rPr lang="es-CO" dirty="0"/>
              <a:t>Nombre y la dirección del destinatario (consignatario)</a:t>
            </a:r>
          </a:p>
          <a:p>
            <a:pPr marL="342900" indent="-342900">
              <a:buFont typeface="Wingdings" panose="05000000000000000000" pitchFamily="2" charset="2"/>
              <a:buChar char="§"/>
            </a:pPr>
            <a:r>
              <a:rPr lang="es-CO" dirty="0"/>
              <a:t>Número UN seguido de la designación oficial de transporte [UN 2814 «INFECTIOUS SUBSTANCES AFFECTING HUMANS» (</a:t>
            </a:r>
            <a:r>
              <a:rPr lang="es-CO" b="1" dirty="0"/>
              <a:t>SUSTANCIAS INFECCIOSAS QUE AFECTAN A LOS HUMANOS</a:t>
            </a:r>
            <a:r>
              <a:rPr lang="es-CO" dirty="0"/>
              <a:t>) o UN 2900 «INFECTIOUS SUBSTANCES AFFECTING ANIMALS» (</a:t>
            </a:r>
            <a:r>
              <a:rPr lang="es-CO" b="1" dirty="0"/>
              <a:t>SUSTANCIAS INFECCIOSAS QUE AFECTAN A LOS ANIMALES</a:t>
            </a:r>
            <a:r>
              <a:rPr lang="es-CO" dirty="0"/>
              <a:t>), según proceda]. No es necesario mostrar los nombres técnicos en el embalaje. Es decir, el nombre del microorganismo.</a:t>
            </a:r>
          </a:p>
          <a:p>
            <a:pPr marL="342900" indent="-342900">
              <a:buFont typeface="Wingdings" panose="05000000000000000000" pitchFamily="2" charset="2"/>
              <a:buChar char="§"/>
            </a:pPr>
            <a:r>
              <a:rPr lang="es-CO" dirty="0"/>
              <a:t>Requerimientos de la temperatura de almacenamiento (opcional)</a:t>
            </a:r>
          </a:p>
          <a:p>
            <a:pPr marL="0" indent="0">
              <a:buFont typeface="Wingdings" panose="05000000000000000000" pitchFamily="2" charset="2"/>
              <a:buNone/>
            </a:pPr>
            <a:r>
              <a:rPr lang="es-CO" dirty="0"/>
              <a:t>Cuando se utilice hielo seco o nitrógeno líquido: se debe colocar el nombre técnico del refrigerante, el número apropiado de NU y la cantidad neta.</a:t>
            </a:r>
          </a:p>
          <a:p>
            <a:pPr marL="0" indent="0">
              <a:buFont typeface="Wingdings" panose="05000000000000000000" pitchFamily="2" charset="2"/>
              <a:buNone/>
            </a:pPr>
            <a:r>
              <a:rPr lang="es-CO" dirty="0"/>
              <a:t>En cuanto a las etiquetas: Existen dos tipos de etiquetas: a) </a:t>
            </a:r>
            <a:r>
              <a:rPr lang="es-CO" b="1" dirty="0"/>
              <a:t>etiquetas de peligro con forma de cuadrado orientado en un ángulo de 45° (romboides), </a:t>
            </a:r>
            <a:r>
              <a:rPr lang="es-CO" dirty="0"/>
              <a:t>requeridas para la mayoría de las mercancías peligrosas de todas las clases; y las b) </a:t>
            </a:r>
            <a:r>
              <a:rPr lang="es-CO" b="1" dirty="0"/>
              <a:t>etiquetas de manipulación.</a:t>
            </a:r>
            <a:r>
              <a:rPr lang="es-CO" b="1" baseline="0" dirty="0"/>
              <a:t>  </a:t>
            </a:r>
            <a:r>
              <a:rPr lang="es-CO" b="0" baseline="0" dirty="0"/>
              <a:t>Las etiquetas s</a:t>
            </a:r>
            <a:r>
              <a:rPr lang="es-CO" b="0" dirty="0"/>
              <a:t>e </a:t>
            </a:r>
            <a:r>
              <a:rPr lang="es-CO" dirty="0"/>
              <a:t>fijan al exterior de los paquetes.</a:t>
            </a:r>
            <a:r>
              <a:rPr lang="es-CO" baseline="0" dirty="0"/>
              <a:t>  Puede tener </a:t>
            </a:r>
            <a:r>
              <a:rPr lang="es-CO" dirty="0"/>
              <a:t>una o más etiquetas de acuerdo a los peligros específicos, por ejemplo, en la</a:t>
            </a:r>
            <a:r>
              <a:rPr lang="es-CO" baseline="0" dirty="0"/>
              <a:t> imagen está la</a:t>
            </a:r>
            <a:r>
              <a:rPr lang="es-CO" dirty="0"/>
              <a:t> etiqueta de peligro que se utiliza para sustancias infecciosas de categoría A, en la parte superior izquierda y la</a:t>
            </a:r>
            <a:r>
              <a:rPr lang="es-CO" baseline="0" dirty="0"/>
              <a:t> etiqueta para mercancías peligrosas de la categoría 9, que en este caso, se usa para el hielo seco y se encuentra en la parte izquierda inferior, es un rombo que en la mitad presenta líneas en forma de cebra.</a:t>
            </a:r>
          </a:p>
          <a:p>
            <a:pPr marL="0" indent="0">
              <a:buFont typeface="Wingdings" panose="05000000000000000000" pitchFamily="2" charset="2"/>
              <a:buNone/>
            </a:pPr>
            <a:r>
              <a:rPr lang="es-CO" baseline="0" dirty="0"/>
              <a:t>Respecto a la documentación: deben estar elaborados y firmados por el expedidor; </a:t>
            </a:r>
            <a:r>
              <a:rPr lang="es-CO" b="1" baseline="0" dirty="0"/>
              <a:t>para transporte aéreo</a:t>
            </a:r>
            <a:r>
              <a:rPr lang="es-CO" baseline="0" dirty="0"/>
              <a:t>: </a:t>
            </a:r>
            <a:r>
              <a:rPr lang="es-CO" b="1" i="1" u="sng" baseline="0" dirty="0"/>
              <a:t>declaración de mercancías peligrosas del expedidor </a:t>
            </a:r>
            <a:r>
              <a:rPr lang="es-CO" baseline="0" dirty="0"/>
              <a:t>(corresponde a la borde rojo de la imagen), </a:t>
            </a:r>
            <a:r>
              <a:rPr lang="es-CO" b="1" i="1" u="sng" baseline="0" dirty="0"/>
              <a:t>una lista de empaque (o de embarque) o factura proforma</a:t>
            </a:r>
            <a:r>
              <a:rPr lang="es-CO" baseline="0" dirty="0"/>
              <a:t> en la que se indique la dirección del destinatario, el número de paquetes y una descripción de su contenido, indicando su peso y valor, </a:t>
            </a:r>
            <a:r>
              <a:rPr lang="es-CO" b="1" i="1" baseline="0" dirty="0"/>
              <a:t>un permiso o declaración (o ambos) de importación o exportación</a:t>
            </a:r>
            <a:r>
              <a:rPr lang="es-CO" baseline="0" dirty="0"/>
              <a:t>, o ambos, si fuera preciso, para envíos fuera del país.  </a:t>
            </a:r>
            <a:r>
              <a:rPr lang="es-CO" b="1" baseline="0" dirty="0"/>
              <a:t>Para envíos dentro de Colombia</a:t>
            </a:r>
            <a:r>
              <a:rPr lang="es-CO" baseline="0" dirty="0"/>
              <a:t>, los documentos más relevantes que deben acompañar las muestras: </a:t>
            </a:r>
          </a:p>
          <a:p>
            <a:pPr marL="0" indent="0">
              <a:buFont typeface="Wingdings" panose="05000000000000000000" pitchFamily="2" charset="2"/>
              <a:buNone/>
            </a:pPr>
            <a:r>
              <a:rPr lang="es-CO" baseline="0" dirty="0"/>
              <a:t>*Carta de responsabilidad dirigida al operador o empresa transportadora, indicando el contenido y el material usado como refrigerante o conservante de las muestras.</a:t>
            </a:r>
          </a:p>
          <a:p>
            <a:pPr marL="0" indent="0">
              <a:buFont typeface="Wingdings" panose="05000000000000000000" pitchFamily="2" charset="2"/>
              <a:buNone/>
            </a:pPr>
            <a:r>
              <a:rPr lang="es-CO" baseline="0" dirty="0"/>
              <a:t>*Ficha de notificación del evento, diligenciada completamente en letra legible.</a:t>
            </a:r>
          </a:p>
          <a:p>
            <a:pPr marL="0" indent="0">
              <a:buFont typeface="Wingdings" panose="05000000000000000000" pitchFamily="2" charset="2"/>
              <a:buNone/>
            </a:pPr>
            <a:r>
              <a:rPr lang="es-CO" baseline="0" dirty="0"/>
              <a:t>*Resumen de la historia clínica de ser posible.</a:t>
            </a:r>
          </a:p>
          <a:p>
            <a:pPr marL="0" indent="0">
              <a:buFont typeface="Wingdings" panose="05000000000000000000" pitchFamily="2" charset="2"/>
              <a:buNone/>
            </a:pPr>
            <a:r>
              <a:rPr lang="es-CO" baseline="0" dirty="0"/>
              <a:t>*Resultados de análisis de laboratorio previos relevantes para el evento.</a:t>
            </a:r>
          </a:p>
          <a:p>
            <a:pPr marL="0" indent="0">
              <a:buFont typeface="Wingdings" panose="05000000000000000000" pitchFamily="2" charset="2"/>
              <a:buNone/>
            </a:pPr>
            <a:r>
              <a:rPr lang="es-CO" baseline="0" dirty="0"/>
              <a:t>*Solicitud del análisis</a:t>
            </a:r>
          </a:p>
          <a:p>
            <a:pPr marL="0" indent="0">
              <a:buFont typeface="Wingdings" panose="05000000000000000000" pitchFamily="2" charset="2"/>
              <a:buNone/>
            </a:pPr>
            <a:r>
              <a:rPr lang="es-CO" baseline="0" dirty="0"/>
              <a:t>Finalmente, para este tipo de envío se requiere que el personal esté entrenado y certificado.</a:t>
            </a:r>
            <a:endParaRPr lang="es-CO" dirty="0"/>
          </a:p>
        </p:txBody>
      </p:sp>
      <p:sp>
        <p:nvSpPr>
          <p:cNvPr id="4" name="Marcador de número de diapositiva 3"/>
          <p:cNvSpPr>
            <a:spLocks noGrp="1"/>
          </p:cNvSpPr>
          <p:nvPr>
            <p:ph type="sldNum" sz="quarter" idx="10"/>
          </p:nvPr>
        </p:nvSpPr>
        <p:spPr/>
        <p:txBody>
          <a:bodyPr/>
          <a:lstStyle/>
          <a:p>
            <a:fld id="{5A3BDC81-E13C-410C-A016-AEEB83A9E09C}" type="slidenum">
              <a:rPr lang="es-CO" smtClean="0"/>
              <a:t>10</a:t>
            </a:fld>
            <a:endParaRPr lang="es-CO"/>
          </a:p>
        </p:txBody>
      </p:sp>
    </p:spTree>
    <p:extLst>
      <p:ext uri="{BB962C8B-B14F-4D97-AF65-F5344CB8AC3E}">
        <p14:creationId xmlns:p14="http://schemas.microsoft.com/office/powerpoint/2010/main" val="2066879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Para el envío de una sustancia</a:t>
            </a:r>
            <a:r>
              <a:rPr lang="es-CO" baseline="0" dirty="0"/>
              <a:t> biológica de la categoría B, t</a:t>
            </a:r>
            <a:r>
              <a:rPr lang="es-CO" dirty="0"/>
              <a:t>ambién se aplica el sistema de embalaje/envasado triple, incluso para el transporte local por tierra. Sin embargo, no es necesario aportar documentos relativos a los análisis de ensayo realizado al embalaje,</a:t>
            </a:r>
            <a:r>
              <a:rPr lang="es-CO" baseline="0" dirty="0"/>
              <a:t> a diferencia del anterior</a:t>
            </a:r>
            <a:r>
              <a:rPr lang="es-CO" dirty="0"/>
              <a:t>. Para estos envíos se</a:t>
            </a:r>
            <a:r>
              <a:rPr lang="es-CO" baseline="0" dirty="0"/>
              <a:t> deben </a:t>
            </a:r>
            <a:r>
              <a:rPr lang="es-CO" dirty="0"/>
              <a:t>cumplir los requisitos de la Instrucción P650 (que hacen parte de sus memorias). </a:t>
            </a:r>
          </a:p>
          <a:p>
            <a:r>
              <a:rPr lang="es-CO" dirty="0"/>
              <a:t>Respecto a las cantidades permitidas para el transporte por tierra, no se establece una cantidad máxima por paquete. Sin embargo, para el transporte aéreo</a:t>
            </a:r>
            <a:r>
              <a:rPr lang="es-CO" baseline="0" dirty="0"/>
              <a:t> se indica que: </a:t>
            </a:r>
            <a:r>
              <a:rPr lang="es-CO" dirty="0"/>
              <a:t>Ningún recipiente primario tendrá un contenido mayor que 1 litro y el embalaje/envase exterior no debe contener más de 4 litros (para líquidos) o 4 Kg para sólidos. Excepto si contiene partes del cuerpo, órganos o cuerpos enteros.</a:t>
            </a:r>
          </a:p>
          <a:p>
            <a:r>
              <a:rPr lang="es-CO" dirty="0"/>
              <a:t>Respecto a la marcación, cada paquete o bulto, mostrará la siguiente información:</a:t>
            </a:r>
          </a:p>
          <a:p>
            <a:pPr marL="342900" indent="-342900">
              <a:buFont typeface="Wingdings" panose="05000000000000000000" pitchFamily="2" charset="2"/>
              <a:buChar char="§"/>
            </a:pPr>
            <a:r>
              <a:rPr lang="es-CO" dirty="0"/>
              <a:t>el nombre, la dirección y el número de teléfono del expedidor (remitente, consignador)</a:t>
            </a:r>
          </a:p>
          <a:p>
            <a:pPr marL="342900" indent="-342900">
              <a:buFont typeface="Wingdings" panose="05000000000000000000" pitchFamily="2" charset="2"/>
              <a:buChar char="§"/>
            </a:pPr>
            <a:r>
              <a:rPr lang="es-CO" dirty="0"/>
              <a:t>el número de teléfono de una persona responsable e informada acerca del envío</a:t>
            </a:r>
          </a:p>
          <a:p>
            <a:pPr marL="342900" indent="-342900">
              <a:buFont typeface="Wingdings" panose="05000000000000000000" pitchFamily="2" charset="2"/>
              <a:buChar char="§"/>
            </a:pPr>
            <a:r>
              <a:rPr lang="es-CO" dirty="0"/>
              <a:t>Nombre, dirección y el número de teléfono del destinatario (consignatario)</a:t>
            </a:r>
          </a:p>
          <a:p>
            <a:pPr marL="342900" indent="-342900">
              <a:buFont typeface="Wingdings" panose="05000000000000000000" pitchFamily="2" charset="2"/>
              <a:buChar char="§"/>
            </a:pPr>
            <a:r>
              <a:rPr lang="es-CO" dirty="0"/>
              <a:t>La designación oficial de transporte («BIOLOGICAL SUBSTANCE, CATEGORY B» o </a:t>
            </a:r>
            <a:r>
              <a:rPr lang="es-CO" b="1" dirty="0"/>
              <a:t>SUSTANCIA BIOLÓGICA, CATEGORÍA B</a:t>
            </a:r>
            <a:r>
              <a:rPr lang="es-CO" dirty="0"/>
              <a:t>) como se observa en la imagen</a:t>
            </a:r>
          </a:p>
          <a:p>
            <a:pPr marL="342900" indent="-342900">
              <a:buFont typeface="Wingdings" panose="05000000000000000000" pitchFamily="2" charset="2"/>
              <a:buChar char="§"/>
            </a:pPr>
            <a:r>
              <a:rPr lang="es-CO" dirty="0"/>
              <a:t>Requisitos de la temperatura de almacenamiento (opcional).</a:t>
            </a:r>
          </a:p>
          <a:p>
            <a:pPr marL="342900" indent="-342900">
              <a:buFont typeface="Wingdings" panose="05000000000000000000" pitchFamily="2" charset="2"/>
              <a:buChar char="§"/>
            </a:pPr>
            <a:r>
              <a:rPr lang="es-CO" dirty="0"/>
              <a:t>Para los envíos de sustancias infecciosas de categoría B se utiliza la marca que se muestra en la imagen con el rombo, que contiene</a:t>
            </a:r>
            <a:r>
              <a:rPr lang="es-CO" baseline="0" dirty="0"/>
              <a:t> en su interior UN3373</a:t>
            </a:r>
          </a:p>
          <a:p>
            <a:pPr marL="0" indent="0">
              <a:buFont typeface="Wingdings" panose="05000000000000000000" pitchFamily="2" charset="2"/>
              <a:buNone/>
            </a:pPr>
            <a:r>
              <a:rPr lang="es-CO" dirty="0"/>
              <a:t>En</a:t>
            </a:r>
            <a:r>
              <a:rPr lang="es-CO" baseline="0" dirty="0"/>
              <a:t> caso de</a:t>
            </a:r>
            <a:r>
              <a:rPr lang="es-CO" dirty="0"/>
              <a:t> utilizar hielo seco (dióxido de carbono sólido) para la conservación de la muestra, se aplicará la etiqueta con el rombo que tiene</a:t>
            </a:r>
            <a:r>
              <a:rPr lang="es-CO" baseline="0" dirty="0"/>
              <a:t> las líneas en forma de cebra. O en caso de usar </a:t>
            </a:r>
            <a:r>
              <a:rPr lang="es-CO" dirty="0"/>
              <a:t>líquidos criogénicos se aplicará la etiqueta correspondiente, como se observa en la imagen.</a:t>
            </a:r>
          </a:p>
          <a:p>
            <a:pPr marL="0" indent="0">
              <a:buFont typeface="Wingdings" panose="05000000000000000000" pitchFamily="2" charset="2"/>
              <a:buNone/>
            </a:pPr>
            <a:r>
              <a:rPr lang="es-CO" dirty="0"/>
              <a:t>En cuanto a la documentación, no se requieren documentos de mercancías peligrosas, como la declaración del expedidor.</a:t>
            </a:r>
            <a:r>
              <a:rPr lang="es-CO" baseline="0" dirty="0"/>
              <a:t> Los d</a:t>
            </a:r>
            <a:r>
              <a:rPr lang="es-CO" dirty="0"/>
              <a:t>ocumentos que debe cumplimentar y firmar el expedidor (remitente, consignador)</a:t>
            </a:r>
            <a:r>
              <a:rPr lang="es-CO" baseline="0" dirty="0"/>
              <a:t> para este envío son:</a:t>
            </a:r>
            <a:endParaRPr lang="es-CO" dirty="0"/>
          </a:p>
          <a:p>
            <a:pPr marL="0" indent="0">
              <a:buFont typeface="Wingdings" panose="05000000000000000000" pitchFamily="2" charset="2"/>
              <a:buNone/>
            </a:pPr>
            <a:r>
              <a:rPr lang="es-CO" dirty="0"/>
              <a:t>Para envíos internacionales: </a:t>
            </a:r>
            <a:r>
              <a:rPr lang="es-CO" b="1" dirty="0"/>
              <a:t>una lista de empaque (o de embarque) o factura proforma </a:t>
            </a:r>
            <a:r>
              <a:rPr lang="es-CO" dirty="0"/>
              <a:t>en la que se indiquen las direcciones del expedidor y del destinatario, el número de paquetes y la descripción de su contenido, indicando su peso y valor (nota: si los productos enviados son gratuitos, deberá aparecer la declaración «sin valor comercial») esto último aplica para cualquier envío de muestras o sustancias infecciosas.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s-CO" sz="2400" b="1" i="0" u="none" strike="noStrike" kern="1200" cap="none" spc="0" normalizeH="0" baseline="0" noProof="0" dirty="0">
                <a:ln>
                  <a:noFill/>
                </a:ln>
                <a:solidFill>
                  <a:prstClr val="black"/>
                </a:solidFill>
                <a:effectLst/>
                <a:uLnTx/>
                <a:uFillTx/>
                <a:latin typeface="+mn-lt"/>
                <a:ea typeface="+mn-ea"/>
                <a:cs typeface="+mn-cs"/>
              </a:rPr>
              <a:t>Para envíos dentro de Colombia</a:t>
            </a:r>
            <a:r>
              <a:rPr kumimoji="0" lang="es-CO" sz="2400" b="0" i="0" u="none" strike="noStrike" kern="1200" cap="none" spc="0" normalizeH="0" baseline="0" noProof="0" dirty="0">
                <a:ln>
                  <a:noFill/>
                </a:ln>
                <a:solidFill>
                  <a:prstClr val="black"/>
                </a:solidFill>
                <a:effectLst/>
                <a:uLnTx/>
                <a:uFillTx/>
                <a:latin typeface="+mn-lt"/>
                <a:ea typeface="+mn-ea"/>
                <a:cs typeface="+mn-cs"/>
              </a:rPr>
              <a:t>, los documentos más relevantes que deben acompañar las muestras, son los mismos que se describieron para categoría A: </a:t>
            </a: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11</a:t>
            </a:fld>
            <a:endParaRPr lang="es-CO"/>
          </a:p>
        </p:txBody>
      </p:sp>
    </p:spTree>
    <p:extLst>
      <p:ext uri="{BB962C8B-B14F-4D97-AF65-F5344CB8AC3E}">
        <p14:creationId xmlns:p14="http://schemas.microsoft.com/office/powerpoint/2010/main" val="728168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745AF258-BA07-482E-A281-77B52BE6B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 y="0"/>
            <a:ext cx="9140447" cy="6858000"/>
          </a:xfrm>
          <a:prstGeom prst="rect">
            <a:avLst/>
          </a:prstGeom>
        </p:spPr>
      </p:pic>
    </p:spTree>
    <p:extLst>
      <p:ext uri="{BB962C8B-B14F-4D97-AF65-F5344CB8AC3E}">
        <p14:creationId xmlns:p14="http://schemas.microsoft.com/office/powerpoint/2010/main" val="9069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18B90-BACC-4787-BE2E-997EB7817E39}"/>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B3BF5A2-2123-4CA8-8847-AE2727BC731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0A10AFB-74CE-4445-9DB9-C05413854EE5}"/>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9E896D6-4DA4-4C61-9D53-33EAF2D12AB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0AFFD74-69F0-47BB-8866-014CB47ECD07}"/>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E429D538-1872-4ED0-8EC1-F816CBC1F79F}"/>
              </a:ext>
            </a:extLst>
          </p:cNvPr>
          <p:cNvSpPr>
            <a:spLocks noGrp="1"/>
          </p:cNvSpPr>
          <p:nvPr>
            <p:ph type="dt" sz="half" idx="10"/>
          </p:nvPr>
        </p:nvSpPr>
        <p:spPr/>
        <p:txBody>
          <a:bodyPr/>
          <a:lstStyle/>
          <a:p>
            <a:fld id="{3D91F165-2D30-4C1E-8E58-D84726141767}" type="datetimeFigureOut">
              <a:rPr lang="es-CO" smtClean="0"/>
              <a:t>21/10/2020</a:t>
            </a:fld>
            <a:endParaRPr lang="es-CO"/>
          </a:p>
        </p:txBody>
      </p:sp>
      <p:sp>
        <p:nvSpPr>
          <p:cNvPr id="8" name="Marcador de pie de página 7">
            <a:extLst>
              <a:ext uri="{FF2B5EF4-FFF2-40B4-BE49-F238E27FC236}">
                <a16:creationId xmlns:a16="http://schemas.microsoft.com/office/drawing/2014/main" id="{F8D62995-A828-4DBF-9CA3-40F9D8386A2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D5874A9-4A33-42D0-95A0-C76F2721084B}"/>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37194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875B8D-4EEA-4EBB-BCBA-C2C820F8D9B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DFBEA77-FD3D-465C-8B56-13D1EB9D85EC}"/>
              </a:ext>
            </a:extLst>
          </p:cNvPr>
          <p:cNvSpPr>
            <a:spLocks noGrp="1"/>
          </p:cNvSpPr>
          <p:nvPr>
            <p:ph type="dt" sz="half" idx="10"/>
          </p:nvPr>
        </p:nvSpPr>
        <p:spPr/>
        <p:txBody>
          <a:bodyPr/>
          <a:lstStyle/>
          <a:p>
            <a:fld id="{3D91F165-2D30-4C1E-8E58-D84726141767}" type="datetimeFigureOut">
              <a:rPr lang="es-CO" smtClean="0"/>
              <a:t>21/10/2020</a:t>
            </a:fld>
            <a:endParaRPr lang="es-CO"/>
          </a:p>
        </p:txBody>
      </p:sp>
      <p:sp>
        <p:nvSpPr>
          <p:cNvPr id="4" name="Marcador de pie de página 3">
            <a:extLst>
              <a:ext uri="{FF2B5EF4-FFF2-40B4-BE49-F238E27FC236}">
                <a16:creationId xmlns:a16="http://schemas.microsoft.com/office/drawing/2014/main" id="{8EA2E3AE-EDC9-4150-ACEA-162407BB37C3}"/>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02162E9B-3A83-4BDA-B0DA-D439DCC5A695}"/>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733471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78B8589-52E9-40E8-917A-52707ED736CE}"/>
              </a:ext>
            </a:extLst>
          </p:cNvPr>
          <p:cNvSpPr>
            <a:spLocks noGrp="1"/>
          </p:cNvSpPr>
          <p:nvPr>
            <p:ph type="dt" sz="half" idx="10"/>
          </p:nvPr>
        </p:nvSpPr>
        <p:spPr/>
        <p:txBody>
          <a:bodyPr/>
          <a:lstStyle/>
          <a:p>
            <a:fld id="{3D91F165-2D30-4C1E-8E58-D84726141767}" type="datetimeFigureOut">
              <a:rPr lang="es-CO" smtClean="0"/>
              <a:t>21/10/2020</a:t>
            </a:fld>
            <a:endParaRPr lang="es-CO"/>
          </a:p>
        </p:txBody>
      </p:sp>
      <p:sp>
        <p:nvSpPr>
          <p:cNvPr id="3" name="Marcador de pie de página 2">
            <a:extLst>
              <a:ext uri="{FF2B5EF4-FFF2-40B4-BE49-F238E27FC236}">
                <a16:creationId xmlns:a16="http://schemas.microsoft.com/office/drawing/2014/main" id="{3D1FE880-AA69-4113-ACD3-883BD864A2C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5F29ADE-11ED-4DDC-9DB7-43EC855320C8}"/>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74926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6CC24F-1DCC-4F8A-B4BF-D7D3D5D1C59D}"/>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736E8E-D13C-446C-822C-7717D49AC38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C519786E-0DA8-47A6-A40E-3CD970CCA9E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CB54A5-C788-4834-9067-2144D6A3B045}"/>
              </a:ext>
            </a:extLst>
          </p:cNvPr>
          <p:cNvSpPr>
            <a:spLocks noGrp="1"/>
          </p:cNvSpPr>
          <p:nvPr>
            <p:ph type="dt" sz="half" idx="10"/>
          </p:nvPr>
        </p:nvSpPr>
        <p:spPr/>
        <p:txBody>
          <a:bodyPr/>
          <a:lstStyle/>
          <a:p>
            <a:fld id="{3D91F165-2D30-4C1E-8E58-D84726141767}" type="datetimeFigureOut">
              <a:rPr lang="es-CO" smtClean="0"/>
              <a:t>21/10/2020</a:t>
            </a:fld>
            <a:endParaRPr lang="es-CO"/>
          </a:p>
        </p:txBody>
      </p:sp>
      <p:sp>
        <p:nvSpPr>
          <p:cNvPr id="6" name="Marcador de pie de página 5">
            <a:extLst>
              <a:ext uri="{FF2B5EF4-FFF2-40B4-BE49-F238E27FC236}">
                <a16:creationId xmlns:a16="http://schemas.microsoft.com/office/drawing/2014/main" id="{BDF7416F-468A-4532-B263-288EB02C946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EE1A590-5DB5-44B9-9C8A-95D44A0CF9C6}"/>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621452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20748-4ABA-4406-A6E8-C0C6C2729006}"/>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A7CC590-85A5-4411-B09B-A5CB4AC0BEB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E68107BA-5C0C-4949-B4C8-73EBA1FCA4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F9B431A-5624-4A6A-8A8C-D335E88C1426}"/>
              </a:ext>
            </a:extLst>
          </p:cNvPr>
          <p:cNvSpPr>
            <a:spLocks noGrp="1"/>
          </p:cNvSpPr>
          <p:nvPr>
            <p:ph type="dt" sz="half" idx="10"/>
          </p:nvPr>
        </p:nvSpPr>
        <p:spPr/>
        <p:txBody>
          <a:bodyPr/>
          <a:lstStyle/>
          <a:p>
            <a:fld id="{3D91F165-2D30-4C1E-8E58-D84726141767}" type="datetimeFigureOut">
              <a:rPr lang="es-CO" smtClean="0"/>
              <a:t>21/10/2020</a:t>
            </a:fld>
            <a:endParaRPr lang="es-CO"/>
          </a:p>
        </p:txBody>
      </p:sp>
      <p:sp>
        <p:nvSpPr>
          <p:cNvPr id="6" name="Marcador de pie de página 5">
            <a:extLst>
              <a:ext uri="{FF2B5EF4-FFF2-40B4-BE49-F238E27FC236}">
                <a16:creationId xmlns:a16="http://schemas.microsoft.com/office/drawing/2014/main" id="{F0F7FBC7-9516-4A3D-B556-EFC256C3EB2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E1A4589-028C-4E01-B793-C4D06D50A461}"/>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683401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19737A-27A3-4CAD-82C2-625DAAC9D96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523B8EF-48E9-42B3-9447-13D46993394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FD29D0B-A254-4469-BF3D-2122F9C72DCE}"/>
              </a:ext>
            </a:extLst>
          </p:cNvPr>
          <p:cNvSpPr>
            <a:spLocks noGrp="1"/>
          </p:cNvSpPr>
          <p:nvPr>
            <p:ph type="dt" sz="half" idx="10"/>
          </p:nvPr>
        </p:nvSpPr>
        <p:spPr/>
        <p:txBody>
          <a:bodyPr/>
          <a:lstStyle/>
          <a:p>
            <a:fld id="{3D91F165-2D30-4C1E-8E58-D84726141767}" type="datetimeFigureOut">
              <a:rPr lang="es-CO" smtClean="0"/>
              <a:t>21/10/2020</a:t>
            </a:fld>
            <a:endParaRPr lang="es-CO"/>
          </a:p>
        </p:txBody>
      </p:sp>
      <p:sp>
        <p:nvSpPr>
          <p:cNvPr id="5" name="Marcador de pie de página 4">
            <a:extLst>
              <a:ext uri="{FF2B5EF4-FFF2-40B4-BE49-F238E27FC236}">
                <a16:creationId xmlns:a16="http://schemas.microsoft.com/office/drawing/2014/main" id="{BB9A32BE-6B0A-424D-A135-48366D37FDE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EC4F62C-E10B-4D93-BCA6-09AE2319ABB6}"/>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283533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971C06-31F5-479B-9C8E-CFF41ED30E2D}"/>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5CEAE99-6E9B-4241-A2D8-35263CDA4978}"/>
              </a:ext>
            </a:extLst>
          </p:cNvPr>
          <p:cNvSpPr>
            <a:spLocks noGrp="1"/>
          </p:cNvSpPr>
          <p:nvPr>
            <p:ph type="body" orient="vert" idx="1"/>
          </p:nvPr>
        </p:nvSpPr>
        <p:spPr>
          <a:xfrm>
            <a:off x="628650" y="365125"/>
            <a:ext cx="57626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46B8662-4B17-4DCC-B630-8E56B24057B9}"/>
              </a:ext>
            </a:extLst>
          </p:cNvPr>
          <p:cNvSpPr>
            <a:spLocks noGrp="1"/>
          </p:cNvSpPr>
          <p:nvPr>
            <p:ph type="dt" sz="half" idx="10"/>
          </p:nvPr>
        </p:nvSpPr>
        <p:spPr/>
        <p:txBody>
          <a:bodyPr/>
          <a:lstStyle/>
          <a:p>
            <a:fld id="{3D91F165-2D30-4C1E-8E58-D84726141767}" type="datetimeFigureOut">
              <a:rPr lang="es-CO" smtClean="0"/>
              <a:t>21/10/2020</a:t>
            </a:fld>
            <a:endParaRPr lang="es-CO"/>
          </a:p>
        </p:txBody>
      </p:sp>
      <p:sp>
        <p:nvSpPr>
          <p:cNvPr id="5" name="Marcador de pie de página 4">
            <a:extLst>
              <a:ext uri="{FF2B5EF4-FFF2-40B4-BE49-F238E27FC236}">
                <a16:creationId xmlns:a16="http://schemas.microsoft.com/office/drawing/2014/main" id="{88725961-B69F-4681-90FE-AF459A4EA3F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EDB00A0-AADB-4537-8A1F-02C7E36FBC47}"/>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573557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Rectangle 2"/>
          <p:cNvSpPr>
            <a:spLocks noChangeArrowheads="1"/>
          </p:cNvSpPr>
          <p:nvPr/>
        </p:nvSpPr>
        <p:spPr>
          <a:xfrm>
            <a:off x="5791200" y="0"/>
            <a:ext cx="3352800" cy="1373188"/>
          </a:xfrm>
          <a:prstGeom prst="rect">
            <a:avLst/>
          </a:prstGeom>
          <a:solidFill>
            <a:schemeClr val="bg1"/>
          </a:solidFill>
          <a:ln>
            <a:noFill/>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dirty="0"/>
          </a:p>
        </p:txBody>
      </p:sp>
      <p:sp>
        <p:nvSpPr>
          <p:cNvPr id="13" name="TextBox 12"/>
          <p:cNvSpPr txBox="1"/>
          <p:nvPr userDrawn="1"/>
        </p:nvSpPr>
        <p:spPr>
          <a:xfrm>
            <a:off x="152400" y="152400"/>
            <a:ext cx="8884096" cy="954107"/>
          </a:xfrm>
          <a:prstGeom prst="rect">
            <a:avLst/>
          </a:prstGeom>
          <a:noFill/>
        </p:spPr>
        <p:txBody>
          <a:bodyPr wrap="square" rtlCol="0">
            <a:spAutoFit/>
          </a:bodyPr>
          <a:lstStyle/>
          <a:p>
            <a:r>
              <a:rPr lang="es-CO" sz="2800" i="1" noProof="0" dirty="0">
                <a:solidFill>
                  <a:prstClr val="white"/>
                </a:solidFill>
                <a:latin typeface="Franklin Gothic Medium" pitchFamily="34" charset="0"/>
                <a:cs typeface="Times New Roman" pitchFamily="18" charset="0"/>
              </a:rPr>
              <a:t>Programa de entrenamiento en epidemiología de campo — Frontline</a:t>
            </a:r>
          </a:p>
        </p:txBody>
      </p:sp>
    </p:spTree>
    <p:extLst>
      <p:ext uri="{BB962C8B-B14F-4D97-AF65-F5344CB8AC3E}">
        <p14:creationId xmlns:p14="http://schemas.microsoft.com/office/powerpoint/2010/main" val="370021868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6307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título">
    <p:spTree>
      <p:nvGrpSpPr>
        <p:cNvPr id="1" name=""/>
        <p:cNvGrpSpPr/>
        <p:nvPr/>
      </p:nvGrpSpPr>
      <p:grpSpPr>
        <a:xfrm>
          <a:off x="0" y="0"/>
          <a:ext cx="0" cy="0"/>
          <a:chOff x="0" y="0"/>
          <a:chExt cx="0" cy="0"/>
        </a:xfrm>
      </p:grpSpPr>
      <p:pic>
        <p:nvPicPr>
          <p:cNvPr id="5" name="Imagen 4" descr="Imagen que contiene captura de pantalla&#10;&#10;Descripción generada con confianza muy alta">
            <a:extLst>
              <a:ext uri="{FF2B5EF4-FFF2-40B4-BE49-F238E27FC236}">
                <a16:creationId xmlns:a16="http://schemas.microsoft.com/office/drawing/2014/main" id="{077D7CA0-BB1B-426A-B873-B9B33B559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724"/>
          <a:stretch/>
        </p:blipFill>
        <p:spPr>
          <a:xfrm>
            <a:off x="1777" y="0"/>
            <a:ext cx="9140447" cy="5848200"/>
          </a:xfrm>
          <a:prstGeom prst="rect">
            <a:avLst/>
          </a:prstGeom>
        </p:spPr>
      </p:pic>
      <p:sp>
        <p:nvSpPr>
          <p:cNvPr id="9" name="Título 8">
            <a:extLst>
              <a:ext uri="{FF2B5EF4-FFF2-40B4-BE49-F238E27FC236}">
                <a16:creationId xmlns:a16="http://schemas.microsoft.com/office/drawing/2014/main" id="{811A0F9B-5B4D-4CC8-983F-2C732C307BAF}"/>
              </a:ext>
            </a:extLst>
          </p:cNvPr>
          <p:cNvSpPr>
            <a:spLocks noGrp="1"/>
          </p:cNvSpPr>
          <p:nvPr>
            <p:ph type="title"/>
          </p:nvPr>
        </p:nvSpPr>
        <p:spPr>
          <a:xfrm>
            <a:off x="977462" y="2419351"/>
            <a:ext cx="7598980" cy="1552575"/>
          </a:xfrm>
          <a:prstGeom prst="rect">
            <a:avLst/>
          </a:prstGeom>
        </p:spPr>
        <p:txBody>
          <a:bodyPr>
            <a:normAutofit/>
          </a:bodyPr>
          <a:lstStyle>
            <a:lvl1pPr>
              <a:defRPr sz="3000" b="1" spc="-113">
                <a:latin typeface="Helvetica" pitchFamily="2" charset="0"/>
                <a:cs typeface="Arial" panose="020B0604020202020204" pitchFamily="34" charset="0"/>
              </a:defRPr>
            </a:lvl1pPr>
          </a:lstStyle>
          <a:p>
            <a:r>
              <a:rPr lang="es-ES" dirty="0"/>
              <a:t>Haga clic para modificar el estilo de título del patrón</a:t>
            </a:r>
          </a:p>
        </p:txBody>
      </p:sp>
      <p:sp>
        <p:nvSpPr>
          <p:cNvPr id="21" name="Marcador de contenido 20">
            <a:extLst>
              <a:ext uri="{FF2B5EF4-FFF2-40B4-BE49-F238E27FC236}">
                <a16:creationId xmlns:a16="http://schemas.microsoft.com/office/drawing/2014/main" id="{0BFA6936-0586-4FE7-A1C7-F801ADB1EF08}"/>
              </a:ext>
            </a:extLst>
          </p:cNvPr>
          <p:cNvSpPr>
            <a:spLocks noGrp="1"/>
          </p:cNvSpPr>
          <p:nvPr>
            <p:ph sz="quarter" idx="10" hasCustomPrompt="1"/>
          </p:nvPr>
        </p:nvSpPr>
        <p:spPr>
          <a:xfrm>
            <a:off x="977504" y="4445057"/>
            <a:ext cx="7598569" cy="386666"/>
          </a:xfrm>
          <a:prstGeom prst="rect">
            <a:avLst/>
          </a:prstGeom>
        </p:spPr>
        <p:txBody>
          <a:bodyPr>
            <a:normAutofit/>
          </a:bodyPr>
          <a:lstStyle>
            <a:lvl1pPr marL="0" indent="0" algn="l">
              <a:buNone/>
              <a:defRPr sz="1800" b="1">
                <a:latin typeface="Helvetica" pitchFamily="2" charset="0"/>
              </a:defRPr>
            </a:lvl1pPr>
            <a:lvl3pPr marL="685800" indent="0">
              <a:buNone/>
              <a:defRPr/>
            </a:lvl3pPr>
          </a:lstStyle>
          <a:p>
            <a:pPr lvl="0"/>
            <a:r>
              <a:rPr lang="es-ES" dirty="0"/>
              <a:t>Funcionario Responsable</a:t>
            </a:r>
          </a:p>
        </p:txBody>
      </p:sp>
      <p:sp>
        <p:nvSpPr>
          <p:cNvPr id="22" name="Marcador de contenido 20">
            <a:extLst>
              <a:ext uri="{FF2B5EF4-FFF2-40B4-BE49-F238E27FC236}">
                <a16:creationId xmlns:a16="http://schemas.microsoft.com/office/drawing/2014/main" id="{B1D8B8BC-3D50-4688-B07D-C0517D7B63DD}"/>
              </a:ext>
            </a:extLst>
          </p:cNvPr>
          <p:cNvSpPr>
            <a:spLocks noGrp="1"/>
          </p:cNvSpPr>
          <p:nvPr>
            <p:ph sz="quarter" idx="11" hasCustomPrompt="1"/>
          </p:nvPr>
        </p:nvSpPr>
        <p:spPr>
          <a:xfrm>
            <a:off x="977462" y="4872531"/>
            <a:ext cx="7598569" cy="386666"/>
          </a:xfrm>
          <a:prstGeom prst="rect">
            <a:avLst/>
          </a:prstGeom>
        </p:spPr>
        <p:txBody>
          <a:bodyPr>
            <a:normAutofit/>
          </a:bodyPr>
          <a:lstStyle>
            <a:lvl1pPr marL="0" indent="0">
              <a:buNone/>
              <a:defRPr sz="1500" b="1">
                <a:latin typeface="Helvetica" pitchFamily="2" charset="0"/>
              </a:defRPr>
            </a:lvl1pPr>
            <a:lvl3pPr marL="685800" indent="0">
              <a:buNone/>
              <a:defRPr/>
            </a:lvl3pPr>
          </a:lstStyle>
          <a:p>
            <a:pPr lvl="0"/>
            <a:r>
              <a:rPr lang="es-ES" dirty="0"/>
              <a:t>Cargo</a:t>
            </a:r>
          </a:p>
        </p:txBody>
      </p:sp>
      <p:sp>
        <p:nvSpPr>
          <p:cNvPr id="23" name="Marcador de contenido 20">
            <a:extLst>
              <a:ext uri="{FF2B5EF4-FFF2-40B4-BE49-F238E27FC236}">
                <a16:creationId xmlns:a16="http://schemas.microsoft.com/office/drawing/2014/main" id="{81DBBC51-D15B-4207-BBC5-912124E7D3F1}"/>
              </a:ext>
            </a:extLst>
          </p:cNvPr>
          <p:cNvSpPr>
            <a:spLocks noGrp="1"/>
          </p:cNvSpPr>
          <p:nvPr>
            <p:ph sz="quarter" idx="12" hasCustomPrompt="1"/>
          </p:nvPr>
        </p:nvSpPr>
        <p:spPr>
          <a:xfrm>
            <a:off x="977461" y="5302962"/>
            <a:ext cx="7598569" cy="386666"/>
          </a:xfrm>
          <a:prstGeom prst="rect">
            <a:avLst/>
          </a:prstGeom>
        </p:spPr>
        <p:txBody>
          <a:bodyPr>
            <a:normAutofit/>
          </a:bodyPr>
          <a:lstStyle>
            <a:lvl1pPr marL="0" indent="0">
              <a:buNone/>
              <a:defRPr sz="1500" b="0">
                <a:latin typeface="Helvetica" pitchFamily="2" charset="0"/>
              </a:defRPr>
            </a:lvl1pPr>
            <a:lvl3pPr marL="685800" indent="0">
              <a:buNone/>
              <a:defRPr/>
            </a:lvl3pPr>
          </a:lstStyle>
          <a:p>
            <a:pPr lvl="0"/>
            <a:r>
              <a:rPr lang="es-ES" dirty="0"/>
              <a:t>Dependencia</a:t>
            </a:r>
          </a:p>
        </p:txBody>
      </p:sp>
      <p:pic>
        <p:nvPicPr>
          <p:cNvPr id="2" name="Imagen 1">
            <a:extLst>
              <a:ext uri="{FF2B5EF4-FFF2-40B4-BE49-F238E27FC236}">
                <a16:creationId xmlns:a16="http://schemas.microsoft.com/office/drawing/2014/main" id="{4F330B9B-E8DE-4BD0-8A46-D1D5548B24B6}"/>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6906" y="5482277"/>
            <a:ext cx="1536110" cy="1302300"/>
          </a:xfrm>
          <a:prstGeom prst="rect">
            <a:avLst/>
          </a:prstGeom>
          <a:noFill/>
          <a:ln>
            <a:noFill/>
          </a:ln>
        </p:spPr>
      </p:pic>
      <p:pic>
        <p:nvPicPr>
          <p:cNvPr id="4" name="Imagen 3" descr="Imagen que contiene firmar, reloj&#10;&#10;Descripción generada automáticamente">
            <a:extLst>
              <a:ext uri="{FF2B5EF4-FFF2-40B4-BE49-F238E27FC236}">
                <a16:creationId xmlns:a16="http://schemas.microsoft.com/office/drawing/2014/main" id="{5A628244-489D-48A9-9DDE-E264F5EBE4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32289"/>
            <a:ext cx="1402758" cy="1398828"/>
          </a:xfrm>
          <a:prstGeom prst="rect">
            <a:avLst/>
          </a:prstGeom>
        </p:spPr>
      </p:pic>
    </p:spTree>
    <p:extLst>
      <p:ext uri="{BB962C8B-B14F-4D97-AF65-F5344CB8AC3E}">
        <p14:creationId xmlns:p14="http://schemas.microsoft.com/office/powerpoint/2010/main" val="419942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texto">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B3BB829B-0858-42DC-9368-D7350B4B82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907" b="16220"/>
          <a:stretch/>
        </p:blipFill>
        <p:spPr>
          <a:xfrm>
            <a:off x="0" y="0"/>
            <a:ext cx="6955200" cy="5745600"/>
          </a:xfrm>
          <a:prstGeom prst="rect">
            <a:avLst/>
          </a:prstGeom>
        </p:spPr>
      </p:pic>
      <p:sp>
        <p:nvSpPr>
          <p:cNvPr id="9" name="Título 8">
            <a:extLst>
              <a:ext uri="{FF2B5EF4-FFF2-40B4-BE49-F238E27FC236}">
                <a16:creationId xmlns:a16="http://schemas.microsoft.com/office/drawing/2014/main" id="{D7F18F2D-1664-465A-B862-45EFBE2364B0}"/>
              </a:ext>
            </a:extLst>
          </p:cNvPr>
          <p:cNvSpPr>
            <a:spLocks noGrp="1"/>
          </p:cNvSpPr>
          <p:nvPr>
            <p:ph type="title"/>
          </p:nvPr>
        </p:nvSpPr>
        <p:spPr>
          <a:xfrm>
            <a:off x="492918" y="1266825"/>
            <a:ext cx="8086725" cy="957263"/>
          </a:xfrm>
          <a:prstGeom prst="rect">
            <a:avLst/>
          </a:prstGeom>
        </p:spPr>
        <p:txBody>
          <a:bodyPr>
            <a:normAutofit/>
          </a:bodyPr>
          <a:lstStyle>
            <a:lvl1pPr>
              <a:defRPr sz="2625" b="1">
                <a:latin typeface="Helvetica" pitchFamily="2" charset="0"/>
              </a:defRPr>
            </a:lvl1pPr>
          </a:lstStyle>
          <a:p>
            <a:r>
              <a:rPr lang="es-ES" dirty="0"/>
              <a:t>Haga clic para modificar el estilo de título del patrón</a:t>
            </a:r>
          </a:p>
        </p:txBody>
      </p:sp>
      <p:sp>
        <p:nvSpPr>
          <p:cNvPr id="11" name="Marcador de contenido 10">
            <a:extLst>
              <a:ext uri="{FF2B5EF4-FFF2-40B4-BE49-F238E27FC236}">
                <a16:creationId xmlns:a16="http://schemas.microsoft.com/office/drawing/2014/main" id="{8820FE63-71E5-4780-ADA7-998E5A6AF1B1}"/>
              </a:ext>
            </a:extLst>
          </p:cNvPr>
          <p:cNvSpPr>
            <a:spLocks noGrp="1"/>
          </p:cNvSpPr>
          <p:nvPr>
            <p:ph sz="quarter" idx="10"/>
          </p:nvPr>
        </p:nvSpPr>
        <p:spPr>
          <a:xfrm>
            <a:off x="492919" y="2524126"/>
            <a:ext cx="8086725" cy="3067049"/>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pic>
        <p:nvPicPr>
          <p:cNvPr id="8" name="Imagen 7">
            <a:extLst>
              <a:ext uri="{FF2B5EF4-FFF2-40B4-BE49-F238E27FC236}">
                <a16:creationId xmlns:a16="http://schemas.microsoft.com/office/drawing/2014/main" id="{921A5622-5A27-48F9-A301-416A58991FF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13" name="Imagen 12" descr="Imagen que contiene firmar, reloj&#10;&#10;Descripción generada automáticamente">
            <a:extLst>
              <a:ext uri="{FF2B5EF4-FFF2-40B4-BE49-F238E27FC236}">
                <a16:creationId xmlns:a16="http://schemas.microsoft.com/office/drawing/2014/main" id="{D2677D9A-29C7-42A5-B9AA-1CC6CEE737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277950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gráficas-image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0ECD64B-35C2-47C9-A976-D70D97B64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057" b="16250"/>
          <a:stretch/>
        </p:blipFill>
        <p:spPr>
          <a:xfrm>
            <a:off x="0" y="0"/>
            <a:ext cx="8769601" cy="5743575"/>
          </a:xfrm>
          <a:prstGeom prst="rect">
            <a:avLst/>
          </a:prstGeom>
        </p:spPr>
      </p:pic>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492919" y="390525"/>
            <a:ext cx="8086725" cy="400050"/>
          </a:xfrm>
          <a:prstGeom prst="rect">
            <a:avLst/>
          </a:prstGeom>
        </p:spPr>
        <p:txBody>
          <a:bodyPr>
            <a:normAutofit/>
          </a:bodyPr>
          <a:lstStyle>
            <a:lvl1pPr>
              <a:defRPr sz="18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492919" y="1114425"/>
            <a:ext cx="8086725" cy="4538385"/>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6" name="Imagen 5">
            <a:extLst>
              <a:ext uri="{FF2B5EF4-FFF2-40B4-BE49-F238E27FC236}">
                <a16:creationId xmlns:a16="http://schemas.microsoft.com/office/drawing/2014/main" id="{6D9A2C87-DEB0-4308-94F5-28D7340E753C}"/>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5" name="Imagen 4" descr="Imagen que contiene firmar, reloj&#10;&#10;Descripción generada automáticamente">
            <a:extLst>
              <a:ext uri="{FF2B5EF4-FFF2-40B4-BE49-F238E27FC236}">
                <a16:creationId xmlns:a16="http://schemas.microsoft.com/office/drawing/2014/main" id="{612BA424-792E-402A-BB1B-39B37B0E81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285609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erre presentación">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F3BF3334-D0F3-481D-8132-223500A09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3" y="0"/>
            <a:ext cx="9140447" cy="6858000"/>
          </a:xfrm>
          <a:prstGeom prst="rect">
            <a:avLst/>
          </a:prstGeom>
        </p:spPr>
      </p:pic>
      <p:sp>
        <p:nvSpPr>
          <p:cNvPr id="5" name="Marcador de contenido 20">
            <a:extLst>
              <a:ext uri="{FF2B5EF4-FFF2-40B4-BE49-F238E27FC236}">
                <a16:creationId xmlns:a16="http://schemas.microsoft.com/office/drawing/2014/main" id="{F553981C-1BC9-4FE8-9294-0E75C89EDC3C}"/>
              </a:ext>
            </a:extLst>
          </p:cNvPr>
          <p:cNvSpPr>
            <a:spLocks noGrp="1"/>
          </p:cNvSpPr>
          <p:nvPr>
            <p:ph sz="quarter" idx="10" hasCustomPrompt="1"/>
          </p:nvPr>
        </p:nvSpPr>
        <p:spPr>
          <a:xfrm>
            <a:off x="843498" y="3400097"/>
            <a:ext cx="7598569" cy="386666"/>
          </a:xfrm>
          <a:prstGeom prst="rect">
            <a:avLst/>
          </a:prstGeom>
        </p:spPr>
        <p:txBody>
          <a:bodyPr>
            <a:normAutofit/>
          </a:bodyPr>
          <a:lstStyle>
            <a:lvl1pPr marL="0" indent="0" algn="ctr">
              <a:buNone/>
              <a:defRPr sz="1800" b="1">
                <a:latin typeface="Helvetica" pitchFamily="2" charset="0"/>
              </a:defRPr>
            </a:lvl1pPr>
            <a:lvl3pPr marL="685800" indent="0">
              <a:buNone/>
              <a:defRPr/>
            </a:lvl3pPr>
          </a:lstStyle>
          <a:p>
            <a:pPr lvl="0"/>
            <a:r>
              <a:rPr lang="es-ES" dirty="0"/>
              <a:t>Funcionario Responsable</a:t>
            </a:r>
          </a:p>
        </p:txBody>
      </p:sp>
      <p:sp>
        <p:nvSpPr>
          <p:cNvPr id="6" name="Marcador de contenido 20">
            <a:extLst>
              <a:ext uri="{FF2B5EF4-FFF2-40B4-BE49-F238E27FC236}">
                <a16:creationId xmlns:a16="http://schemas.microsoft.com/office/drawing/2014/main" id="{B3357B8A-9A11-4D25-BB80-B93A3FFEA5B7}"/>
              </a:ext>
            </a:extLst>
          </p:cNvPr>
          <p:cNvSpPr>
            <a:spLocks noGrp="1"/>
          </p:cNvSpPr>
          <p:nvPr>
            <p:ph sz="quarter" idx="11" hasCustomPrompt="1"/>
          </p:nvPr>
        </p:nvSpPr>
        <p:spPr>
          <a:xfrm>
            <a:off x="843456" y="3827571"/>
            <a:ext cx="7598569" cy="386666"/>
          </a:xfrm>
          <a:prstGeom prst="rect">
            <a:avLst/>
          </a:prstGeom>
        </p:spPr>
        <p:txBody>
          <a:bodyPr>
            <a:normAutofit/>
          </a:bodyPr>
          <a:lstStyle>
            <a:lvl1pPr marL="0" indent="0" algn="ctr">
              <a:buNone/>
              <a:defRPr sz="1500" b="1">
                <a:latin typeface="Helvetica" pitchFamily="2" charset="0"/>
              </a:defRPr>
            </a:lvl1pPr>
            <a:lvl3pPr marL="685800" indent="0">
              <a:buNone/>
              <a:defRPr/>
            </a:lvl3pPr>
          </a:lstStyle>
          <a:p>
            <a:pPr lvl="0"/>
            <a:r>
              <a:rPr lang="es-ES" dirty="0"/>
              <a:t>Cargo - Correo</a:t>
            </a:r>
          </a:p>
        </p:txBody>
      </p:sp>
      <p:sp>
        <p:nvSpPr>
          <p:cNvPr id="7" name="Marcador de contenido 20">
            <a:extLst>
              <a:ext uri="{FF2B5EF4-FFF2-40B4-BE49-F238E27FC236}">
                <a16:creationId xmlns:a16="http://schemas.microsoft.com/office/drawing/2014/main" id="{79AF012C-C57A-494F-ADE0-770B84BB624E}"/>
              </a:ext>
            </a:extLst>
          </p:cNvPr>
          <p:cNvSpPr>
            <a:spLocks noGrp="1"/>
          </p:cNvSpPr>
          <p:nvPr>
            <p:ph sz="quarter" idx="12" hasCustomPrompt="1"/>
          </p:nvPr>
        </p:nvSpPr>
        <p:spPr>
          <a:xfrm>
            <a:off x="843455" y="4258002"/>
            <a:ext cx="7598569" cy="386666"/>
          </a:xfrm>
          <a:prstGeom prst="rect">
            <a:avLst/>
          </a:prstGeom>
        </p:spPr>
        <p:txBody>
          <a:bodyPr>
            <a:normAutofit/>
          </a:bodyPr>
          <a:lstStyle>
            <a:lvl1pPr marL="0" indent="0" algn="ctr">
              <a:buNone/>
              <a:defRPr sz="1500" b="0">
                <a:latin typeface="Helvetica" pitchFamily="2" charset="0"/>
              </a:defRPr>
            </a:lvl1pPr>
            <a:lvl3pPr marL="685800" indent="0">
              <a:buNone/>
              <a:defRPr/>
            </a:lvl3pPr>
          </a:lstStyle>
          <a:p>
            <a:pPr lvl="0"/>
            <a:r>
              <a:rPr lang="es-ES" dirty="0"/>
              <a:t>Dependencia</a:t>
            </a:r>
          </a:p>
        </p:txBody>
      </p:sp>
      <p:pic>
        <p:nvPicPr>
          <p:cNvPr id="8" name="Imagen 7" descr="Imagen que contiene firmar, reloj&#10;&#10;Descripción generada automáticamente">
            <a:extLst>
              <a:ext uri="{FF2B5EF4-FFF2-40B4-BE49-F238E27FC236}">
                <a16:creationId xmlns:a16="http://schemas.microsoft.com/office/drawing/2014/main" id="{C2DF1230-8D0A-4321-9A85-D7B26D216F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5" y="5478971"/>
            <a:ext cx="1396800" cy="1392884"/>
          </a:xfrm>
          <a:prstGeom prst="rect">
            <a:avLst/>
          </a:prstGeom>
        </p:spPr>
      </p:pic>
      <p:pic>
        <p:nvPicPr>
          <p:cNvPr id="10" name="Imagen 9">
            <a:extLst>
              <a:ext uri="{FF2B5EF4-FFF2-40B4-BE49-F238E27FC236}">
                <a16:creationId xmlns:a16="http://schemas.microsoft.com/office/drawing/2014/main" id="{D9BC710E-1CA4-43D9-AB9C-654DDC257F77}"/>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82945" y="5599081"/>
            <a:ext cx="1285200" cy="1152664"/>
          </a:xfrm>
          <a:prstGeom prst="rect">
            <a:avLst/>
          </a:prstGeom>
          <a:noFill/>
          <a:ln>
            <a:noFill/>
          </a:ln>
        </p:spPr>
      </p:pic>
      <p:pic>
        <p:nvPicPr>
          <p:cNvPr id="14" name="Imagen 13">
            <a:extLst>
              <a:ext uri="{FF2B5EF4-FFF2-40B4-BE49-F238E27FC236}">
                <a16:creationId xmlns:a16="http://schemas.microsoft.com/office/drawing/2014/main" id="{D8FFC093-7674-4181-AC86-D26D8D3E5167}"/>
              </a:ext>
            </a:extLst>
          </p:cNvPr>
          <p:cNvPicPr>
            <a:picLocks noChangeAspect="1"/>
          </p:cNvPicPr>
          <p:nvPr userDrawn="1"/>
        </p:nvPicPr>
        <p:blipFill>
          <a:blip r:embed="rId5"/>
          <a:stretch>
            <a:fillRect/>
          </a:stretch>
        </p:blipFill>
        <p:spPr>
          <a:xfrm>
            <a:off x="3657158" y="631800"/>
            <a:ext cx="1829683" cy="1823460"/>
          </a:xfrm>
          <a:prstGeom prst="rect">
            <a:avLst/>
          </a:prstGeom>
        </p:spPr>
      </p:pic>
      <p:sp>
        <p:nvSpPr>
          <p:cNvPr id="15" name="Rectángulo 14">
            <a:extLst>
              <a:ext uri="{FF2B5EF4-FFF2-40B4-BE49-F238E27FC236}">
                <a16:creationId xmlns:a16="http://schemas.microsoft.com/office/drawing/2014/main" id="{E1EA3DF3-757E-4FDA-A295-30FFE4727884}"/>
              </a:ext>
            </a:extLst>
          </p:cNvPr>
          <p:cNvSpPr/>
          <p:nvPr userDrawn="1"/>
        </p:nvSpPr>
        <p:spPr>
          <a:xfrm>
            <a:off x="6235200" y="329400"/>
            <a:ext cx="2721600" cy="854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5601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787CB-80B4-4549-902E-64D80591B051}"/>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0321D64-CC70-483F-B720-729D0FCEB54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B583558A-A4CB-4836-9F80-26E38CA1803C}"/>
              </a:ext>
            </a:extLst>
          </p:cNvPr>
          <p:cNvSpPr>
            <a:spLocks noGrp="1"/>
          </p:cNvSpPr>
          <p:nvPr>
            <p:ph type="dt" sz="half" idx="10"/>
          </p:nvPr>
        </p:nvSpPr>
        <p:spPr/>
        <p:txBody>
          <a:bodyPr/>
          <a:lstStyle/>
          <a:p>
            <a:fld id="{3D91F165-2D30-4C1E-8E58-D84726141767}" type="datetimeFigureOut">
              <a:rPr lang="es-CO" smtClean="0"/>
              <a:t>21/10/2020</a:t>
            </a:fld>
            <a:endParaRPr lang="es-CO"/>
          </a:p>
        </p:txBody>
      </p:sp>
      <p:sp>
        <p:nvSpPr>
          <p:cNvPr id="5" name="Marcador de pie de página 4">
            <a:extLst>
              <a:ext uri="{FF2B5EF4-FFF2-40B4-BE49-F238E27FC236}">
                <a16:creationId xmlns:a16="http://schemas.microsoft.com/office/drawing/2014/main" id="{D7685A0F-ECB1-4FF9-8694-2DA5F20A9D8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B7FE4D5-076C-4CEA-91AA-178FED9F0E13}"/>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83911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20FB4-BAFC-411B-B5EB-AE387FE125A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048D581-8E56-42AB-90EC-F261569CB91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CF2FB8D-47EF-4ECE-9777-64F7E0EBF6F7}"/>
              </a:ext>
            </a:extLst>
          </p:cNvPr>
          <p:cNvSpPr>
            <a:spLocks noGrp="1"/>
          </p:cNvSpPr>
          <p:nvPr>
            <p:ph type="dt" sz="half" idx="10"/>
          </p:nvPr>
        </p:nvSpPr>
        <p:spPr/>
        <p:txBody>
          <a:bodyPr/>
          <a:lstStyle/>
          <a:p>
            <a:fld id="{3D91F165-2D30-4C1E-8E58-D84726141767}" type="datetimeFigureOut">
              <a:rPr lang="es-CO" smtClean="0"/>
              <a:t>21/10/2020</a:t>
            </a:fld>
            <a:endParaRPr lang="es-CO"/>
          </a:p>
        </p:txBody>
      </p:sp>
      <p:sp>
        <p:nvSpPr>
          <p:cNvPr id="5" name="Marcador de pie de página 4">
            <a:extLst>
              <a:ext uri="{FF2B5EF4-FFF2-40B4-BE49-F238E27FC236}">
                <a16:creationId xmlns:a16="http://schemas.microsoft.com/office/drawing/2014/main" id="{4281B0EB-497F-4C79-BE68-7CE36A785D9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29C119A-4F07-4F4B-8E6A-B41590CD80CD}"/>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183388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EA652-C51D-4214-B426-88B5BD1A1E3A}"/>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ABA71E1-49C1-4F49-AB4F-3A378C6C538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2C2659-D919-496B-B69E-2607C3D2C7F6}"/>
              </a:ext>
            </a:extLst>
          </p:cNvPr>
          <p:cNvSpPr>
            <a:spLocks noGrp="1"/>
          </p:cNvSpPr>
          <p:nvPr>
            <p:ph type="dt" sz="half" idx="10"/>
          </p:nvPr>
        </p:nvSpPr>
        <p:spPr/>
        <p:txBody>
          <a:bodyPr/>
          <a:lstStyle/>
          <a:p>
            <a:fld id="{3D91F165-2D30-4C1E-8E58-D84726141767}" type="datetimeFigureOut">
              <a:rPr lang="es-CO" smtClean="0"/>
              <a:t>21/10/2020</a:t>
            </a:fld>
            <a:endParaRPr lang="es-CO"/>
          </a:p>
        </p:txBody>
      </p:sp>
      <p:sp>
        <p:nvSpPr>
          <p:cNvPr id="5" name="Marcador de pie de página 4">
            <a:extLst>
              <a:ext uri="{FF2B5EF4-FFF2-40B4-BE49-F238E27FC236}">
                <a16:creationId xmlns:a16="http://schemas.microsoft.com/office/drawing/2014/main" id="{7AE16BB3-1DDC-44F4-96B3-8A90DB70C5C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45F45F1-072E-4419-B936-66B063660D29}"/>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2753412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FBFD1-9EC9-485C-9299-671BFFD6C19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73A2D87-A5F0-4469-A40F-BFB8FE032C6B}"/>
              </a:ext>
            </a:extLst>
          </p:cNvPr>
          <p:cNvSpPr>
            <a:spLocks noGrp="1"/>
          </p:cNvSpPr>
          <p:nvPr>
            <p:ph sz="half" idx="1"/>
          </p:nvPr>
        </p:nvSpPr>
        <p:spPr>
          <a:xfrm>
            <a:off x="62865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081D606-15CF-4CFE-B4F4-2F6B0D4093D4}"/>
              </a:ext>
            </a:extLst>
          </p:cNvPr>
          <p:cNvSpPr>
            <a:spLocks noGrp="1"/>
          </p:cNvSpPr>
          <p:nvPr>
            <p:ph sz="half" idx="2"/>
          </p:nvPr>
        </p:nvSpPr>
        <p:spPr>
          <a:xfrm>
            <a:off x="464820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B531B67-4C9E-4DF4-9353-B12D881A9ABC}"/>
              </a:ext>
            </a:extLst>
          </p:cNvPr>
          <p:cNvSpPr>
            <a:spLocks noGrp="1"/>
          </p:cNvSpPr>
          <p:nvPr>
            <p:ph type="dt" sz="half" idx="10"/>
          </p:nvPr>
        </p:nvSpPr>
        <p:spPr/>
        <p:txBody>
          <a:bodyPr/>
          <a:lstStyle/>
          <a:p>
            <a:fld id="{3D91F165-2D30-4C1E-8E58-D84726141767}" type="datetimeFigureOut">
              <a:rPr lang="es-CO" smtClean="0"/>
              <a:t>21/10/2020</a:t>
            </a:fld>
            <a:endParaRPr lang="es-CO"/>
          </a:p>
        </p:txBody>
      </p:sp>
      <p:sp>
        <p:nvSpPr>
          <p:cNvPr id="6" name="Marcador de pie de página 5">
            <a:extLst>
              <a:ext uri="{FF2B5EF4-FFF2-40B4-BE49-F238E27FC236}">
                <a16:creationId xmlns:a16="http://schemas.microsoft.com/office/drawing/2014/main" id="{A6D06F20-8776-44E6-B0EF-CAD716B1317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3C08D18-682C-4A6A-9981-CE7AE52A5753}"/>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212729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02970C-C89D-4F8F-B9FF-0C4617EF731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9112751-1B72-486C-8FD3-192AA92242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0C60C96-9B0F-444E-868D-9887FA6159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1F165-2D30-4C1E-8E58-D84726141767}" type="datetimeFigureOut">
              <a:rPr lang="es-CO" smtClean="0"/>
              <a:t>21/10/2020</a:t>
            </a:fld>
            <a:endParaRPr lang="es-CO"/>
          </a:p>
        </p:txBody>
      </p:sp>
      <p:sp>
        <p:nvSpPr>
          <p:cNvPr id="5" name="Marcador de pie de página 4">
            <a:extLst>
              <a:ext uri="{FF2B5EF4-FFF2-40B4-BE49-F238E27FC236}">
                <a16:creationId xmlns:a16="http://schemas.microsoft.com/office/drawing/2014/main" id="{20FDF5F6-3F3B-4AFF-A3C7-70076A6A4C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A515EFA-BE55-4813-98B5-163CAA12A4A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D9F01-9918-42BF-825A-AD644E7B5F3B}" type="slidenum">
              <a:rPr lang="es-CO" smtClean="0"/>
              <a:t>‹Nº›</a:t>
            </a:fld>
            <a:endParaRPr lang="es-CO"/>
          </a:p>
        </p:txBody>
      </p:sp>
    </p:spTree>
    <p:extLst>
      <p:ext uri="{BB962C8B-B14F-4D97-AF65-F5344CB8AC3E}">
        <p14:creationId xmlns:p14="http://schemas.microsoft.com/office/powerpoint/2010/main" val="10501762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83" r:id="rId17"/>
    <p:sldLayoutId id="214748368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2.png"/><Relationship Id="rId7"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28.emf"/><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36.jpeg"/><Relationship Id="rId7"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28.emf"/><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www.who.int/csr/resources/publications/envio-muestras-e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s://arrobamedica.wordpress.com/2011/02/15/donacionsangr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6.jpeg"/><Relationship Id="rId11" Type="http://schemas.openxmlformats.org/officeDocument/2006/relationships/image" Target="../media/image31.emf"/><Relationship Id="rId5" Type="http://schemas.openxmlformats.org/officeDocument/2006/relationships/image" Target="../media/image25.jpeg"/><Relationship Id="rId10" Type="http://schemas.openxmlformats.org/officeDocument/2006/relationships/image" Target="../media/image30.emf"/><Relationship Id="rId4" Type="http://schemas.openxmlformats.org/officeDocument/2006/relationships/image" Target="../media/image24.jpe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118946" y="4066006"/>
            <a:ext cx="5108331" cy="989127"/>
          </a:xfrm>
        </p:spPr>
        <p:txBody>
          <a:bodyPr>
            <a:normAutofit/>
          </a:bodyPr>
          <a:lstStyle/>
          <a:p>
            <a:pPr algn="ctr">
              <a:defRPr b="0" i="0"/>
            </a:pPr>
            <a:r>
              <a:rPr lang="es-CO" altLang="en-US" sz="2400" b="1" dirty="0">
                <a:latin typeface="Gotham light"/>
                <a:ea typeface="Tahoma" panose="020B0604030504040204" pitchFamily="34" charset="0"/>
                <a:cs typeface="Tahoma" panose="020B0604030504040204" pitchFamily="34" charset="0"/>
              </a:rPr>
              <a:t>Transporte de muestras </a:t>
            </a:r>
            <a:br>
              <a:rPr lang="es-CO" altLang="en-US" sz="2400" b="1" dirty="0">
                <a:latin typeface="Gotham light"/>
                <a:ea typeface="Tahoma" panose="020B0604030504040204" pitchFamily="34" charset="0"/>
                <a:cs typeface="Tahoma" panose="020B0604030504040204" pitchFamily="34" charset="0"/>
              </a:rPr>
            </a:br>
            <a:r>
              <a:rPr lang="es-CO" altLang="en-US" sz="2400" b="1" dirty="0">
                <a:latin typeface="Gotham light"/>
                <a:ea typeface="Tahoma" panose="020B0604030504040204" pitchFamily="34" charset="0"/>
                <a:cs typeface="Tahoma" panose="020B0604030504040204" pitchFamily="34" charset="0"/>
              </a:rPr>
              <a:t>y sustancias infecciosas</a:t>
            </a:r>
            <a:endParaRPr lang="x-none" altLang="en-US" sz="2400" b="1" dirty="0">
              <a:latin typeface="Gotham light"/>
              <a:ea typeface="Tahoma" panose="020B0604030504040204" pitchFamily="34" charset="0"/>
              <a:cs typeface="Tahoma" panose="020B0604030504040204" pitchFamily="34" charset="0"/>
            </a:endParaRPr>
          </a:p>
        </p:txBody>
      </p:sp>
      <p:sp>
        <p:nvSpPr>
          <p:cNvPr id="4" name="Marcador de contenido 3">
            <a:extLst>
              <a:ext uri="{FF2B5EF4-FFF2-40B4-BE49-F238E27FC236}">
                <a16:creationId xmlns:a16="http://schemas.microsoft.com/office/drawing/2014/main" id="{F953EC76-E174-4D64-B684-56B6CF0CB3D2}"/>
              </a:ext>
            </a:extLst>
          </p:cNvPr>
          <p:cNvSpPr>
            <a:spLocks noGrp="1"/>
          </p:cNvSpPr>
          <p:nvPr>
            <p:ph sz="quarter" idx="12"/>
          </p:nvPr>
        </p:nvSpPr>
        <p:spPr>
          <a:xfrm>
            <a:off x="1834551" y="5131272"/>
            <a:ext cx="5682877" cy="386666"/>
          </a:xfrm>
        </p:spPr>
        <p:txBody>
          <a:bodyPr>
            <a:normAutofit/>
          </a:bodyPr>
          <a:lstStyle/>
          <a:p>
            <a:r>
              <a:rPr lang="es-CO" dirty="0">
                <a:latin typeface="Gotham light"/>
              </a:rPr>
              <a:t>Dirección de Vigilancia y Análisis del Riesgo en Salud Pública</a:t>
            </a:r>
          </a:p>
        </p:txBody>
      </p:sp>
      <p:sp>
        <p:nvSpPr>
          <p:cNvPr id="15" name="CuadroTexto 14">
            <a:extLst>
              <a:ext uri="{FF2B5EF4-FFF2-40B4-BE49-F238E27FC236}">
                <a16:creationId xmlns:a16="http://schemas.microsoft.com/office/drawing/2014/main" id="{06FC9E79-3DE5-430C-819C-C2C004CD1363}"/>
              </a:ext>
            </a:extLst>
          </p:cNvPr>
          <p:cNvSpPr txBox="1"/>
          <p:nvPr/>
        </p:nvSpPr>
        <p:spPr>
          <a:xfrm>
            <a:off x="835268" y="2347380"/>
            <a:ext cx="7622931" cy="1569660"/>
          </a:xfrm>
          <a:prstGeom prst="rect">
            <a:avLst/>
          </a:prstGeom>
          <a:noFill/>
        </p:spPr>
        <p:txBody>
          <a:bodyPr wrap="square">
            <a:spAutoFit/>
          </a:bodyPr>
          <a:lstStyle/>
          <a:p>
            <a:pPr algn="ctr"/>
            <a:r>
              <a:rPr lang="es-CO" sz="3200" b="1" dirty="0">
                <a:solidFill>
                  <a:srgbClr val="C00000"/>
                </a:solidFill>
                <a:effectLst>
                  <a:outerShdw blurRad="38100" dist="38100" dir="2700000" algn="tl">
                    <a:srgbClr val="000000">
                      <a:alpha val="43137"/>
                    </a:srgbClr>
                  </a:outerShdw>
                </a:effectLst>
                <a:latin typeface="Gotham black"/>
                <a:ea typeface="Tahoma" panose="020B0604030504040204" pitchFamily="34" charset="0"/>
                <a:cs typeface="Tahoma" panose="020B0604030504040204" pitchFamily="34" charset="0"/>
              </a:rPr>
              <a:t>Programa de entrenamiento en</a:t>
            </a:r>
            <a:r>
              <a:rPr kumimoji="0" lang="es-CO"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Gotham black"/>
                <a:ea typeface="Tahoma" panose="020B0604030504040204" pitchFamily="34" charset="0"/>
                <a:cs typeface="Tahoma" panose="020B0604030504040204" pitchFamily="34" charset="0"/>
              </a:rPr>
              <a:t> epidemiología de campo </a:t>
            </a:r>
          </a:p>
          <a:p>
            <a:pPr algn="ctr"/>
            <a:r>
              <a:rPr lang="es-CO" sz="3200" b="1" dirty="0">
                <a:solidFill>
                  <a:srgbClr val="C00000"/>
                </a:solidFill>
                <a:effectLst>
                  <a:outerShdw blurRad="38100" dist="38100" dir="2700000" algn="tl">
                    <a:srgbClr val="000000">
                      <a:alpha val="43137"/>
                    </a:srgbClr>
                  </a:outerShdw>
                </a:effectLst>
                <a:latin typeface="Gotham black"/>
                <a:ea typeface="Tahoma" panose="020B0604030504040204" pitchFamily="34" charset="0"/>
                <a:cs typeface="Tahoma" panose="020B0604030504040204" pitchFamily="34" charset="0"/>
              </a:rPr>
              <a:t>Curso </a:t>
            </a:r>
            <a:r>
              <a:rPr kumimoji="0" lang="es-CO"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Gotham black"/>
                <a:ea typeface="Tahoma" panose="020B0604030504040204" pitchFamily="34" charset="0"/>
                <a:cs typeface="Tahoma" panose="020B0604030504040204" pitchFamily="34" charset="0"/>
              </a:rPr>
              <a:t>Frontline</a:t>
            </a:r>
            <a:endParaRPr lang="es-CO" sz="1600" b="1" dirty="0">
              <a:latin typeface="Gotham black"/>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73513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04815" y="327066"/>
            <a:ext cx="6918100" cy="707886"/>
          </a:xfrm>
          <a:prstGeom prst="rect">
            <a:avLst/>
          </a:prstGeom>
          <a:noFill/>
        </p:spPr>
        <p:txBody>
          <a:bodyPr wrap="square">
            <a:spAutoFit/>
          </a:bodyPr>
          <a:lstStyle/>
          <a:p>
            <a:pPr algn="r">
              <a:defRPr/>
            </a:pPr>
            <a:r>
              <a:rPr lang="es-ES" sz="2000" b="1" dirty="0">
                <a:latin typeface="Gotham black"/>
                <a:cs typeface="Helvetica" panose="020B0604020202020204" pitchFamily="34" charset="0"/>
              </a:rPr>
              <a:t>Transporte de muestras y sustancias infecciosas</a:t>
            </a:r>
          </a:p>
          <a:p>
            <a:pPr algn="r">
              <a:defRPr/>
            </a:pPr>
            <a:r>
              <a:rPr lang="es-ES" sz="2000" b="1" dirty="0">
                <a:latin typeface="Gotham black"/>
                <a:cs typeface="Helvetica" panose="020B0604020202020204" pitchFamily="34" charset="0"/>
              </a:rPr>
              <a:t>Embalaje, etiquetado y marcas</a:t>
            </a:r>
          </a:p>
        </p:txBody>
      </p:sp>
      <p:pic>
        <p:nvPicPr>
          <p:cNvPr id="18435" name="Imagen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38" y="2154040"/>
            <a:ext cx="5993131" cy="346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Imagen 5" descr="http://www.scielo.org.ar/img/revistas/abcl/v39n2/2a09f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395" y="2007593"/>
            <a:ext cx="912368" cy="87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4"/>
          <p:cNvSpPr txBox="1">
            <a:spLocks noChangeArrowheads="1"/>
          </p:cNvSpPr>
          <p:nvPr/>
        </p:nvSpPr>
        <p:spPr bwMode="auto">
          <a:xfrm>
            <a:off x="336948" y="973397"/>
            <a:ext cx="5751910" cy="886397"/>
          </a:xfrm>
          <a:prstGeom prst="rect">
            <a:avLst/>
          </a:prstGeom>
          <a:noFill/>
          <a:ln w="9525">
            <a:noFill/>
            <a:miter lim="800000"/>
            <a:headEnd/>
            <a:tailEnd/>
          </a:ln>
          <a:effectLst/>
        </p:spPr>
        <p:txBody>
          <a:bodyPr tIns="0" bIns="0">
            <a:spAutoFit/>
          </a:bodyPr>
          <a:lstStyle/>
          <a:p>
            <a:pPr algn="ctr">
              <a:lnSpc>
                <a:spcPct val="90000"/>
              </a:lnSpc>
              <a:spcBef>
                <a:spcPct val="50000"/>
              </a:spcBef>
              <a:buClr>
                <a:srgbClr val="990000"/>
              </a:buClr>
              <a:buFont typeface="Wingdings" pitchFamily="2" charset="2"/>
              <a:buNone/>
              <a:defRPr/>
            </a:pPr>
            <a:r>
              <a:rPr lang="es-ES" b="1" dirty="0">
                <a:solidFill>
                  <a:srgbClr val="C00000"/>
                </a:solidFill>
                <a:latin typeface="Helvetica" panose="020B0604020202020204" pitchFamily="34" charset="0"/>
                <a:cs typeface="Helvetica" panose="020B0604020202020204" pitchFamily="34" charset="0"/>
              </a:rPr>
              <a:t>Categoría A </a:t>
            </a:r>
          </a:p>
          <a:p>
            <a:pPr algn="ctr">
              <a:lnSpc>
                <a:spcPct val="90000"/>
              </a:lnSpc>
              <a:spcBef>
                <a:spcPct val="50000"/>
              </a:spcBef>
              <a:buClr>
                <a:srgbClr val="990000"/>
              </a:buClr>
              <a:buFont typeface="Wingdings" pitchFamily="2" charset="2"/>
              <a:buNone/>
              <a:defRPr/>
            </a:pPr>
            <a:r>
              <a:rPr lang="es-ES" b="1" dirty="0">
                <a:solidFill>
                  <a:srgbClr val="C00000"/>
                </a:solidFill>
                <a:latin typeface="Helvetica" panose="020B0604020202020204" pitchFamily="34" charset="0"/>
                <a:cs typeface="Helvetica" panose="020B0604020202020204" pitchFamily="34" charset="0"/>
              </a:rPr>
              <a:t>UN 2814 SUSTANCIA INFECCIOSA QUE AFECTA A LOS SERES HUMANOS</a:t>
            </a:r>
            <a:endParaRPr lang="es-ES" b="1" dirty="0">
              <a:solidFill>
                <a:srgbClr val="C00000"/>
              </a:solidFill>
              <a:effectLst>
                <a:outerShdw blurRad="38100" dist="38100" dir="2700000" algn="tl">
                  <a:srgbClr val="C0C0C0"/>
                </a:outerShdw>
              </a:effectLst>
              <a:latin typeface="Helvetica" panose="020B0604020202020204" pitchFamily="34" charset="0"/>
              <a:cs typeface="Helvetica" panose="020B0604020202020204" pitchFamily="34" charset="0"/>
            </a:endParaRPr>
          </a:p>
        </p:txBody>
      </p:sp>
      <p:pic>
        <p:nvPicPr>
          <p:cNvPr id="18438" name="Imagen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358" y="3027740"/>
            <a:ext cx="891878" cy="87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4" descr="quickde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6242" y="2154040"/>
            <a:ext cx="1201340" cy="154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3010" y="2577903"/>
            <a:ext cx="1270397" cy="179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41" name="Picture 7" descr="PHS import permit0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9537" y="3198218"/>
            <a:ext cx="1357313" cy="182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ángulo 2"/>
          <p:cNvSpPr>
            <a:spLocks noChangeArrowheads="1"/>
          </p:cNvSpPr>
          <p:nvPr/>
        </p:nvSpPr>
        <p:spPr bwMode="auto">
          <a:xfrm>
            <a:off x="1704815" y="5374680"/>
            <a:ext cx="28424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450"/>
              </a:spcBef>
              <a:buNone/>
            </a:pPr>
            <a:r>
              <a:rPr lang="es-ES" altLang="en-US" sz="2000" b="1" dirty="0">
                <a:solidFill>
                  <a:srgbClr val="C00000"/>
                </a:solidFill>
                <a:latin typeface="Helvetica" panose="020B0604020202020204" pitchFamily="34" charset="0"/>
                <a:cs typeface="Helvetica" panose="020B0604020202020204" pitchFamily="34" charset="0"/>
              </a:rPr>
              <a:t>UN 1845 (</a:t>
            </a:r>
            <a:r>
              <a:rPr lang="es-ES" altLang="en-US" sz="2000" b="1" dirty="0" err="1">
                <a:solidFill>
                  <a:srgbClr val="C00000"/>
                </a:solidFill>
                <a:latin typeface="Helvetica" panose="020B0604020202020204" pitchFamily="34" charset="0"/>
                <a:cs typeface="Helvetica" panose="020B0604020202020204" pitchFamily="34" charset="0"/>
              </a:rPr>
              <a:t>Dry</a:t>
            </a:r>
            <a:r>
              <a:rPr lang="es-ES" altLang="en-US" sz="2000" b="1" dirty="0">
                <a:solidFill>
                  <a:srgbClr val="C00000"/>
                </a:solidFill>
                <a:latin typeface="Helvetica" panose="020B0604020202020204" pitchFamily="34" charset="0"/>
                <a:cs typeface="Helvetica" panose="020B0604020202020204" pitchFamily="34" charset="0"/>
              </a:rPr>
              <a:t> Ice)</a:t>
            </a:r>
          </a:p>
        </p:txBody>
      </p:sp>
      <p:sp>
        <p:nvSpPr>
          <p:cNvPr id="18443" name="Rectángulo 17"/>
          <p:cNvSpPr>
            <a:spLocks noChangeArrowheads="1"/>
          </p:cNvSpPr>
          <p:nvPr/>
        </p:nvSpPr>
        <p:spPr bwMode="auto">
          <a:xfrm>
            <a:off x="6012733" y="5374680"/>
            <a:ext cx="28987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450"/>
              </a:spcBef>
              <a:buNone/>
            </a:pPr>
            <a:r>
              <a:rPr lang="es-ES" altLang="en-US" sz="2000" b="1" dirty="0">
                <a:solidFill>
                  <a:srgbClr val="C00000"/>
                </a:solidFill>
                <a:latin typeface="Helvetica" panose="020B0604020202020204" pitchFamily="34" charset="0"/>
                <a:cs typeface="Helvetica" panose="020B0604020202020204" pitchFamily="34" charset="0"/>
              </a:rPr>
              <a:t>Personal certificado</a:t>
            </a:r>
          </a:p>
        </p:txBody>
      </p:sp>
      <p:sp>
        <p:nvSpPr>
          <p:cNvPr id="12" name="Rectángulo 11"/>
          <p:cNvSpPr/>
          <p:nvPr/>
        </p:nvSpPr>
        <p:spPr>
          <a:xfrm>
            <a:off x="1150670" y="5155134"/>
            <a:ext cx="2167581" cy="230832"/>
          </a:xfrm>
          <a:prstGeom prst="rect">
            <a:avLst/>
          </a:prstGeom>
        </p:spPr>
        <p:txBody>
          <a:bodyPr wrap="none">
            <a:spAutoFit/>
          </a:bodyPr>
          <a:lstStyle/>
          <a:p>
            <a:r>
              <a:rPr lang="es-CO" sz="900" dirty="0"/>
              <a:t>Imágenes tomadas de: https://n9.cl/pgapf</a:t>
            </a:r>
          </a:p>
        </p:txBody>
      </p:sp>
    </p:spTree>
    <p:extLst>
      <p:ext uri="{BB962C8B-B14F-4D97-AF65-F5344CB8AC3E}">
        <p14:creationId xmlns:p14="http://schemas.microsoft.com/office/powerpoint/2010/main" val="3483429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Imagen 3" descr="embalaje UN 3373 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74" y="1887200"/>
            <a:ext cx="5756935" cy="365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Imagen 5" descr="http://t3.gstatic.com/images?q=tbn:ANd9GcSy2xf_cQtjEcPYBTo3Va3MnV8qF7tx2m8Ft3XAmeocSzknS-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024" y="5559468"/>
            <a:ext cx="1132284" cy="99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5"/>
          <p:cNvSpPr txBox="1">
            <a:spLocks noChangeArrowheads="1"/>
          </p:cNvSpPr>
          <p:nvPr/>
        </p:nvSpPr>
        <p:spPr bwMode="auto">
          <a:xfrm>
            <a:off x="506017" y="1377275"/>
            <a:ext cx="5581650" cy="729430"/>
          </a:xfrm>
          <a:prstGeom prst="rect">
            <a:avLst/>
          </a:prstGeom>
          <a:noFill/>
          <a:ln w="9525">
            <a:noFill/>
            <a:miter lim="800000"/>
            <a:headEnd/>
            <a:tailEnd/>
          </a:ln>
          <a:effectLst/>
        </p:spPr>
        <p:txBody>
          <a:bodyPr wrap="square">
            <a:spAutoFit/>
          </a:bodyPr>
          <a:lstStyle/>
          <a:p>
            <a:pPr algn="ctr">
              <a:lnSpc>
                <a:spcPct val="90000"/>
              </a:lnSpc>
              <a:spcBef>
                <a:spcPct val="50000"/>
              </a:spcBef>
              <a:buClr>
                <a:srgbClr val="990000"/>
              </a:buClr>
              <a:buFont typeface="Wingdings" pitchFamily="2" charset="2"/>
              <a:buNone/>
              <a:defRPr/>
            </a:pPr>
            <a:r>
              <a:rPr lang="es-ES" b="1" dirty="0">
                <a:solidFill>
                  <a:srgbClr val="C00000"/>
                </a:solidFill>
                <a:latin typeface="Helvetica" panose="020B0604020202020204" pitchFamily="34" charset="0"/>
                <a:cs typeface="Helvetica" panose="020B0604020202020204" pitchFamily="34" charset="0"/>
              </a:rPr>
              <a:t>Categoría B</a:t>
            </a:r>
          </a:p>
          <a:p>
            <a:pPr algn="ctr">
              <a:lnSpc>
                <a:spcPct val="90000"/>
              </a:lnSpc>
              <a:spcBef>
                <a:spcPct val="50000"/>
              </a:spcBef>
              <a:buClr>
                <a:srgbClr val="990000"/>
              </a:buClr>
              <a:buFont typeface="Wingdings" pitchFamily="2" charset="2"/>
              <a:buNone/>
              <a:defRPr/>
            </a:pPr>
            <a:r>
              <a:rPr lang="es-ES" b="1" dirty="0">
                <a:solidFill>
                  <a:srgbClr val="C00000"/>
                </a:solidFill>
                <a:latin typeface="Helvetica" panose="020B0604020202020204" pitchFamily="34" charset="0"/>
                <a:cs typeface="Helvetica" panose="020B0604020202020204" pitchFamily="34" charset="0"/>
              </a:rPr>
              <a:t>UN 3373 SUSTANCIA BIOLÓGICA, CATEGORÍA B</a:t>
            </a:r>
            <a:endParaRPr lang="es-ES" b="1" dirty="0">
              <a:solidFill>
                <a:srgbClr val="C00000"/>
              </a:solidFill>
              <a:effectLst>
                <a:outerShdw blurRad="38100" dist="38100" dir="2700000" algn="tl">
                  <a:srgbClr val="C0C0C0"/>
                </a:outerShdw>
              </a:effectLst>
              <a:latin typeface="Helvetica" panose="020B0604020202020204" pitchFamily="34" charset="0"/>
              <a:cs typeface="Helvetica" panose="020B0604020202020204" pitchFamily="34" charset="0"/>
            </a:endParaRPr>
          </a:p>
        </p:txBody>
      </p:sp>
      <p:pic>
        <p:nvPicPr>
          <p:cNvPr id="19462" name="Imagen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6805" y="5546034"/>
            <a:ext cx="907256"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6125" y="2084058"/>
            <a:ext cx="1238343" cy="174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9464" name="Picture 7" descr="PHS import permit0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2457" y="2711224"/>
            <a:ext cx="1272576" cy="171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Rectángulo 36"/>
          <p:cNvSpPr>
            <a:spLocks noChangeArrowheads="1"/>
          </p:cNvSpPr>
          <p:nvPr/>
        </p:nvSpPr>
        <p:spPr bwMode="auto">
          <a:xfrm>
            <a:off x="6043731" y="5006876"/>
            <a:ext cx="26906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450"/>
              </a:spcBef>
              <a:buNone/>
            </a:pPr>
            <a:r>
              <a:rPr lang="es-ES" altLang="en-US" sz="2000" b="1" dirty="0">
                <a:solidFill>
                  <a:srgbClr val="C00000"/>
                </a:solidFill>
                <a:latin typeface="Helvetica" panose="020B0604020202020204" pitchFamily="34" charset="0"/>
                <a:cs typeface="Helvetica" panose="020B0604020202020204" pitchFamily="34" charset="0"/>
              </a:rPr>
              <a:t>Personal entrenado</a:t>
            </a:r>
          </a:p>
        </p:txBody>
      </p:sp>
      <p:sp>
        <p:nvSpPr>
          <p:cNvPr id="10" name="CuadroTexto 9"/>
          <p:cNvSpPr txBox="1"/>
          <p:nvPr/>
        </p:nvSpPr>
        <p:spPr>
          <a:xfrm>
            <a:off x="2185261" y="327066"/>
            <a:ext cx="6437654" cy="707886"/>
          </a:xfrm>
          <a:prstGeom prst="rect">
            <a:avLst/>
          </a:prstGeom>
          <a:noFill/>
        </p:spPr>
        <p:txBody>
          <a:bodyPr wrap="square">
            <a:spAutoFit/>
          </a:bodyPr>
          <a:lstStyle/>
          <a:p>
            <a:pPr algn="r">
              <a:defRPr/>
            </a:pPr>
            <a:r>
              <a:rPr lang="es-ES" sz="2000" b="1" dirty="0">
                <a:latin typeface="Gotham black"/>
                <a:cs typeface="Helvetica" panose="020B0604020202020204" pitchFamily="34" charset="0"/>
              </a:rPr>
              <a:t>Transporte de muestras y sustancias infecciosas</a:t>
            </a:r>
          </a:p>
          <a:p>
            <a:pPr algn="r">
              <a:defRPr/>
            </a:pPr>
            <a:r>
              <a:rPr lang="es-ES" sz="2000" b="1" dirty="0">
                <a:latin typeface="Gotham black"/>
                <a:cs typeface="Helvetica" panose="020B0604020202020204" pitchFamily="34" charset="0"/>
              </a:rPr>
              <a:t>Embalaje, etiquetado y marcas</a:t>
            </a:r>
          </a:p>
        </p:txBody>
      </p:sp>
      <p:sp>
        <p:nvSpPr>
          <p:cNvPr id="11" name="Rectángulo 10"/>
          <p:cNvSpPr/>
          <p:nvPr/>
        </p:nvSpPr>
        <p:spPr>
          <a:xfrm>
            <a:off x="1150670" y="5295814"/>
            <a:ext cx="2167581" cy="230832"/>
          </a:xfrm>
          <a:prstGeom prst="rect">
            <a:avLst/>
          </a:prstGeom>
        </p:spPr>
        <p:txBody>
          <a:bodyPr wrap="none">
            <a:spAutoFit/>
          </a:bodyPr>
          <a:lstStyle/>
          <a:p>
            <a:r>
              <a:rPr lang="es-CO" sz="900" dirty="0"/>
              <a:t>Imágenes tomadas de: https://n9.cl/pgapf</a:t>
            </a:r>
          </a:p>
        </p:txBody>
      </p:sp>
      <p:pic>
        <p:nvPicPr>
          <p:cNvPr id="12" name="Imagen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9825" y="5472778"/>
            <a:ext cx="822332" cy="103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657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516729" y="1040725"/>
            <a:ext cx="796528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342900" indent="-342900" algn="just" defTabSz="685800" eaLnBrk="0" fontAlgn="base" hangingPunct="0">
              <a:spcBef>
                <a:spcPct val="0"/>
              </a:spcBef>
              <a:spcAft>
                <a:spcPct val="0"/>
              </a:spcAft>
              <a:buFont typeface="Wingdings" panose="05000000000000000000" pitchFamily="2" charset="2"/>
              <a:buChar char="§"/>
              <a:defRPr/>
            </a:pPr>
            <a:r>
              <a:rPr lang="es-CO" altLang="es-CO" sz="2200" dirty="0">
                <a:solidFill>
                  <a:srgbClr val="C00000"/>
                </a:solidFill>
                <a:latin typeface="Gotham light"/>
              </a:rPr>
              <a:t>Coordinación de las actividades entre epidemiólogos y el laboratorio</a:t>
            </a:r>
          </a:p>
          <a:p>
            <a:pPr marL="342900" indent="-342900" algn="just" defTabSz="685800" eaLnBrk="0" fontAlgn="base" hangingPunct="0">
              <a:spcBef>
                <a:spcPct val="0"/>
              </a:spcBef>
              <a:spcAft>
                <a:spcPct val="0"/>
              </a:spcAft>
              <a:buFont typeface="Wingdings" panose="05000000000000000000" pitchFamily="2" charset="2"/>
              <a:buChar char="§"/>
              <a:defRPr/>
            </a:pPr>
            <a:r>
              <a:rPr lang="es-CO" altLang="es-CO" sz="2200" dirty="0">
                <a:solidFill>
                  <a:srgbClr val="000000"/>
                </a:solidFill>
                <a:latin typeface="Gotham light"/>
              </a:rPr>
              <a:t>Analizar los diagnósticos diferenciales</a:t>
            </a:r>
          </a:p>
          <a:p>
            <a:pPr marL="342900" indent="-342900" algn="just" defTabSz="685800" eaLnBrk="0" fontAlgn="base" hangingPunct="0">
              <a:spcBef>
                <a:spcPct val="0"/>
              </a:spcBef>
              <a:spcAft>
                <a:spcPct val="0"/>
              </a:spcAft>
              <a:buFont typeface="Wingdings" panose="05000000000000000000" pitchFamily="2" charset="2"/>
              <a:buChar char="§"/>
              <a:defRPr/>
            </a:pPr>
            <a:r>
              <a:rPr lang="es-CO" altLang="es-CO" sz="2200" dirty="0">
                <a:solidFill>
                  <a:srgbClr val="C00000"/>
                </a:solidFill>
                <a:latin typeface="Gotham light"/>
              </a:rPr>
              <a:t>Disponibilidad de transporte desde el lugar de la recolección de la muestra o diagnóstico preliminar al LSPD y de éste al Laboratorio Nacional de Referencia</a:t>
            </a:r>
            <a:endParaRPr lang="es-CO" sz="2200" dirty="0">
              <a:solidFill>
                <a:srgbClr val="C00000"/>
              </a:solidFill>
              <a:latin typeface="Gotham light"/>
            </a:endParaRPr>
          </a:p>
          <a:p>
            <a:pPr marL="342900" indent="-342900" algn="just" defTabSz="685800" eaLnBrk="0" fontAlgn="base" hangingPunct="0">
              <a:spcBef>
                <a:spcPct val="0"/>
              </a:spcBef>
              <a:spcAft>
                <a:spcPct val="0"/>
              </a:spcAft>
              <a:buFont typeface="Wingdings" panose="05000000000000000000" pitchFamily="2" charset="2"/>
              <a:buChar char="§"/>
              <a:defRPr/>
            </a:pPr>
            <a:r>
              <a:rPr lang="es-CO" altLang="es-CO" sz="2200" dirty="0">
                <a:solidFill>
                  <a:srgbClr val="000000"/>
                </a:solidFill>
                <a:latin typeface="Gotham light"/>
              </a:rPr>
              <a:t>Identificar un punto de contacto en el laboratorio</a:t>
            </a:r>
          </a:p>
          <a:p>
            <a:pPr marL="342900" indent="-342900" algn="just" defTabSz="685800" eaLnBrk="0" fontAlgn="base" hangingPunct="0">
              <a:spcBef>
                <a:spcPct val="0"/>
              </a:spcBef>
              <a:spcAft>
                <a:spcPct val="0"/>
              </a:spcAft>
              <a:buFont typeface="Wingdings" panose="05000000000000000000" pitchFamily="2" charset="2"/>
              <a:buChar char="§"/>
              <a:defRPr/>
            </a:pPr>
            <a:r>
              <a:rPr lang="es-CO" altLang="es-CO" sz="2200" dirty="0">
                <a:solidFill>
                  <a:srgbClr val="C00000"/>
                </a:solidFill>
                <a:latin typeface="Gotham light"/>
              </a:rPr>
              <a:t>Identificación única de pacientes de acuerdo al manual de toma de muestras.</a:t>
            </a:r>
          </a:p>
          <a:p>
            <a:pPr marL="342900" indent="-342900" algn="just" defTabSz="685800" eaLnBrk="0" fontAlgn="base" hangingPunct="0">
              <a:spcBef>
                <a:spcPct val="0"/>
              </a:spcBef>
              <a:spcAft>
                <a:spcPct val="0"/>
              </a:spcAft>
              <a:buFont typeface="Wingdings" panose="05000000000000000000" pitchFamily="2" charset="2"/>
              <a:buChar char="§"/>
              <a:defRPr/>
            </a:pPr>
            <a:r>
              <a:rPr lang="es-CO" altLang="es-CO" sz="2200" dirty="0">
                <a:solidFill>
                  <a:srgbClr val="000000"/>
                </a:solidFill>
                <a:latin typeface="Gotham light"/>
              </a:rPr>
              <a:t>Compartir con el laboratorio la información relacionada con el brote</a:t>
            </a:r>
          </a:p>
          <a:p>
            <a:pPr marL="342900" indent="-342900" algn="just" defTabSz="685800" eaLnBrk="0" fontAlgn="base" hangingPunct="0">
              <a:spcBef>
                <a:spcPct val="0"/>
              </a:spcBef>
              <a:spcAft>
                <a:spcPct val="0"/>
              </a:spcAft>
              <a:buFont typeface="Wingdings" panose="05000000000000000000" pitchFamily="2" charset="2"/>
              <a:buChar char="§"/>
              <a:defRPr/>
            </a:pPr>
            <a:r>
              <a:rPr lang="es-CO" altLang="es-CO" sz="2200" dirty="0">
                <a:solidFill>
                  <a:srgbClr val="C00000"/>
                </a:solidFill>
                <a:latin typeface="Gotham light"/>
              </a:rPr>
              <a:t>Características epidemiológicas.</a:t>
            </a:r>
          </a:p>
          <a:p>
            <a:pPr marL="342900" indent="-342900" algn="just" defTabSz="685800" eaLnBrk="0" fontAlgn="base" hangingPunct="0">
              <a:spcBef>
                <a:spcPct val="0"/>
              </a:spcBef>
              <a:spcAft>
                <a:spcPct val="0"/>
              </a:spcAft>
              <a:buFont typeface="Wingdings" panose="05000000000000000000" pitchFamily="2" charset="2"/>
              <a:buChar char="§"/>
              <a:defRPr/>
            </a:pPr>
            <a:r>
              <a:rPr lang="es-CO" altLang="es-CO" sz="2200" dirty="0">
                <a:solidFill>
                  <a:srgbClr val="000000"/>
                </a:solidFill>
                <a:latin typeface="Gotham light"/>
              </a:rPr>
              <a:t>Garantizar lista de turnos y fin de semana (toma y análisis)</a:t>
            </a:r>
          </a:p>
          <a:p>
            <a:pPr marL="342900" indent="-342900" algn="just" defTabSz="685800" eaLnBrk="0" fontAlgn="base" hangingPunct="0">
              <a:spcBef>
                <a:spcPct val="0"/>
              </a:spcBef>
              <a:spcAft>
                <a:spcPct val="0"/>
              </a:spcAft>
              <a:buFont typeface="Wingdings" panose="05000000000000000000" pitchFamily="2" charset="2"/>
              <a:buChar char="§"/>
              <a:defRPr/>
            </a:pPr>
            <a:endParaRPr lang="es-CO" altLang="es-CO" sz="2200" dirty="0">
              <a:solidFill>
                <a:srgbClr val="000000"/>
              </a:solidFill>
              <a:latin typeface="Gotham light"/>
            </a:endParaRPr>
          </a:p>
        </p:txBody>
      </p:sp>
      <p:sp>
        <p:nvSpPr>
          <p:cNvPr id="6" name="CuadroTexto 5"/>
          <p:cNvSpPr txBox="1"/>
          <p:nvPr/>
        </p:nvSpPr>
        <p:spPr>
          <a:xfrm>
            <a:off x="589359" y="0"/>
            <a:ext cx="7965281" cy="461665"/>
          </a:xfrm>
          <a:prstGeom prst="rect">
            <a:avLst/>
          </a:prstGeom>
          <a:noFill/>
        </p:spPr>
        <p:txBody>
          <a:bodyPr wrap="square">
            <a:spAutoFit/>
          </a:bodyPr>
          <a:lstStyle/>
          <a:p>
            <a:pPr defTabSz="685800" eaLnBrk="0" fontAlgn="base" hangingPunct="0">
              <a:spcBef>
                <a:spcPct val="0"/>
              </a:spcBef>
              <a:spcAft>
                <a:spcPct val="0"/>
              </a:spcAft>
              <a:defRPr/>
            </a:pPr>
            <a:r>
              <a:rPr lang="es-ES" sz="2400" b="1" dirty="0">
                <a:latin typeface="Gotham black"/>
                <a:cs typeface="Helvetica" panose="020B0604020202020204" pitchFamily="34" charset="0"/>
              </a:rPr>
              <a:t>Información importante… ¡Para tener en cuenta!</a:t>
            </a:r>
          </a:p>
        </p:txBody>
      </p:sp>
    </p:spTree>
    <p:extLst>
      <p:ext uri="{BB962C8B-B14F-4D97-AF65-F5344CB8AC3E}">
        <p14:creationId xmlns:p14="http://schemas.microsoft.com/office/powerpoint/2010/main" val="2961844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8958203-1E5F-427A-8521-EC57C8C0CF52}"/>
              </a:ext>
            </a:extLst>
          </p:cNvPr>
          <p:cNvPicPr>
            <a:picLocks noChangeAspect="1"/>
          </p:cNvPicPr>
          <p:nvPr/>
        </p:nvPicPr>
        <p:blipFill>
          <a:blip r:embed="rId3"/>
          <a:stretch>
            <a:fillRect/>
          </a:stretch>
        </p:blipFill>
        <p:spPr>
          <a:xfrm>
            <a:off x="3657158" y="631800"/>
            <a:ext cx="1829683" cy="1823460"/>
          </a:xfrm>
          <a:prstGeom prst="rect">
            <a:avLst/>
          </a:prstGeom>
        </p:spPr>
      </p:pic>
    </p:spTree>
    <p:extLst>
      <p:ext uri="{BB962C8B-B14F-4D97-AF65-F5344CB8AC3E}">
        <p14:creationId xmlns:p14="http://schemas.microsoft.com/office/powerpoint/2010/main" val="347837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uadroTexto 3"/>
          <p:cNvSpPr txBox="1">
            <a:spLocks noChangeArrowheads="1"/>
          </p:cNvSpPr>
          <p:nvPr/>
        </p:nvSpPr>
        <p:spPr bwMode="auto">
          <a:xfrm>
            <a:off x="3844529" y="1090612"/>
            <a:ext cx="47148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s-CO" altLang="es-CO" sz="2100" b="1">
                <a:solidFill>
                  <a:srgbClr val="FFFFFF"/>
                </a:solidFill>
                <a:latin typeface="Garamond" panose="02020404030301010803" pitchFamily="18" charset="0"/>
                <a:cs typeface="Arial" panose="020B0604020202020204" pitchFamily="34" charset="0"/>
              </a:rPr>
              <a:t>PRINCIPIOS</a:t>
            </a:r>
          </a:p>
        </p:txBody>
      </p:sp>
      <p:sp>
        <p:nvSpPr>
          <p:cNvPr id="4099" name="CuadroTexto 1"/>
          <p:cNvSpPr txBox="1">
            <a:spLocks noChangeArrowheads="1"/>
          </p:cNvSpPr>
          <p:nvPr/>
        </p:nvSpPr>
        <p:spPr bwMode="auto">
          <a:xfrm>
            <a:off x="560446" y="1506110"/>
            <a:ext cx="7858125" cy="131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s-ES" altLang="es-CO" sz="1800" dirty="0">
                <a:solidFill>
                  <a:srgbClr val="000000"/>
                </a:solidFill>
                <a:latin typeface="Gotham light"/>
                <a:cs typeface="Arial" panose="020B0604020202020204" pitchFamily="34" charset="0"/>
              </a:rPr>
              <a:t>Con independencia de que el paciente esté presuntamente infectado o no, las muestras de origen humano y animal deben ser </a:t>
            </a:r>
            <a:r>
              <a:rPr lang="es-ES" altLang="es-CO" sz="1800" dirty="0">
                <a:solidFill>
                  <a:srgbClr val="C00000"/>
                </a:solidFill>
                <a:latin typeface="Gotham light"/>
                <a:cs typeface="Arial" panose="020B0604020202020204" pitchFamily="34" charset="0"/>
              </a:rPr>
              <a:t>embaladas/envasadas y transportadas</a:t>
            </a:r>
            <a:r>
              <a:rPr lang="es-ES" altLang="es-CO" sz="1800" dirty="0">
                <a:solidFill>
                  <a:srgbClr val="000000"/>
                </a:solidFill>
                <a:latin typeface="Gotham light"/>
                <a:cs typeface="Arial" panose="020B0604020202020204" pitchFamily="34" charset="0"/>
              </a:rPr>
              <a:t> de forma que quienes participan en su </a:t>
            </a:r>
            <a:r>
              <a:rPr lang="es-ES" altLang="es-CO" sz="1800" dirty="0">
                <a:solidFill>
                  <a:srgbClr val="C00000"/>
                </a:solidFill>
                <a:latin typeface="Gotham light"/>
                <a:cs typeface="Arial" panose="020B0604020202020204" pitchFamily="34" charset="0"/>
              </a:rPr>
              <a:t>transporte</a:t>
            </a:r>
            <a:r>
              <a:rPr lang="es-ES" altLang="es-CO" sz="1800" dirty="0">
                <a:solidFill>
                  <a:srgbClr val="000000"/>
                </a:solidFill>
                <a:latin typeface="Gotham light"/>
                <a:cs typeface="Arial" panose="020B0604020202020204" pitchFamily="34" charset="0"/>
              </a:rPr>
              <a:t> estén </a:t>
            </a:r>
            <a:r>
              <a:rPr lang="es-ES" altLang="es-CO" sz="1800" dirty="0">
                <a:solidFill>
                  <a:srgbClr val="C00000"/>
                </a:solidFill>
                <a:latin typeface="Gotham light"/>
                <a:cs typeface="Arial" panose="020B0604020202020204" pitchFamily="34" charset="0"/>
              </a:rPr>
              <a:t>protegidos del riesgo de infección</a:t>
            </a:r>
            <a:r>
              <a:rPr lang="es-ES" altLang="es-CO" sz="1800" dirty="0">
                <a:solidFill>
                  <a:srgbClr val="000000"/>
                </a:solidFill>
                <a:latin typeface="Gotham light"/>
                <a:cs typeface="Arial" panose="020B0604020202020204" pitchFamily="34" charset="0"/>
              </a:rPr>
              <a:t>. </a:t>
            </a:r>
          </a:p>
          <a:p>
            <a:pPr algn="just">
              <a:lnSpc>
                <a:spcPct val="100000"/>
              </a:lnSpc>
              <a:spcBef>
                <a:spcPct val="0"/>
              </a:spcBef>
              <a:buFontTx/>
              <a:buNone/>
            </a:pPr>
            <a:endParaRPr lang="es-ES" altLang="es-CO" sz="800" dirty="0">
              <a:solidFill>
                <a:srgbClr val="000000"/>
              </a:solidFill>
              <a:latin typeface="Gotham light"/>
              <a:cs typeface="Arial" panose="020B0604020202020204" pitchFamily="34" charset="0"/>
            </a:endParaRPr>
          </a:p>
        </p:txBody>
      </p:sp>
      <p:sp>
        <p:nvSpPr>
          <p:cNvPr id="4100" name="CuadroTexto 12"/>
          <p:cNvSpPr txBox="1">
            <a:spLocks noChangeArrowheads="1"/>
          </p:cNvSpPr>
          <p:nvPr/>
        </p:nvSpPr>
        <p:spPr bwMode="auto">
          <a:xfrm>
            <a:off x="544967" y="2722929"/>
            <a:ext cx="787360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s-ES" altLang="es-CO" sz="1800">
                <a:solidFill>
                  <a:srgbClr val="C00000"/>
                </a:solidFill>
                <a:latin typeface="Gotham light"/>
                <a:cs typeface="Arial" panose="020B0604020202020204" pitchFamily="34" charset="0"/>
              </a:rPr>
              <a:t>Evitar</a:t>
            </a:r>
            <a:r>
              <a:rPr lang="es-ES" altLang="es-CO" sz="1800">
                <a:solidFill>
                  <a:srgbClr val="000000"/>
                </a:solidFill>
                <a:latin typeface="Gotham light"/>
                <a:cs typeface="Arial" panose="020B0604020202020204" pitchFamily="34" charset="0"/>
              </a:rPr>
              <a:t> que los bultos queden </a:t>
            </a:r>
            <a:r>
              <a:rPr lang="es-ES" altLang="es-CO" sz="1800">
                <a:solidFill>
                  <a:srgbClr val="C00000"/>
                </a:solidFill>
                <a:latin typeface="Gotham light"/>
                <a:cs typeface="Arial" panose="020B0604020202020204" pitchFamily="34" charset="0"/>
              </a:rPr>
              <a:t>detenidos</a:t>
            </a:r>
            <a:r>
              <a:rPr lang="es-ES" altLang="es-CO" sz="1800">
                <a:solidFill>
                  <a:srgbClr val="000000"/>
                </a:solidFill>
                <a:latin typeface="Gotham light"/>
                <a:cs typeface="Arial" panose="020B0604020202020204" pitchFamily="34" charset="0"/>
              </a:rPr>
              <a:t> en los aeropuertos, que sean </a:t>
            </a:r>
            <a:r>
              <a:rPr lang="es-ES" altLang="es-CO" sz="1800">
                <a:solidFill>
                  <a:srgbClr val="C00000"/>
                </a:solidFill>
                <a:latin typeface="Gotham light"/>
                <a:cs typeface="Arial" panose="020B0604020202020204" pitchFamily="34" charset="0"/>
              </a:rPr>
              <a:t>rechazados o destapados </a:t>
            </a:r>
            <a:r>
              <a:rPr lang="es-ES" altLang="es-CO" sz="1800">
                <a:solidFill>
                  <a:srgbClr val="000000"/>
                </a:solidFill>
                <a:latin typeface="Gotham light"/>
                <a:cs typeface="Arial" panose="020B0604020202020204" pitchFamily="34" charset="0"/>
              </a:rPr>
              <a:t>por los operadores, transportistas,  autoridades, etc. </a:t>
            </a:r>
          </a:p>
          <a:p>
            <a:pPr algn="just">
              <a:lnSpc>
                <a:spcPct val="100000"/>
              </a:lnSpc>
              <a:spcBef>
                <a:spcPct val="0"/>
              </a:spcBef>
              <a:buFontTx/>
              <a:buNone/>
            </a:pPr>
            <a:endParaRPr lang="es-ES" altLang="es-CO" sz="800">
              <a:solidFill>
                <a:srgbClr val="000000"/>
              </a:solidFill>
              <a:latin typeface="Gotham light"/>
              <a:cs typeface="Arial" panose="020B0604020202020204" pitchFamily="34" charset="0"/>
            </a:endParaRPr>
          </a:p>
          <a:p>
            <a:pPr algn="just">
              <a:lnSpc>
                <a:spcPct val="100000"/>
              </a:lnSpc>
              <a:spcBef>
                <a:spcPct val="0"/>
              </a:spcBef>
              <a:buFontTx/>
              <a:buNone/>
            </a:pPr>
            <a:endParaRPr lang="es-ES" altLang="es-CO" sz="800">
              <a:solidFill>
                <a:srgbClr val="000000"/>
              </a:solidFill>
              <a:latin typeface="Gotham light"/>
              <a:cs typeface="Arial" panose="020B0604020202020204" pitchFamily="34" charset="0"/>
            </a:endParaRPr>
          </a:p>
          <a:p>
            <a:pPr algn="just">
              <a:lnSpc>
                <a:spcPct val="100000"/>
              </a:lnSpc>
              <a:spcBef>
                <a:spcPct val="0"/>
              </a:spcBef>
              <a:buFontTx/>
              <a:buNone/>
            </a:pPr>
            <a:r>
              <a:rPr lang="es-ES" altLang="es-CO" sz="1800">
                <a:latin typeface="Gotham light"/>
                <a:cs typeface="Arial" panose="020B0604020202020204" pitchFamily="34" charset="0"/>
              </a:rPr>
              <a:t>El rechazo del transporte de muestras, o su retraso</a:t>
            </a:r>
            <a:r>
              <a:rPr lang="es-ES" altLang="es-CO" sz="1800">
                <a:solidFill>
                  <a:srgbClr val="000000"/>
                </a:solidFill>
                <a:latin typeface="Gotham light"/>
                <a:cs typeface="Arial" panose="020B0604020202020204" pitchFamily="34" charset="0"/>
              </a:rPr>
              <a:t>, pueden tener consecuencias que </a:t>
            </a:r>
            <a:r>
              <a:rPr lang="es-ES" altLang="es-CO" sz="1800">
                <a:solidFill>
                  <a:srgbClr val="C00000"/>
                </a:solidFill>
                <a:latin typeface="Gotham light"/>
                <a:cs typeface="Arial" panose="020B0604020202020204" pitchFamily="34" charset="0"/>
              </a:rPr>
              <a:t>pongan en peligro la vida del paciente, retrasen la aplicación de medidas </a:t>
            </a:r>
            <a:r>
              <a:rPr lang="es-ES" altLang="es-CO" sz="1800">
                <a:solidFill>
                  <a:srgbClr val="000000"/>
                </a:solidFill>
                <a:latin typeface="Gotham light"/>
                <a:cs typeface="Arial" panose="020B0604020202020204" pitchFamily="34" charset="0"/>
              </a:rPr>
              <a:t>apropiadas para hacer frente a brotes de enfermedades u </a:t>
            </a:r>
            <a:r>
              <a:rPr lang="es-ES" altLang="es-CO" sz="1800">
                <a:solidFill>
                  <a:srgbClr val="C00000"/>
                </a:solidFill>
                <a:latin typeface="Gotham light"/>
                <a:cs typeface="Arial" panose="020B0604020202020204" pitchFamily="34" charset="0"/>
              </a:rPr>
              <a:t>obstaculicen las investigaciones necesarias para desarrollar tratamientos o frenar la propagación de una enfermedad</a:t>
            </a:r>
            <a:r>
              <a:rPr lang="es-ES" altLang="es-CO" sz="1800">
                <a:solidFill>
                  <a:srgbClr val="000000"/>
                </a:solidFill>
                <a:latin typeface="Gotham light"/>
                <a:cs typeface="Arial" panose="020B0604020202020204" pitchFamily="34" charset="0"/>
              </a:rPr>
              <a:t>.</a:t>
            </a:r>
          </a:p>
        </p:txBody>
      </p:sp>
      <p:sp>
        <p:nvSpPr>
          <p:cNvPr id="2" name="Título 1"/>
          <p:cNvSpPr>
            <a:spLocks noGrp="1"/>
          </p:cNvSpPr>
          <p:nvPr>
            <p:ph type="title"/>
          </p:nvPr>
        </p:nvSpPr>
        <p:spPr>
          <a:xfrm>
            <a:off x="492919" y="521157"/>
            <a:ext cx="8086725" cy="400050"/>
          </a:xfrm>
        </p:spPr>
        <p:txBody>
          <a:bodyPr>
            <a:normAutofit/>
          </a:bodyPr>
          <a:lstStyle/>
          <a:p>
            <a:r>
              <a:rPr lang="es-CO" dirty="0">
                <a:latin typeface="Gotham black"/>
              </a:rPr>
              <a:t>Embalaje y transporte de muestras y sustancias infecciosas - Principios</a:t>
            </a:r>
          </a:p>
        </p:txBody>
      </p:sp>
    </p:spTree>
    <p:extLst>
      <p:ext uri="{BB962C8B-B14F-4D97-AF65-F5344CB8AC3E}">
        <p14:creationId xmlns:p14="http://schemas.microsoft.com/office/powerpoint/2010/main" val="1442794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uadroTexto 3"/>
          <p:cNvSpPr txBox="1">
            <a:spLocks noChangeArrowheads="1"/>
          </p:cNvSpPr>
          <p:nvPr/>
        </p:nvSpPr>
        <p:spPr bwMode="auto">
          <a:xfrm>
            <a:off x="3120628" y="670352"/>
            <a:ext cx="540662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defRPr/>
            </a:pPr>
            <a:r>
              <a:rPr lang="es-CO" altLang="es-CO" sz="2100" b="1" dirty="0">
                <a:latin typeface="Gotham black"/>
                <a:cs typeface="Helvetica" panose="020B0604020202020204" pitchFamily="34" charset="0"/>
              </a:rPr>
              <a:t>Aspectos tener en cuenta…</a:t>
            </a:r>
          </a:p>
        </p:txBody>
      </p:sp>
      <p:sp>
        <p:nvSpPr>
          <p:cNvPr id="5" name="Text Box 6"/>
          <p:cNvSpPr txBox="1">
            <a:spLocks noChangeArrowheads="1"/>
          </p:cNvSpPr>
          <p:nvPr/>
        </p:nvSpPr>
        <p:spPr bwMode="auto">
          <a:xfrm>
            <a:off x="547688" y="1464738"/>
            <a:ext cx="797956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85725" indent="-257175" algn="just" eaLnBrk="1" hangingPunct="1">
              <a:spcBef>
                <a:spcPct val="50000"/>
              </a:spcBef>
              <a:buClr>
                <a:srgbClr val="C00000"/>
              </a:buClr>
              <a:buFont typeface="Wingdings" panose="05000000000000000000" pitchFamily="2" charset="2"/>
              <a:buChar char="§"/>
              <a:defRPr/>
            </a:pPr>
            <a:r>
              <a:rPr lang="es-CO" dirty="0">
                <a:solidFill>
                  <a:srgbClr val="C00000"/>
                </a:solidFill>
                <a:latin typeface="Gotham light"/>
              </a:rPr>
              <a:t>En Colombia, el traslado de éstas muestras, está prohibido por redes postales</a:t>
            </a:r>
            <a:r>
              <a:rPr lang="es-CO" dirty="0">
                <a:solidFill>
                  <a:srgbClr val="FF0000"/>
                </a:solidFill>
                <a:latin typeface="Gotham light"/>
              </a:rPr>
              <a:t>. </a:t>
            </a:r>
          </a:p>
          <a:p>
            <a:pPr marL="85725" indent="-257175" algn="just" eaLnBrk="1" hangingPunct="1">
              <a:spcBef>
                <a:spcPct val="50000"/>
              </a:spcBef>
              <a:buFont typeface="Wingdings" panose="05000000000000000000" pitchFamily="2" charset="2"/>
              <a:buChar char="§"/>
              <a:defRPr/>
            </a:pPr>
            <a:r>
              <a:rPr lang="es-ES" dirty="0">
                <a:solidFill>
                  <a:prstClr val="black"/>
                </a:solidFill>
                <a:latin typeface="Gotham light"/>
              </a:rPr>
              <a:t>Para el envío de las muestras se requiere de profesionales entrenados con el uso de los elementos de protección personal adecuados al riesgo del agente infeccioso.</a:t>
            </a:r>
          </a:p>
          <a:p>
            <a:pPr marL="257175" indent="-257175" algn="just" eaLnBrk="1" hangingPunct="1">
              <a:spcBef>
                <a:spcPct val="50000"/>
              </a:spcBef>
              <a:buFont typeface="Wingdings" panose="05000000000000000000" pitchFamily="2" charset="2"/>
              <a:buChar char="§"/>
              <a:defRPr/>
            </a:pPr>
            <a:r>
              <a:rPr lang="es-CO" dirty="0">
                <a:solidFill>
                  <a:srgbClr val="C00000"/>
                </a:solidFill>
                <a:latin typeface="Gotham light"/>
              </a:rPr>
              <a:t>No hay sustancias infecciosas prohibidas para el transporte aéreo, sin embargo, para su envío se requiere sistema de triple embalaje (PI620/PI650).</a:t>
            </a:r>
          </a:p>
          <a:p>
            <a:pPr marL="257175" indent="-257175" algn="just" eaLnBrk="1" hangingPunct="1">
              <a:spcBef>
                <a:spcPct val="50000"/>
              </a:spcBef>
              <a:buFont typeface="Wingdings" panose="05000000000000000000" pitchFamily="2" charset="2"/>
              <a:buChar char="§"/>
              <a:defRPr/>
            </a:pPr>
            <a:r>
              <a:rPr lang="es-CO" dirty="0">
                <a:solidFill>
                  <a:prstClr val="black"/>
                </a:solidFill>
                <a:latin typeface="Gotham light"/>
              </a:rPr>
              <a:t>Estas muestras no deben ser transportadas por pasajeros o tripulación: Prohibido el envío en el equipaje de mano o facturado, ni en su persona.</a:t>
            </a:r>
          </a:p>
          <a:p>
            <a:pPr marL="257175" indent="-257175" algn="just" eaLnBrk="1" hangingPunct="1">
              <a:spcBef>
                <a:spcPct val="50000"/>
              </a:spcBef>
              <a:buFont typeface="Wingdings" panose="05000000000000000000" pitchFamily="2" charset="2"/>
              <a:buChar char="§"/>
              <a:defRPr/>
            </a:pPr>
            <a:r>
              <a:rPr lang="es-ES" dirty="0">
                <a:solidFill>
                  <a:srgbClr val="C00000"/>
                </a:solidFill>
                <a:latin typeface="Gotham light"/>
              </a:rPr>
              <a:t>En caso de enviar por correo, únicamente p</a:t>
            </a:r>
            <a:r>
              <a:rPr lang="en-US" dirty="0">
                <a:solidFill>
                  <a:srgbClr val="C00000"/>
                </a:solidFill>
                <a:latin typeface="Gotham light"/>
              </a:rPr>
              <a:t>or </a:t>
            </a:r>
            <a:r>
              <a:rPr lang="en-US" dirty="0" err="1">
                <a:solidFill>
                  <a:srgbClr val="C00000"/>
                </a:solidFill>
                <a:latin typeface="Gotham light"/>
              </a:rPr>
              <a:t>primera</a:t>
            </a:r>
            <a:r>
              <a:rPr lang="en-US" dirty="0">
                <a:solidFill>
                  <a:srgbClr val="C00000"/>
                </a:solidFill>
                <a:latin typeface="Gotham light"/>
              </a:rPr>
              <a:t> </a:t>
            </a:r>
            <a:r>
              <a:rPr lang="en-US" dirty="0" err="1">
                <a:solidFill>
                  <a:srgbClr val="C00000"/>
                </a:solidFill>
                <a:latin typeface="Gotham light"/>
              </a:rPr>
              <a:t>clase</a:t>
            </a:r>
            <a:r>
              <a:rPr lang="en-US" dirty="0">
                <a:solidFill>
                  <a:srgbClr val="C00000"/>
                </a:solidFill>
                <a:latin typeface="Gotham light"/>
              </a:rPr>
              <a:t>, </a:t>
            </a:r>
            <a:r>
              <a:rPr lang="en-US" dirty="0" err="1">
                <a:solidFill>
                  <a:srgbClr val="C00000"/>
                </a:solidFill>
                <a:latin typeface="Gotham light"/>
              </a:rPr>
              <a:t>prioritario</a:t>
            </a:r>
            <a:r>
              <a:rPr lang="en-US" dirty="0">
                <a:solidFill>
                  <a:srgbClr val="C00000"/>
                </a:solidFill>
                <a:latin typeface="Gotham light"/>
              </a:rPr>
              <a:t> o </a:t>
            </a:r>
            <a:r>
              <a:rPr lang="en-US" dirty="0" err="1">
                <a:solidFill>
                  <a:srgbClr val="C00000"/>
                </a:solidFill>
                <a:latin typeface="Gotham light"/>
              </a:rPr>
              <a:t>expreso</a:t>
            </a:r>
            <a:r>
              <a:rPr lang="en-US" dirty="0">
                <a:solidFill>
                  <a:srgbClr val="C00000"/>
                </a:solidFill>
                <a:latin typeface="Gotham light"/>
              </a:rPr>
              <a:t>.</a:t>
            </a:r>
          </a:p>
        </p:txBody>
      </p:sp>
      <p:pic>
        <p:nvPicPr>
          <p:cNvPr id="6148"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8031" y="422091"/>
            <a:ext cx="1168003" cy="91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680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CO" dirty="0">
                <a:latin typeface="Gotham black"/>
              </a:rPr>
              <a:t>Clasificación de las muestras y sustancias infecciosas para el transporte</a:t>
            </a:r>
          </a:p>
        </p:txBody>
      </p:sp>
      <p:sp>
        <p:nvSpPr>
          <p:cNvPr id="4" name="Rectángulo redondeado 3"/>
          <p:cNvSpPr/>
          <p:nvPr/>
        </p:nvSpPr>
        <p:spPr>
          <a:xfrm>
            <a:off x="611619" y="4650303"/>
            <a:ext cx="1430338" cy="14652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S" sz="1500" dirty="0">
                <a:solidFill>
                  <a:srgbClr val="000000"/>
                </a:solidFill>
                <a:latin typeface="Arial Narrow" panose="020B0606020202030204" pitchFamily="34" charset="0"/>
              </a:rPr>
              <a:t>No sujeto a los requisitos de transporte de mercancías peligrosas</a:t>
            </a:r>
          </a:p>
        </p:txBody>
      </p:sp>
      <p:sp>
        <p:nvSpPr>
          <p:cNvPr id="5" name="Rectángulo redondeado 4"/>
          <p:cNvSpPr/>
          <p:nvPr/>
        </p:nvSpPr>
        <p:spPr>
          <a:xfrm>
            <a:off x="2121332" y="4658241"/>
            <a:ext cx="1722437" cy="146526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1500" dirty="0">
                <a:solidFill>
                  <a:srgbClr val="000000"/>
                </a:solidFill>
                <a:latin typeface="Arial Narrow" panose="020B0606020202030204" pitchFamily="34" charset="0"/>
              </a:rPr>
              <a:t>Sujeto a las disposiciones pertinentes para “</a:t>
            </a:r>
            <a:r>
              <a:rPr lang="es-ES" sz="1500" b="1" dirty="0">
                <a:solidFill>
                  <a:srgbClr val="000000"/>
                </a:solidFill>
                <a:latin typeface="Arial Narrow" panose="020B0606020202030204" pitchFamily="34" charset="0"/>
              </a:rPr>
              <a:t>Muestra humana  exenta </a:t>
            </a:r>
            <a:r>
              <a:rPr lang="es-ES" sz="1500" dirty="0">
                <a:solidFill>
                  <a:srgbClr val="000000"/>
                </a:solidFill>
                <a:latin typeface="Arial Narrow" panose="020B0606020202030204" pitchFamily="34" charset="0"/>
              </a:rPr>
              <a:t>“ o “Muestra animal exenta”</a:t>
            </a:r>
          </a:p>
        </p:txBody>
      </p:sp>
      <p:sp>
        <p:nvSpPr>
          <p:cNvPr id="6" name="Rectángulo redondeado 5"/>
          <p:cNvSpPr/>
          <p:nvPr/>
        </p:nvSpPr>
        <p:spPr>
          <a:xfrm>
            <a:off x="4340657" y="4675703"/>
            <a:ext cx="1449387" cy="142875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500" b="1" dirty="0">
                <a:solidFill>
                  <a:srgbClr val="000000"/>
                </a:solidFill>
                <a:latin typeface="Arial Narrow" panose="020B0606020202030204" pitchFamily="34" charset="0"/>
              </a:rPr>
              <a:t>UN 3373</a:t>
            </a:r>
          </a:p>
          <a:p>
            <a:pPr algn="ctr">
              <a:defRPr/>
            </a:pPr>
            <a:r>
              <a:rPr lang="es-ES" sz="1500" dirty="0">
                <a:solidFill>
                  <a:srgbClr val="000000"/>
                </a:solidFill>
                <a:latin typeface="Arial Narrow" panose="020B0606020202030204" pitchFamily="34" charset="0"/>
              </a:rPr>
              <a:t>Sustancias biológicas, categoría B </a:t>
            </a:r>
          </a:p>
        </p:txBody>
      </p:sp>
      <p:sp>
        <p:nvSpPr>
          <p:cNvPr id="7" name="Rectángulo redondeado 6"/>
          <p:cNvSpPr/>
          <p:nvPr/>
        </p:nvSpPr>
        <p:spPr>
          <a:xfrm>
            <a:off x="6182157" y="4656653"/>
            <a:ext cx="2573337" cy="143827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500" b="1" dirty="0">
                <a:solidFill>
                  <a:srgbClr val="000000"/>
                </a:solidFill>
                <a:latin typeface="Arial Narrow" panose="020B0606020202030204" pitchFamily="34" charset="0"/>
              </a:rPr>
              <a:t>UN 2814 </a:t>
            </a:r>
            <a:r>
              <a:rPr lang="es-ES" sz="1500" dirty="0">
                <a:solidFill>
                  <a:srgbClr val="000000"/>
                </a:solidFill>
                <a:latin typeface="Arial Narrow" panose="020B0606020202030204" pitchFamily="34" charset="0"/>
              </a:rPr>
              <a:t>Sustancia infecciosa que afecta a los seres humanos </a:t>
            </a:r>
          </a:p>
          <a:p>
            <a:pPr algn="ctr">
              <a:defRPr/>
            </a:pPr>
            <a:r>
              <a:rPr lang="es-ES" sz="1500" b="1" dirty="0">
                <a:solidFill>
                  <a:srgbClr val="000000"/>
                </a:solidFill>
                <a:latin typeface="Arial Narrow" panose="020B0606020202030204" pitchFamily="34" charset="0"/>
              </a:rPr>
              <a:t>UN 2900 </a:t>
            </a:r>
            <a:r>
              <a:rPr lang="es-ES" sz="1500" dirty="0">
                <a:solidFill>
                  <a:srgbClr val="000000"/>
                </a:solidFill>
                <a:latin typeface="Arial Narrow" panose="020B0606020202030204" pitchFamily="34" charset="0"/>
              </a:rPr>
              <a:t>Sustancia infecciosa que afecta únicamente a los animales</a:t>
            </a:r>
          </a:p>
        </p:txBody>
      </p:sp>
      <p:sp>
        <p:nvSpPr>
          <p:cNvPr id="8" name="Rectángulo 7"/>
          <p:cNvSpPr/>
          <p:nvPr/>
        </p:nvSpPr>
        <p:spPr>
          <a:xfrm>
            <a:off x="6215494" y="2064266"/>
            <a:ext cx="2540000" cy="4381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600" dirty="0">
                <a:solidFill>
                  <a:srgbClr val="000000"/>
                </a:solidFill>
                <a:latin typeface="Arial Narrow" panose="020B0606020202030204" pitchFamily="34" charset="0"/>
              </a:rPr>
              <a:t>Se ajusta a la definición de sustancia categoría A?</a:t>
            </a:r>
          </a:p>
        </p:txBody>
      </p:sp>
      <p:sp>
        <p:nvSpPr>
          <p:cNvPr id="9" name="Elipse 8"/>
          <p:cNvSpPr/>
          <p:nvPr/>
        </p:nvSpPr>
        <p:spPr>
          <a:xfrm>
            <a:off x="5407457" y="1326078"/>
            <a:ext cx="666750" cy="52387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600" b="1" dirty="0">
                <a:solidFill>
                  <a:srgbClr val="000000"/>
                </a:solidFill>
                <a:latin typeface="Arial Narrow" panose="020B0606020202030204" pitchFamily="34" charset="0"/>
              </a:rPr>
              <a:t>Si</a:t>
            </a:r>
          </a:p>
        </p:txBody>
      </p:sp>
      <p:cxnSp>
        <p:nvCxnSpPr>
          <p:cNvPr id="10" name="Conector recto de flecha 9"/>
          <p:cNvCxnSpPr>
            <a:stCxn id="8" idx="2"/>
            <a:endCxn id="7" idx="0"/>
          </p:cNvCxnSpPr>
          <p:nvPr/>
        </p:nvCxnSpPr>
        <p:spPr>
          <a:xfrm flipH="1">
            <a:off x="7468032" y="2502416"/>
            <a:ext cx="17462" cy="21542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1" name="Elipse 10"/>
          <p:cNvSpPr/>
          <p:nvPr/>
        </p:nvSpPr>
        <p:spPr>
          <a:xfrm>
            <a:off x="4112057" y="3281878"/>
            <a:ext cx="757237" cy="6826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200" b="1" dirty="0">
                <a:solidFill>
                  <a:srgbClr val="000000"/>
                </a:solidFill>
                <a:latin typeface="Arial Narrow" panose="020B0606020202030204" pitchFamily="34" charset="0"/>
              </a:rPr>
              <a:t>No, o no se sabe</a:t>
            </a:r>
          </a:p>
        </p:txBody>
      </p:sp>
      <p:sp>
        <p:nvSpPr>
          <p:cNvPr id="12" name="Rectángulo 11"/>
          <p:cNvSpPr/>
          <p:nvPr/>
        </p:nvSpPr>
        <p:spPr>
          <a:xfrm>
            <a:off x="1718107" y="945078"/>
            <a:ext cx="3689350" cy="3746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S" sz="1600" dirty="0">
                <a:solidFill>
                  <a:schemeClr val="tx1"/>
                </a:solidFill>
                <a:latin typeface="Arial Narrow" panose="020B0606020202030204" pitchFamily="34" charset="0"/>
              </a:rPr>
              <a:t>¿Es una sustancia infecciosa?</a:t>
            </a:r>
          </a:p>
        </p:txBody>
      </p:sp>
      <p:cxnSp>
        <p:nvCxnSpPr>
          <p:cNvPr id="13" name="Conector angular 12"/>
          <p:cNvCxnSpPr/>
          <p:nvPr/>
        </p:nvCxnSpPr>
        <p:spPr>
          <a:xfrm rot="16200000" flipH="1">
            <a:off x="4367645" y="551378"/>
            <a:ext cx="234950" cy="1844675"/>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4" name="Conector angular 13"/>
          <p:cNvCxnSpPr>
            <a:stCxn id="12" idx="2"/>
          </p:cNvCxnSpPr>
          <p:nvPr/>
        </p:nvCxnSpPr>
        <p:spPr>
          <a:xfrm rot="5400000">
            <a:off x="2471375" y="506135"/>
            <a:ext cx="277813" cy="1905000"/>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sp>
        <p:nvSpPr>
          <p:cNvPr id="15" name="Elipse 14"/>
          <p:cNvSpPr/>
          <p:nvPr/>
        </p:nvSpPr>
        <p:spPr>
          <a:xfrm>
            <a:off x="7631544" y="3261241"/>
            <a:ext cx="788988" cy="6746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200" b="1" dirty="0">
                <a:solidFill>
                  <a:srgbClr val="000000"/>
                </a:solidFill>
                <a:latin typeface="Arial Narrow" panose="020B0606020202030204" pitchFamily="34" charset="0"/>
              </a:rPr>
              <a:t>Sí, o no se sabe</a:t>
            </a:r>
          </a:p>
        </p:txBody>
      </p:sp>
      <p:sp>
        <p:nvSpPr>
          <p:cNvPr id="16" name="Elipse 15"/>
          <p:cNvSpPr/>
          <p:nvPr/>
        </p:nvSpPr>
        <p:spPr>
          <a:xfrm>
            <a:off x="1011669" y="1332428"/>
            <a:ext cx="666750" cy="522288"/>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1600" b="1" dirty="0">
                <a:latin typeface="Arial Narrow" panose="020B0606020202030204" pitchFamily="34" charset="0"/>
              </a:rPr>
              <a:t>No</a:t>
            </a:r>
          </a:p>
        </p:txBody>
      </p:sp>
      <p:sp>
        <p:nvSpPr>
          <p:cNvPr id="17" name="Elipse 16"/>
          <p:cNvSpPr/>
          <p:nvPr/>
        </p:nvSpPr>
        <p:spPr>
          <a:xfrm>
            <a:off x="4508932" y="1978541"/>
            <a:ext cx="666750" cy="523875"/>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1600" b="1" dirty="0">
                <a:latin typeface="Arial Narrow" panose="020B0606020202030204" pitchFamily="34" charset="0"/>
              </a:rPr>
              <a:t>No</a:t>
            </a:r>
          </a:p>
        </p:txBody>
      </p:sp>
      <p:cxnSp>
        <p:nvCxnSpPr>
          <p:cNvPr id="18" name="Conector recto de flecha 17"/>
          <p:cNvCxnSpPr>
            <a:stCxn id="16" idx="4"/>
            <a:endCxn id="4" idx="0"/>
          </p:cNvCxnSpPr>
          <p:nvPr/>
        </p:nvCxnSpPr>
        <p:spPr>
          <a:xfrm flipH="1">
            <a:off x="1327582" y="1854716"/>
            <a:ext cx="17462" cy="279558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9" name="Conector angular 18"/>
          <p:cNvCxnSpPr>
            <a:stCxn id="9" idx="6"/>
            <a:endCxn id="8" idx="0"/>
          </p:cNvCxnSpPr>
          <p:nvPr/>
        </p:nvCxnSpPr>
        <p:spPr>
          <a:xfrm>
            <a:off x="6074207" y="1588016"/>
            <a:ext cx="1411287" cy="476250"/>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20" name="Conector recto de flecha 19"/>
          <p:cNvCxnSpPr>
            <a:stCxn id="8" idx="1"/>
          </p:cNvCxnSpPr>
          <p:nvPr/>
        </p:nvCxnSpPr>
        <p:spPr>
          <a:xfrm flipH="1" flipV="1">
            <a:off x="5196319" y="2283341"/>
            <a:ext cx="1019175"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1" name="Rectángulo 20"/>
          <p:cNvSpPr/>
          <p:nvPr/>
        </p:nvSpPr>
        <p:spPr>
          <a:xfrm>
            <a:off x="1857807" y="2551628"/>
            <a:ext cx="2254250" cy="43973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S" sz="1500" dirty="0">
                <a:solidFill>
                  <a:srgbClr val="000000"/>
                </a:solidFill>
                <a:latin typeface="Arial Narrow" panose="020B0606020202030204" pitchFamily="34" charset="0"/>
              </a:rPr>
              <a:t>¿Tiene riesgo mínimo de infección?</a:t>
            </a:r>
          </a:p>
        </p:txBody>
      </p:sp>
      <p:cxnSp>
        <p:nvCxnSpPr>
          <p:cNvPr id="22" name="Conector angular 21"/>
          <p:cNvCxnSpPr>
            <a:endCxn id="21" idx="0"/>
          </p:cNvCxnSpPr>
          <p:nvPr/>
        </p:nvCxnSpPr>
        <p:spPr>
          <a:xfrm rot="10800000" flipV="1">
            <a:off x="2984932" y="2270641"/>
            <a:ext cx="1524000" cy="28098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23" name="Conector recto de flecha 22"/>
          <p:cNvCxnSpPr>
            <a:stCxn id="21" idx="2"/>
            <a:endCxn id="5" idx="0"/>
          </p:cNvCxnSpPr>
          <p:nvPr/>
        </p:nvCxnSpPr>
        <p:spPr>
          <a:xfrm flipH="1">
            <a:off x="2981757" y="2991366"/>
            <a:ext cx="3175" cy="166687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4" name="Conector angular 23"/>
          <p:cNvCxnSpPr>
            <a:stCxn id="21" idx="3"/>
            <a:endCxn id="6" idx="0"/>
          </p:cNvCxnSpPr>
          <p:nvPr/>
        </p:nvCxnSpPr>
        <p:spPr>
          <a:xfrm>
            <a:off x="4112057" y="2772291"/>
            <a:ext cx="952500" cy="190341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sp>
        <p:nvSpPr>
          <p:cNvPr id="25" name="Elipse 24"/>
          <p:cNvSpPr/>
          <p:nvPr/>
        </p:nvSpPr>
        <p:spPr>
          <a:xfrm>
            <a:off x="2041957" y="3204091"/>
            <a:ext cx="777875" cy="681037"/>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1600" b="1" dirty="0">
                <a:latin typeface="Arial Narrow" panose="020B0606020202030204" pitchFamily="34" charset="0"/>
              </a:rPr>
              <a:t>Si</a:t>
            </a:r>
          </a:p>
        </p:txBody>
      </p:sp>
    </p:spTree>
    <p:extLst>
      <p:ext uri="{BB962C8B-B14F-4D97-AF65-F5344CB8AC3E}">
        <p14:creationId xmlns:p14="http://schemas.microsoft.com/office/powerpoint/2010/main" val="1454608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uadroTexto 3"/>
          <p:cNvSpPr txBox="1">
            <a:spLocks noChangeArrowheads="1"/>
          </p:cNvSpPr>
          <p:nvPr/>
        </p:nvSpPr>
        <p:spPr bwMode="auto">
          <a:xfrm>
            <a:off x="658416" y="353618"/>
            <a:ext cx="81712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defRPr/>
            </a:pPr>
            <a:r>
              <a:rPr lang="es-ES" altLang="es-CO" sz="2000" b="1" dirty="0">
                <a:latin typeface="Gotham black"/>
                <a:cs typeface="Helvetica" panose="020B0604020202020204" pitchFamily="34" charset="0"/>
              </a:rPr>
              <a:t>Embalaje y envío apropiado de </a:t>
            </a:r>
          </a:p>
          <a:p>
            <a:pPr algn="r">
              <a:lnSpc>
                <a:spcPct val="100000"/>
              </a:lnSpc>
              <a:spcBef>
                <a:spcPct val="0"/>
              </a:spcBef>
              <a:buFontTx/>
              <a:buNone/>
              <a:defRPr/>
            </a:pPr>
            <a:r>
              <a:rPr lang="es-ES" altLang="es-CO" sz="2000" b="1" dirty="0">
                <a:latin typeface="Gotham black"/>
                <a:cs typeface="Helvetica" panose="020B0604020202020204" pitchFamily="34" charset="0"/>
              </a:rPr>
              <a:t>muestras y sustancias infecciosas</a:t>
            </a:r>
          </a:p>
        </p:txBody>
      </p:sp>
      <p:pic>
        <p:nvPicPr>
          <p:cNvPr id="11267"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962150"/>
            <a:ext cx="2047875" cy="340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658416" y="1735932"/>
            <a:ext cx="5994797" cy="373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spcBef>
                <a:spcPct val="50000"/>
              </a:spcBef>
              <a:buClr>
                <a:srgbClr val="777777"/>
              </a:buClr>
              <a:defRPr/>
            </a:pPr>
            <a:r>
              <a:rPr lang="es-CO" dirty="0">
                <a:solidFill>
                  <a:srgbClr val="C00000"/>
                </a:solidFill>
                <a:latin typeface="Gotham light"/>
                <a:cs typeface="Arial" panose="020B0604020202020204" pitchFamily="34" charset="0"/>
              </a:rPr>
              <a:t>1. Planear la logística del envío</a:t>
            </a:r>
          </a:p>
          <a:p>
            <a:pPr marL="257175" indent="-257175" algn="just" eaLnBrk="1" hangingPunct="1">
              <a:lnSpc>
                <a:spcPct val="90000"/>
              </a:lnSpc>
              <a:spcBef>
                <a:spcPct val="50000"/>
              </a:spcBef>
              <a:buFont typeface="Wingdings" panose="05000000000000000000" pitchFamily="2" charset="2"/>
              <a:buChar char="§"/>
              <a:defRPr/>
            </a:pPr>
            <a:r>
              <a:rPr lang="es-CO" dirty="0">
                <a:latin typeface="Gotham light"/>
                <a:cs typeface="Arial" panose="020B0604020202020204" pitchFamily="34" charset="0"/>
              </a:rPr>
              <a:t> Identifique el nombre y datos de contacto (teléfono) del referente técnico para el envío de las muestras en el Laboratorio.</a:t>
            </a:r>
          </a:p>
          <a:p>
            <a:pPr marL="257175" indent="-257175" algn="just" eaLnBrk="1" hangingPunct="1">
              <a:lnSpc>
                <a:spcPct val="90000"/>
              </a:lnSpc>
              <a:spcBef>
                <a:spcPct val="50000"/>
              </a:spcBef>
              <a:buFont typeface="Wingdings" panose="05000000000000000000" pitchFamily="2" charset="2"/>
              <a:buChar char="§"/>
              <a:defRPr/>
            </a:pPr>
            <a:r>
              <a:rPr lang="es-CO" dirty="0">
                <a:latin typeface="Gotham light"/>
                <a:cs typeface="Arial" panose="020B0604020202020204" pitchFamily="34" charset="0"/>
              </a:rPr>
              <a:t>Notifique sobre el envío de las muestras.</a:t>
            </a:r>
          </a:p>
          <a:p>
            <a:pPr marL="257175" indent="-257175" algn="just" eaLnBrk="1" hangingPunct="1">
              <a:lnSpc>
                <a:spcPct val="90000"/>
              </a:lnSpc>
              <a:spcBef>
                <a:spcPct val="50000"/>
              </a:spcBef>
              <a:buFont typeface="Wingdings" panose="05000000000000000000" pitchFamily="2" charset="2"/>
              <a:buChar char="§"/>
              <a:defRPr/>
            </a:pPr>
            <a:r>
              <a:rPr lang="es-CO" dirty="0">
                <a:latin typeface="Gotham light"/>
                <a:cs typeface="Arial" panose="020B0604020202020204" pitchFamily="34" charset="0"/>
              </a:rPr>
              <a:t>Contacte a la compañía transportadora y verifique los horarios e itinerarios.</a:t>
            </a:r>
          </a:p>
          <a:p>
            <a:pPr algn="just" eaLnBrk="1" hangingPunct="1">
              <a:lnSpc>
                <a:spcPct val="90000"/>
              </a:lnSpc>
              <a:spcBef>
                <a:spcPct val="50000"/>
              </a:spcBef>
              <a:buClr>
                <a:srgbClr val="777777"/>
              </a:buClr>
              <a:defRPr/>
            </a:pPr>
            <a:endParaRPr lang="es-CO" sz="1050" dirty="0">
              <a:latin typeface="Gotham light"/>
              <a:cs typeface="Arial" panose="020B0604020202020204" pitchFamily="34" charset="0"/>
            </a:endParaRPr>
          </a:p>
          <a:p>
            <a:pPr algn="just" eaLnBrk="1" hangingPunct="1">
              <a:lnSpc>
                <a:spcPct val="90000"/>
              </a:lnSpc>
              <a:spcBef>
                <a:spcPct val="50000"/>
              </a:spcBef>
              <a:buClr>
                <a:srgbClr val="777777"/>
              </a:buClr>
              <a:defRPr/>
            </a:pPr>
            <a:r>
              <a:rPr lang="es-CO" dirty="0">
                <a:solidFill>
                  <a:srgbClr val="C00000"/>
                </a:solidFill>
                <a:latin typeface="Gotham light"/>
                <a:cs typeface="Arial" panose="020B0604020202020204" pitchFamily="34" charset="0"/>
              </a:rPr>
              <a:t>2. Preparar el material para realizar el empaque y conservación de la muestra.</a:t>
            </a:r>
          </a:p>
          <a:p>
            <a:pPr algn="just" eaLnBrk="1" hangingPunct="1">
              <a:lnSpc>
                <a:spcPct val="90000"/>
              </a:lnSpc>
              <a:spcBef>
                <a:spcPct val="50000"/>
              </a:spcBef>
              <a:buClr>
                <a:srgbClr val="777777"/>
              </a:buClr>
              <a:defRPr/>
            </a:pPr>
            <a:endParaRPr lang="es-CO" sz="1050" dirty="0">
              <a:solidFill>
                <a:srgbClr val="FF0000"/>
              </a:solidFill>
              <a:latin typeface="Gotham light"/>
              <a:cs typeface="Arial" panose="020B0604020202020204" pitchFamily="34" charset="0"/>
            </a:endParaRPr>
          </a:p>
          <a:p>
            <a:pPr algn="just" eaLnBrk="1" hangingPunct="1">
              <a:lnSpc>
                <a:spcPct val="90000"/>
              </a:lnSpc>
              <a:spcBef>
                <a:spcPct val="50000"/>
              </a:spcBef>
              <a:buClr>
                <a:srgbClr val="777777"/>
              </a:buClr>
              <a:defRPr/>
            </a:pPr>
            <a:r>
              <a:rPr lang="es-CO" dirty="0">
                <a:solidFill>
                  <a:srgbClr val="C00000"/>
                </a:solidFill>
                <a:latin typeface="Gotham light"/>
                <a:cs typeface="Arial" panose="020B0604020202020204" pitchFamily="34" charset="0"/>
              </a:rPr>
              <a:t>3.  Preparar la documentación del envío.</a:t>
            </a:r>
          </a:p>
        </p:txBody>
      </p:sp>
      <p:sp>
        <p:nvSpPr>
          <p:cNvPr id="2" name="Rectángulo 1"/>
          <p:cNvSpPr/>
          <p:nvPr/>
        </p:nvSpPr>
        <p:spPr>
          <a:xfrm>
            <a:off x="3411415" y="5625225"/>
            <a:ext cx="5292970" cy="230832"/>
          </a:xfrm>
          <a:prstGeom prst="rect">
            <a:avLst/>
          </a:prstGeom>
        </p:spPr>
        <p:txBody>
          <a:bodyPr wrap="square">
            <a:spAutoFit/>
          </a:bodyPr>
          <a:lstStyle/>
          <a:p>
            <a:pPr algn="r"/>
            <a:r>
              <a:rPr lang="es-CO" sz="9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Tomado de: http://www.who.int/csr/resources/publications/envio-muestras-es.pdf</a:t>
            </a:r>
            <a:endParaRPr lang="es-CO" sz="900" dirty="0"/>
          </a:p>
        </p:txBody>
      </p:sp>
    </p:spTree>
    <p:extLst>
      <p:ext uri="{BB962C8B-B14F-4D97-AF65-F5344CB8AC3E}">
        <p14:creationId xmlns:p14="http://schemas.microsoft.com/office/powerpoint/2010/main" val="1350494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Text Box 6"/>
          <p:cNvSpPr txBox="1">
            <a:spLocks noChangeArrowheads="1"/>
          </p:cNvSpPr>
          <p:nvPr/>
        </p:nvSpPr>
        <p:spPr bwMode="auto">
          <a:xfrm>
            <a:off x="500039" y="1933710"/>
            <a:ext cx="4606528" cy="2603790"/>
          </a:xfrm>
          <a:prstGeom prst="rect">
            <a:avLst/>
          </a:prstGeom>
          <a:noFill/>
          <a:ln w="9525">
            <a:noFill/>
            <a:miter lim="800000"/>
            <a:headEnd/>
            <a:tailEnd/>
          </a:ln>
          <a:effectLst/>
        </p:spPr>
        <p:txBody>
          <a:bodyPr>
            <a:spAutoFit/>
          </a:bodyPr>
          <a:lstStyle/>
          <a:p>
            <a:pPr algn="just" eaLnBrk="1" hangingPunct="1">
              <a:lnSpc>
                <a:spcPct val="90000"/>
              </a:lnSpc>
              <a:spcBef>
                <a:spcPct val="50000"/>
              </a:spcBef>
              <a:buClr>
                <a:srgbClr val="777777"/>
              </a:buClr>
              <a:buFont typeface="Wingdings" pitchFamily="2" charset="2"/>
              <a:buNone/>
              <a:defRPr/>
            </a:pPr>
            <a:r>
              <a:rPr lang="es-ES" sz="2400" b="1" dirty="0">
                <a:solidFill>
                  <a:srgbClr val="C00000"/>
                </a:solidFill>
                <a:latin typeface="Gotham light"/>
              </a:rPr>
              <a:t>Recipiente primario</a:t>
            </a:r>
          </a:p>
          <a:p>
            <a:pPr algn="just" eaLnBrk="1" hangingPunct="1">
              <a:lnSpc>
                <a:spcPct val="90000"/>
              </a:lnSpc>
              <a:spcBef>
                <a:spcPct val="50000"/>
              </a:spcBef>
              <a:buClr>
                <a:srgbClr val="777777"/>
              </a:buClr>
              <a:buFont typeface="Wingdings" pitchFamily="2" charset="2"/>
              <a:buNone/>
              <a:defRPr/>
            </a:pPr>
            <a:r>
              <a:rPr lang="es-ES" sz="2400" i="1" dirty="0">
                <a:latin typeface="Gotham light"/>
              </a:rPr>
              <a:t>Un recipiente impermeable que contiene la muestra.  El recipiente se envuelve en material absorbente suficiente para absorber todo el fluido en caso de rotura.</a:t>
            </a:r>
          </a:p>
        </p:txBody>
      </p:sp>
      <p:sp>
        <p:nvSpPr>
          <p:cNvPr id="8" name="CuadroTexto 3"/>
          <p:cNvSpPr txBox="1">
            <a:spLocks noChangeArrowheads="1"/>
          </p:cNvSpPr>
          <p:nvPr/>
        </p:nvSpPr>
        <p:spPr bwMode="auto">
          <a:xfrm>
            <a:off x="658416" y="353618"/>
            <a:ext cx="81712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defRPr/>
            </a:pPr>
            <a:r>
              <a:rPr lang="es-ES" altLang="es-CO" sz="2000" b="1" dirty="0">
                <a:latin typeface="Gotham black"/>
                <a:cs typeface="Helvetica" panose="020B0604020202020204" pitchFamily="34" charset="0"/>
              </a:rPr>
              <a:t>Sistema básico de embalaje / envasado triple o triple embalaje</a:t>
            </a:r>
          </a:p>
        </p:txBody>
      </p:sp>
      <p:pic>
        <p:nvPicPr>
          <p:cNvPr id="7172" name="Picture 4" descr="Donación de sangre, dos horas de tiempo para salvar vidas. | arrob@méd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412" y="2593442"/>
            <a:ext cx="1192278" cy="171688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058370" y="4372802"/>
            <a:ext cx="4085630" cy="461665"/>
          </a:xfrm>
          <a:prstGeom prst="rect">
            <a:avLst/>
          </a:prstGeom>
        </p:spPr>
        <p:txBody>
          <a:bodyPr wrap="square">
            <a:spAutoFit/>
          </a:bodyPr>
          <a:lstStyle/>
          <a:p>
            <a:r>
              <a:rPr lang="es-CO" sz="800" dirty="0"/>
              <a:t>Imágenes disponibles en: </a:t>
            </a:r>
            <a:r>
              <a:rPr lang="es-CO" sz="800" dirty="0">
                <a:hlinkClick r:id="rId4"/>
              </a:rPr>
              <a:t>https://arrobamedica.wordpress.com/2011/02/15/donacionsangre/</a:t>
            </a:r>
            <a:endParaRPr lang="es-CO" sz="800" dirty="0"/>
          </a:p>
          <a:p>
            <a:r>
              <a:rPr lang="es-CO" sz="800" dirty="0"/>
              <a:t>https://bit.ly/316VSoi</a:t>
            </a:r>
          </a:p>
          <a:p>
            <a:endParaRPr lang="es-CO" sz="800" dirty="0"/>
          </a:p>
        </p:txBody>
      </p:sp>
      <p:pic>
        <p:nvPicPr>
          <p:cNvPr id="7174" name="Picture 6" descr="Destacan beneficios de tamiz neonatal | La Crónica de Ho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7795" y="923496"/>
            <a:ext cx="1885865" cy="117866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5956126" y="2059338"/>
            <a:ext cx="2484835" cy="338554"/>
          </a:xfrm>
          <a:prstGeom prst="rect">
            <a:avLst/>
          </a:prstGeom>
        </p:spPr>
        <p:txBody>
          <a:bodyPr wrap="square">
            <a:spAutoFit/>
          </a:bodyPr>
          <a:lstStyle/>
          <a:p>
            <a:pPr algn="r"/>
            <a:r>
              <a:rPr lang="es-CO" sz="800" dirty="0"/>
              <a:t>Imagen disponible en: </a:t>
            </a:r>
          </a:p>
          <a:p>
            <a:pPr algn="r"/>
            <a:r>
              <a:rPr lang="es-CO" sz="800" dirty="0"/>
              <a:t>https://www.cronica.com.mx/notas/2015/916250.html</a:t>
            </a:r>
          </a:p>
        </p:txBody>
      </p:sp>
      <p:pic>
        <p:nvPicPr>
          <p:cNvPr id="7180" name="Picture 12" descr="FRASCO CON LUPA PARA OBSERVACION, 3x - Entomopraxis"/>
          <p:cNvPicPr>
            <a:picLocks noChangeAspect="1" noChangeArrowheads="1"/>
          </p:cNvPicPr>
          <p:nvPr/>
        </p:nvPicPr>
        <p:blipFill rotWithShape="1">
          <a:blip r:embed="rId6">
            <a:extLst>
              <a:ext uri="{28A0092B-C50C-407E-A947-70E740481C1C}">
                <a14:useLocalDpi xmlns:a14="http://schemas.microsoft.com/office/drawing/2010/main" val="0"/>
              </a:ext>
            </a:extLst>
          </a:blip>
          <a:srcRect l="7253" t="10404" r="3460" b="6114"/>
          <a:stretch/>
        </p:blipFill>
        <p:spPr bwMode="auto">
          <a:xfrm>
            <a:off x="7198543" y="2689313"/>
            <a:ext cx="1584823" cy="1481810"/>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Deltalab 300280 Cary Blair estéril, madera y algodón (Pack de 600):  Amazon.es: Industria, empresas y ciencia"/>
          <p:cNvPicPr>
            <a:picLocks noChangeAspect="1" noChangeArrowheads="1"/>
          </p:cNvPicPr>
          <p:nvPr/>
        </p:nvPicPr>
        <p:blipFill rotWithShape="1">
          <a:blip r:embed="rId7">
            <a:extLst>
              <a:ext uri="{28A0092B-C50C-407E-A947-70E740481C1C}">
                <a14:useLocalDpi xmlns:a14="http://schemas.microsoft.com/office/drawing/2010/main" val="0"/>
              </a:ext>
            </a:extLst>
          </a:blip>
          <a:srcRect l="12697" r="19819"/>
          <a:stretch/>
        </p:blipFill>
        <p:spPr bwMode="auto">
          <a:xfrm>
            <a:off x="6788960" y="4601745"/>
            <a:ext cx="1201994" cy="1781175"/>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6788960" y="6245909"/>
            <a:ext cx="1290484" cy="338554"/>
          </a:xfrm>
          <a:prstGeom prst="rect">
            <a:avLst/>
          </a:prstGeom>
        </p:spPr>
        <p:txBody>
          <a:bodyPr wrap="square">
            <a:spAutoFit/>
          </a:bodyPr>
          <a:lstStyle/>
          <a:p>
            <a:r>
              <a:rPr lang="es-CO" sz="800" dirty="0"/>
              <a:t>Imagen disponible en: https://amzn.to/3k0EfxY</a:t>
            </a:r>
          </a:p>
        </p:txBody>
      </p:sp>
    </p:spTree>
    <p:extLst>
      <p:ext uri="{BB962C8B-B14F-4D97-AF65-F5344CB8AC3E}">
        <p14:creationId xmlns:p14="http://schemas.microsoft.com/office/powerpoint/2010/main" val="3987306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p:cNvSpPr txBox="1">
            <a:spLocks noChangeArrowheads="1"/>
          </p:cNvSpPr>
          <p:nvPr/>
        </p:nvSpPr>
        <p:spPr bwMode="auto">
          <a:xfrm>
            <a:off x="418547" y="1210034"/>
            <a:ext cx="4289822"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spcBef>
                <a:spcPct val="50000"/>
              </a:spcBef>
              <a:buClr>
                <a:srgbClr val="777777"/>
              </a:buClr>
              <a:buFont typeface="Wingdings" panose="05000000000000000000" pitchFamily="2" charset="2"/>
              <a:buNone/>
            </a:pPr>
            <a:r>
              <a:rPr lang="es-ES" altLang="es-CO" sz="2400" b="1" dirty="0">
                <a:solidFill>
                  <a:srgbClr val="C00000"/>
                </a:solidFill>
                <a:latin typeface="Gotham light"/>
                <a:cs typeface="Calibri" panose="020F0502020204030204" pitchFamily="34" charset="0"/>
              </a:rPr>
              <a:t>Embalaje/envase secundario: </a:t>
            </a:r>
          </a:p>
          <a:p>
            <a:pPr algn="just" eaLnBrk="1" hangingPunct="1">
              <a:spcBef>
                <a:spcPct val="50000"/>
              </a:spcBef>
              <a:buClr>
                <a:srgbClr val="777777"/>
              </a:buClr>
              <a:buFont typeface="Wingdings" panose="05000000000000000000" pitchFamily="2" charset="2"/>
              <a:buNone/>
            </a:pPr>
            <a:r>
              <a:rPr lang="es-ES" altLang="es-CO" sz="2400" i="1" dirty="0">
                <a:latin typeface="Gotham light"/>
                <a:cs typeface="Calibri" panose="020F0502020204030204" pitchFamily="34" charset="0"/>
              </a:rPr>
              <a:t>Un segundo envase, impermeable y duradero que encierra y protege el recipiente o recipientes primarios; se debe usar material absorbente suficiente para absorber todo el fluido en caso de rotura.</a:t>
            </a:r>
          </a:p>
        </p:txBody>
      </p:sp>
      <p:pic>
        <p:nvPicPr>
          <p:cNvPr id="14341" name="Picture 7" descr="Resultado de imagen para embalaje secundario para muestras biolog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3555" y="3659249"/>
            <a:ext cx="863163" cy="129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640" y="3659249"/>
            <a:ext cx="1297271" cy="129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3"/>
          <p:cNvSpPr txBox="1">
            <a:spLocks noChangeArrowheads="1"/>
          </p:cNvSpPr>
          <p:nvPr/>
        </p:nvSpPr>
        <p:spPr bwMode="auto">
          <a:xfrm>
            <a:off x="658416" y="353618"/>
            <a:ext cx="81712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defRPr/>
            </a:pPr>
            <a:r>
              <a:rPr lang="es-ES" altLang="es-CO" sz="2000" b="1" dirty="0">
                <a:latin typeface="Gotham black"/>
                <a:cs typeface="Helvetica" panose="020B0604020202020204" pitchFamily="34" charset="0"/>
              </a:rPr>
              <a:t>Sistema básico de embalaje / envasado triple o triple embalaje</a:t>
            </a:r>
          </a:p>
        </p:txBody>
      </p:sp>
      <p:sp>
        <p:nvSpPr>
          <p:cNvPr id="2" name="Rectángulo 1"/>
          <p:cNvSpPr/>
          <p:nvPr/>
        </p:nvSpPr>
        <p:spPr>
          <a:xfrm>
            <a:off x="5726205" y="4957610"/>
            <a:ext cx="3314700" cy="415498"/>
          </a:xfrm>
          <a:prstGeom prst="rect">
            <a:avLst/>
          </a:prstGeom>
        </p:spPr>
        <p:txBody>
          <a:bodyPr wrap="square">
            <a:spAutoFit/>
          </a:bodyPr>
          <a:lstStyle/>
          <a:p>
            <a:r>
              <a:rPr lang="es-CO" sz="700" dirty="0"/>
              <a:t>Imagen disponible en:</a:t>
            </a:r>
          </a:p>
          <a:p>
            <a:r>
              <a:rPr lang="es-CO" sz="700" dirty="0"/>
              <a:t>https://www.logismarket.es/tempack/bolsa-estanca-para-muestras-biologicas/1189715069-p.html</a:t>
            </a:r>
          </a:p>
        </p:txBody>
      </p:sp>
      <p:pic>
        <p:nvPicPr>
          <p:cNvPr id="8194" name="Picture 2" descr="Nevera para bolsas de sangre - CompoCool® WB - Fresenius Kab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173" y="903466"/>
            <a:ext cx="1758053" cy="2313229"/>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5658888" y="3180770"/>
            <a:ext cx="2699788" cy="307777"/>
          </a:xfrm>
          <a:prstGeom prst="rect">
            <a:avLst/>
          </a:prstGeom>
        </p:spPr>
        <p:txBody>
          <a:bodyPr wrap="square">
            <a:spAutoFit/>
          </a:bodyPr>
          <a:lstStyle/>
          <a:p>
            <a:r>
              <a:rPr lang="es-CO" sz="700" dirty="0"/>
              <a:t>Imagen disponible en : https://www.medicalexpo.es/prod/fresenius-kabi/product-76198-493750.html</a:t>
            </a:r>
          </a:p>
        </p:txBody>
      </p:sp>
    </p:spTree>
    <p:extLst>
      <p:ext uri="{BB962C8B-B14F-4D97-AF65-F5344CB8AC3E}">
        <p14:creationId xmlns:p14="http://schemas.microsoft.com/office/powerpoint/2010/main" val="1281371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6"/>
          <p:cNvSpPr txBox="1">
            <a:spLocks noChangeArrowheads="1"/>
          </p:cNvSpPr>
          <p:nvPr/>
        </p:nvSpPr>
        <p:spPr bwMode="auto">
          <a:xfrm>
            <a:off x="4138613" y="1327358"/>
            <a:ext cx="4611291" cy="316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spcBef>
                <a:spcPct val="50000"/>
              </a:spcBef>
              <a:buClr>
                <a:srgbClr val="777777"/>
              </a:buClr>
              <a:buFont typeface="Wingdings" panose="05000000000000000000" pitchFamily="2" charset="2"/>
              <a:buNone/>
              <a:defRPr/>
            </a:pPr>
            <a:r>
              <a:rPr lang="es-ES" altLang="es-CO" sz="2100" b="1" dirty="0">
                <a:solidFill>
                  <a:srgbClr val="C00000"/>
                </a:solidFill>
                <a:latin typeface="Gotham light"/>
              </a:rPr>
              <a:t>Embalaje/envase exterior: </a:t>
            </a:r>
          </a:p>
          <a:p>
            <a:pPr algn="just" eaLnBrk="1" hangingPunct="1">
              <a:spcBef>
                <a:spcPct val="50000"/>
              </a:spcBef>
              <a:buClr>
                <a:srgbClr val="777777"/>
              </a:buClr>
              <a:buFont typeface="Wingdings" panose="05000000000000000000" pitchFamily="2" charset="2"/>
              <a:buNone/>
              <a:defRPr/>
            </a:pPr>
            <a:r>
              <a:rPr lang="es-ES" altLang="es-CO" sz="2100" i="1" dirty="0">
                <a:latin typeface="Gotham light"/>
              </a:rPr>
              <a:t>Los embalajes/envases secundarios se colocan en embalajes/envases exteriores de expedición con un material amortiguador adecuado.  Los embalajes/envases exteriores protegen el contenido de los elementos exteriores, como daños físicos, mientras el bulto se encuentra en tránsito.</a:t>
            </a:r>
          </a:p>
        </p:txBody>
      </p:sp>
      <p:pic>
        <p:nvPicPr>
          <p:cNvPr id="15364"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579" y="1363077"/>
            <a:ext cx="1387078" cy="133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17" y="2813258"/>
            <a:ext cx="1250156" cy="127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0"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085" y="1522621"/>
            <a:ext cx="1488281" cy="261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3"/>
          <p:cNvSpPr txBox="1">
            <a:spLocks noChangeArrowheads="1"/>
          </p:cNvSpPr>
          <p:nvPr/>
        </p:nvSpPr>
        <p:spPr bwMode="auto">
          <a:xfrm>
            <a:off x="658416" y="353618"/>
            <a:ext cx="81712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defRPr/>
            </a:pPr>
            <a:r>
              <a:rPr lang="es-ES" altLang="es-CO" sz="2000" b="1" dirty="0">
                <a:latin typeface="Gotham black"/>
                <a:cs typeface="Helvetica" panose="020B0604020202020204" pitchFamily="34" charset="0"/>
              </a:rPr>
              <a:t>Sistema básico de embalaje / envasado triple o triple embalaje</a:t>
            </a:r>
          </a:p>
        </p:txBody>
      </p:sp>
      <p:sp>
        <p:nvSpPr>
          <p:cNvPr id="2" name="Rectángulo 1"/>
          <p:cNvSpPr/>
          <p:nvPr/>
        </p:nvSpPr>
        <p:spPr>
          <a:xfrm>
            <a:off x="506017" y="4251533"/>
            <a:ext cx="2751074" cy="215444"/>
          </a:xfrm>
          <a:prstGeom prst="rect">
            <a:avLst/>
          </a:prstGeom>
        </p:spPr>
        <p:txBody>
          <a:bodyPr wrap="none">
            <a:spAutoFit/>
          </a:bodyPr>
          <a:lstStyle/>
          <a:p>
            <a:r>
              <a:rPr lang="es-CO" sz="800" dirty="0"/>
              <a:t>Imágenes disponibles en: http://sisteg.com.ar/sistegm16.php</a:t>
            </a:r>
          </a:p>
        </p:txBody>
      </p:sp>
    </p:spTree>
    <p:extLst>
      <p:ext uri="{BB962C8B-B14F-4D97-AF65-F5344CB8AC3E}">
        <p14:creationId xmlns:p14="http://schemas.microsoft.com/office/powerpoint/2010/main" val="2699965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embalaje m_refriger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923" y="1382989"/>
            <a:ext cx="1878806" cy="1479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descr="Caja de cartón FEF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835" y="2161658"/>
            <a:ext cx="2905125" cy="2294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embalaje_m_refrigerad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7994" y="3533259"/>
            <a:ext cx="1958579" cy="142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combinación t_ambiente y refriger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8032" y="3533259"/>
            <a:ext cx="1878806" cy="136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Imagen 9" descr="http://www.scielo.org.ar/img/revistas/abcl/v39n2/2a09f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0872" y="3552309"/>
            <a:ext cx="447675"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Imagen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3829724"/>
            <a:ext cx="501254" cy="44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lecha curvada hacia arriba 13"/>
          <p:cNvSpPr/>
          <p:nvPr/>
        </p:nvSpPr>
        <p:spPr>
          <a:xfrm>
            <a:off x="4502944" y="4309546"/>
            <a:ext cx="1412081" cy="46077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350">
              <a:solidFill>
                <a:schemeClr val="tx1"/>
              </a:solidFill>
            </a:endParaRPr>
          </a:p>
        </p:txBody>
      </p:sp>
      <p:pic>
        <p:nvPicPr>
          <p:cNvPr id="22537" name="Picture 2" descr="embalaje m_t_ambien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1819" y="1378228"/>
            <a:ext cx="1918097" cy="131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lecha curvada hacia arriba 15"/>
          <p:cNvSpPr/>
          <p:nvPr/>
        </p:nvSpPr>
        <p:spPr>
          <a:xfrm rot="3731022">
            <a:off x="3393877" y="2709941"/>
            <a:ext cx="1419225" cy="43695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350">
              <a:solidFill>
                <a:schemeClr val="tx1"/>
              </a:solidFill>
            </a:endParaRPr>
          </a:p>
        </p:txBody>
      </p:sp>
      <p:pic>
        <p:nvPicPr>
          <p:cNvPr id="22539" name="Imagen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4638" y="3741618"/>
            <a:ext cx="641747" cy="61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Imagen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6106" y="4404796"/>
            <a:ext cx="401241"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WordArt 3"/>
          <p:cNvSpPr>
            <a:spLocks noChangeArrowheads="1" noChangeShapeType="1" noTextEdit="1"/>
          </p:cNvSpPr>
          <p:nvPr/>
        </p:nvSpPr>
        <p:spPr bwMode="auto">
          <a:xfrm>
            <a:off x="4502944" y="526259"/>
            <a:ext cx="3544491" cy="9536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556"/>
              </a:avLst>
            </a:prstTxWarp>
          </a:bodyPr>
          <a:lstStyle/>
          <a:p>
            <a:pPr algn="ctr"/>
            <a:r>
              <a:rPr lang="es-CO" sz="2700" b="1" kern="10" dirty="0">
                <a:latin typeface="Gotham black"/>
                <a:cs typeface="Helvetica" panose="020B0604020202020204" pitchFamily="34" charset="0"/>
              </a:rPr>
              <a:t>SOBREEMBALAJES</a:t>
            </a:r>
          </a:p>
          <a:p>
            <a:pPr algn="ctr"/>
            <a:endParaRPr lang="es-CO" sz="2700" b="1" kern="10" dirty="0">
              <a:latin typeface="Gotham black"/>
              <a:cs typeface="Helvetica" panose="020B0604020202020204" pitchFamily="34" charset="0"/>
            </a:endParaRPr>
          </a:p>
        </p:txBody>
      </p:sp>
      <p:sp>
        <p:nvSpPr>
          <p:cNvPr id="22542" name="Text Box 4"/>
          <p:cNvSpPr txBox="1">
            <a:spLocks noChangeArrowheads="1"/>
          </p:cNvSpPr>
          <p:nvPr/>
        </p:nvSpPr>
        <p:spPr bwMode="auto">
          <a:xfrm>
            <a:off x="434086" y="2101956"/>
            <a:ext cx="25110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spcBef>
                <a:spcPct val="50000"/>
              </a:spcBef>
              <a:buClr>
                <a:srgbClr val="990000"/>
              </a:buClr>
              <a:buFont typeface="Wingdings" panose="05000000000000000000" pitchFamily="2" charset="2"/>
              <a:buNone/>
            </a:pPr>
            <a:r>
              <a:rPr lang="es-ES" altLang="es-CO" sz="2000" dirty="0">
                <a:latin typeface="Gotham light"/>
                <a:cs typeface="Calibri" panose="020F0502020204030204" pitchFamily="34" charset="0"/>
              </a:rPr>
              <a:t>Es la combinación de varios paquetes para formar una unidad que el expedidor envía a un único destino.</a:t>
            </a:r>
          </a:p>
        </p:txBody>
      </p:sp>
      <p:sp>
        <p:nvSpPr>
          <p:cNvPr id="2" name="Rectángulo 1"/>
          <p:cNvSpPr/>
          <p:nvPr/>
        </p:nvSpPr>
        <p:spPr>
          <a:xfrm>
            <a:off x="484481" y="5173288"/>
            <a:ext cx="8286750" cy="707886"/>
          </a:xfrm>
          <a:prstGeom prst="rect">
            <a:avLst/>
          </a:prstGeom>
          <a:solidFill>
            <a:schemeClr val="accent1">
              <a:lumMod val="60000"/>
              <a:lumOff val="40000"/>
            </a:schemeClr>
          </a:solidFill>
        </p:spPr>
        <p:txBody>
          <a:bodyPr>
            <a:spAutoFit/>
          </a:bodyPr>
          <a:lstStyle/>
          <a:p>
            <a:pPr algn="just" eaLnBrk="1" hangingPunct="1">
              <a:spcBef>
                <a:spcPct val="50000"/>
              </a:spcBef>
              <a:buClr>
                <a:srgbClr val="990000"/>
              </a:buClr>
              <a:buFont typeface="Wingdings" panose="05000000000000000000" pitchFamily="2" charset="2"/>
              <a:buNone/>
              <a:defRPr/>
            </a:pPr>
            <a:r>
              <a:rPr lang="es-ES" altLang="es-CO" sz="2000" dirty="0">
                <a:cs typeface="Calibri" panose="020F0502020204030204" pitchFamily="34" charset="0"/>
              </a:rPr>
              <a:t>Las marcas y etiquetas que se colocan en el recipiente exterior se deben repetir en el </a:t>
            </a:r>
            <a:r>
              <a:rPr lang="es-ES" altLang="es-CO" sz="2000" dirty="0" err="1">
                <a:cs typeface="Calibri" panose="020F0502020204030204" pitchFamily="34" charset="0"/>
              </a:rPr>
              <a:t>sobreembalaje</a:t>
            </a:r>
            <a:r>
              <a:rPr lang="es-ES" altLang="es-CO" sz="2000" dirty="0">
                <a:cs typeface="Calibri" panose="020F0502020204030204" pitchFamily="34" charset="0"/>
              </a:rPr>
              <a:t>.</a:t>
            </a:r>
          </a:p>
        </p:txBody>
      </p:sp>
    </p:spTree>
    <p:extLst>
      <p:ext uri="{BB962C8B-B14F-4D97-AF65-F5344CB8AC3E}">
        <p14:creationId xmlns:p14="http://schemas.microsoft.com/office/powerpoint/2010/main" val="4153165770"/>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20028CA0D057D84CB7AE846EBE473225" ma:contentTypeVersion="13" ma:contentTypeDescription="Crear nuevo documento." ma:contentTypeScope="" ma:versionID="6f02d38074a15e15bc9187c20f7dba20">
  <xsd:schema xmlns:xsd="http://www.w3.org/2001/XMLSchema" xmlns:xs="http://www.w3.org/2001/XMLSchema" xmlns:p="http://schemas.microsoft.com/office/2006/metadata/properties" xmlns:ns3="24834791-57b1-42ed-9cf3-31e97317b98a" xmlns:ns4="4f4af387-8db4-42cd-9aea-c04806d9a6f1" targetNamespace="http://schemas.microsoft.com/office/2006/metadata/properties" ma:root="true" ma:fieldsID="275857f7035e42b21ddf70b980625cc5" ns3:_="" ns4:_="">
    <xsd:import namespace="24834791-57b1-42ed-9cf3-31e97317b98a"/>
    <xsd:import namespace="4f4af387-8db4-42cd-9aea-c04806d9a6f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834791-57b1-42ed-9cf3-31e97317b9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4af387-8db4-42cd-9aea-c04806d9a6f1"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SharingHintHash" ma:index="16"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68AB77-BD95-4B8E-99DB-C489F826E2BA}">
  <ds:schemaRefs>
    <ds:schemaRef ds:uri="http://schemas.microsoft.com/office/2006/metadata/properties"/>
    <ds:schemaRef ds:uri="http://schemas.microsoft.com/office/2006/documentManagement/types"/>
    <ds:schemaRef ds:uri="4f4af387-8db4-42cd-9aea-c04806d9a6f1"/>
    <ds:schemaRef ds:uri="http://purl.org/dc/elements/1.1/"/>
    <ds:schemaRef ds:uri="http://schemas.openxmlformats.org/package/2006/metadata/core-properties"/>
    <ds:schemaRef ds:uri="http://schemas.microsoft.com/office/infopath/2007/PartnerControls"/>
    <ds:schemaRef ds:uri="http://purl.org/dc/terms/"/>
    <ds:schemaRef ds:uri="24834791-57b1-42ed-9cf3-31e97317b98a"/>
    <ds:schemaRef ds:uri="http://www.w3.org/XML/1998/namespace"/>
    <ds:schemaRef ds:uri="http://purl.org/dc/dcmitype/"/>
  </ds:schemaRefs>
</ds:datastoreItem>
</file>

<file path=customXml/itemProps2.xml><?xml version="1.0" encoding="utf-8"?>
<ds:datastoreItem xmlns:ds="http://schemas.openxmlformats.org/officeDocument/2006/customXml" ds:itemID="{F838E25E-D06B-4FB5-A088-D1DEAB11665A}">
  <ds:schemaRefs>
    <ds:schemaRef ds:uri="http://schemas.microsoft.com/sharepoint/v3/contenttype/forms"/>
  </ds:schemaRefs>
</ds:datastoreItem>
</file>

<file path=customXml/itemProps3.xml><?xml version="1.0" encoding="utf-8"?>
<ds:datastoreItem xmlns:ds="http://schemas.openxmlformats.org/officeDocument/2006/customXml" ds:itemID="{F233EFAE-F86A-49F5-9CB7-4C4FD5E4C8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834791-57b1-42ed-9cf3-31e97317b98a"/>
    <ds:schemaRef ds:uri="4f4af387-8db4-42cd-9aea-c04806d9a6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2332</TotalTime>
  <Words>3521</Words>
  <Application>Microsoft Office PowerPoint</Application>
  <PresentationFormat>Presentación en pantalla (4:3)</PresentationFormat>
  <Paragraphs>153</Paragraphs>
  <Slides>13</Slides>
  <Notes>11</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13</vt:i4>
      </vt:variant>
    </vt:vector>
  </HeadingPairs>
  <TitlesOfParts>
    <vt:vector size="26" baseType="lpstr">
      <vt:lpstr>Arial</vt:lpstr>
      <vt:lpstr>Arial Narrow</vt:lpstr>
      <vt:lpstr>Calibri</vt:lpstr>
      <vt:lpstr>Calibri Light</vt:lpstr>
      <vt:lpstr>Franklin Gothic Book</vt:lpstr>
      <vt:lpstr>Franklin Gothic Medium</vt:lpstr>
      <vt:lpstr>Garamond</vt:lpstr>
      <vt:lpstr>Gotham black</vt:lpstr>
      <vt:lpstr>Gotham light</vt:lpstr>
      <vt:lpstr>Helvetica</vt:lpstr>
      <vt:lpstr>Times New Roman</vt:lpstr>
      <vt:lpstr>Wingdings</vt:lpstr>
      <vt:lpstr>Diseño personalizado</vt:lpstr>
      <vt:lpstr>Transporte de muestras  y sustancias infecciosas</vt:lpstr>
      <vt:lpstr>Embalaje y transporte de muestras y sustancias infecciosas - Principios</vt:lpstr>
      <vt:lpstr>Presentación de PowerPoint</vt:lpstr>
      <vt:lpstr>Clasificación de las muestras y sustancias infecciosas para el transporte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xxxxxxxxxxxxxxxx</dc:title>
  <dc:creator>SIVICAP</dc:creator>
  <cp:lastModifiedBy>Yury silva lopez</cp:lastModifiedBy>
  <cp:revision>154</cp:revision>
  <dcterms:modified xsi:type="dcterms:W3CDTF">2020-10-21T18:26:14Z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0x01010020028CA0D057D84CB7AE846EBE473225</vt:lpwstr>
  </property>
</Properties>
</file>