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1" r:id="rId2"/>
  </p:sldMasterIdLst>
  <p:notesMasterIdLst>
    <p:notesMasterId r:id="rId25"/>
  </p:notesMasterIdLst>
  <p:sldIdLst>
    <p:sldId id="275" r:id="rId3"/>
    <p:sldId id="257" r:id="rId4"/>
    <p:sldId id="259" r:id="rId5"/>
    <p:sldId id="258" r:id="rId6"/>
    <p:sldId id="260" r:id="rId7"/>
    <p:sldId id="301" r:id="rId8"/>
    <p:sldId id="302" r:id="rId9"/>
    <p:sldId id="303" r:id="rId10"/>
    <p:sldId id="304" r:id="rId11"/>
    <p:sldId id="305" r:id="rId12"/>
    <p:sldId id="300" r:id="rId13"/>
    <p:sldId id="307" r:id="rId14"/>
    <p:sldId id="308" r:id="rId15"/>
    <p:sldId id="309" r:id="rId16"/>
    <p:sldId id="310" r:id="rId17"/>
    <p:sldId id="311" r:id="rId18"/>
    <p:sldId id="306" r:id="rId19"/>
    <p:sldId id="312" r:id="rId20"/>
    <p:sldId id="313" r:id="rId21"/>
    <p:sldId id="314" r:id="rId22"/>
    <p:sldId id="266" r:id="rId23"/>
    <p:sldId id="278" r:id="rId2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58998" autoAdjust="0"/>
  </p:normalViewPr>
  <p:slideViewPr>
    <p:cSldViewPr>
      <p:cViewPr varScale="1">
        <p:scale>
          <a:sx n="39" d="100"/>
          <a:sy n="39" d="100"/>
        </p:scale>
        <p:origin x="2382" y="42"/>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9.6825396825396898E-2"/>
          <c:y val="7.6738609112709896E-2"/>
          <c:w val="0.88888888888888895"/>
          <c:h val="0.815347721822542"/>
        </c:manualLayout>
      </c:layout>
      <c:barChart>
        <c:barDir val="col"/>
        <c:grouping val="clustered"/>
        <c:varyColors val="0"/>
        <c:ser>
          <c:idx val="0"/>
          <c:order val="0"/>
          <c:tx>
            <c:strRef>
              <c:f>Sheet1!$A$2</c:f>
              <c:strCache>
                <c:ptCount val="1"/>
              </c:strCache>
            </c:strRef>
          </c:tx>
          <c:spPr>
            <a:solidFill>
              <a:srgbClr val="C00000"/>
            </a:solidFill>
            <a:ln w="13526">
              <a:solidFill>
                <a:schemeClr val="tx1"/>
              </a:solidFill>
              <a:prstDash val="solid"/>
            </a:ln>
          </c:spPr>
          <c:invertIfNegative val="0"/>
          <c:cat>
            <c:numRef>
              <c:f>Sheet1!$B$1:$K$1</c:f>
              <c:numCache>
                <c:formatCode>0</c:formatCode>
                <c:ptCount val="10"/>
                <c:pt idx="0" formatCode="General">
                  <c:v>0</c:v>
                </c:pt>
                <c:pt idx="1">
                  <c:v>1</c:v>
                </c:pt>
                <c:pt idx="2">
                  <c:v>2</c:v>
                </c:pt>
                <c:pt idx="3">
                  <c:v>3</c:v>
                </c:pt>
                <c:pt idx="4">
                  <c:v>4</c:v>
                </c:pt>
                <c:pt idx="5">
                  <c:v>5</c:v>
                </c:pt>
                <c:pt idx="6">
                  <c:v>6</c:v>
                </c:pt>
                <c:pt idx="7">
                  <c:v>7</c:v>
                </c:pt>
                <c:pt idx="8">
                  <c:v>8</c:v>
                </c:pt>
                <c:pt idx="9">
                  <c:v>9</c:v>
                </c:pt>
              </c:numCache>
            </c:numRef>
          </c:cat>
          <c:val>
            <c:numRef>
              <c:f>Sheet1!$B$2:$K$2</c:f>
              <c:numCache>
                <c:formatCode>General</c:formatCode>
                <c:ptCount val="10"/>
                <c:pt idx="0">
                  <c:v>0</c:v>
                </c:pt>
                <c:pt idx="1">
                  <c:v>4</c:v>
                </c:pt>
                <c:pt idx="2">
                  <c:v>15</c:v>
                </c:pt>
                <c:pt idx="3">
                  <c:v>18</c:v>
                </c:pt>
                <c:pt idx="4">
                  <c:v>16</c:v>
                </c:pt>
                <c:pt idx="5">
                  <c:v>13</c:v>
                </c:pt>
                <c:pt idx="6">
                  <c:v>11</c:v>
                </c:pt>
                <c:pt idx="7">
                  <c:v>4</c:v>
                </c:pt>
                <c:pt idx="8">
                  <c:v>3</c:v>
                </c:pt>
              </c:numCache>
            </c:numRef>
          </c:val>
          <c:extLst>
            <c:ext xmlns:c16="http://schemas.microsoft.com/office/drawing/2014/chart" uri="{C3380CC4-5D6E-409C-BE32-E72D297353CC}">
              <c16:uniqueId val="{00000000-C5E8-4D06-8B87-66B78501AA05}"/>
            </c:ext>
          </c:extLst>
        </c:ser>
        <c:dLbls>
          <c:showLegendKey val="0"/>
          <c:showVal val="0"/>
          <c:showCatName val="0"/>
          <c:showSerName val="0"/>
          <c:showPercent val="0"/>
          <c:showBubbleSize val="0"/>
        </c:dLbls>
        <c:gapWidth val="0"/>
        <c:axId val="151693048"/>
        <c:axId val="1"/>
      </c:barChart>
      <c:catAx>
        <c:axId val="151693048"/>
        <c:scaling>
          <c:orientation val="minMax"/>
        </c:scaling>
        <c:delete val="0"/>
        <c:axPos val="b"/>
        <c:numFmt formatCode="General" sourceLinked="1"/>
        <c:majorTickMark val="out"/>
        <c:minorTickMark val="none"/>
        <c:tickLblPos val="nextTo"/>
        <c:spPr>
          <a:ln w="3382">
            <a:solidFill>
              <a:schemeClr val="tx1"/>
            </a:solidFill>
            <a:prstDash val="solid"/>
          </a:ln>
        </c:spPr>
        <c:txPr>
          <a:bodyPr rot="0" vert="horz"/>
          <a:lstStyle/>
          <a:p>
            <a:pPr>
              <a:defRPr/>
            </a:pPr>
            <a:endParaRPr lang="es-CO"/>
          </a:p>
        </c:txPr>
        <c:crossAx val="1"/>
        <c:crosses val="autoZero"/>
        <c:auto val="1"/>
        <c:lblAlgn val="ctr"/>
        <c:lblOffset val="100"/>
        <c:tickLblSkip val="1"/>
        <c:tickMarkSkip val="1"/>
        <c:noMultiLvlLbl val="0"/>
      </c:catAx>
      <c:valAx>
        <c:axId val="1"/>
        <c:scaling>
          <c:orientation val="minMax"/>
        </c:scaling>
        <c:delete val="0"/>
        <c:axPos val="l"/>
        <c:numFmt formatCode="General" sourceLinked="1"/>
        <c:majorTickMark val="out"/>
        <c:minorTickMark val="none"/>
        <c:tickLblPos val="nextTo"/>
        <c:spPr>
          <a:ln w="3382">
            <a:solidFill>
              <a:schemeClr val="tx1"/>
            </a:solidFill>
            <a:prstDash val="solid"/>
          </a:ln>
        </c:spPr>
        <c:txPr>
          <a:bodyPr rot="0" vert="horz"/>
          <a:lstStyle/>
          <a:p>
            <a:pPr>
              <a:defRPr/>
            </a:pPr>
            <a:endParaRPr lang="es-CO"/>
          </a:p>
        </c:txPr>
        <c:crossAx val="151693048"/>
        <c:crosses val="autoZero"/>
        <c:crossBetween val="between"/>
        <c:majorUnit val="5"/>
      </c:valAx>
      <c:spPr>
        <a:noFill/>
        <a:ln w="25344">
          <a:noFill/>
        </a:ln>
      </c:spPr>
    </c:plotArea>
    <c:plotVisOnly val="1"/>
    <c:dispBlanksAs val="gap"/>
    <c:showDLblsOverMax val="0"/>
  </c:chart>
  <c:spPr>
    <a:noFill/>
    <a:ln>
      <a:noFill/>
    </a:ln>
  </c:spPr>
  <c:txPr>
    <a:bodyPr/>
    <a:lstStyle/>
    <a:p>
      <a:pPr>
        <a:defRPr sz="1917" b="1" i="0" u="none" strike="noStrike" baseline="0">
          <a:solidFill>
            <a:schemeClr val="tx1"/>
          </a:solidFill>
          <a:latin typeface="Arial" panose="020B0604020202020204" pitchFamily="34" charset="0"/>
          <a:ea typeface="Times New Roman"/>
          <a:cs typeface="Arial" panose="020B0604020202020204"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solidFill>
                <a:schemeClr val="tx1"/>
              </a:solidFill>
            </a:ln>
          </c:spPr>
          <c:invertIfNegative val="0"/>
          <c:dPt>
            <c:idx val="0"/>
            <c:invertIfNegative val="1"/>
            <c:bubble3D val="0"/>
            <c:extLst>
              <c:ext xmlns:c16="http://schemas.microsoft.com/office/drawing/2014/chart" uri="{C3380CC4-5D6E-409C-BE32-E72D297353CC}">
                <c16:uniqueId val="{00000000-11C9-40D0-A897-52A49C4529CA}"/>
              </c:ext>
            </c:extLst>
          </c:dPt>
          <c:dPt>
            <c:idx val="1"/>
            <c:invertIfNegative val="1"/>
            <c:bubble3D val="0"/>
            <c:extLst>
              <c:ext xmlns:c16="http://schemas.microsoft.com/office/drawing/2014/chart" uri="{C3380CC4-5D6E-409C-BE32-E72D297353CC}">
                <c16:uniqueId val="{00000001-11C9-40D0-A897-52A49C4529CA}"/>
              </c:ext>
            </c:extLst>
          </c:dPt>
          <c:dPt>
            <c:idx val="2"/>
            <c:invertIfNegative val="1"/>
            <c:bubble3D val="0"/>
            <c:extLst>
              <c:ext xmlns:c16="http://schemas.microsoft.com/office/drawing/2014/chart" uri="{C3380CC4-5D6E-409C-BE32-E72D297353CC}">
                <c16:uniqueId val="{00000002-11C9-40D0-A897-52A49C4529CA}"/>
              </c:ext>
            </c:extLst>
          </c:dPt>
          <c:dPt>
            <c:idx val="3"/>
            <c:invertIfNegative val="1"/>
            <c:bubble3D val="0"/>
            <c:extLst>
              <c:ext xmlns:c16="http://schemas.microsoft.com/office/drawing/2014/chart" uri="{C3380CC4-5D6E-409C-BE32-E72D297353CC}">
                <c16:uniqueId val="{00000003-11C9-40D0-A897-52A49C4529CA}"/>
              </c:ext>
            </c:extLst>
          </c:dPt>
          <c:dPt>
            <c:idx val="4"/>
            <c:invertIfNegative val="1"/>
            <c:bubble3D val="0"/>
            <c:extLst>
              <c:ext xmlns:c16="http://schemas.microsoft.com/office/drawing/2014/chart" uri="{C3380CC4-5D6E-409C-BE32-E72D297353CC}">
                <c16:uniqueId val="{00000004-11C9-40D0-A897-52A49C4529CA}"/>
              </c:ext>
            </c:extLst>
          </c:dPt>
          <c:dPt>
            <c:idx val="5"/>
            <c:invertIfNegative val="1"/>
            <c:bubble3D val="0"/>
            <c:extLst>
              <c:ext xmlns:c16="http://schemas.microsoft.com/office/drawing/2014/chart" uri="{C3380CC4-5D6E-409C-BE32-E72D297353CC}">
                <c16:uniqueId val="{00000005-11C9-40D0-A897-52A49C4529CA}"/>
              </c:ext>
            </c:extLst>
          </c:dPt>
          <c:dPt>
            <c:idx val="6"/>
            <c:invertIfNegative val="1"/>
            <c:bubble3D val="0"/>
            <c:extLst>
              <c:ext xmlns:c16="http://schemas.microsoft.com/office/drawing/2014/chart" uri="{C3380CC4-5D6E-409C-BE32-E72D297353CC}">
                <c16:uniqueId val="{00000006-11C9-40D0-A897-52A49C4529CA}"/>
              </c:ext>
            </c:extLst>
          </c:dPt>
          <c:dPt>
            <c:idx val="7"/>
            <c:invertIfNegative val="1"/>
            <c:bubble3D val="0"/>
            <c:extLst>
              <c:ext xmlns:c16="http://schemas.microsoft.com/office/drawing/2014/chart" uri="{C3380CC4-5D6E-409C-BE32-E72D297353CC}">
                <c16:uniqueId val="{00000007-11C9-40D0-A897-52A49C4529CA}"/>
              </c:ext>
            </c:extLst>
          </c:dPt>
          <c:dPt>
            <c:idx val="8"/>
            <c:invertIfNegative val="1"/>
            <c:bubble3D val="0"/>
            <c:extLst>
              <c:ext xmlns:c16="http://schemas.microsoft.com/office/drawing/2014/chart" uri="{C3380CC4-5D6E-409C-BE32-E72D297353CC}">
                <c16:uniqueId val="{00000008-11C9-40D0-A897-52A49C4529CA}"/>
              </c:ext>
            </c:extLst>
          </c:dPt>
          <c:dPt>
            <c:idx val="9"/>
            <c:invertIfNegative val="1"/>
            <c:bubble3D val="0"/>
            <c:extLst>
              <c:ext xmlns:c16="http://schemas.microsoft.com/office/drawing/2014/chart" uri="{C3380CC4-5D6E-409C-BE32-E72D297353CC}">
                <c16:uniqueId val="{00000009-11C9-40D0-A897-52A49C4529CA}"/>
              </c:ext>
            </c:extLst>
          </c:dPt>
          <c:dPt>
            <c:idx val="10"/>
            <c:invertIfNegative val="1"/>
            <c:bubble3D val="0"/>
            <c:extLst>
              <c:ext xmlns:c16="http://schemas.microsoft.com/office/drawing/2014/chart" uri="{C3380CC4-5D6E-409C-BE32-E72D297353CC}">
                <c16:uniqueId val="{0000000A-11C9-40D0-A897-52A49C4529CA}"/>
              </c:ext>
            </c:extLst>
          </c:dPt>
          <c:dPt>
            <c:idx val="11"/>
            <c:invertIfNegative val="1"/>
            <c:bubble3D val="0"/>
            <c:extLst>
              <c:ext xmlns:c16="http://schemas.microsoft.com/office/drawing/2014/chart" uri="{C3380CC4-5D6E-409C-BE32-E72D297353CC}">
                <c16:uniqueId val="{0000000B-11C9-40D0-A897-52A49C4529CA}"/>
              </c:ext>
            </c:extLst>
          </c:dPt>
          <c:dPt>
            <c:idx val="12"/>
            <c:invertIfNegative val="1"/>
            <c:bubble3D val="0"/>
            <c:extLst>
              <c:ext xmlns:c16="http://schemas.microsoft.com/office/drawing/2014/chart" uri="{C3380CC4-5D6E-409C-BE32-E72D297353CC}">
                <c16:uniqueId val="{0000000C-11C9-40D0-A897-52A49C4529CA}"/>
              </c:ext>
            </c:extLst>
          </c:dPt>
          <c:dPt>
            <c:idx val="13"/>
            <c:invertIfNegative val="1"/>
            <c:bubble3D val="0"/>
            <c:extLst>
              <c:ext xmlns:c16="http://schemas.microsoft.com/office/drawing/2014/chart" uri="{C3380CC4-5D6E-409C-BE32-E72D297353CC}">
                <c16:uniqueId val="{0000000D-11C9-40D0-A897-52A49C4529CA}"/>
              </c:ext>
            </c:extLst>
          </c:dPt>
          <c:dPt>
            <c:idx val="14"/>
            <c:invertIfNegative val="1"/>
            <c:bubble3D val="0"/>
            <c:extLst>
              <c:ext xmlns:c16="http://schemas.microsoft.com/office/drawing/2014/chart" uri="{C3380CC4-5D6E-409C-BE32-E72D297353CC}">
                <c16:uniqueId val="{0000000E-11C9-40D0-A897-52A49C4529CA}"/>
              </c:ext>
            </c:extLst>
          </c:dPt>
          <c:dPt>
            <c:idx val="15"/>
            <c:invertIfNegative val="1"/>
            <c:bubble3D val="0"/>
            <c:extLst>
              <c:ext xmlns:c16="http://schemas.microsoft.com/office/drawing/2014/chart" uri="{C3380CC4-5D6E-409C-BE32-E72D297353CC}">
                <c16:uniqueId val="{0000000F-11C9-40D0-A897-52A49C4529CA}"/>
              </c:ext>
            </c:extLst>
          </c:dPt>
          <c:dPt>
            <c:idx val="16"/>
            <c:invertIfNegative val="1"/>
            <c:bubble3D val="0"/>
            <c:extLst>
              <c:ext xmlns:c16="http://schemas.microsoft.com/office/drawing/2014/chart" uri="{C3380CC4-5D6E-409C-BE32-E72D297353CC}">
                <c16:uniqueId val="{00000010-11C9-40D0-A897-52A49C4529CA}"/>
              </c:ext>
            </c:extLst>
          </c:dPt>
          <c:dPt>
            <c:idx val="17"/>
            <c:invertIfNegative val="1"/>
            <c:bubble3D val="0"/>
            <c:extLst>
              <c:ext xmlns:c16="http://schemas.microsoft.com/office/drawing/2014/chart" uri="{C3380CC4-5D6E-409C-BE32-E72D297353CC}">
                <c16:uniqueId val="{00000011-11C9-40D0-A897-52A49C4529CA}"/>
              </c:ext>
            </c:extLst>
          </c:dPt>
          <c:dPt>
            <c:idx val="18"/>
            <c:invertIfNegative val="1"/>
            <c:bubble3D val="0"/>
            <c:extLst>
              <c:ext xmlns:c16="http://schemas.microsoft.com/office/drawing/2014/chart" uri="{C3380CC4-5D6E-409C-BE32-E72D297353CC}">
                <c16:uniqueId val="{00000012-11C9-40D0-A897-52A49C4529CA}"/>
              </c:ext>
            </c:extLst>
          </c:dPt>
          <c:dPt>
            <c:idx val="19"/>
            <c:invertIfNegative val="1"/>
            <c:bubble3D val="0"/>
            <c:extLst>
              <c:ext xmlns:c16="http://schemas.microsoft.com/office/drawing/2014/chart" uri="{C3380CC4-5D6E-409C-BE32-E72D297353CC}">
                <c16:uniqueId val="{00000013-11C9-40D0-A897-52A49C4529CA}"/>
              </c:ext>
            </c:extLst>
          </c:dPt>
          <c:cat>
            <c:numRef>
              <c:f>Sheet2!$G$11:$G$30</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Sheet2!$H$11:$H$30</c:f>
              <c:numCache>
                <c:formatCode>General</c:formatCode>
                <c:ptCount val="20"/>
                <c:pt idx="0">
                  <c:v>0</c:v>
                </c:pt>
                <c:pt idx="1">
                  <c:v>0</c:v>
                </c:pt>
                <c:pt idx="2">
                  <c:v>1</c:v>
                </c:pt>
                <c:pt idx="3">
                  <c:v>0</c:v>
                </c:pt>
                <c:pt idx="4">
                  <c:v>0</c:v>
                </c:pt>
                <c:pt idx="5">
                  <c:v>1</c:v>
                </c:pt>
                <c:pt idx="6">
                  <c:v>2</c:v>
                </c:pt>
                <c:pt idx="7">
                  <c:v>4</c:v>
                </c:pt>
                <c:pt idx="8">
                  <c:v>5</c:v>
                </c:pt>
                <c:pt idx="9">
                  <c:v>2</c:v>
                </c:pt>
                <c:pt idx="10">
                  <c:v>1</c:v>
                </c:pt>
                <c:pt idx="11">
                  <c:v>0</c:v>
                </c:pt>
                <c:pt idx="12">
                  <c:v>1</c:v>
                </c:pt>
                <c:pt idx="13">
                  <c:v>0</c:v>
                </c:pt>
                <c:pt idx="14">
                  <c:v>0</c:v>
                </c:pt>
                <c:pt idx="15">
                  <c:v>1</c:v>
                </c:pt>
                <c:pt idx="16">
                  <c:v>1</c:v>
                </c:pt>
                <c:pt idx="17">
                  <c:v>0</c:v>
                </c:pt>
                <c:pt idx="18">
                  <c:v>0</c:v>
                </c:pt>
                <c:pt idx="19">
                  <c:v>0</c:v>
                </c:pt>
              </c:numCache>
            </c:numRef>
          </c:val>
          <c:extLst>
            <c:ext xmlns:c16="http://schemas.microsoft.com/office/drawing/2014/chart" uri="{C3380CC4-5D6E-409C-BE32-E72D297353CC}">
              <c16:uniqueId val="{00000014-11C9-40D0-A897-52A49C4529CA}"/>
            </c:ext>
          </c:extLst>
        </c:ser>
        <c:dLbls>
          <c:showLegendKey val="0"/>
          <c:showVal val="0"/>
          <c:showCatName val="0"/>
          <c:showSerName val="0"/>
          <c:showPercent val="0"/>
          <c:showBubbleSize val="0"/>
        </c:dLbls>
        <c:gapWidth val="0"/>
        <c:axId val="1173933360"/>
        <c:axId val="1173942064"/>
      </c:barChart>
      <c:catAx>
        <c:axId val="11739333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x-none" baseline="0" dirty="0">
                    <a:solidFill>
                      <a:schemeClr val="tx1"/>
                    </a:solidFill>
                    <a:latin typeface="Gotham Black" pitchFamily="50" charset="0"/>
                  </a:rPr>
                  <a:t>Días</a:t>
                </a:r>
              </a:p>
            </c:rich>
          </c:tx>
          <c:overlay val="0"/>
          <c:spPr>
            <a:noFill/>
            <a:ln>
              <a:noFill/>
            </a:ln>
          </c:spPr>
        </c:title>
        <c:numFmt formatCode="General" sourceLinked="1"/>
        <c:majorTickMark val="none"/>
        <c:minorTickMark val="none"/>
        <c:tickLblPos val="nextTo"/>
        <c:spPr>
          <a:noFill/>
          <a:ln w="9525" cap="flat" cmpd="sng" algn="ctr">
            <a:solidFill>
              <a:schemeClr val="tx1"/>
            </a:solidFill>
            <a:round/>
          </a:ln>
        </c:spPr>
        <c:txPr>
          <a:bodyPr rot="-60000000" spcFirstLastPara="1" vertOverflow="ellipsis" vert="horz"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1173942064"/>
        <c:crosses val="autoZero"/>
        <c:auto val="0"/>
        <c:lblAlgn val="ctr"/>
        <c:lblOffset val="100"/>
        <c:noMultiLvlLbl val="0"/>
      </c:catAx>
      <c:valAx>
        <c:axId val="1173942064"/>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x-none" baseline="0" dirty="0">
                    <a:solidFill>
                      <a:schemeClr val="tx1"/>
                    </a:solidFill>
                    <a:latin typeface="Gotham Black" pitchFamily="50" charset="0"/>
                  </a:rPr>
                  <a:t>N.° Casos</a:t>
                </a:r>
              </a:p>
            </c:rich>
          </c:tx>
          <c:overlay val="0"/>
          <c:spPr>
            <a:noFill/>
            <a:ln>
              <a:noFill/>
            </a:ln>
          </c:spPr>
        </c:title>
        <c:numFmt formatCode="General" sourceLinked="1"/>
        <c:majorTickMark val="none"/>
        <c:minorTickMark val="none"/>
        <c:tickLblPos val="nextTo"/>
        <c:spPr>
          <a:noFill/>
          <a:ln>
            <a:solidFill>
              <a:schemeClr val="tx1"/>
            </a:solidFill>
          </a:ln>
        </c:spPr>
        <c:txPr>
          <a:bodyPr rot="-60000000" spcFirstLastPara="1" vertOverflow="ellipsis" vert="horz" anchor="ctr" anchorCtr="1"/>
          <a:lstStyle/>
          <a:p>
            <a:pPr>
              <a:defRPr sz="1600" b="0" i="0" u="none" strike="noStrike" kern="1200" baseline="0">
                <a:solidFill>
                  <a:schemeClr val="tx1"/>
                </a:solidFill>
                <a:latin typeface="+mn-lt"/>
                <a:ea typeface="+mn-ea"/>
                <a:cs typeface="+mn-cs"/>
              </a:defRPr>
            </a:pPr>
            <a:endParaRPr lang="es-CO"/>
          </a:p>
        </c:txPr>
        <c:crossAx val="1173933360"/>
        <c:crosses val="autoZero"/>
        <c:crossBetween val="between"/>
      </c:valAx>
      <c:spPr>
        <a:noFill/>
        <a:ln>
          <a:noFill/>
        </a:ln>
      </c:spPr>
    </c:plotArea>
    <c:plotVisOnly val="1"/>
    <c:dispBlanksAs val="gap"/>
    <c:showDLblsOverMax val="0"/>
  </c:chart>
  <c:spPr>
    <a:noFill/>
    <a:ln>
      <a:noFill/>
    </a:ln>
  </c:spPr>
  <c:txPr>
    <a:bodyPr/>
    <a:lstStyle/>
    <a:p>
      <a:pPr>
        <a:defRPr sz="1600" baseline="0"/>
      </a:pPr>
      <a:endParaRPr lang="es-CO"/>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523E5-1083-46DD-8C88-BA2B6F720CA9}" type="datetimeFigureOut">
              <a:rPr lang="es-CO" smtClean="0"/>
              <a:t>7/11/2020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680BA-0EE6-4559-AB5B-F774E2323992}" type="slidenum">
              <a:rPr lang="es-CO" smtClean="0"/>
              <a:t>‹Nº›</a:t>
            </a:fld>
            <a:endParaRPr lang="es-CO"/>
          </a:p>
        </p:txBody>
      </p:sp>
    </p:spTree>
    <p:extLst>
      <p:ext uri="{BB962C8B-B14F-4D97-AF65-F5344CB8AC3E}">
        <p14:creationId xmlns:p14="http://schemas.microsoft.com/office/powerpoint/2010/main" val="77405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spcBef>
                <a:spcPct val="0"/>
              </a:spcBef>
              <a:spcAft>
                <a:spcPct val="0"/>
              </a:spcAft>
            </a:pPr>
            <a:r>
              <a:rPr lang="es-CO" sz="1200" kern="1200" dirty="0">
                <a:solidFill>
                  <a:schemeClr val="tx1"/>
                </a:solidFill>
                <a:effectLst/>
                <a:latin typeface="+mn-lt"/>
                <a:ea typeface="+mn-ea"/>
                <a:cs typeface="+mn-cs"/>
              </a:rPr>
              <a:t>Hablemos un poco del seguimiento y de la evaluación.</a:t>
            </a:r>
            <a:endParaRPr lang="en-US" altLang="en-US" dirty="0">
              <a:latin typeface="Arial" charset="0"/>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solidFill>
                  <a:prstClr val="black"/>
                </a:solidFill>
              </a:rPr>
              <a:pPr eaLnBrk="1" hangingPunct="1">
                <a:spcBef>
                  <a:spcPct val="0"/>
                </a:spcBef>
              </a:pPr>
              <a:t>2</a:t>
            </a:fld>
            <a:endParaRPr lang="en-US" altLang="en-US">
              <a:solidFill>
                <a:prstClr val="black"/>
              </a:solidFill>
            </a:endParaRPr>
          </a:p>
        </p:txBody>
      </p:sp>
    </p:spTree>
    <p:extLst>
      <p:ext uri="{BB962C8B-B14F-4D97-AF65-F5344CB8AC3E}">
        <p14:creationId xmlns:p14="http://schemas.microsoft.com/office/powerpoint/2010/main" val="101849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Para encontrar la mediana de la serie de una serie de datos con un número de par de valores, se deben seguir los siguientes pasos:</a:t>
            </a:r>
          </a:p>
          <a:p>
            <a:r>
              <a:rPr lang="es-CO" sz="1200" kern="1200" dirty="0">
                <a:solidFill>
                  <a:schemeClr val="tx1"/>
                </a:solidFill>
                <a:effectLst/>
                <a:latin typeface="+mn-lt"/>
                <a:ea typeface="+mn-ea"/>
                <a:cs typeface="+mn-cs"/>
              </a:rPr>
              <a:t> </a:t>
            </a:r>
          </a:p>
          <a:p>
            <a:pPr lvl="0"/>
            <a:r>
              <a:rPr lang="x-none" sz="1200" kern="1200" dirty="0">
                <a:solidFill>
                  <a:schemeClr val="tx1"/>
                </a:solidFill>
                <a:effectLst/>
                <a:latin typeface="+mn-lt"/>
                <a:ea typeface="+mn-ea"/>
                <a:cs typeface="+mn-cs"/>
              </a:rPr>
              <a:t>Clasificar</a:t>
            </a:r>
            <a:endParaRPr lang="es-CO" sz="1200" kern="1200" dirty="0">
              <a:solidFill>
                <a:schemeClr val="tx1"/>
              </a:solidFill>
              <a:effectLst/>
              <a:latin typeface="+mn-lt"/>
              <a:ea typeface="+mn-ea"/>
              <a:cs typeface="+mn-cs"/>
            </a:endParaRPr>
          </a:p>
          <a:p>
            <a:pPr lvl="0"/>
            <a:r>
              <a:rPr lang="x-none" sz="1200" kern="1200" dirty="0">
                <a:solidFill>
                  <a:schemeClr val="tx1"/>
                </a:solidFill>
                <a:effectLst/>
                <a:latin typeface="+mn-lt"/>
                <a:ea typeface="+mn-ea"/>
                <a:cs typeface="+mn-cs"/>
              </a:rPr>
              <a:t>Encontrar la posición media = (20+1)/2 =</a:t>
            </a:r>
            <a:r>
              <a:rPr lang="es-CO" sz="1200" kern="1200" dirty="0">
                <a:solidFill>
                  <a:schemeClr val="tx1"/>
                </a:solidFill>
                <a:effectLst/>
                <a:latin typeface="+mn-lt"/>
                <a:ea typeface="+mn-ea"/>
                <a:cs typeface="+mn-cs"/>
              </a:rPr>
              <a:t> 10</a:t>
            </a:r>
          </a:p>
          <a:p>
            <a:pPr lvl="0"/>
            <a:r>
              <a:rPr lang="es-CO" sz="1200" kern="1200" dirty="0">
                <a:solidFill>
                  <a:schemeClr val="tx1"/>
                </a:solidFill>
                <a:effectLst/>
                <a:latin typeface="+mn-lt"/>
                <a:ea typeface="+mn-ea"/>
                <a:cs typeface="+mn-cs"/>
              </a:rPr>
              <a:t>Mediana = valor en la posición 10. = </a:t>
            </a:r>
            <a:r>
              <a:rPr lang="x-none" sz="1200" b="1" kern="1200" dirty="0">
                <a:solidFill>
                  <a:schemeClr val="tx1"/>
                </a:solidFill>
                <a:effectLst/>
                <a:latin typeface="+mn-lt"/>
                <a:ea typeface="+mn-ea"/>
                <a:cs typeface="+mn-cs"/>
              </a:rPr>
              <a:t>9 </a:t>
            </a:r>
            <a:endParaRPr lang="es-CO" sz="1200" kern="1200" dirty="0">
              <a:solidFill>
                <a:schemeClr val="tx1"/>
              </a:solidFill>
              <a:effectLst/>
              <a:latin typeface="+mn-lt"/>
              <a:ea typeface="+mn-ea"/>
              <a:cs typeface="+mn-cs"/>
            </a:endParaRPr>
          </a:p>
          <a:p>
            <a:endParaRPr lang="en-US" dirty="0"/>
          </a:p>
          <a:p>
            <a:r>
              <a:rPr lang="es-CO" sz="1200" kern="1200" dirty="0">
                <a:solidFill>
                  <a:schemeClr val="tx1"/>
                </a:solidFill>
                <a:effectLst/>
                <a:latin typeface="+mn-lt"/>
                <a:ea typeface="+mn-ea"/>
                <a:cs typeface="+mn-cs"/>
              </a:rPr>
              <a:t>Cuando un conjunto de datos tiene una cantidad impar de valores, como los 19 valores que aparecen aquí, el valor medio del conjunto de datos es la Mediana. </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El primer paso es ordenar los datos, algo que ya hicimos.</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Luego, encuentre la posición media.  Una manera fácil de encontrar la posición media es agregar 1 al total N de valores, dividir eso por 2. Aquí, tomamos 19+1 = 20, dividimos por 2 = 10. </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Por lo tanto, la posición media es 10.</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¿Y cuál es el valor en la posición media?  Es decir, ¿cuál es el valor en la 10.</a:t>
            </a:r>
            <a:r>
              <a:rPr lang="es-CO" sz="1200" kern="1200" baseline="30000" dirty="0">
                <a:solidFill>
                  <a:schemeClr val="tx1"/>
                </a:solidFill>
                <a:effectLst/>
                <a:latin typeface="+mn-lt"/>
                <a:ea typeface="+mn-ea"/>
                <a:cs typeface="+mn-cs"/>
              </a:rPr>
              <a:t>°</a:t>
            </a:r>
            <a:r>
              <a:rPr lang="es-CO" sz="1200" kern="1200" dirty="0">
                <a:solidFill>
                  <a:schemeClr val="tx1"/>
                </a:solidFill>
                <a:effectLst/>
                <a:latin typeface="+mn-lt"/>
                <a:ea typeface="+mn-ea"/>
                <a:cs typeface="+mn-cs"/>
              </a:rPr>
              <a:t> observación?</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9 días.</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Podemos confirmar que 9 días es la mediana debido a que 9 observaciones están por encima y 9 valores están por debajo.</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Note la diferencia entre la POSICIÓN media y el valor en esa posición.  La mediana no es 10.  Es el valor en la posición 10.</a:t>
            </a:r>
            <a:r>
              <a:rPr lang="es-CO" sz="1200" kern="1200" baseline="30000" dirty="0">
                <a:solidFill>
                  <a:schemeClr val="tx1"/>
                </a:solidFill>
                <a:effectLst/>
                <a:latin typeface="+mn-lt"/>
                <a:ea typeface="+mn-ea"/>
                <a:cs typeface="+mn-cs"/>
              </a:rPr>
              <a:t>°</a:t>
            </a:r>
            <a:r>
              <a:rPr lang="es-CO" sz="1200" kern="1200" dirty="0">
                <a:solidFill>
                  <a:schemeClr val="tx1"/>
                </a:solidFill>
                <a:effectLst/>
                <a:latin typeface="+mn-lt"/>
                <a:ea typeface="+mn-ea"/>
                <a:cs typeface="+mn-cs"/>
              </a:rPr>
              <a:t> que es 9 días.</a:t>
            </a:r>
          </a:p>
          <a:p>
            <a:pPr>
              <a:lnSpc>
                <a:spcPct val="115000"/>
              </a:lnSpc>
              <a:spcAft>
                <a:spcPts val="1000"/>
              </a:spcAft>
            </a:pPr>
            <a:endParaRPr lang="en-US" altLang="en-US" dirty="0">
              <a:latin typeface="Arial"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BD02EC-E65B-4C2F-9D94-BA75710FAD9E}" type="slidenum">
              <a:rPr lang="en-US" altLang="en-US" smtClean="0"/>
              <a:pPr eaLnBrk="1" hangingPunct="1">
                <a:spcBef>
                  <a:spcPct val="0"/>
                </a:spcBef>
              </a:pPr>
              <a:t>11</a:t>
            </a:fld>
            <a:endParaRPr lang="en-US" altLang="en-US"/>
          </a:p>
        </p:txBody>
      </p:sp>
    </p:spTree>
    <p:extLst>
      <p:ext uri="{BB962C8B-B14F-4D97-AF65-F5344CB8AC3E}">
        <p14:creationId xmlns:p14="http://schemas.microsoft.com/office/powerpoint/2010/main" val="111309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La mediana es el valor medio o el valor que divide la distribución en dos partes iguales.</a:t>
            </a:r>
          </a:p>
          <a:p>
            <a:pPr lvl="0"/>
            <a:r>
              <a:rPr lang="es-CO" sz="1200" kern="1200" dirty="0">
                <a:solidFill>
                  <a:schemeClr val="tx1"/>
                </a:solidFill>
                <a:effectLst/>
                <a:latin typeface="+mn-lt"/>
                <a:ea typeface="+mn-ea"/>
                <a:cs typeface="+mn-cs"/>
              </a:rPr>
              <a:t>La mitad de estas observaciones es más pequeña que la mediana,</a:t>
            </a:r>
          </a:p>
          <a:p>
            <a:pPr lvl="0"/>
            <a:r>
              <a:rPr lang="es-CO" sz="1200" kern="1200" dirty="0">
                <a:solidFill>
                  <a:schemeClr val="tx1"/>
                </a:solidFill>
                <a:effectLst/>
                <a:latin typeface="+mn-lt"/>
                <a:ea typeface="+mn-ea"/>
                <a:cs typeface="+mn-cs"/>
              </a:rPr>
              <a:t>La mitad de estas observaciones es más grande que la mediana</a:t>
            </a:r>
          </a:p>
          <a:p>
            <a:r>
              <a:rPr lang="es-CO" sz="1200" kern="1200" dirty="0">
                <a:solidFill>
                  <a:schemeClr val="tx1"/>
                </a:solidFill>
                <a:effectLst/>
                <a:latin typeface="+mn-lt"/>
                <a:ea typeface="+mn-ea"/>
                <a:cs typeface="+mn-cs"/>
              </a:rPr>
              <a:t>Para calcular la mediana: </a:t>
            </a:r>
          </a:p>
          <a:p>
            <a:r>
              <a:rPr lang="es-CO" sz="1200" kern="1200" dirty="0">
                <a:solidFill>
                  <a:schemeClr val="tx1"/>
                </a:solidFill>
                <a:effectLst/>
                <a:latin typeface="+mn-lt"/>
                <a:ea typeface="+mn-ea"/>
                <a:cs typeface="+mn-cs"/>
              </a:rPr>
              <a:t>1. Ordene las observaciones</a:t>
            </a:r>
          </a:p>
          <a:p>
            <a:r>
              <a:rPr lang="es-CO" sz="1200" kern="1200" dirty="0">
                <a:solidFill>
                  <a:schemeClr val="tx1"/>
                </a:solidFill>
                <a:effectLst/>
                <a:latin typeface="+mn-lt"/>
                <a:ea typeface="+mn-ea"/>
                <a:cs typeface="+mn-cs"/>
              </a:rPr>
              <a:t>2. Encuentre la posición media como (n + 1) / 2</a:t>
            </a:r>
          </a:p>
          <a:p>
            <a:r>
              <a:rPr lang="es-CO" sz="1200" kern="1200" dirty="0">
                <a:solidFill>
                  <a:schemeClr val="tx1"/>
                </a:solidFill>
                <a:effectLst/>
                <a:latin typeface="+mn-lt"/>
                <a:ea typeface="+mn-ea"/>
                <a:cs typeface="+mn-cs"/>
              </a:rPr>
              <a:t>3. Identifique el valor en el medio</a:t>
            </a:r>
          </a:p>
          <a:p>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Cuando</a:t>
            </a:r>
            <a:r>
              <a:rPr lang="en-US" dirty="0"/>
              <a:t> el </a:t>
            </a:r>
            <a:r>
              <a:rPr lang="en-US" dirty="0" err="1"/>
              <a:t>número</a:t>
            </a:r>
            <a:r>
              <a:rPr lang="en-US" dirty="0"/>
              <a:t> de </a:t>
            </a:r>
            <a:r>
              <a:rPr lang="en-US" dirty="0" err="1"/>
              <a:t>observaciones</a:t>
            </a:r>
            <a:r>
              <a:rPr lang="en-US" dirty="0"/>
              <a:t> es par, se </a:t>
            </a:r>
            <a:r>
              <a:rPr lang="en-US" dirty="0" err="1"/>
              <a:t>usa</a:t>
            </a:r>
            <a:r>
              <a:rPr lang="en-US" dirty="0"/>
              <a:t> la </a:t>
            </a:r>
            <a:r>
              <a:rPr lang="en-US" dirty="0" err="1"/>
              <a:t>misma</a:t>
            </a:r>
            <a:r>
              <a:rPr lang="en-US" dirty="0"/>
              <a:t> forma </a:t>
            </a:r>
            <a:r>
              <a:rPr lang="en-US" dirty="0" err="1"/>
              <a:t>pero</a:t>
            </a:r>
            <a:r>
              <a:rPr lang="en-US" dirty="0"/>
              <a:t> </a:t>
            </a:r>
            <a:r>
              <a:rPr lang="en-US" dirty="0" err="1"/>
              <a:t>ahora</a:t>
            </a:r>
            <a:r>
              <a:rPr lang="en-US" dirty="0"/>
              <a:t> se </a:t>
            </a:r>
            <a:r>
              <a:rPr lang="en-US" dirty="0" err="1"/>
              <a:t>obtiene</a:t>
            </a:r>
            <a:r>
              <a:rPr lang="en-US" dirty="0"/>
              <a:t> un </a:t>
            </a:r>
            <a:r>
              <a:rPr lang="en-US" dirty="0" err="1"/>
              <a:t>promedio</a:t>
            </a:r>
            <a:r>
              <a:rPr lang="en-US" dirty="0"/>
              <a:t> entre los dos valores de las </a:t>
            </a:r>
            <a:r>
              <a:rPr lang="en-US" dirty="0" err="1"/>
              <a:t>observaciones</a:t>
            </a:r>
            <a:r>
              <a:rPr lang="en-US" dirty="0"/>
              <a:t> que </a:t>
            </a:r>
            <a:r>
              <a:rPr lang="en-US" dirty="0" err="1"/>
              <a:t>flanquean</a:t>
            </a:r>
            <a:r>
              <a:rPr lang="en-US" dirty="0"/>
              <a:t> la  </a:t>
            </a:r>
            <a:r>
              <a:rPr lang="en-US" dirty="0" err="1"/>
              <a:t>posición</a:t>
            </a:r>
            <a:r>
              <a:rPr lang="en-US" dirty="0"/>
              <a:t> </a:t>
            </a:r>
            <a:r>
              <a:rPr lang="en-US" dirty="0" err="1"/>
              <a:t>en</a:t>
            </a:r>
            <a:r>
              <a:rPr lang="en-US" dirty="0"/>
              <a:t> que </a:t>
            </a:r>
            <a:r>
              <a:rPr lang="en-US" dirty="0" err="1"/>
              <a:t>cayó</a:t>
            </a:r>
            <a:r>
              <a:rPr lang="en-US" dirty="0"/>
              <a:t> la  </a:t>
            </a:r>
            <a:r>
              <a:rPr lang="en-US" dirty="0" err="1"/>
              <a:t>mediana</a:t>
            </a:r>
            <a:r>
              <a:rPr lang="en-US" dirty="0"/>
              <a:t>, </a:t>
            </a:r>
            <a:r>
              <a:rPr lang="en-US" dirty="0" err="1"/>
              <a:t>en</a:t>
            </a:r>
            <a:r>
              <a:rPr lang="en-US" dirty="0"/>
              <a:t> </a:t>
            </a:r>
            <a:r>
              <a:rPr lang="en-US" dirty="0" err="1"/>
              <a:t>este</a:t>
            </a:r>
            <a:r>
              <a:rPr lang="en-US" dirty="0"/>
              <a:t> </a:t>
            </a:r>
            <a:r>
              <a:rPr lang="en-US" dirty="0" err="1"/>
              <a:t>caso</a:t>
            </a:r>
            <a:r>
              <a:rPr lang="en-US" dirty="0"/>
              <a:t> la media de las </a:t>
            </a:r>
            <a:r>
              <a:rPr lang="en-US" dirty="0" err="1"/>
              <a:t>observaciones</a:t>
            </a:r>
            <a:r>
              <a:rPr lang="en-US" dirty="0"/>
              <a:t> 10 y 11 es 9</a:t>
            </a:r>
          </a:p>
          <a:p>
            <a:endParaRPr lang="en-US" altLang="en-US" dirty="0">
              <a:latin typeface="Arial" pitchFamily="34" charset="0"/>
              <a:cs typeface="Arial" pitchFamily="34" charset="0"/>
            </a:endParaRPr>
          </a:p>
          <a:p>
            <a:pPr>
              <a:lnSpc>
                <a:spcPct val="115000"/>
              </a:lnSpc>
              <a:spcAft>
                <a:spcPts val="1000"/>
              </a:spcAft>
            </a:pPr>
            <a:endParaRPr lang="en-US" altLang="en-US" dirty="0">
              <a:latin typeface="Arial"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BD02EC-E65B-4C2F-9D94-BA75710FAD9E}" type="slidenum">
              <a:rPr lang="en-US" altLang="en-US" smtClean="0"/>
              <a:pPr eaLnBrk="1" hangingPunct="1">
                <a:spcBef>
                  <a:spcPct val="0"/>
                </a:spcBef>
              </a:pPr>
              <a:t>12</a:t>
            </a:fld>
            <a:endParaRPr lang="en-US" altLang="en-US"/>
          </a:p>
        </p:txBody>
      </p:sp>
    </p:spTree>
    <p:extLst>
      <p:ext uri="{BB962C8B-B14F-4D97-AF65-F5344CB8AC3E}">
        <p14:creationId xmlns:p14="http://schemas.microsoft.com/office/powerpoint/2010/main" val="308721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defRPr b="0" i="0"/>
            </a:pPr>
            <a:r>
              <a:rPr lang="es-CO" altLang="en-US" dirty="0"/>
              <a:t>La mediana es una b</a:t>
            </a:r>
            <a:r>
              <a:rPr lang="x-none" altLang="en-US" dirty="0"/>
              <a:t>uena medida descriptiva</a:t>
            </a:r>
          </a:p>
          <a:p>
            <a:pPr eaLnBrk="1" hangingPunct="1">
              <a:defRPr b="0" i="0"/>
            </a:pPr>
            <a:r>
              <a:rPr lang="x-none" altLang="en-US" dirty="0"/>
              <a:t>Medida de elección para los datos que no están distribuidos simétricamente</a:t>
            </a:r>
          </a:p>
          <a:p>
            <a:pPr>
              <a:defRPr b="0" i="0"/>
            </a:pPr>
            <a:r>
              <a:rPr lang="x-none" altLang="en-US" dirty="0"/>
              <a:t>Se enfoca en el centro de los datos, así que no está afectada por algunos valores extremos (atípicos)</a:t>
            </a:r>
            <a:endParaRPr lang="es-CO" altLang="en-US" dirty="0"/>
          </a:p>
          <a:p>
            <a:pPr>
              <a:defRPr b="0" i="0"/>
            </a:pPr>
            <a:endParaRPr lang="es-CO" altLang="en-US" dirty="0"/>
          </a:p>
          <a:p>
            <a:pPr marL="0" marR="0" lvl="0" indent="0" algn="l" defTabSz="914400" rtl="0" eaLnBrk="1" fontAlgn="auto" latinLnBrk="0" hangingPunct="1">
              <a:lnSpc>
                <a:spcPct val="100000"/>
              </a:lnSpc>
              <a:spcBef>
                <a:spcPts val="0"/>
              </a:spcBef>
              <a:spcAft>
                <a:spcPts val="0"/>
              </a:spcAft>
              <a:buClrTx/>
              <a:buSzTx/>
              <a:buFontTx/>
              <a:buNone/>
              <a:tabLst/>
              <a:defRPr b="0" i="0"/>
            </a:pPr>
            <a:r>
              <a:rPr lang="en-US" altLang="en-US" dirty="0">
                <a:latin typeface="Arial" pitchFamily="34" charset="0"/>
                <a:cs typeface="Arial" pitchFamily="34" charset="0"/>
              </a:rPr>
              <a:t>La </a:t>
            </a:r>
            <a:r>
              <a:rPr lang="en-US" altLang="en-US" dirty="0" err="1">
                <a:latin typeface="Arial" pitchFamily="34" charset="0"/>
                <a:cs typeface="Arial" pitchFamily="34" charset="0"/>
              </a:rPr>
              <a:t>mediana</a:t>
            </a:r>
            <a:r>
              <a:rPr lang="en-US" altLang="en-US" dirty="0">
                <a:latin typeface="Arial" pitchFamily="34" charset="0"/>
                <a:cs typeface="Arial" pitchFamily="34" charset="0"/>
              </a:rPr>
              <a:t> es </a:t>
            </a:r>
            <a:r>
              <a:rPr lang="en-US" altLang="en-US" dirty="0" err="1">
                <a:latin typeface="Arial" pitchFamily="34" charset="0"/>
                <a:cs typeface="Arial" pitchFamily="34" charset="0"/>
              </a:rPr>
              <a:t>favorecida</a:t>
            </a:r>
            <a:r>
              <a:rPr lang="en-US" altLang="en-US" dirty="0">
                <a:latin typeface="Arial" pitchFamily="34" charset="0"/>
                <a:cs typeface="Arial" pitchFamily="34" charset="0"/>
              </a:rPr>
              <a:t> </a:t>
            </a:r>
            <a:r>
              <a:rPr lang="en-US" altLang="en-US" dirty="0" err="1">
                <a:latin typeface="Arial" pitchFamily="34" charset="0"/>
                <a:cs typeface="Arial" pitchFamily="34" charset="0"/>
              </a:rPr>
              <a:t>cuando</a:t>
            </a:r>
            <a:r>
              <a:rPr lang="en-US" altLang="en-US" dirty="0">
                <a:latin typeface="Arial" pitchFamily="34" charset="0"/>
                <a:cs typeface="Arial" pitchFamily="34" charset="0"/>
              </a:rPr>
              <a:t> hay valores </a:t>
            </a:r>
            <a:r>
              <a:rPr lang="en-US" altLang="en-US" dirty="0" err="1">
                <a:latin typeface="Arial" pitchFamily="34" charset="0"/>
                <a:cs typeface="Arial" pitchFamily="34" charset="0"/>
              </a:rPr>
              <a:t>extremos</a:t>
            </a:r>
            <a:r>
              <a:rPr lang="en-US" altLang="en-US" dirty="0">
                <a:latin typeface="Arial" pitchFamily="34" charset="0"/>
                <a:cs typeface="Arial" pitchFamily="34" charset="0"/>
              </a:rPr>
              <a:t> o la </a:t>
            </a:r>
            <a:r>
              <a:rPr lang="en-US" altLang="en-US" dirty="0" err="1">
                <a:latin typeface="Arial" pitchFamily="34" charset="0"/>
                <a:cs typeface="Arial" pitchFamily="34" charset="0"/>
              </a:rPr>
              <a:t>distribución</a:t>
            </a:r>
            <a:r>
              <a:rPr lang="en-US" altLang="en-US" dirty="0">
                <a:latin typeface="Arial" pitchFamily="34" charset="0"/>
                <a:cs typeface="Arial" pitchFamily="34" charset="0"/>
              </a:rPr>
              <a:t> de la variable es </a:t>
            </a:r>
            <a:r>
              <a:rPr lang="en-US" altLang="en-US" dirty="0" err="1">
                <a:latin typeface="Arial" pitchFamily="34" charset="0"/>
                <a:cs typeface="Arial" pitchFamily="34" charset="0"/>
              </a:rPr>
              <a:t>asimétrica</a:t>
            </a:r>
            <a:r>
              <a:rPr lang="en-US" altLang="en-US" dirty="0">
                <a:latin typeface="Arial" pitchFamily="34" charset="0"/>
                <a:cs typeface="Arial" pitchFamily="34" charset="0"/>
              </a:rPr>
              <a:t>. </a:t>
            </a:r>
          </a:p>
          <a:p>
            <a:pPr>
              <a:defRPr b="0" i="0"/>
            </a:pPr>
            <a:endParaRPr lang="x-none" altLang="en-US" dirty="0"/>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13</a:t>
            </a:fld>
            <a:endParaRPr lang="es-CO"/>
          </a:p>
        </p:txBody>
      </p:sp>
    </p:spTree>
    <p:extLst>
      <p:ext uri="{BB962C8B-B14F-4D97-AF65-F5344CB8AC3E}">
        <p14:creationId xmlns:p14="http://schemas.microsoft.com/office/powerpoint/2010/main" val="200275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Ahora, pasemos a la media aritmética.</a:t>
            </a:r>
          </a:p>
          <a:p>
            <a:r>
              <a:rPr lang="es-CO" sz="1200" kern="1200" dirty="0">
                <a:solidFill>
                  <a:schemeClr val="tx1"/>
                </a:solidFill>
                <a:effectLst/>
                <a:latin typeface="+mn-lt"/>
                <a:ea typeface="+mn-ea"/>
                <a:cs typeface="+mn-cs"/>
              </a:rPr>
              <a:t>La media aritmética es lo que comúnmente se denomina el promedio.</a:t>
            </a:r>
          </a:p>
          <a:p>
            <a:r>
              <a:rPr lang="es-CO" sz="1200" kern="1200" dirty="0">
                <a:solidFill>
                  <a:schemeClr val="tx1"/>
                </a:solidFill>
                <a:effectLst/>
                <a:latin typeface="+mn-lt"/>
                <a:ea typeface="+mn-ea"/>
                <a:cs typeface="+mn-cs"/>
              </a:rPr>
              <a:t>Existen 2 pasos para calcular la media. </a:t>
            </a:r>
          </a:p>
          <a:p>
            <a:r>
              <a:rPr lang="es-CO" sz="1200" kern="1200" dirty="0">
                <a:solidFill>
                  <a:schemeClr val="tx1"/>
                </a:solidFill>
                <a:effectLst/>
                <a:latin typeface="+mn-lt"/>
                <a:ea typeface="+mn-ea"/>
                <a:cs typeface="+mn-cs"/>
              </a:rPr>
              <a:t>1. Sumar todos los valores</a:t>
            </a:r>
          </a:p>
          <a:p>
            <a:r>
              <a:rPr lang="es-CO" sz="1200" kern="1200" dirty="0">
                <a:solidFill>
                  <a:schemeClr val="tx1"/>
                </a:solidFill>
                <a:effectLst/>
                <a:latin typeface="+mn-lt"/>
                <a:ea typeface="+mn-ea"/>
                <a:cs typeface="+mn-cs"/>
              </a:rPr>
              <a:t>2. Dividir la suma por la cantidad de observaciones (</a:t>
            </a:r>
            <a:r>
              <a:rPr lang="es-CO" sz="1200" i="1" kern="1200" dirty="0">
                <a:solidFill>
                  <a:schemeClr val="tx1"/>
                </a:solidFill>
                <a:effectLst/>
                <a:latin typeface="+mn-lt"/>
                <a:ea typeface="+mn-ea"/>
                <a:cs typeface="+mn-cs"/>
              </a:rPr>
              <a:t>n)</a:t>
            </a:r>
            <a:endParaRPr lang="en-US" b="1" dirty="0"/>
          </a:p>
          <a:p>
            <a:pPr eaLnBrk="1" hangingPunct="1"/>
            <a:endParaRPr lang="en-US" altLang="en-US" dirty="0">
              <a:latin typeface="Arial" pitchFamily="34" charset="0"/>
              <a:cs typeface="Arial" pitchFamily="34" charset="0"/>
            </a:endParaRPr>
          </a:p>
          <a:p>
            <a:pPr eaLnBrk="1" hangingPunct="1"/>
            <a:r>
              <a:rPr lang="en-US" altLang="en-US" dirty="0">
                <a:latin typeface="Arial" pitchFamily="34" charset="0"/>
                <a:cs typeface="Arial" pitchFamily="34" charset="0"/>
              </a:rPr>
              <a:t>La </a:t>
            </a:r>
            <a:r>
              <a:rPr lang="en-US" altLang="en-US" dirty="0" err="1">
                <a:latin typeface="Arial" pitchFamily="34" charset="0"/>
                <a:cs typeface="Arial" pitchFamily="34" charset="0"/>
              </a:rPr>
              <a:t>medida</a:t>
            </a:r>
            <a:r>
              <a:rPr lang="en-US" altLang="en-US" dirty="0">
                <a:latin typeface="Arial" pitchFamily="34" charset="0"/>
                <a:cs typeface="Arial" pitchFamily="34" charset="0"/>
              </a:rPr>
              <a:t> de tendencia central que mas </a:t>
            </a:r>
            <a:r>
              <a:rPr lang="en-US" altLang="en-US" dirty="0" err="1">
                <a:latin typeface="Arial" pitchFamily="34" charset="0"/>
                <a:cs typeface="Arial" pitchFamily="34" charset="0"/>
              </a:rPr>
              <a:t>oímos</a:t>
            </a:r>
            <a:r>
              <a:rPr lang="en-US" altLang="en-US" dirty="0">
                <a:latin typeface="Arial" pitchFamily="34" charset="0"/>
                <a:cs typeface="Arial" pitchFamily="34" charset="0"/>
              </a:rPr>
              <a:t> es el </a:t>
            </a:r>
            <a:r>
              <a:rPr lang="en-US" altLang="en-US" dirty="0" err="1">
                <a:latin typeface="Arial" pitchFamily="34" charset="0"/>
                <a:cs typeface="Arial" pitchFamily="34" charset="0"/>
              </a:rPr>
              <a:t>promedio</a:t>
            </a:r>
            <a:r>
              <a:rPr lang="en-US" altLang="en-US" dirty="0">
                <a:latin typeface="Arial" pitchFamily="34" charset="0"/>
                <a:cs typeface="Arial" pitchFamily="34" charset="0"/>
              </a:rPr>
              <a:t> o media </a:t>
            </a:r>
            <a:r>
              <a:rPr lang="en-US" altLang="en-US" dirty="0" err="1">
                <a:latin typeface="Arial" pitchFamily="34" charset="0"/>
                <a:cs typeface="Arial" pitchFamily="34" charset="0"/>
              </a:rPr>
              <a:t>aritmética</a:t>
            </a:r>
            <a:r>
              <a:rPr lang="en-US" altLang="en-US" dirty="0">
                <a:latin typeface="Arial" pitchFamily="34" charset="0"/>
                <a:cs typeface="Arial" pitchFamily="34" charset="0"/>
              </a:rPr>
              <a:t>. Es el  valor </a:t>
            </a:r>
            <a:r>
              <a:rPr lang="en-US" altLang="en-US" dirty="0" err="1">
                <a:latin typeface="Arial" pitchFamily="34" charset="0"/>
                <a:cs typeface="Arial" pitchFamily="34" charset="0"/>
              </a:rPr>
              <a:t>típico</a:t>
            </a:r>
            <a:r>
              <a:rPr lang="en-US" altLang="en-US" dirty="0">
                <a:latin typeface="Arial" pitchFamily="34" charset="0"/>
                <a:cs typeface="Arial" pitchFamily="34" charset="0"/>
              </a:rPr>
              <a:t> de la </a:t>
            </a:r>
            <a:r>
              <a:rPr lang="en-US" altLang="en-US" dirty="0" err="1">
                <a:latin typeface="Arial" pitchFamily="34" charset="0"/>
                <a:cs typeface="Arial" pitchFamily="34" charset="0"/>
              </a:rPr>
              <a:t>serie</a:t>
            </a:r>
            <a:r>
              <a:rPr lang="en-US" altLang="en-US" dirty="0">
                <a:latin typeface="Arial" pitchFamily="34" charset="0"/>
                <a:cs typeface="Arial" pitchFamily="34" charset="0"/>
              </a:rPr>
              <a:t> y se </a:t>
            </a:r>
            <a:r>
              <a:rPr lang="en-US" altLang="en-US" dirty="0" err="1">
                <a:latin typeface="Arial" pitchFamily="34" charset="0"/>
                <a:cs typeface="Arial" pitchFamily="34" charset="0"/>
              </a:rPr>
              <a:t>calcula</a:t>
            </a:r>
            <a:r>
              <a:rPr lang="en-US" altLang="en-US" dirty="0">
                <a:latin typeface="Arial" pitchFamily="34" charset="0"/>
                <a:cs typeface="Arial" pitchFamily="34" charset="0"/>
              </a:rPr>
              <a:t> </a:t>
            </a:r>
            <a:r>
              <a:rPr lang="en-US" altLang="en-US" dirty="0" err="1">
                <a:latin typeface="Arial" pitchFamily="34" charset="0"/>
                <a:cs typeface="Arial" pitchFamily="34" charset="0"/>
              </a:rPr>
              <a:t>sumando</a:t>
            </a:r>
            <a:r>
              <a:rPr lang="en-US" altLang="en-US" dirty="0">
                <a:latin typeface="Arial" pitchFamily="34" charset="0"/>
                <a:cs typeface="Arial" pitchFamily="34" charset="0"/>
              </a:rPr>
              <a:t> los valores de las </a:t>
            </a:r>
            <a:r>
              <a:rPr lang="en-US" altLang="en-US" dirty="0" err="1">
                <a:latin typeface="Arial" pitchFamily="34" charset="0"/>
                <a:cs typeface="Arial" pitchFamily="34" charset="0"/>
              </a:rPr>
              <a:t>observaciones</a:t>
            </a:r>
            <a:r>
              <a:rPr lang="en-US" altLang="en-US" dirty="0">
                <a:latin typeface="Arial" pitchFamily="34" charset="0"/>
                <a:cs typeface="Arial" pitchFamily="34" charset="0"/>
              </a:rPr>
              <a:t> </a:t>
            </a:r>
            <a:r>
              <a:rPr lang="en-US" altLang="en-US" dirty="0" err="1">
                <a:latin typeface="Arial" pitchFamily="34" charset="0"/>
                <a:cs typeface="Arial" pitchFamily="34" charset="0"/>
              </a:rPr>
              <a:t>en</a:t>
            </a:r>
            <a:r>
              <a:rPr lang="en-US" altLang="en-US" dirty="0">
                <a:latin typeface="Arial" pitchFamily="34" charset="0"/>
                <a:cs typeface="Arial" pitchFamily="34" charset="0"/>
              </a:rPr>
              <a:t> la </a:t>
            </a:r>
            <a:r>
              <a:rPr lang="en-US" altLang="en-US" dirty="0" err="1">
                <a:latin typeface="Arial" pitchFamily="34" charset="0"/>
                <a:cs typeface="Arial" pitchFamily="34" charset="0"/>
              </a:rPr>
              <a:t>serie</a:t>
            </a:r>
            <a:r>
              <a:rPr lang="en-US" altLang="en-US" dirty="0">
                <a:latin typeface="Arial" pitchFamily="34" charset="0"/>
                <a:cs typeface="Arial" pitchFamily="34" charset="0"/>
              </a:rPr>
              <a:t> que se divide por el </a:t>
            </a:r>
            <a:r>
              <a:rPr lang="en-US" altLang="en-US" dirty="0" err="1">
                <a:latin typeface="Arial" pitchFamily="34" charset="0"/>
                <a:cs typeface="Arial" pitchFamily="34" charset="0"/>
              </a:rPr>
              <a:t>número</a:t>
            </a:r>
            <a:r>
              <a:rPr lang="en-US" altLang="en-US" dirty="0">
                <a:latin typeface="Arial" pitchFamily="34" charset="0"/>
                <a:cs typeface="Arial" pitchFamily="34" charset="0"/>
              </a:rPr>
              <a:t> de </a:t>
            </a:r>
            <a:r>
              <a:rPr lang="en-US" altLang="en-US" dirty="0" err="1">
                <a:latin typeface="Arial" pitchFamily="34" charset="0"/>
                <a:cs typeface="Arial" pitchFamily="34" charset="0"/>
              </a:rPr>
              <a:t>observaciones</a:t>
            </a:r>
            <a:r>
              <a:rPr lang="en-US" altLang="en-US" dirty="0">
                <a:latin typeface="Arial" pitchFamily="34" charset="0"/>
                <a:cs typeface="Arial" pitchFamily="34" charset="0"/>
              </a:rPr>
              <a:t>.</a:t>
            </a: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14</a:t>
            </a:fld>
            <a:endParaRPr lang="es-CO"/>
          </a:p>
        </p:txBody>
      </p:sp>
    </p:spTree>
    <p:extLst>
      <p:ext uri="{BB962C8B-B14F-4D97-AF65-F5344CB8AC3E}">
        <p14:creationId xmlns:p14="http://schemas.microsoft.com/office/powerpoint/2010/main" val="150427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Entonces, calculemos la mediana del conjunto de datos de leptospirosis que estuvimos observando. ¿Quién puede ayudarme a calcular la media?</a:t>
            </a:r>
          </a:p>
          <a:p>
            <a:r>
              <a:rPr lang="es-CO" sz="1200" i="1" kern="1200" dirty="0">
                <a:solidFill>
                  <a:schemeClr val="tx1"/>
                </a:solidFill>
                <a:effectLst/>
                <a:latin typeface="+mn-lt"/>
                <a:ea typeface="+mn-ea"/>
                <a:cs typeface="+mn-cs"/>
              </a:rPr>
              <a:t>Solicítele a un participante que le diga qué debe hacer primero, segundo, tercero, etc. y </a:t>
            </a:r>
            <a:r>
              <a:rPr lang="es-CO" sz="1200" b="1" kern="1200" dirty="0">
                <a:solidFill>
                  <a:schemeClr val="tx1"/>
                </a:solidFill>
                <a:effectLst/>
                <a:latin typeface="+mn-lt"/>
                <a:ea typeface="+mn-ea"/>
                <a:cs typeface="+mn-cs"/>
              </a:rPr>
              <a:t>&lt;HAGA CLIC&gt;</a:t>
            </a:r>
            <a:r>
              <a:rPr lang="es-CO" sz="1200" i="1" kern="1200" dirty="0">
                <a:solidFill>
                  <a:schemeClr val="tx1"/>
                </a:solidFill>
                <a:effectLst/>
                <a:latin typeface="+mn-lt"/>
                <a:ea typeface="+mn-ea"/>
                <a:cs typeface="+mn-cs"/>
              </a:rPr>
              <a:t>a medida que sigue los pasos.</a:t>
            </a:r>
            <a:endParaRPr lang="en-US" sz="1200" i="1" kern="1200" dirty="0">
              <a:solidFill>
                <a:schemeClr val="tx1"/>
              </a:solidFill>
              <a:effectLst/>
              <a:latin typeface="+mn-lt"/>
              <a:ea typeface="+mn-ea"/>
              <a:cs typeface="+mn-cs"/>
            </a:endParaRPr>
          </a:p>
          <a:p>
            <a:endParaRPr lang="en-US" altLang="en-US" sz="1200" i="1"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 media refleja mejor el valor típico del conjunto de datos cuando hay algunos valores atípicos o el conjunto de datos es generalmente simétrico.</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nuestro ejemplo, la suma de los valores equivale a 177.</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Aquí hay 19 valores: n=19</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 media se calcula al dividir 177 por 19. Háganlo en sus calculadoras. ¿Cuál es el resultado?</a:t>
            </a:r>
          </a:p>
          <a:p>
            <a:r>
              <a:rPr lang="en-US"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177 / 19 = 9,3</a:t>
            </a:r>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15</a:t>
            </a:fld>
            <a:endParaRPr lang="es-CO"/>
          </a:p>
        </p:txBody>
      </p:sp>
    </p:spTree>
    <p:extLst>
      <p:ext uri="{BB962C8B-B14F-4D97-AF65-F5344CB8AC3E}">
        <p14:creationId xmlns:p14="http://schemas.microsoft.com/office/powerpoint/2010/main" val="327391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La media aritmética(media) es la medición de la ubicación central que se calcula al dividir la suma de los valores en un conjunto de datos por la cantidad de valores en el conjunto de datos. Por lo general, se usa de forma intercambiable con la palabra “promedio”.</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La media refleja mejor el valor típico del conjunto de datos cuando no hay valores atípicos, es a</a:t>
            </a:r>
            <a:r>
              <a:rPr lang="x-none" altLang="en-US" dirty="0"/>
              <a:t>fectada por los valores extremos (atípicos)</a:t>
            </a:r>
            <a:r>
              <a:rPr lang="es-CO" altLang="en-US" dirty="0"/>
              <a:t> </a:t>
            </a:r>
            <a:r>
              <a:rPr lang="es-CO" sz="1200" kern="1200" dirty="0">
                <a:solidFill>
                  <a:schemeClr val="tx1"/>
                </a:solidFill>
                <a:effectLst/>
                <a:latin typeface="+mn-lt"/>
                <a:ea typeface="+mn-ea"/>
                <a:cs typeface="+mn-cs"/>
              </a:rPr>
              <a:t>o el conjunto de datos es generalmente simétrico.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Por lo tanto, resumamos lo que sabemos acerca de la media aritmética.</a:t>
            </a:r>
          </a:p>
          <a:p>
            <a:r>
              <a:rPr lang="en-US" sz="1200" kern="1200" dirty="0">
                <a:solidFill>
                  <a:schemeClr val="tx1"/>
                </a:solidFill>
                <a:effectLst/>
                <a:latin typeface="+mn-lt"/>
                <a:ea typeface="+mn-ea"/>
                <a:cs typeface="+mn-cs"/>
              </a:rPr>
              <a:t>La </a:t>
            </a:r>
            <a:r>
              <a:rPr lang="en-US" sz="1200" u="sng" kern="1200" dirty="0">
                <a:solidFill>
                  <a:schemeClr val="tx1"/>
                </a:solidFill>
                <a:effectLst/>
                <a:latin typeface="+mn-lt"/>
                <a:ea typeface="+mn-ea"/>
                <a:cs typeface="+mn-cs"/>
              </a:rPr>
              <a:t>media</a:t>
            </a:r>
            <a:r>
              <a:rPr lang="en-US" sz="1200"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Probablemente la medición más conocida de la ubicación central: es lo que todos conocemos como el promedio.</a:t>
            </a:r>
          </a:p>
          <a:p>
            <a:pPr lvl="0"/>
            <a:r>
              <a:rPr lang="en-US" sz="1200" kern="1200" dirty="0" err="1">
                <a:solidFill>
                  <a:schemeClr val="tx1"/>
                </a:solidFill>
                <a:effectLst/>
                <a:latin typeface="+mn-lt"/>
                <a:ea typeface="+mn-ea"/>
                <a:cs typeface="+mn-cs"/>
              </a:rPr>
              <a:t>Usa</a:t>
            </a:r>
            <a:r>
              <a:rPr lang="en-US" sz="1200" kern="1200" dirty="0">
                <a:solidFill>
                  <a:schemeClr val="tx1"/>
                </a:solidFill>
                <a:effectLst/>
                <a:latin typeface="+mn-lt"/>
                <a:ea typeface="+mn-ea"/>
                <a:cs typeface="+mn-cs"/>
              </a:rPr>
              <a:t> todos los </a:t>
            </a:r>
            <a:r>
              <a:rPr lang="en-US" sz="1200" kern="1200" dirty="0" err="1">
                <a:solidFill>
                  <a:schemeClr val="tx1"/>
                </a:solidFill>
                <a:effectLst/>
                <a:latin typeface="+mn-lt"/>
                <a:ea typeface="+mn-ea"/>
                <a:cs typeface="+mn-cs"/>
              </a:rPr>
              <a:t>datos</a:t>
            </a:r>
            <a:r>
              <a:rPr lang="en-US" sz="1200"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Por lo tanto, es afectada por los valores extremos (valores atípicos). Por consiguiente, la media es mejor cuando ha distribuido normalmente (curva de campana) los datos.</a:t>
            </a: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16</a:t>
            </a:fld>
            <a:endParaRPr lang="es-CO"/>
          </a:p>
        </p:txBody>
      </p:sp>
    </p:spTree>
    <p:extLst>
      <p:ext uri="{BB962C8B-B14F-4D97-AF65-F5344CB8AC3E}">
        <p14:creationId xmlns:p14="http://schemas.microsoft.com/office/powerpoint/2010/main" val="38045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La moda y la mediana son igual a 9, y la media era 9.3.</a:t>
            </a:r>
          </a:p>
          <a:p>
            <a:r>
              <a:rPr lang="es-CO" sz="1200" kern="1200" dirty="0">
                <a:solidFill>
                  <a:schemeClr val="tx1"/>
                </a:solidFill>
                <a:effectLst/>
                <a:latin typeface="+mn-lt"/>
                <a:ea typeface="+mn-ea"/>
                <a:cs typeface="+mn-cs"/>
              </a:rPr>
              <a:t>¿Cuáles de estas tres mediciones suelen estar influenciadas por 1 o 2 valores extremos o “son sensibles a” estos, a veces, denominados “valores atípicos?”</a:t>
            </a:r>
          </a:p>
          <a:p>
            <a:r>
              <a:rPr lang="es-CO" sz="1200" kern="1200" dirty="0">
                <a:solidFill>
                  <a:schemeClr val="tx1"/>
                </a:solidFill>
                <a:effectLst/>
                <a:latin typeface="+mn-lt"/>
                <a:ea typeface="+mn-ea"/>
                <a:cs typeface="+mn-cs"/>
              </a:rPr>
              <a:t>Suponga que el caso 19.</a:t>
            </a:r>
            <a:r>
              <a:rPr lang="es-CO" sz="1200" kern="1200" baseline="30000" dirty="0">
                <a:solidFill>
                  <a:schemeClr val="tx1"/>
                </a:solidFill>
                <a:effectLst/>
                <a:latin typeface="+mn-lt"/>
                <a:ea typeface="+mn-ea"/>
                <a:cs typeface="+mn-cs"/>
              </a:rPr>
              <a:t>°</a:t>
            </a:r>
            <a:r>
              <a:rPr lang="es-CO" sz="1200" kern="1200" dirty="0">
                <a:solidFill>
                  <a:schemeClr val="tx1"/>
                </a:solidFill>
                <a:effectLst/>
                <a:latin typeface="+mn-lt"/>
                <a:ea typeface="+mn-ea"/>
                <a:cs typeface="+mn-cs"/>
              </a:rPr>
              <a:t> era de alguien que dijo que asistió a un funeral y participó en el lavado del cuerpo 8 semanas antes y negó cualquier contacto conocido desde entonces.  Eso puede ser verdad o no, pero esos son los datos con los que cuenta.  Veamos cómo cambiar el número 17 por el 56 (8 semanas x 7 días / semanas) afecta las tres mediciones.</a:t>
            </a:r>
          </a:p>
          <a:p>
            <a:r>
              <a:rPr lang="es-CO" sz="1200" kern="1200" dirty="0">
                <a:solidFill>
                  <a:schemeClr val="tx1"/>
                </a:solidFill>
                <a:effectLst/>
                <a:latin typeface="+mn-lt"/>
                <a:ea typeface="+mn-ea"/>
                <a:cs typeface="+mn-cs"/>
              </a:rPr>
              <a:t>¿Cuál es la nueva moda?</a:t>
            </a:r>
          </a:p>
          <a:p>
            <a:r>
              <a:rPr lang="es-CO" sz="1200" kern="1200" dirty="0">
                <a:solidFill>
                  <a:schemeClr val="tx1"/>
                </a:solidFill>
                <a:effectLst/>
                <a:latin typeface="+mn-lt"/>
                <a:ea typeface="+mn-ea"/>
                <a:cs typeface="+mn-cs"/>
              </a:rPr>
              <a:t>Sigue siendo 9.</a:t>
            </a:r>
          </a:p>
          <a:p>
            <a:r>
              <a:rPr lang="es-CO" sz="1200" kern="1200" dirty="0">
                <a:solidFill>
                  <a:schemeClr val="tx1"/>
                </a:solidFill>
                <a:effectLst/>
                <a:latin typeface="+mn-lt"/>
                <a:ea typeface="+mn-ea"/>
                <a:cs typeface="+mn-cs"/>
              </a:rPr>
              <a:t>¿Cuál es la nueva mediana?</a:t>
            </a:r>
          </a:p>
          <a:p>
            <a:r>
              <a:rPr lang="es-CO" sz="1200" kern="1200" dirty="0">
                <a:solidFill>
                  <a:schemeClr val="tx1"/>
                </a:solidFill>
                <a:effectLst/>
                <a:latin typeface="+mn-lt"/>
                <a:ea typeface="+mn-ea"/>
                <a:cs typeface="+mn-cs"/>
              </a:rPr>
              <a:t>Sigue siendo 9.</a:t>
            </a:r>
          </a:p>
          <a:p>
            <a:r>
              <a:rPr lang="es-CO" sz="1200" kern="1200" dirty="0">
                <a:solidFill>
                  <a:schemeClr val="tx1"/>
                </a:solidFill>
                <a:effectLst/>
                <a:latin typeface="+mn-lt"/>
                <a:ea typeface="+mn-ea"/>
                <a:cs typeface="+mn-cs"/>
              </a:rPr>
              <a:t>¿Cuál es la nueva media?  ¿Cómo lo calcularíamos?</a:t>
            </a:r>
          </a:p>
          <a:p>
            <a:r>
              <a:rPr lang="es-CO" sz="1200" kern="1200" dirty="0">
                <a:solidFill>
                  <a:schemeClr val="tx1"/>
                </a:solidFill>
                <a:effectLst/>
                <a:latin typeface="+mn-lt"/>
                <a:ea typeface="+mn-ea"/>
                <a:cs typeface="+mn-cs"/>
              </a:rPr>
              <a:t>216 dividido por 19</a:t>
            </a:r>
          </a:p>
          <a:p>
            <a:r>
              <a:rPr lang="es-CO" sz="1200" kern="1200" dirty="0">
                <a:solidFill>
                  <a:schemeClr val="tx1"/>
                </a:solidFill>
                <a:effectLst/>
                <a:latin typeface="+mn-lt"/>
                <a:ea typeface="+mn-ea"/>
                <a:cs typeface="+mn-cs"/>
              </a:rPr>
              <a:t>La nueva media es 11.4.</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Entonces, a eso me refiero cuando decimos que la moda y la mediana no son afectados, no son “sensibles” a un valor extremo o a dos, mientras que la media siempre es afectada.</a:t>
            </a:r>
            <a:endParaRPr lang="en-US" dirty="0"/>
          </a:p>
          <a:p>
            <a:pPr>
              <a:lnSpc>
                <a:spcPct val="115000"/>
              </a:lnSpc>
              <a:spcAft>
                <a:spcPts val="1000"/>
              </a:spcAft>
            </a:pPr>
            <a:endParaRPr lang="en-US" altLang="en-US" dirty="0">
              <a:latin typeface="Arial"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BD02EC-E65B-4C2F-9D94-BA75710FAD9E}" type="slidenum">
              <a:rPr lang="en-US" altLang="en-US" smtClean="0"/>
              <a:pPr eaLnBrk="1" hangingPunct="1">
                <a:spcBef>
                  <a:spcPct val="0"/>
                </a:spcBef>
              </a:pPr>
              <a:t>17</a:t>
            </a:fld>
            <a:endParaRPr lang="en-US" altLang="en-US"/>
          </a:p>
        </p:txBody>
      </p:sp>
    </p:spTree>
    <p:extLst>
      <p:ext uri="{BB962C8B-B14F-4D97-AF65-F5344CB8AC3E}">
        <p14:creationId xmlns:p14="http://schemas.microsoft.com/office/powerpoint/2010/main" val="43592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Ahora</a:t>
            </a:r>
            <a:r>
              <a:rPr lang="en-US" dirty="0"/>
              <a:t> </a:t>
            </a:r>
            <a:r>
              <a:rPr lang="en-US" dirty="0" err="1"/>
              <a:t>vamos</a:t>
            </a:r>
            <a:r>
              <a:rPr lang="en-US" dirty="0"/>
              <a:t> a </a:t>
            </a:r>
            <a:r>
              <a:rPr lang="en-US" dirty="0" err="1"/>
              <a:t>hablar</a:t>
            </a:r>
            <a:r>
              <a:rPr lang="en-US" dirty="0"/>
              <a:t> de </a:t>
            </a:r>
            <a:r>
              <a:rPr lang="en-US" dirty="0" err="1"/>
              <a:t>como</a:t>
            </a:r>
            <a:r>
              <a:rPr lang="en-US" dirty="0"/>
              <a:t> </a:t>
            </a:r>
            <a:r>
              <a:rPr lang="en-US" dirty="0" err="1"/>
              <a:t>calcular</a:t>
            </a:r>
            <a:r>
              <a:rPr lang="en-US" dirty="0"/>
              <a:t> la </a:t>
            </a:r>
            <a:r>
              <a:rPr lang="en-US" dirty="0" err="1"/>
              <a:t>medida</a:t>
            </a:r>
            <a:r>
              <a:rPr lang="en-US" dirty="0"/>
              <a:t> de dispersion que </a:t>
            </a:r>
            <a:r>
              <a:rPr lang="en-US" dirty="0" err="1"/>
              <a:t>estamos</a:t>
            </a:r>
            <a:r>
              <a:rPr lang="en-US" dirty="0"/>
              <a:t> </a:t>
            </a:r>
            <a:r>
              <a:rPr lang="en-US" dirty="0" err="1"/>
              <a:t>examinando</a:t>
            </a:r>
            <a:r>
              <a:rPr lang="en-US" dirty="0"/>
              <a:t>. El </a:t>
            </a:r>
            <a:r>
              <a:rPr lang="en-US" dirty="0" err="1"/>
              <a:t>rango</a:t>
            </a:r>
            <a:r>
              <a:rPr lang="en-US" dirty="0"/>
              <a:t> es la </a:t>
            </a:r>
            <a:r>
              <a:rPr lang="en-US" dirty="0" err="1"/>
              <a:t>diferencia</a:t>
            </a:r>
            <a:r>
              <a:rPr lang="en-US" dirty="0"/>
              <a:t> entre los valores </a:t>
            </a:r>
            <a:r>
              <a:rPr lang="en-US" dirty="0" err="1"/>
              <a:t>máximo</a:t>
            </a:r>
            <a:r>
              <a:rPr lang="en-US" dirty="0"/>
              <a:t> y </a:t>
            </a:r>
            <a:r>
              <a:rPr lang="en-US" dirty="0" err="1"/>
              <a:t>mínimo</a:t>
            </a:r>
            <a:r>
              <a:rPr lang="en-US" dirty="0"/>
              <a:t>. Se </a:t>
            </a:r>
            <a:r>
              <a:rPr lang="en-US" dirty="0" err="1"/>
              <a:t>obtiene</a:t>
            </a:r>
            <a:r>
              <a:rPr lang="en-US" dirty="0"/>
              <a:t> </a:t>
            </a:r>
            <a:r>
              <a:rPr lang="en-US" dirty="0" err="1"/>
              <a:t>identificando</a:t>
            </a:r>
            <a:r>
              <a:rPr lang="en-US" dirty="0"/>
              <a:t> </a:t>
            </a:r>
            <a:r>
              <a:rPr lang="en-US" dirty="0" err="1"/>
              <a:t>estos</a:t>
            </a:r>
            <a:r>
              <a:rPr lang="en-US" dirty="0"/>
              <a:t> valores </a:t>
            </a:r>
            <a:r>
              <a:rPr lang="en-US" dirty="0" err="1"/>
              <a:t>mínimo</a:t>
            </a:r>
            <a:r>
              <a:rPr lang="en-US" dirty="0"/>
              <a:t> y </a:t>
            </a:r>
            <a:r>
              <a:rPr lang="en-US" dirty="0" err="1"/>
              <a:t>máximo</a:t>
            </a:r>
            <a:r>
              <a:rPr lang="en-US" dirty="0"/>
              <a:t> y </a:t>
            </a:r>
            <a:r>
              <a:rPr lang="en-US" dirty="0" err="1"/>
              <a:t>en</a:t>
            </a:r>
            <a:r>
              <a:rPr lang="en-US" dirty="0"/>
              <a:t> </a:t>
            </a:r>
            <a:r>
              <a:rPr lang="en-US" dirty="0" err="1"/>
              <a:t>algunos</a:t>
            </a:r>
            <a:r>
              <a:rPr lang="en-US" baseline="0" dirty="0"/>
              <a:t> </a:t>
            </a:r>
            <a:r>
              <a:rPr lang="en-US" baseline="0" dirty="0" err="1"/>
              <a:t>calculos</a:t>
            </a:r>
            <a:r>
              <a:rPr lang="en-US" baseline="0" dirty="0"/>
              <a:t> </a:t>
            </a:r>
            <a:r>
              <a:rPr lang="en-US" baseline="0" dirty="0" err="1"/>
              <a:t>estadísticos</a:t>
            </a:r>
            <a:r>
              <a:rPr lang="en-US" baseline="0" dirty="0"/>
              <a:t> se </a:t>
            </a:r>
            <a:r>
              <a:rPr lang="en-US" dirty="0" err="1"/>
              <a:t>sustrae</a:t>
            </a:r>
            <a:r>
              <a:rPr lang="en-US" dirty="0"/>
              <a:t> el primero del </a:t>
            </a:r>
            <a:r>
              <a:rPr lang="en-US" dirty="0" err="1"/>
              <a:t>segundo</a:t>
            </a:r>
            <a:r>
              <a:rPr lang="en-US" dirty="0"/>
              <a:t>.</a:t>
            </a:r>
          </a:p>
          <a:p>
            <a:endParaRPr lang="en-US" dirty="0"/>
          </a:p>
          <a:p>
            <a:r>
              <a:rPr lang="es-CO" sz="1200" kern="1200" dirty="0">
                <a:solidFill>
                  <a:schemeClr val="tx1"/>
                </a:solidFill>
                <a:effectLst/>
                <a:latin typeface="+mn-lt"/>
                <a:ea typeface="+mn-ea"/>
                <a:cs typeface="+mn-cs"/>
              </a:rPr>
              <a:t>En realidad, el rango no es una medición de la ubicación central.  Es una medición de la dispersión que es bien conocida y lo que comúnmente se usa con la mediana.  El rango es simplemente toda la dispersión  de datos, desde lo más pequeño hasta lo más grande.</a:t>
            </a:r>
          </a:p>
          <a:p>
            <a:r>
              <a:rPr lang="es-CO" sz="1200" kern="1200" dirty="0">
                <a:solidFill>
                  <a:schemeClr val="tx1"/>
                </a:solidFill>
                <a:effectLst/>
                <a:latin typeface="+mn-lt"/>
                <a:ea typeface="+mn-ea"/>
                <a:cs typeface="+mn-cs"/>
              </a:rPr>
              <a:t>Para encontrar el rango, ordene los datos y, luego, simplemente encuentre los valores mínimos y máximos.</a:t>
            </a:r>
            <a:endParaRPr lang="en-US" dirty="0"/>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18</a:t>
            </a:fld>
            <a:endParaRPr lang="es-CO"/>
          </a:p>
        </p:txBody>
      </p:sp>
    </p:spTree>
    <p:extLst>
      <p:ext uri="{BB962C8B-B14F-4D97-AF65-F5344CB8AC3E}">
        <p14:creationId xmlns:p14="http://schemas.microsoft.com/office/powerpoint/2010/main" val="1352779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Calculemos el rango. </a:t>
            </a:r>
            <a:r>
              <a:rPr lang="en-US" dirty="0" err="1"/>
              <a:t>En</a:t>
            </a:r>
            <a:r>
              <a:rPr lang="en-US" dirty="0"/>
              <a:t> la </a:t>
            </a:r>
            <a:r>
              <a:rPr lang="en-US" dirty="0" err="1"/>
              <a:t>serie</a:t>
            </a:r>
            <a:r>
              <a:rPr lang="en-US" dirty="0"/>
              <a:t> de </a:t>
            </a:r>
            <a:r>
              <a:rPr lang="en-US" dirty="0" err="1"/>
              <a:t>períodos</a:t>
            </a:r>
            <a:r>
              <a:rPr lang="en-US" dirty="0"/>
              <a:t> de </a:t>
            </a:r>
            <a:r>
              <a:rPr lang="en-US" dirty="0" err="1"/>
              <a:t>incubación</a:t>
            </a:r>
            <a:r>
              <a:rPr lang="en-US" dirty="0"/>
              <a:t> de Ebola, es 17-3 o 14 días.</a:t>
            </a:r>
          </a:p>
          <a:p>
            <a:r>
              <a:rPr lang="es-CO" sz="1200" kern="1200" dirty="0">
                <a:solidFill>
                  <a:schemeClr val="tx1"/>
                </a:solidFill>
                <a:effectLst/>
                <a:latin typeface="+mn-lt"/>
                <a:ea typeface="+mn-ea"/>
                <a:cs typeface="+mn-cs"/>
              </a:rPr>
              <a:t>¿Quién quiere ayudarme?</a:t>
            </a:r>
          </a:p>
          <a:p>
            <a:r>
              <a:rPr lang="es-CO" sz="1200" b="1" kern="1200" dirty="0">
                <a:solidFill>
                  <a:schemeClr val="tx1"/>
                </a:solidFill>
                <a:effectLst/>
                <a:latin typeface="+mn-lt"/>
                <a:ea typeface="+mn-ea"/>
                <a:cs typeface="+mn-cs"/>
              </a:rPr>
              <a:t>&lt;HAGA CLIC&gt;</a:t>
            </a:r>
            <a:r>
              <a:rPr lang="es-CO" sz="1200" i="1" kern="1200" dirty="0">
                <a:solidFill>
                  <a:schemeClr val="tx1"/>
                </a:solidFill>
                <a:effectLst/>
                <a:latin typeface="+mn-lt"/>
                <a:ea typeface="+mn-ea"/>
                <a:cs typeface="+mn-cs"/>
              </a:rPr>
              <a:t>para revisar el ejemplo, a medida que el participante explica los pasos.</a:t>
            </a:r>
            <a:endParaRPr lang="en-US" dirty="0"/>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19</a:t>
            </a:fld>
            <a:endParaRPr lang="es-CO"/>
          </a:p>
        </p:txBody>
      </p:sp>
    </p:spTree>
    <p:extLst>
      <p:ext uri="{BB962C8B-B14F-4D97-AF65-F5344CB8AC3E}">
        <p14:creationId xmlns:p14="http://schemas.microsoft.com/office/powerpoint/2010/main" val="1112126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Calculemos el rango. </a:t>
            </a:r>
            <a:r>
              <a:rPr lang="en-US" dirty="0" err="1"/>
              <a:t>En</a:t>
            </a:r>
            <a:r>
              <a:rPr lang="en-US" dirty="0"/>
              <a:t> la </a:t>
            </a:r>
            <a:r>
              <a:rPr lang="en-US" dirty="0" err="1"/>
              <a:t>serie</a:t>
            </a:r>
            <a:r>
              <a:rPr lang="en-US" dirty="0"/>
              <a:t> de </a:t>
            </a:r>
            <a:r>
              <a:rPr lang="en-US" dirty="0" err="1"/>
              <a:t>períodos</a:t>
            </a:r>
            <a:r>
              <a:rPr lang="en-US" dirty="0"/>
              <a:t> de </a:t>
            </a:r>
            <a:r>
              <a:rPr lang="en-US" dirty="0" err="1"/>
              <a:t>incubación</a:t>
            </a:r>
            <a:r>
              <a:rPr lang="en-US" dirty="0"/>
              <a:t> de Ebola, es 17-3 o 14 días.</a:t>
            </a:r>
          </a:p>
          <a:p>
            <a:r>
              <a:rPr lang="es-CO" sz="1200" kern="1200" dirty="0">
                <a:solidFill>
                  <a:schemeClr val="tx1"/>
                </a:solidFill>
                <a:effectLst/>
                <a:latin typeface="+mn-lt"/>
                <a:ea typeface="+mn-ea"/>
                <a:cs typeface="+mn-cs"/>
              </a:rPr>
              <a:t>¿Quién quiere ayudarme?</a:t>
            </a:r>
          </a:p>
          <a:p>
            <a:r>
              <a:rPr lang="es-CO" sz="1200" b="1" kern="1200" dirty="0">
                <a:solidFill>
                  <a:schemeClr val="tx1"/>
                </a:solidFill>
                <a:effectLst/>
                <a:latin typeface="+mn-lt"/>
                <a:ea typeface="+mn-ea"/>
                <a:cs typeface="+mn-cs"/>
              </a:rPr>
              <a:t>&lt;HAGA CLIC&gt;</a:t>
            </a:r>
            <a:r>
              <a:rPr lang="es-CO" sz="1200" i="1" kern="1200" dirty="0">
                <a:solidFill>
                  <a:schemeClr val="tx1"/>
                </a:solidFill>
                <a:effectLst/>
                <a:latin typeface="+mn-lt"/>
                <a:ea typeface="+mn-ea"/>
                <a:cs typeface="+mn-cs"/>
              </a:rPr>
              <a:t>para revisar el ejemplo, a medida que el participante explica los pasos.</a:t>
            </a:r>
            <a:endParaRPr lang="en-US" dirty="0"/>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20</a:t>
            </a:fld>
            <a:endParaRPr lang="es-CO"/>
          </a:p>
        </p:txBody>
      </p:sp>
    </p:spTree>
    <p:extLst>
      <p:ext uri="{BB962C8B-B14F-4D97-AF65-F5344CB8AC3E}">
        <p14:creationId xmlns:p14="http://schemas.microsoft.com/office/powerpoint/2010/main" val="64722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i="1" kern="1200" dirty="0">
                <a:solidFill>
                  <a:schemeClr val="tx1"/>
                </a:solidFill>
                <a:effectLst/>
                <a:latin typeface="+mn-lt"/>
                <a:ea typeface="+mn-ea"/>
                <a:cs typeface="+mn-cs"/>
              </a:rPr>
              <a:t>Solicite a un participante que lea los objetivos de aprendizaje</a:t>
            </a:r>
            <a:endParaRPr lang="en-US" altLang="en-US" dirty="0">
              <a:latin typeface="Arial" charset="0"/>
              <a:ea typeface="ＭＳ Ｐゴシック" pitchFamily="3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566" indent="-279363" eaLnBrk="0" hangingPunct="0">
              <a:spcBef>
                <a:spcPct val="30000"/>
              </a:spcBef>
              <a:defRPr sz="1200">
                <a:solidFill>
                  <a:schemeClr val="tx1"/>
                </a:solidFill>
                <a:latin typeface="Arial" charset="0"/>
                <a:ea typeface="ＭＳ Ｐゴシック" pitchFamily="34" charset="-128"/>
              </a:defRPr>
            </a:lvl2pPr>
            <a:lvl3pPr marL="1120627" indent="-223808" eaLnBrk="0" hangingPunct="0">
              <a:spcBef>
                <a:spcPct val="30000"/>
              </a:spcBef>
              <a:defRPr sz="1200">
                <a:solidFill>
                  <a:schemeClr val="tx1"/>
                </a:solidFill>
                <a:latin typeface="Arial" charset="0"/>
                <a:ea typeface="ＭＳ Ｐゴシック" pitchFamily="34" charset="-128"/>
              </a:defRPr>
            </a:lvl3pPr>
            <a:lvl4pPr marL="1569830" indent="-223808" eaLnBrk="0" hangingPunct="0">
              <a:spcBef>
                <a:spcPct val="30000"/>
              </a:spcBef>
              <a:defRPr sz="1200">
                <a:solidFill>
                  <a:schemeClr val="tx1"/>
                </a:solidFill>
                <a:latin typeface="Arial" charset="0"/>
                <a:ea typeface="ＭＳ Ｐゴシック" pitchFamily="34" charset="-128"/>
              </a:defRPr>
            </a:lvl4pPr>
            <a:lvl5pPr marL="2017446" indent="-223808" eaLnBrk="0" hangingPunct="0">
              <a:spcBef>
                <a:spcPct val="30000"/>
              </a:spcBef>
              <a:defRPr sz="1200">
                <a:solidFill>
                  <a:schemeClr val="tx1"/>
                </a:solidFill>
                <a:latin typeface="Arial" charset="0"/>
                <a:ea typeface="ＭＳ Ｐゴシック" pitchFamily="34" charset="-128"/>
              </a:defRPr>
            </a:lvl5pPr>
            <a:lvl6pPr marL="2474585" indent="-223808" eaLnBrk="0" fontAlgn="base" hangingPunct="0">
              <a:spcBef>
                <a:spcPct val="30000"/>
              </a:spcBef>
              <a:spcAft>
                <a:spcPct val="0"/>
              </a:spcAft>
              <a:defRPr sz="1200">
                <a:solidFill>
                  <a:schemeClr val="tx1"/>
                </a:solidFill>
                <a:latin typeface="Arial" charset="0"/>
                <a:ea typeface="ＭＳ Ｐゴシック" pitchFamily="34" charset="-128"/>
              </a:defRPr>
            </a:lvl6pPr>
            <a:lvl7pPr marL="2931725" indent="-223808" eaLnBrk="0" fontAlgn="base" hangingPunct="0">
              <a:spcBef>
                <a:spcPct val="30000"/>
              </a:spcBef>
              <a:spcAft>
                <a:spcPct val="0"/>
              </a:spcAft>
              <a:defRPr sz="1200">
                <a:solidFill>
                  <a:schemeClr val="tx1"/>
                </a:solidFill>
                <a:latin typeface="Arial" charset="0"/>
                <a:ea typeface="ＭＳ Ｐゴシック" pitchFamily="34" charset="-128"/>
              </a:defRPr>
            </a:lvl7pPr>
            <a:lvl8pPr marL="3388864" indent="-223808" eaLnBrk="0" fontAlgn="base" hangingPunct="0">
              <a:spcBef>
                <a:spcPct val="30000"/>
              </a:spcBef>
              <a:spcAft>
                <a:spcPct val="0"/>
              </a:spcAft>
              <a:defRPr sz="1200">
                <a:solidFill>
                  <a:schemeClr val="tx1"/>
                </a:solidFill>
                <a:latin typeface="Arial" charset="0"/>
                <a:ea typeface="ＭＳ Ｐゴシック" pitchFamily="34" charset="-128"/>
              </a:defRPr>
            </a:lvl8pPr>
            <a:lvl9pPr marL="3846003" indent="-22380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6825D9D-1A73-4F52-A119-C53DFBDDF83F}" type="slidenum">
              <a:rPr lang="en-US" altLang="en-US" smtClean="0">
                <a:solidFill>
                  <a:prstClr val="black"/>
                </a:solidFill>
              </a:rPr>
              <a:pPr eaLnBrk="1" hangingPunct="1">
                <a:spcBef>
                  <a:spcPct val="0"/>
                </a:spcBef>
              </a:pPr>
              <a:t>3</a:t>
            </a:fld>
            <a:endParaRPr lang="en-US" altLang="en-US">
              <a:solidFill>
                <a:prstClr val="black"/>
              </a:solidFill>
            </a:endParaRPr>
          </a:p>
        </p:txBody>
      </p:sp>
    </p:spTree>
    <p:extLst>
      <p:ext uri="{BB962C8B-B14F-4D97-AF65-F5344CB8AC3E}">
        <p14:creationId xmlns:p14="http://schemas.microsoft.com/office/powerpoint/2010/main" val="121850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0000"/>
              </a:lnSpc>
              <a:spcBef>
                <a:spcPts val="600"/>
              </a:spcBef>
              <a:defRPr b="0" i="0"/>
            </a:pPr>
            <a:r>
              <a:rPr lang="en-US" altLang="en-US" dirty="0" err="1"/>
              <a:t>Resumiendo</a:t>
            </a:r>
            <a:r>
              <a:rPr lang="en-US" altLang="en-US" dirty="0"/>
              <a:t>, las </a:t>
            </a:r>
            <a:r>
              <a:rPr lang="x-none" altLang="en-US" dirty="0">
                <a:cs typeface="Arial" pitchFamily="34" charset="0"/>
              </a:rPr>
              <a:t>Medida de tendencia central</a:t>
            </a:r>
            <a:r>
              <a:rPr lang="es-CO" altLang="en-US" dirty="0">
                <a:cs typeface="Arial" pitchFamily="34" charset="0"/>
              </a:rPr>
              <a:t> son varias</a:t>
            </a:r>
            <a:r>
              <a:rPr lang="x-none" altLang="en-US" dirty="0">
                <a:cs typeface="Arial" pitchFamily="34" charset="0"/>
              </a:rPr>
              <a:t>: medida única que representa toda una distribución</a:t>
            </a:r>
          </a:p>
          <a:p>
            <a:pPr lvl="1">
              <a:lnSpc>
                <a:spcPct val="110000"/>
              </a:lnSpc>
              <a:spcBef>
                <a:spcPts val="600"/>
              </a:spcBef>
              <a:defRPr b="0" i="0"/>
            </a:pPr>
            <a:r>
              <a:rPr lang="x-none" altLang="en-US" dirty="0">
                <a:cs typeface="Arial" pitchFamily="34" charset="0"/>
              </a:rPr>
              <a:t>Moda: valor más común</a:t>
            </a:r>
          </a:p>
          <a:p>
            <a:pPr lvl="1">
              <a:lnSpc>
                <a:spcPct val="110000"/>
              </a:lnSpc>
              <a:spcBef>
                <a:spcPts val="600"/>
              </a:spcBef>
              <a:defRPr b="0" i="0"/>
            </a:pPr>
            <a:r>
              <a:rPr lang="x-none" altLang="en-US" dirty="0">
                <a:cs typeface="Arial" pitchFamily="34" charset="0"/>
              </a:rPr>
              <a:t>Mediana: valor </a:t>
            </a:r>
            <a:r>
              <a:rPr lang="x-none" altLang="en-US" dirty="0"/>
              <a:t>central</a:t>
            </a:r>
            <a:r>
              <a:rPr lang="es-CO" altLang="en-US" dirty="0"/>
              <a:t>, </a:t>
            </a:r>
            <a:r>
              <a:rPr lang="x-none" altLang="en-US" dirty="0"/>
              <a:t>es la opción más segura</a:t>
            </a:r>
          </a:p>
          <a:p>
            <a:pPr lvl="2">
              <a:lnSpc>
                <a:spcPct val="110000"/>
              </a:lnSpc>
              <a:spcBef>
                <a:spcPts val="600"/>
              </a:spcBef>
              <a:defRPr b="0" i="0"/>
            </a:pPr>
            <a:r>
              <a:rPr lang="x-none" altLang="en-US" dirty="0"/>
              <a:t>Use una mediana con rango</a:t>
            </a:r>
            <a:r>
              <a:rPr lang="es-CO" altLang="en-US" dirty="0"/>
              <a:t> </a:t>
            </a:r>
          </a:p>
          <a:p>
            <a:pPr lvl="1">
              <a:lnSpc>
                <a:spcPct val="110000"/>
              </a:lnSpc>
              <a:spcBef>
                <a:spcPts val="600"/>
              </a:spcBef>
              <a:defRPr b="0" i="0"/>
            </a:pPr>
            <a:r>
              <a:rPr lang="x-none" altLang="en-US" dirty="0">
                <a:cs typeface="Arial" pitchFamily="34" charset="0"/>
              </a:rPr>
              <a:t>Media: valor promedio</a:t>
            </a:r>
          </a:p>
          <a:p>
            <a:pPr lvl="2">
              <a:lnSpc>
                <a:spcPct val="110000"/>
              </a:lnSpc>
              <a:spcBef>
                <a:spcPts val="600"/>
              </a:spcBef>
              <a:defRPr b="0" i="0"/>
            </a:pPr>
            <a:r>
              <a:rPr lang="es-CO" altLang="en-US" dirty="0">
                <a:cs typeface="Arial" pitchFamily="34" charset="0"/>
              </a:rPr>
              <a:t>U</a:t>
            </a:r>
            <a:r>
              <a:rPr lang="x-none" altLang="en-US" dirty="0">
                <a:cs typeface="Arial" pitchFamily="34" charset="0"/>
              </a:rPr>
              <a:t>sa todos los datos, sensible a valores atípicos</a:t>
            </a:r>
          </a:p>
          <a:p>
            <a:pPr lvl="2">
              <a:lnSpc>
                <a:spcPct val="110000"/>
              </a:lnSpc>
              <a:spcBef>
                <a:spcPts val="600"/>
              </a:spcBef>
              <a:defRPr b="0" i="0"/>
            </a:pPr>
            <a:r>
              <a:rPr lang="x-none" altLang="en-US" dirty="0">
                <a:cs typeface="Arial" pitchFamily="34" charset="0"/>
              </a:rPr>
              <a:t>Media preferida para datos simétricos, que no es común</a:t>
            </a:r>
          </a:p>
          <a:p>
            <a:pPr>
              <a:lnSpc>
                <a:spcPct val="110000"/>
              </a:lnSpc>
              <a:spcBef>
                <a:spcPts val="600"/>
              </a:spcBef>
              <a:defRPr b="0" i="0"/>
            </a:pPr>
            <a:r>
              <a:rPr lang="es-CO" altLang="en-US" dirty="0">
                <a:cs typeface="Arial" pitchFamily="34" charset="0"/>
              </a:rPr>
              <a:t>La </a:t>
            </a:r>
            <a:r>
              <a:rPr lang="es-CO" altLang="en-US" dirty="0">
                <a:cs typeface="+mn-cs"/>
              </a:rPr>
              <a:t>m</a:t>
            </a:r>
            <a:r>
              <a:rPr lang="x-none" altLang="en-US" dirty="0"/>
              <a:t>edida de </a:t>
            </a:r>
            <a:r>
              <a:rPr lang="es-CO" altLang="en-US" dirty="0"/>
              <a:t>dispersión: e</a:t>
            </a:r>
            <a:r>
              <a:rPr lang="es-CO" altLang="en-US" dirty="0">
                <a:cs typeface="Arial" pitchFamily="34" charset="0"/>
              </a:rPr>
              <a:t>l rango describe la variabilidad de los datos</a:t>
            </a:r>
          </a:p>
          <a:p>
            <a:pPr>
              <a:lnSpc>
                <a:spcPct val="110000"/>
              </a:lnSpc>
              <a:spcBef>
                <a:spcPts val="600"/>
              </a:spcBef>
              <a:defRPr b="0" i="0"/>
            </a:pPr>
            <a:endParaRPr lang="es-CO" altLang="en-US" dirty="0">
              <a:cs typeface="Arial" pitchFamily="34" charset="0"/>
            </a:endParaRPr>
          </a:p>
          <a:p>
            <a:r>
              <a:rPr lang="es-CO" sz="1200" kern="1200" dirty="0">
                <a:solidFill>
                  <a:schemeClr val="tx1"/>
                </a:solidFill>
                <a:effectLst/>
                <a:latin typeface="+mn-lt"/>
                <a:ea typeface="+mn-ea"/>
                <a:cs typeface="+mn-cs"/>
              </a:rPr>
              <a:t>Existen varias mediciones diferentes de la ubicación central, incluidas la media, la mediana y la moda. Cada uno de estas tiene sus propias ventajas y desventajas.</a:t>
            </a:r>
          </a:p>
          <a:p>
            <a:r>
              <a:rPr lang="es-CO" sz="1200" kern="1200" dirty="0">
                <a:solidFill>
                  <a:schemeClr val="tx1"/>
                </a:solidFill>
                <a:effectLst/>
                <a:latin typeface="+mn-lt"/>
                <a:ea typeface="+mn-ea"/>
                <a:cs typeface="+mn-cs"/>
              </a:rPr>
              <a:t>¿Tienen alguna pregunta antes de que pasemos a otra manera de resumir los datos?</a:t>
            </a:r>
          </a:p>
        </p:txBody>
      </p:sp>
      <p:sp>
        <p:nvSpPr>
          <p:cNvPr id="4" name="Marcador de número de diapositiva 3"/>
          <p:cNvSpPr>
            <a:spLocks noGrp="1"/>
          </p:cNvSpPr>
          <p:nvPr>
            <p:ph type="sldNum" sz="quarter" idx="10"/>
          </p:nvPr>
        </p:nvSpPr>
        <p:spPr/>
        <p:txBody>
          <a:bodyPr/>
          <a:lstStyle/>
          <a:p>
            <a:fld id="{223680BA-0EE6-4559-AB5B-F774E2323992}" type="slidenum">
              <a:rPr lang="es-CO" smtClean="0"/>
              <a:t>21</a:t>
            </a:fld>
            <a:endParaRPr lang="es-CO"/>
          </a:p>
        </p:txBody>
      </p:sp>
    </p:spTree>
    <p:extLst>
      <p:ext uri="{BB962C8B-B14F-4D97-AF65-F5344CB8AC3E}">
        <p14:creationId xmlns:p14="http://schemas.microsoft.com/office/powerpoint/2010/main" val="4025125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76201">
              <a:defRPr sz="2300">
                <a:solidFill>
                  <a:schemeClr val="tx1"/>
                </a:solidFill>
                <a:latin typeface="Times" charset="0"/>
                <a:ea typeface="ＭＳ Ｐゴシック" charset="0"/>
              </a:defRPr>
            </a:lvl1pPr>
            <a:lvl2pPr marL="742866" indent="-285717" defTabSz="876201">
              <a:defRPr sz="2300">
                <a:solidFill>
                  <a:schemeClr val="tx1"/>
                </a:solidFill>
                <a:latin typeface="Times" charset="0"/>
                <a:ea typeface="ＭＳ Ｐゴシック" charset="0"/>
              </a:defRPr>
            </a:lvl2pPr>
            <a:lvl3pPr marL="1142871" indent="-228574" defTabSz="876201">
              <a:defRPr sz="2300">
                <a:solidFill>
                  <a:schemeClr val="tx1"/>
                </a:solidFill>
                <a:latin typeface="Times" charset="0"/>
                <a:ea typeface="ＭＳ Ｐゴシック" charset="0"/>
              </a:defRPr>
            </a:lvl3pPr>
            <a:lvl4pPr marL="1600019" indent="-228574" defTabSz="876201">
              <a:defRPr sz="2300">
                <a:solidFill>
                  <a:schemeClr val="tx1"/>
                </a:solidFill>
                <a:latin typeface="Times" charset="0"/>
                <a:ea typeface="ＭＳ Ｐゴシック" charset="0"/>
              </a:defRPr>
            </a:lvl4pPr>
            <a:lvl5pPr marL="2057167" indent="-228574" defTabSz="876201">
              <a:defRPr sz="2300">
                <a:solidFill>
                  <a:schemeClr val="tx1"/>
                </a:solidFill>
                <a:latin typeface="Times" charset="0"/>
                <a:ea typeface="ＭＳ Ｐゴシック" charset="0"/>
              </a:defRPr>
            </a:lvl5pPr>
            <a:lvl6pPr marL="2514315" indent="-228574" defTabSz="876201" eaLnBrk="0" fontAlgn="base" hangingPunct="0">
              <a:spcBef>
                <a:spcPct val="0"/>
              </a:spcBef>
              <a:spcAft>
                <a:spcPct val="0"/>
              </a:spcAft>
              <a:defRPr sz="2300">
                <a:solidFill>
                  <a:schemeClr val="tx1"/>
                </a:solidFill>
                <a:latin typeface="Times" charset="0"/>
                <a:ea typeface="ＭＳ Ｐゴシック" charset="0"/>
              </a:defRPr>
            </a:lvl6pPr>
            <a:lvl7pPr marL="2971463" indent="-228574" defTabSz="876201" eaLnBrk="0" fontAlgn="base" hangingPunct="0">
              <a:spcBef>
                <a:spcPct val="0"/>
              </a:spcBef>
              <a:spcAft>
                <a:spcPct val="0"/>
              </a:spcAft>
              <a:defRPr sz="2300">
                <a:solidFill>
                  <a:schemeClr val="tx1"/>
                </a:solidFill>
                <a:latin typeface="Times" charset="0"/>
                <a:ea typeface="ＭＳ Ｐゴシック" charset="0"/>
              </a:defRPr>
            </a:lvl7pPr>
            <a:lvl8pPr marL="3428612" indent="-228574" defTabSz="876201" eaLnBrk="0" fontAlgn="base" hangingPunct="0">
              <a:spcBef>
                <a:spcPct val="0"/>
              </a:spcBef>
              <a:spcAft>
                <a:spcPct val="0"/>
              </a:spcAft>
              <a:defRPr sz="2300">
                <a:solidFill>
                  <a:schemeClr val="tx1"/>
                </a:solidFill>
                <a:latin typeface="Times" charset="0"/>
                <a:ea typeface="ＭＳ Ｐゴシック" charset="0"/>
              </a:defRPr>
            </a:lvl8pPr>
            <a:lvl9pPr marL="3885760" indent="-228574" defTabSz="876201" eaLnBrk="0" fontAlgn="base" hangingPunct="0">
              <a:spcBef>
                <a:spcPct val="0"/>
              </a:spcBef>
              <a:spcAft>
                <a:spcPct val="0"/>
              </a:spcAft>
              <a:defRPr sz="2300">
                <a:solidFill>
                  <a:schemeClr val="tx1"/>
                </a:solidFill>
                <a:latin typeface="Times" charset="0"/>
                <a:ea typeface="ＭＳ Ｐゴシック" charset="0"/>
              </a:defRPr>
            </a:lvl9pPr>
          </a:lstStyle>
          <a:p>
            <a:fld id="{BA4E9AAE-4B47-452D-A377-E8032DC62D8A}" type="slidenum">
              <a:rPr lang="fr-FR" sz="1200"/>
              <a:t>4</a:t>
            </a:fld>
            <a:endParaRPr lang="fr-FR" sz="1200"/>
          </a:p>
        </p:txBody>
      </p:sp>
      <p:sp>
        <p:nvSpPr>
          <p:cNvPr id="51203" name="Rectangle 2"/>
          <p:cNvSpPr>
            <a:spLocks noGrp="1" noRot="1" noChangeAspect="1" noChangeArrowheads="1" noTextEdit="1"/>
          </p:cNvSpPr>
          <p:nvPr>
            <p:ph type="sldImg"/>
          </p:nvPr>
        </p:nvSpPr>
        <p:spPr>
          <a:xfrm>
            <a:off x="-19050" y="674688"/>
            <a:ext cx="2498725" cy="1874837"/>
          </a:xfrm>
        </p:spPr>
      </p:sp>
      <p:sp>
        <p:nvSpPr>
          <p:cNvPr id="74756" name="Rectangle 3"/>
          <p:cNvSpPr>
            <a:spLocks noGrp="1" noChangeArrowheads="1"/>
          </p:cNvSpPr>
          <p:nvPr>
            <p:ph type="body" idx="1"/>
          </p:nvPr>
        </p:nvSpPr>
        <p:spPr>
          <a:xfrm>
            <a:off x="298174" y="2848132"/>
            <a:ext cx="5485158" cy="599606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s-CO" sz="1200" kern="1200" dirty="0">
                <a:solidFill>
                  <a:schemeClr val="tx1"/>
                </a:solidFill>
                <a:effectLst/>
                <a:latin typeface="+mn-lt"/>
                <a:ea typeface="+mn-ea"/>
                <a:cs typeface="+mn-cs"/>
              </a:rPr>
              <a:t>Considere un grupo de personas de edades que van desde 0 a 9 años. Este gráfico muestra la distribución de frecuencia de edad para cada edad.</a:t>
            </a:r>
          </a:p>
          <a:p>
            <a:r>
              <a:rPr lang="es-CO" sz="1200" kern="1200" dirty="0">
                <a:solidFill>
                  <a:schemeClr val="tx1"/>
                </a:solidFill>
                <a:effectLst/>
                <a:latin typeface="+mn-lt"/>
                <a:ea typeface="+mn-ea"/>
                <a:cs typeface="+mn-cs"/>
              </a:rPr>
              <a:t>Si tuviera que presentar un número único que describiera mejor esta distribución de edad, ¿cuál sería?  Esa es la función de una medición de la ubicación central.</a:t>
            </a:r>
            <a:endParaRPr lang="en-US" altLang="en-US" dirty="0">
              <a:latin typeface="Arial" pitchFamily="34" charset="0"/>
              <a:cs typeface="Arial" pitchFamily="34" charset="0"/>
            </a:endParaRPr>
          </a:p>
          <a:p>
            <a:pPr algn="just">
              <a:lnSpc>
                <a:spcPct val="115000"/>
              </a:lnSpc>
              <a:spcAft>
                <a:spcPts val="1000"/>
              </a:spcAft>
            </a:pPr>
            <a:endParaRPr lang="en-US" dirty="0">
              <a:latin typeface="Arial" charset="0"/>
            </a:endParaRPr>
          </a:p>
        </p:txBody>
      </p:sp>
    </p:spTree>
    <p:extLst>
      <p:ext uri="{BB962C8B-B14F-4D97-AF65-F5344CB8AC3E}">
        <p14:creationId xmlns:p14="http://schemas.microsoft.com/office/powerpoint/2010/main" val="375507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Para comprender y practicar los conceptos y cálculos de la ubicación central, revisaremos este conjunto de datos.</a:t>
            </a:r>
          </a:p>
          <a:p>
            <a:r>
              <a:rPr lang="es-CO" sz="1200" kern="1200" dirty="0">
                <a:solidFill>
                  <a:schemeClr val="tx1"/>
                </a:solidFill>
                <a:effectLst/>
                <a:latin typeface="+mn-lt"/>
                <a:ea typeface="+mn-ea"/>
                <a:cs typeface="+mn-cs"/>
              </a:rPr>
              <a:t>Aquí tenemos un listado cronológico de los períodos de incubación de una muestra de 19 pacientes de casos que desarrollaron la Enfermedad por el Virus del Ébola en África Occidental en 2014.</a:t>
            </a:r>
            <a:endParaRPr lang="en-US" altLang="en-US" dirty="0">
              <a:latin typeface="Arial" pitchFamily="34" charset="0"/>
              <a:cs typeface="Arial" pitchFamily="34" charset="0"/>
            </a:endParaRPr>
          </a:p>
          <a:p>
            <a:pPr>
              <a:lnSpc>
                <a:spcPct val="115000"/>
              </a:lnSpc>
              <a:spcAft>
                <a:spcPts val="1000"/>
              </a:spcAft>
            </a:pPr>
            <a:endParaRPr lang="en-US" altLang="en-US" dirty="0">
              <a:latin typeface="Arial"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BD02EC-E65B-4C2F-9D94-BA75710FAD9E}" type="slidenum">
              <a:rPr lang="en-US" altLang="en-US" smtClean="0"/>
              <a:pPr eaLnBrk="1" hangingPunct="1">
                <a:spcBef>
                  <a:spcPct val="0"/>
                </a:spcBef>
              </a:pPr>
              <a:t>5</a:t>
            </a:fld>
            <a:endParaRPr lang="en-US" altLang="en-US"/>
          </a:p>
        </p:txBody>
      </p:sp>
    </p:spTree>
    <p:extLst>
      <p:ext uri="{BB962C8B-B14F-4D97-AF65-F5344CB8AC3E}">
        <p14:creationId xmlns:p14="http://schemas.microsoft.com/office/powerpoint/2010/main" val="167652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nSpc>
                <a:spcPct val="90000"/>
              </a:lnSpc>
              <a:buNone/>
              <a:defRPr b="0" i="0"/>
            </a:pPr>
            <a:r>
              <a:rPr lang="x-none" sz="1400" b="1" dirty="0">
                <a:cs typeface="Arial" charset="0"/>
              </a:rPr>
              <a:t>Defini</a:t>
            </a:r>
            <a:r>
              <a:rPr lang="es-CO" sz="1400" b="1" dirty="0">
                <a:cs typeface="Arial" charset="0"/>
              </a:rPr>
              <a:t>remos como Moda al </a:t>
            </a:r>
            <a:r>
              <a:rPr lang="x-none" i="1" dirty="0">
                <a:cs typeface="Arial" charset="0"/>
              </a:rPr>
              <a:t>Valor que ocurre con más frecuencia</a:t>
            </a:r>
          </a:p>
          <a:p>
            <a:pPr marL="800100" indent="-800100" eaLnBrk="1" hangingPunct="1">
              <a:buFont typeface="Wingdings" pitchFamily="2" charset="2"/>
              <a:buNone/>
              <a:defRPr b="0" i="0"/>
            </a:pPr>
            <a:endParaRPr lang="en-US" altLang="en-US" dirty="0"/>
          </a:p>
          <a:p>
            <a:pPr marL="800100" indent="-800100" eaLnBrk="1" hangingPunct="1">
              <a:spcBef>
                <a:spcPct val="0"/>
              </a:spcBef>
              <a:spcAft>
                <a:spcPts val="1200"/>
              </a:spcAft>
              <a:buFont typeface="Wingdings" pitchFamily="2" charset="2"/>
              <a:buNone/>
              <a:defRPr b="0" i="0"/>
            </a:pPr>
            <a:r>
              <a:rPr lang="x-none" altLang="en-US" dirty="0"/>
              <a:t>Para identificar la m</a:t>
            </a:r>
            <a:r>
              <a:rPr lang="en-US" altLang="en-US" dirty="0" err="1"/>
              <a:t>oda</a:t>
            </a:r>
            <a:r>
              <a:rPr lang="x-none" altLang="en-US" dirty="0"/>
              <a:t>, siga estos pasos:</a:t>
            </a:r>
          </a:p>
          <a:p>
            <a:pPr marL="800100" indent="-800100" eaLnBrk="1" hangingPunct="1">
              <a:spcBef>
                <a:spcPct val="0"/>
              </a:spcBef>
              <a:spcAft>
                <a:spcPts val="1200"/>
              </a:spcAft>
              <a:buFont typeface="Wingdings" pitchFamily="2" charset="2"/>
              <a:buNone/>
              <a:defRPr b="0" i="0"/>
            </a:pPr>
            <a:r>
              <a:rPr lang="x-none" altLang="en-US" dirty="0"/>
              <a:t>1</a:t>
            </a:r>
            <a:r>
              <a:rPr lang="es-CO" altLang="en-US" dirty="0"/>
              <a:t>.</a:t>
            </a:r>
            <a:r>
              <a:rPr lang="es-CO" altLang="en-US" baseline="0" dirty="0"/>
              <a:t> </a:t>
            </a:r>
            <a:r>
              <a:rPr lang="x-none" altLang="en-US" dirty="0"/>
              <a:t>Organice los datos sin procesar en orden ascendente</a:t>
            </a:r>
          </a:p>
          <a:p>
            <a:pPr marL="800100" indent="-800100" eaLnBrk="1" hangingPunct="1">
              <a:spcBef>
                <a:spcPct val="0"/>
              </a:spcBef>
              <a:spcAft>
                <a:spcPts val="1200"/>
              </a:spcAft>
              <a:buFont typeface="Wingdings" pitchFamily="2" charset="2"/>
              <a:buNone/>
              <a:defRPr b="0" i="0"/>
            </a:pPr>
            <a:r>
              <a:rPr lang="x-none" altLang="en-US" dirty="0"/>
              <a:t>2.</a:t>
            </a:r>
            <a:r>
              <a:rPr lang="es-CO" altLang="en-US" dirty="0"/>
              <a:t> </a:t>
            </a:r>
            <a:r>
              <a:rPr lang="x-none" altLang="en-US" dirty="0"/>
              <a:t>Identifique el valor que ocurre con más frecuencia</a:t>
            </a: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6</a:t>
            </a:fld>
            <a:endParaRPr lang="es-CO"/>
          </a:p>
        </p:txBody>
      </p:sp>
    </p:spTree>
    <p:extLst>
      <p:ext uri="{BB962C8B-B14F-4D97-AF65-F5344CB8AC3E}">
        <p14:creationId xmlns:p14="http://schemas.microsoft.com/office/powerpoint/2010/main" val="181005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Veamos el primer método para resumir los datos: la moda </a:t>
            </a:r>
          </a:p>
          <a:p>
            <a:r>
              <a:rPr lang="es-CO" sz="1200" kern="1200" dirty="0">
                <a:solidFill>
                  <a:schemeClr val="tx1"/>
                </a:solidFill>
                <a:effectLst/>
                <a:latin typeface="+mn-lt"/>
                <a:ea typeface="+mn-ea"/>
                <a:cs typeface="+mn-cs"/>
              </a:rPr>
              <a:t>La moda es el valor que ocurre con más frecuencia.  ¿Alguien puede decir cuál es la moda de nuestro conjunto de datos? </a:t>
            </a:r>
          </a:p>
          <a:p>
            <a:r>
              <a:rPr lang="es-CO" sz="1200" i="1" kern="1200" dirty="0">
                <a:solidFill>
                  <a:schemeClr val="tx1"/>
                </a:solidFill>
                <a:effectLst/>
                <a:latin typeface="+mn-lt"/>
                <a:ea typeface="+mn-ea"/>
                <a:cs typeface="+mn-cs"/>
              </a:rPr>
              <a:t>Permita 1 o 2 respuestas. Si los participantes tienen dificultades, use la experiencia de ellos como de transición a la siguiente diapositiva.</a:t>
            </a:r>
            <a:endParaRPr lang="en-US" altLang="en-US" dirty="0">
              <a:latin typeface="Arial" pitchFamily="34" charset="0"/>
              <a:cs typeface="Arial" pitchFamily="34" charset="0"/>
            </a:endParaRP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7</a:t>
            </a:fld>
            <a:endParaRPr lang="es-CO"/>
          </a:p>
        </p:txBody>
      </p:sp>
    </p:spTree>
    <p:extLst>
      <p:ext uri="{BB962C8B-B14F-4D97-AF65-F5344CB8AC3E}">
        <p14:creationId xmlns:p14="http://schemas.microsoft.com/office/powerpoint/2010/main" val="211468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Una manera sencilla de identificar la moda es crear una distribución de frecuencia de los datos sin procesar, en otras palabras, registrar la cantidad de veces que aparece cada valor.</a:t>
            </a:r>
          </a:p>
          <a:p>
            <a:r>
              <a:rPr lang="es-MX" dirty="0"/>
              <a:t>&lt;HAGA CLIC&gt; Para crear la distribución de frecuencia, enumere todos los valores de los períodos de incubación desde los más breves (3) hasta los más extensos (17).</a:t>
            </a:r>
          </a:p>
          <a:p>
            <a:r>
              <a:rPr lang="es-MX" dirty="0"/>
              <a:t>&lt;HAGA CLIC&gt; Luego, determine la frecuencia con cada valor que aparezca en los datos.</a:t>
            </a:r>
          </a:p>
          <a:p>
            <a:r>
              <a:rPr lang="es-MX" dirty="0"/>
              <a:t>&lt;HAGA CLIC&gt;  A partir de la distribución de frecuencia, podemos ver que 9 días es el período de incubación más común (ocurre 5 veces), por lo tanto, la moda de esta distribución es 9.</a:t>
            </a:r>
          </a:p>
          <a:p>
            <a:pPr marL="0" marR="0" lvl="0" indent="0" algn="l" defTabSz="914400" rtl="0" eaLnBrk="1" fontAlgn="auto" latinLnBrk="0" hangingPunct="1">
              <a:lnSpc>
                <a:spcPct val="100000"/>
              </a:lnSpc>
              <a:spcBef>
                <a:spcPts val="0"/>
              </a:spcBef>
              <a:spcAft>
                <a:spcPts val="0"/>
              </a:spcAft>
              <a:buClrTx/>
              <a:buSzTx/>
              <a:buFontTx/>
              <a:buNone/>
              <a:tabLst/>
              <a:defRPr/>
            </a:pPr>
            <a:r>
              <a:rPr lang="es-CO" b="1" dirty="0">
                <a:latin typeface="Times New Roman" panose="02020603050405020304" pitchFamily="18" charset="0"/>
              </a:rPr>
              <a:t>Interpretación: </a:t>
            </a:r>
            <a:r>
              <a:rPr lang="es-CO" dirty="0">
                <a:latin typeface="Times New Roman" panose="02020603050405020304" pitchFamily="18" charset="0"/>
              </a:rPr>
              <a:t>La moda es el número de días que más se repite de los síntomas de leptospirosis es 9 días</a:t>
            </a:r>
            <a:endParaRPr lang="es-CO" dirty="0"/>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8</a:t>
            </a:fld>
            <a:endParaRPr lang="es-CO"/>
          </a:p>
        </p:txBody>
      </p:sp>
    </p:spTree>
    <p:extLst>
      <p:ext uri="{BB962C8B-B14F-4D97-AF65-F5344CB8AC3E}">
        <p14:creationId xmlns:p14="http://schemas.microsoft.com/office/powerpoint/2010/main" val="384913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defRPr b="0" i="0"/>
            </a:pPr>
            <a:r>
              <a:rPr lang="x-none" altLang="en-US" dirty="0"/>
              <a:t>La m</a:t>
            </a:r>
            <a:r>
              <a:rPr lang="en-US" altLang="en-US" dirty="0" err="1"/>
              <a:t>oda</a:t>
            </a:r>
            <a:r>
              <a:rPr lang="x-none" altLang="en-US" dirty="0"/>
              <a:t> </a:t>
            </a:r>
            <a:r>
              <a:rPr lang="es-CO" altLang="en-US" dirty="0"/>
              <a:t>es </a:t>
            </a:r>
            <a:r>
              <a:rPr lang="x-none" altLang="en-US" dirty="0"/>
              <a:t>más fácil para entender, explicar, identificar</a:t>
            </a:r>
          </a:p>
          <a:p>
            <a:pPr eaLnBrk="1" hangingPunct="1">
              <a:defRPr b="0" i="0"/>
            </a:pPr>
            <a:r>
              <a:rPr lang="es-CO" altLang="en-US" dirty="0"/>
              <a:t>-</a:t>
            </a:r>
            <a:r>
              <a:rPr lang="x-none" altLang="en-US" dirty="0"/>
              <a:t>Puede haber más de una m</a:t>
            </a:r>
            <a:r>
              <a:rPr lang="en-US" altLang="en-US" dirty="0" err="1"/>
              <a:t>oda</a:t>
            </a:r>
            <a:endParaRPr lang="x-none" altLang="en-US" dirty="0"/>
          </a:p>
          <a:p>
            <a:pPr eaLnBrk="1" hangingPunct="1">
              <a:defRPr b="0" i="0"/>
            </a:pPr>
            <a:r>
              <a:rPr lang="es-CO" altLang="en-US" dirty="0"/>
              <a:t>-</a:t>
            </a:r>
            <a:r>
              <a:rPr lang="x-none" altLang="en-US" dirty="0"/>
              <a:t>Puede no haber una m</a:t>
            </a:r>
            <a:r>
              <a:rPr lang="es-CO" altLang="en-US" dirty="0"/>
              <a:t>o</a:t>
            </a:r>
            <a:r>
              <a:rPr lang="en-US" altLang="en-US" dirty="0"/>
              <a:t>da</a:t>
            </a:r>
            <a:endParaRPr lang="x-none" altLang="en-US" dirty="0"/>
          </a:p>
          <a:p>
            <a:pPr eaLnBrk="1" hangingPunct="1">
              <a:defRPr b="0" i="0"/>
            </a:pPr>
            <a:r>
              <a:rPr lang="es-CO" altLang="en-US" dirty="0"/>
              <a:t>-</a:t>
            </a:r>
            <a:r>
              <a:rPr lang="x-none" altLang="en-US" dirty="0"/>
              <a:t>La m</a:t>
            </a:r>
            <a:r>
              <a:rPr lang="en-US" altLang="en-US" dirty="0" err="1"/>
              <a:t>oda</a:t>
            </a:r>
            <a:r>
              <a:rPr lang="x-none" altLang="en-US" dirty="0"/>
              <a:t> puede no ser “central”</a:t>
            </a:r>
          </a:p>
          <a:p>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9</a:t>
            </a:fld>
            <a:endParaRPr lang="es-CO"/>
          </a:p>
        </p:txBody>
      </p:sp>
    </p:spTree>
    <p:extLst>
      <p:ext uri="{BB962C8B-B14F-4D97-AF65-F5344CB8AC3E}">
        <p14:creationId xmlns:p14="http://schemas.microsoft.com/office/powerpoint/2010/main" val="1713308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eaLnBrk="1" hangingPunct="1">
              <a:lnSpc>
                <a:spcPct val="110000"/>
              </a:lnSpc>
              <a:buSzTx/>
              <a:buFont typeface="Wingdings" pitchFamily="2" charset="2"/>
              <a:buNone/>
              <a:defRPr b="0" i="0"/>
            </a:pPr>
            <a:r>
              <a:rPr lang="en-US" altLang="en-US" dirty="0" err="1">
                <a:latin typeface="Arial" pitchFamily="34" charset="0"/>
                <a:cs typeface="Arial" pitchFamily="34" charset="0"/>
              </a:rPr>
              <a:t>Vamos</a:t>
            </a:r>
            <a:r>
              <a:rPr lang="en-US" altLang="en-US" dirty="0">
                <a:latin typeface="Arial" pitchFamily="34" charset="0"/>
                <a:cs typeface="Arial" pitchFamily="34" charset="0"/>
              </a:rPr>
              <a:t> </a:t>
            </a:r>
            <a:r>
              <a:rPr lang="en-US" altLang="en-US" dirty="0" err="1">
                <a:latin typeface="Arial" pitchFamily="34" charset="0"/>
                <a:cs typeface="Arial" pitchFamily="34" charset="0"/>
              </a:rPr>
              <a:t>ahora</a:t>
            </a:r>
            <a:r>
              <a:rPr lang="en-US" altLang="en-US" dirty="0">
                <a:latin typeface="Arial" pitchFamily="34" charset="0"/>
                <a:cs typeface="Arial" pitchFamily="34" charset="0"/>
              </a:rPr>
              <a:t> a la </a:t>
            </a:r>
            <a:r>
              <a:rPr lang="en-US" altLang="en-US" dirty="0" err="1">
                <a:latin typeface="Arial" pitchFamily="34" charset="0"/>
                <a:cs typeface="Arial" pitchFamily="34" charset="0"/>
              </a:rPr>
              <a:t>mediana</a:t>
            </a:r>
            <a:r>
              <a:rPr lang="en-US" altLang="en-US" dirty="0">
                <a:latin typeface="Arial" pitchFamily="34" charset="0"/>
                <a:cs typeface="Arial" pitchFamily="34" charset="0"/>
              </a:rPr>
              <a:t>. </a:t>
            </a:r>
            <a:r>
              <a:rPr lang="x-none" sz="3000" i="1" dirty="0">
                <a:cs typeface="Arial" charset="0"/>
              </a:rPr>
              <a:t>Valor medio; valor que divide la distribución en dos partes iguales</a:t>
            </a:r>
          </a:p>
          <a:p>
            <a:pPr marL="623888" lvl="1" eaLnBrk="1" hangingPunct="1">
              <a:lnSpc>
                <a:spcPct val="110000"/>
              </a:lnSpc>
              <a:spcBef>
                <a:spcPct val="0"/>
              </a:spcBef>
              <a:defRPr b="0" i="0"/>
            </a:pPr>
            <a:r>
              <a:rPr lang="x-none" sz="2600" i="1" dirty="0"/>
              <a:t>El 50% de las observaciones</a:t>
            </a:r>
            <a:r>
              <a:rPr lang="es-CO" sz="2600" i="1" dirty="0"/>
              <a:t> son iguales o</a:t>
            </a:r>
            <a:r>
              <a:rPr lang="x-none" sz="2600" i="1" dirty="0"/>
              <a:t> están por debajo de la mediana</a:t>
            </a:r>
          </a:p>
          <a:p>
            <a:pPr marL="623888" lvl="1" eaLnBrk="1" hangingPunct="1">
              <a:lnSpc>
                <a:spcPct val="110000"/>
              </a:lnSpc>
              <a:spcBef>
                <a:spcPct val="0"/>
              </a:spcBef>
              <a:defRPr b="0" i="0"/>
            </a:pPr>
            <a:r>
              <a:rPr lang="x-none" sz="2600" i="1" dirty="0"/>
              <a:t>El 50% de las observaciones </a:t>
            </a:r>
            <a:r>
              <a:rPr lang="es-CO" sz="2600" i="1" dirty="0"/>
              <a:t>son iguales o </a:t>
            </a:r>
            <a:r>
              <a:rPr lang="x-none" sz="2600" i="1" dirty="0"/>
              <a:t>están por encima de la mediana</a:t>
            </a:r>
          </a:p>
          <a:p>
            <a:pPr eaLnBrk="1" hangingPunct="1"/>
            <a:endParaRPr lang="en-US" altLang="en-US" dirty="0">
              <a:latin typeface="Arial" pitchFamily="34" charset="0"/>
              <a:cs typeface="Arial" pitchFamily="34" charset="0"/>
            </a:endParaRPr>
          </a:p>
          <a:p>
            <a:pPr eaLnBrk="1" hangingPunct="1"/>
            <a:r>
              <a:rPr lang="en-US" altLang="en-US" dirty="0">
                <a:latin typeface="Arial" pitchFamily="34" charset="0"/>
                <a:cs typeface="Arial" pitchFamily="34" charset="0"/>
              </a:rPr>
              <a:t>Este es el  valor que divide </a:t>
            </a:r>
            <a:r>
              <a:rPr lang="en-US" altLang="en-US" dirty="0" err="1">
                <a:latin typeface="Arial" pitchFamily="34" charset="0"/>
                <a:cs typeface="Arial" pitchFamily="34" charset="0"/>
              </a:rPr>
              <a:t>en</a:t>
            </a:r>
            <a:r>
              <a:rPr lang="en-US" altLang="en-US" dirty="0">
                <a:latin typeface="Arial" pitchFamily="34" charset="0"/>
                <a:cs typeface="Arial" pitchFamily="34" charset="0"/>
              </a:rPr>
              <a:t> dos una </a:t>
            </a:r>
            <a:r>
              <a:rPr lang="en-US" altLang="en-US" dirty="0" err="1">
                <a:latin typeface="Arial" pitchFamily="34" charset="0"/>
                <a:cs typeface="Arial" pitchFamily="34" charset="0"/>
              </a:rPr>
              <a:t>serie</a:t>
            </a:r>
            <a:r>
              <a:rPr lang="en-US" altLang="en-US" dirty="0">
                <a:latin typeface="Arial" pitchFamily="34" charset="0"/>
                <a:cs typeface="Arial" pitchFamily="34" charset="0"/>
              </a:rPr>
              <a:t>, 50% de las </a:t>
            </a:r>
            <a:r>
              <a:rPr lang="en-US" altLang="en-US" dirty="0" err="1">
                <a:latin typeface="Arial" pitchFamily="34" charset="0"/>
                <a:cs typeface="Arial" pitchFamily="34" charset="0"/>
              </a:rPr>
              <a:t>observaciones</a:t>
            </a:r>
            <a:r>
              <a:rPr lang="en-US" altLang="en-US" dirty="0">
                <a:latin typeface="Arial" pitchFamily="34" charset="0"/>
                <a:cs typeface="Arial" pitchFamily="34" charset="0"/>
              </a:rPr>
              <a:t> </a:t>
            </a:r>
            <a:r>
              <a:rPr lang="en-US" altLang="en-US" dirty="0" err="1">
                <a:latin typeface="Arial" pitchFamily="34" charset="0"/>
                <a:cs typeface="Arial" pitchFamily="34" charset="0"/>
              </a:rPr>
              <a:t>estarán</a:t>
            </a:r>
            <a:r>
              <a:rPr lang="en-US" altLang="en-US" dirty="0">
                <a:latin typeface="Arial" pitchFamily="34" charset="0"/>
                <a:cs typeface="Arial" pitchFamily="34" charset="0"/>
              </a:rPr>
              <a:t> por </a:t>
            </a:r>
            <a:r>
              <a:rPr lang="en-US" altLang="en-US" dirty="0" err="1">
                <a:latin typeface="Arial" pitchFamily="34" charset="0"/>
                <a:cs typeface="Arial" pitchFamily="34" charset="0"/>
              </a:rPr>
              <a:t>arriba</a:t>
            </a:r>
            <a:r>
              <a:rPr lang="en-US" altLang="en-US" dirty="0">
                <a:latin typeface="Arial" pitchFamily="34" charset="0"/>
                <a:cs typeface="Arial" pitchFamily="34" charset="0"/>
              </a:rPr>
              <a:t> y la </a:t>
            </a:r>
            <a:r>
              <a:rPr lang="en-US" altLang="en-US" dirty="0" err="1">
                <a:latin typeface="Arial" pitchFamily="34" charset="0"/>
                <a:cs typeface="Arial" pitchFamily="34" charset="0"/>
              </a:rPr>
              <a:t>otra</a:t>
            </a:r>
            <a:r>
              <a:rPr lang="en-US" altLang="en-US" dirty="0">
                <a:latin typeface="Arial" pitchFamily="34" charset="0"/>
                <a:cs typeface="Arial" pitchFamily="34" charset="0"/>
              </a:rPr>
              <a:t> </a:t>
            </a:r>
            <a:r>
              <a:rPr lang="en-US" altLang="en-US" dirty="0" err="1">
                <a:latin typeface="Arial" pitchFamily="34" charset="0"/>
                <a:cs typeface="Arial" pitchFamily="34" charset="0"/>
              </a:rPr>
              <a:t>mitad</a:t>
            </a:r>
            <a:r>
              <a:rPr lang="en-US" altLang="en-US" dirty="0">
                <a:latin typeface="Arial" pitchFamily="34" charset="0"/>
                <a:cs typeface="Arial" pitchFamily="34" charset="0"/>
              </a:rPr>
              <a:t> por </a:t>
            </a:r>
            <a:r>
              <a:rPr lang="en-US" altLang="en-US" dirty="0" err="1">
                <a:latin typeface="Arial" pitchFamily="34" charset="0"/>
                <a:cs typeface="Arial" pitchFamily="34" charset="0"/>
              </a:rPr>
              <a:t>debajo</a:t>
            </a:r>
            <a:r>
              <a:rPr lang="en-US" altLang="en-US" dirty="0">
                <a:latin typeface="Arial" pitchFamily="34" charset="0"/>
                <a:cs typeface="Arial" pitchFamily="34" charset="0"/>
              </a:rPr>
              <a:t> de ese valor</a:t>
            </a: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10</a:t>
            </a:fld>
            <a:endParaRPr lang="es-CO"/>
          </a:p>
        </p:txBody>
      </p:sp>
    </p:spTree>
    <p:extLst>
      <p:ext uri="{BB962C8B-B14F-4D97-AF65-F5344CB8AC3E}">
        <p14:creationId xmlns:p14="http://schemas.microsoft.com/office/powerpoint/2010/main" val="48284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37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5EAD2-6341-4759-8971-A5DFAA838E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4F425D1-336B-40A5-9346-81F5AAF7210A}"/>
              </a:ext>
            </a:extLst>
          </p:cNvPr>
          <p:cNvSpPr>
            <a:spLocks noGrp="1"/>
          </p:cNvSpPr>
          <p:nvPr>
            <p:ph type="dt" sz="half" idx="10"/>
          </p:nvPr>
        </p:nvSpPr>
        <p:spPr/>
        <p:txBody>
          <a:bodyPr/>
          <a:lstStyle/>
          <a:p>
            <a:fld id="{DD1B2FCD-9945-4904-A01C-786CCAC9B891}" type="datetimeFigureOut">
              <a:rPr lang="es-CO" smtClean="0"/>
              <a:t>7/11/2020</a:t>
            </a:fld>
            <a:endParaRPr lang="es-CO"/>
          </a:p>
        </p:txBody>
      </p:sp>
      <p:sp>
        <p:nvSpPr>
          <p:cNvPr id="4" name="Marcador de pie de página 3">
            <a:extLst>
              <a:ext uri="{FF2B5EF4-FFF2-40B4-BE49-F238E27FC236}">
                <a16:creationId xmlns:a16="http://schemas.microsoft.com/office/drawing/2014/main" id="{27F45B6E-B162-449E-ABEE-522FF472EC6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407B60F-408B-466D-B99E-25A92E2FC735}"/>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189128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0184A2-DD26-4518-9FF1-2D0EB0F033EC}"/>
              </a:ext>
            </a:extLst>
          </p:cNvPr>
          <p:cNvSpPr>
            <a:spLocks noGrp="1"/>
          </p:cNvSpPr>
          <p:nvPr>
            <p:ph type="dt" sz="half" idx="10"/>
          </p:nvPr>
        </p:nvSpPr>
        <p:spPr/>
        <p:txBody>
          <a:bodyPr/>
          <a:lstStyle/>
          <a:p>
            <a:fld id="{DD1B2FCD-9945-4904-A01C-786CCAC9B891}" type="datetimeFigureOut">
              <a:rPr lang="es-CO" smtClean="0"/>
              <a:t>7/11/2020</a:t>
            </a:fld>
            <a:endParaRPr lang="es-CO"/>
          </a:p>
        </p:txBody>
      </p:sp>
      <p:sp>
        <p:nvSpPr>
          <p:cNvPr id="3" name="Marcador de pie de página 2">
            <a:extLst>
              <a:ext uri="{FF2B5EF4-FFF2-40B4-BE49-F238E27FC236}">
                <a16:creationId xmlns:a16="http://schemas.microsoft.com/office/drawing/2014/main" id="{23EF960E-31EE-4197-91F4-F21B7A63BA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6C12CF9-598D-467B-9534-29D479BB1B36}"/>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6029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153703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8071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102194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174323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84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spTree>
    <p:extLst>
      <p:ext uri="{BB962C8B-B14F-4D97-AF65-F5344CB8AC3E}">
        <p14:creationId xmlns:p14="http://schemas.microsoft.com/office/powerpoint/2010/main" val="38254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762375"/>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7130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5172076"/>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3107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2A36A-D8E6-4D71-8BEF-DC62F2D6FD2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6580E52-669D-4242-89CB-EC8DF2DF214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2A2ED2-1908-43A6-8317-D06F080D195F}"/>
              </a:ext>
            </a:extLst>
          </p:cNvPr>
          <p:cNvSpPr>
            <a:spLocks noGrp="1"/>
          </p:cNvSpPr>
          <p:nvPr>
            <p:ph type="dt" sz="half" idx="10"/>
          </p:nvPr>
        </p:nvSpPr>
        <p:spPr/>
        <p:txBody>
          <a:bodyPr/>
          <a:lstStyle/>
          <a:p>
            <a:fld id="{DD1B2FCD-9945-4904-A01C-786CCAC9B891}" type="datetimeFigureOut">
              <a:rPr lang="es-CO" smtClean="0"/>
              <a:t>7/11/2020</a:t>
            </a:fld>
            <a:endParaRPr lang="es-CO"/>
          </a:p>
        </p:txBody>
      </p:sp>
      <p:sp>
        <p:nvSpPr>
          <p:cNvPr id="5" name="Marcador de pie de página 4">
            <a:extLst>
              <a:ext uri="{FF2B5EF4-FFF2-40B4-BE49-F238E27FC236}">
                <a16:creationId xmlns:a16="http://schemas.microsoft.com/office/drawing/2014/main" id="{0DF90A10-5F83-459A-A299-4AA611646E9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5F593CF-D027-4D10-919A-A6AD04592333}"/>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82945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C47CD-7267-465C-8307-91091AD866A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69F2932-7EAA-4D1E-900A-C846E8614B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8A6CA01-7721-44A2-B199-E1967E73AC22}"/>
              </a:ext>
            </a:extLst>
          </p:cNvPr>
          <p:cNvSpPr>
            <a:spLocks noGrp="1"/>
          </p:cNvSpPr>
          <p:nvPr>
            <p:ph type="dt" sz="half" idx="10"/>
          </p:nvPr>
        </p:nvSpPr>
        <p:spPr/>
        <p:txBody>
          <a:bodyPr/>
          <a:lstStyle/>
          <a:p>
            <a:fld id="{DD1B2FCD-9945-4904-A01C-786CCAC9B891}" type="datetimeFigureOut">
              <a:rPr lang="es-CO" smtClean="0"/>
              <a:t>7/11/2020</a:t>
            </a:fld>
            <a:endParaRPr lang="es-CO"/>
          </a:p>
        </p:txBody>
      </p:sp>
      <p:sp>
        <p:nvSpPr>
          <p:cNvPr id="5" name="Marcador de pie de página 4">
            <a:extLst>
              <a:ext uri="{FF2B5EF4-FFF2-40B4-BE49-F238E27FC236}">
                <a16:creationId xmlns:a16="http://schemas.microsoft.com/office/drawing/2014/main" id="{D68313C4-4D45-4343-80E4-399A995EFF3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ED6665-3629-4059-9C4C-7E8D3235D73A}"/>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321124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90496-40A1-49C6-9F87-30656AFACD5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E7DB547-57F7-44E5-8F6D-44EF8B0F188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AAE246-7624-470F-9AAA-DFD780F49F1D}"/>
              </a:ext>
            </a:extLst>
          </p:cNvPr>
          <p:cNvSpPr>
            <a:spLocks noGrp="1"/>
          </p:cNvSpPr>
          <p:nvPr>
            <p:ph type="dt" sz="half" idx="10"/>
          </p:nvPr>
        </p:nvSpPr>
        <p:spPr/>
        <p:txBody>
          <a:bodyPr/>
          <a:lstStyle/>
          <a:p>
            <a:fld id="{DD1B2FCD-9945-4904-A01C-786CCAC9B891}" type="datetimeFigureOut">
              <a:rPr lang="es-CO" smtClean="0"/>
              <a:t>7/11/2020</a:t>
            </a:fld>
            <a:endParaRPr lang="es-CO"/>
          </a:p>
        </p:txBody>
      </p:sp>
      <p:sp>
        <p:nvSpPr>
          <p:cNvPr id="5" name="Marcador de pie de página 4">
            <a:extLst>
              <a:ext uri="{FF2B5EF4-FFF2-40B4-BE49-F238E27FC236}">
                <a16:creationId xmlns:a16="http://schemas.microsoft.com/office/drawing/2014/main" id="{7A2D9877-3814-4452-8B49-066EC6D6009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0E95EA9-0D4A-4599-B33C-22E77222FC98}"/>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241622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4A162-D815-4EE7-8D71-9911F698E3A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3B562F7-745A-4C8B-9DDA-6DC6957CD098}"/>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C6D97DB-7B30-4CF8-8DCD-AE1688CAD57F}"/>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0798A32-BF51-4AEB-A12E-3B33C63AC7FC}"/>
              </a:ext>
            </a:extLst>
          </p:cNvPr>
          <p:cNvSpPr>
            <a:spLocks noGrp="1"/>
          </p:cNvSpPr>
          <p:nvPr>
            <p:ph type="dt" sz="half" idx="10"/>
          </p:nvPr>
        </p:nvSpPr>
        <p:spPr/>
        <p:txBody>
          <a:bodyPr/>
          <a:lstStyle/>
          <a:p>
            <a:fld id="{DD1B2FCD-9945-4904-A01C-786CCAC9B891}" type="datetimeFigureOut">
              <a:rPr lang="es-CO" smtClean="0"/>
              <a:t>7/11/2020</a:t>
            </a:fld>
            <a:endParaRPr lang="es-CO"/>
          </a:p>
        </p:txBody>
      </p:sp>
      <p:sp>
        <p:nvSpPr>
          <p:cNvPr id="6" name="Marcador de pie de página 5">
            <a:extLst>
              <a:ext uri="{FF2B5EF4-FFF2-40B4-BE49-F238E27FC236}">
                <a16:creationId xmlns:a16="http://schemas.microsoft.com/office/drawing/2014/main" id="{EA65717E-D28B-441A-A6A6-66464420725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9E55FBB-EECE-4906-B3E8-750F0ACBDE98}"/>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255975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0DD24-2E27-4D60-AAD2-1C29A28B27C5}"/>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09DAC3-9692-4013-A099-1679E410487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88A273-5E3D-49FA-8B3E-8951CD19384E}"/>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35B33FF-3AB4-4DA7-89A9-D072EFD724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2419D15-FE6C-40BF-9C95-B9448CCD77B3}"/>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21E8266-CEE5-4D21-8D99-925ED405719B}"/>
              </a:ext>
            </a:extLst>
          </p:cNvPr>
          <p:cNvSpPr>
            <a:spLocks noGrp="1"/>
          </p:cNvSpPr>
          <p:nvPr>
            <p:ph type="dt" sz="half" idx="10"/>
          </p:nvPr>
        </p:nvSpPr>
        <p:spPr/>
        <p:txBody>
          <a:bodyPr/>
          <a:lstStyle/>
          <a:p>
            <a:fld id="{DD1B2FCD-9945-4904-A01C-786CCAC9B891}" type="datetimeFigureOut">
              <a:rPr lang="es-CO" smtClean="0"/>
              <a:t>7/11/2020</a:t>
            </a:fld>
            <a:endParaRPr lang="es-CO"/>
          </a:p>
        </p:txBody>
      </p:sp>
      <p:sp>
        <p:nvSpPr>
          <p:cNvPr id="8" name="Marcador de pie de página 7">
            <a:extLst>
              <a:ext uri="{FF2B5EF4-FFF2-40B4-BE49-F238E27FC236}">
                <a16:creationId xmlns:a16="http://schemas.microsoft.com/office/drawing/2014/main" id="{F9F0DAA1-B70D-4354-A96F-FFA672B3873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6ABD312-EB9F-48A8-BB0C-C0C476D36C99}"/>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9939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CEA3C5-03B6-4CAE-9AE7-891320DAC8A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E8B308B-1BE8-46E2-8740-C00FEF4116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B3C6B9-4406-4A2E-A8A2-307890C36C4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B2FCD-9945-4904-A01C-786CCAC9B891}" type="datetimeFigureOut">
              <a:rPr lang="es-CO" smtClean="0"/>
              <a:t>7/11/2020</a:t>
            </a:fld>
            <a:endParaRPr lang="es-CO"/>
          </a:p>
        </p:txBody>
      </p:sp>
      <p:sp>
        <p:nvSpPr>
          <p:cNvPr id="5" name="Marcador de pie de página 4">
            <a:extLst>
              <a:ext uri="{FF2B5EF4-FFF2-40B4-BE49-F238E27FC236}">
                <a16:creationId xmlns:a16="http://schemas.microsoft.com/office/drawing/2014/main" id="{BC54238A-EDDC-4D78-842D-4F12560CEF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5B00AD8-AA5E-4970-945A-B0B620E3DAA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E23C7-5584-496A-9D50-5D6BB514B3F9}" type="slidenum">
              <a:rPr lang="es-CO" smtClean="0"/>
              <a:t>‹Nº›</a:t>
            </a:fld>
            <a:endParaRPr lang="es-CO"/>
          </a:p>
        </p:txBody>
      </p:sp>
    </p:spTree>
    <p:extLst>
      <p:ext uri="{BB962C8B-B14F-4D97-AF65-F5344CB8AC3E}">
        <p14:creationId xmlns:p14="http://schemas.microsoft.com/office/powerpoint/2010/main" val="29693830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7807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2.xls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34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7CB57-06CB-457E-8ACC-3FC6760E89A5}"/>
              </a:ext>
            </a:extLst>
          </p:cNvPr>
          <p:cNvSpPr>
            <a:spLocks noGrp="1"/>
          </p:cNvSpPr>
          <p:nvPr>
            <p:ph type="title"/>
          </p:nvPr>
        </p:nvSpPr>
        <p:spPr/>
        <p:txBody>
          <a:bodyPr>
            <a:noAutofit/>
          </a:bodyPr>
          <a:lstStyle/>
          <a:p>
            <a:pPr algn="ctr"/>
            <a:r>
              <a:rPr lang="es-CO" sz="3200" dirty="0">
                <a:solidFill>
                  <a:srgbClr val="C00000"/>
                </a:solidFill>
                <a:latin typeface="Gotham Black" pitchFamily="50" charset="0"/>
              </a:rPr>
              <a:t>Mediana</a:t>
            </a:r>
          </a:p>
        </p:txBody>
      </p:sp>
      <p:sp>
        <p:nvSpPr>
          <p:cNvPr id="3" name="Marcador de contenido 2">
            <a:extLst>
              <a:ext uri="{FF2B5EF4-FFF2-40B4-BE49-F238E27FC236}">
                <a16:creationId xmlns:a16="http://schemas.microsoft.com/office/drawing/2014/main" id="{F30A3FF3-6C3B-4919-B8B2-CA454D1FE23C}"/>
              </a:ext>
            </a:extLst>
          </p:cNvPr>
          <p:cNvSpPr>
            <a:spLocks noGrp="1"/>
          </p:cNvSpPr>
          <p:nvPr>
            <p:ph sz="quarter" idx="10"/>
          </p:nvPr>
        </p:nvSpPr>
        <p:spPr>
          <a:xfrm>
            <a:off x="492919" y="1114425"/>
            <a:ext cx="8086725" cy="3322687"/>
          </a:xfrm>
        </p:spPr>
        <p:txBody>
          <a:bodyPr>
            <a:normAutofit fontScale="25000" lnSpcReduction="20000"/>
          </a:bodyPr>
          <a:lstStyle/>
          <a:p>
            <a:pPr marL="0" indent="0" eaLnBrk="1" hangingPunct="1">
              <a:buSzTx/>
              <a:buFont typeface="Wingdings" pitchFamily="2" charset="2"/>
              <a:buNone/>
              <a:defRPr b="0" i="0"/>
            </a:pPr>
            <a:r>
              <a:rPr lang="x-none" sz="8800" b="0" dirty="0">
                <a:latin typeface="Gotham Black" pitchFamily="50" charset="0"/>
              </a:rPr>
              <a:t>Definición:</a:t>
            </a:r>
          </a:p>
          <a:p>
            <a:pPr marL="0" indent="0" eaLnBrk="1" hangingPunct="1">
              <a:lnSpc>
                <a:spcPct val="110000"/>
              </a:lnSpc>
              <a:buSzTx/>
              <a:buFont typeface="Wingdings" pitchFamily="2" charset="2"/>
              <a:buNone/>
              <a:defRPr b="0" i="0"/>
            </a:pPr>
            <a:r>
              <a:rPr lang="x-none" sz="8800" i="1" dirty="0">
                <a:latin typeface="Gotham Light" pitchFamily="50" charset="0"/>
                <a:cs typeface="Arial" charset="0"/>
              </a:rPr>
              <a:t>Valor medio; valor que divide la distribución en dos partes iguales</a:t>
            </a:r>
          </a:p>
          <a:p>
            <a:pPr marL="623888" lvl="1" eaLnBrk="1" hangingPunct="1">
              <a:lnSpc>
                <a:spcPct val="110000"/>
              </a:lnSpc>
              <a:spcBef>
                <a:spcPct val="0"/>
              </a:spcBef>
              <a:defRPr b="0" i="0"/>
            </a:pPr>
            <a:r>
              <a:rPr lang="x-none" sz="8800" i="1" dirty="0">
                <a:latin typeface="Gotham Light" pitchFamily="50" charset="0"/>
              </a:rPr>
              <a:t>El 50% de las observaciones</a:t>
            </a:r>
            <a:r>
              <a:rPr lang="es-CO" sz="8800" i="1" dirty="0">
                <a:latin typeface="Gotham Light" pitchFamily="50" charset="0"/>
              </a:rPr>
              <a:t> son iguales o</a:t>
            </a:r>
            <a:r>
              <a:rPr lang="x-none" sz="8800" i="1" dirty="0">
                <a:latin typeface="Gotham Light" pitchFamily="50" charset="0"/>
              </a:rPr>
              <a:t> están por debajo de la mediana</a:t>
            </a:r>
          </a:p>
          <a:p>
            <a:pPr marL="623888" lvl="1" eaLnBrk="1" hangingPunct="1">
              <a:lnSpc>
                <a:spcPct val="110000"/>
              </a:lnSpc>
              <a:spcBef>
                <a:spcPct val="0"/>
              </a:spcBef>
              <a:defRPr b="0" i="0"/>
            </a:pPr>
            <a:r>
              <a:rPr lang="x-none" sz="8800" i="1" dirty="0">
                <a:latin typeface="Gotham Light" pitchFamily="50" charset="0"/>
              </a:rPr>
              <a:t>El 50% de las observaciones </a:t>
            </a:r>
            <a:r>
              <a:rPr lang="es-CO" sz="8800" i="1" dirty="0">
                <a:latin typeface="Gotham Light" pitchFamily="50" charset="0"/>
              </a:rPr>
              <a:t>son iguales o </a:t>
            </a:r>
            <a:r>
              <a:rPr lang="x-none" sz="8800" i="1" dirty="0">
                <a:latin typeface="Gotham Light" pitchFamily="50" charset="0"/>
              </a:rPr>
              <a:t>están por encima de la mediana</a:t>
            </a:r>
          </a:p>
          <a:p>
            <a:pPr marL="223838" indent="-223838" eaLnBrk="1" hangingPunct="1">
              <a:lnSpc>
                <a:spcPct val="110000"/>
              </a:lnSpc>
              <a:defRPr b="0" i="0"/>
            </a:pPr>
            <a:endParaRPr lang="es-CO" sz="5100" b="1" dirty="0">
              <a:latin typeface="Gotham Light" pitchFamily="50" charset="0"/>
            </a:endParaRPr>
          </a:p>
          <a:p>
            <a:pPr marL="223838" indent="-223838" eaLnBrk="1" hangingPunct="1">
              <a:lnSpc>
                <a:spcPct val="110000"/>
              </a:lnSpc>
              <a:defRPr b="0" i="0"/>
            </a:pPr>
            <a:endParaRPr lang="x-none" sz="5100" b="1" dirty="0">
              <a:latin typeface="Gotham Light" pitchFamily="50" charset="0"/>
            </a:endParaRPr>
          </a:p>
          <a:p>
            <a:pPr marL="223838" indent="-223838" eaLnBrk="1" hangingPunct="1">
              <a:spcBef>
                <a:spcPct val="0"/>
              </a:spcBef>
              <a:spcAft>
                <a:spcPts val="300"/>
              </a:spcAft>
              <a:buSzTx/>
              <a:buFont typeface="Wingdings" pitchFamily="2" charset="2"/>
              <a:buNone/>
              <a:defRPr b="0" i="0"/>
            </a:pPr>
            <a:r>
              <a:rPr lang="x-none" sz="8800" dirty="0">
                <a:latin typeface="Gotham Black" pitchFamily="50" charset="0"/>
              </a:rPr>
              <a:t>Para calcular la mediana, siga estos pasos: </a:t>
            </a:r>
          </a:p>
          <a:p>
            <a:endParaRPr lang="es-CO" dirty="0"/>
          </a:p>
        </p:txBody>
      </p:sp>
      <p:sp>
        <p:nvSpPr>
          <p:cNvPr id="5" name="CuadroTexto 4">
            <a:extLst>
              <a:ext uri="{FF2B5EF4-FFF2-40B4-BE49-F238E27FC236}">
                <a16:creationId xmlns:a16="http://schemas.microsoft.com/office/drawing/2014/main" id="{3CDFF0BA-D570-4E4C-A9A1-9663504C43A2}"/>
              </a:ext>
            </a:extLst>
          </p:cNvPr>
          <p:cNvSpPr txBox="1"/>
          <p:nvPr/>
        </p:nvSpPr>
        <p:spPr>
          <a:xfrm>
            <a:off x="464869" y="4701043"/>
            <a:ext cx="2622335" cy="923330"/>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lvl="1">
              <a:spcBef>
                <a:spcPct val="0"/>
              </a:spcBef>
              <a:spcAft>
                <a:spcPts val="300"/>
              </a:spcAft>
              <a:buClr>
                <a:schemeClr val="tx1"/>
              </a:buClr>
              <a:defRPr b="0" i="0"/>
            </a:pPr>
            <a:r>
              <a:rPr lang="x-none" dirty="0">
                <a:latin typeface="Gotham Light" pitchFamily="50" charset="0"/>
              </a:rPr>
              <a:t>Organice las observaciones en orden</a:t>
            </a:r>
          </a:p>
        </p:txBody>
      </p:sp>
      <p:sp>
        <p:nvSpPr>
          <p:cNvPr id="7" name="CuadroTexto 6">
            <a:extLst>
              <a:ext uri="{FF2B5EF4-FFF2-40B4-BE49-F238E27FC236}">
                <a16:creationId xmlns:a16="http://schemas.microsoft.com/office/drawing/2014/main" id="{CCA804C0-EFA4-4C0E-8FB6-612DDFE0EB67}"/>
              </a:ext>
            </a:extLst>
          </p:cNvPr>
          <p:cNvSpPr txBox="1"/>
          <p:nvPr/>
        </p:nvSpPr>
        <p:spPr>
          <a:xfrm>
            <a:off x="3455875" y="4696545"/>
            <a:ext cx="2572873" cy="923330"/>
          </a:xfrm>
          <a:prstGeom prst="rect">
            <a:avLst/>
          </a:prstGeom>
          <a:noFill/>
          <a:ln>
            <a:solidFill>
              <a:srgbClr val="C00000"/>
            </a:solidFill>
          </a:ln>
        </p:spPr>
        <p:txBody>
          <a:bodyPr wrap="square">
            <a:spAutoFit/>
          </a:bodyPr>
          <a:lstStyle/>
          <a:p>
            <a:pPr lvl="1">
              <a:spcBef>
                <a:spcPct val="0"/>
              </a:spcBef>
              <a:spcAft>
                <a:spcPts val="300"/>
              </a:spcAft>
              <a:buClr>
                <a:schemeClr val="tx1"/>
              </a:buClr>
              <a:defRPr b="0" i="0"/>
            </a:pPr>
            <a:r>
              <a:rPr lang="x-none" dirty="0">
                <a:latin typeface="Gotham Light" pitchFamily="50" charset="0"/>
              </a:rPr>
              <a:t>Encuentre la posición media como (n + 1) / 2</a:t>
            </a:r>
          </a:p>
        </p:txBody>
      </p:sp>
      <p:sp>
        <p:nvSpPr>
          <p:cNvPr id="9" name="CuadroTexto 8">
            <a:extLst>
              <a:ext uri="{FF2B5EF4-FFF2-40B4-BE49-F238E27FC236}">
                <a16:creationId xmlns:a16="http://schemas.microsoft.com/office/drawing/2014/main" id="{0C5DFCCB-4DF7-4C92-AD55-EFE2CDE2EF59}"/>
              </a:ext>
            </a:extLst>
          </p:cNvPr>
          <p:cNvSpPr txBox="1"/>
          <p:nvPr/>
        </p:nvSpPr>
        <p:spPr>
          <a:xfrm>
            <a:off x="6412335" y="4696545"/>
            <a:ext cx="2266795" cy="923330"/>
          </a:xfrm>
          <a:prstGeom prst="rect">
            <a:avLst/>
          </a:prstGeom>
          <a:noFill/>
          <a:ln>
            <a:solidFill>
              <a:srgbClr val="C00000"/>
            </a:solidFill>
          </a:ln>
        </p:spPr>
        <p:txBody>
          <a:bodyPr wrap="square">
            <a:spAutoFit/>
          </a:bodyPr>
          <a:lstStyle/>
          <a:p>
            <a:pPr lvl="1">
              <a:spcBef>
                <a:spcPct val="0"/>
              </a:spcBef>
              <a:spcAft>
                <a:spcPts val="300"/>
              </a:spcAft>
              <a:buClr>
                <a:schemeClr val="tx1"/>
              </a:buClr>
              <a:defRPr b="0" i="0"/>
            </a:pPr>
            <a:r>
              <a:rPr lang="x-none" dirty="0">
                <a:latin typeface="Gotham Light" pitchFamily="50" charset="0"/>
              </a:rPr>
              <a:t>Identifique el valor en el medio</a:t>
            </a:r>
          </a:p>
        </p:txBody>
      </p:sp>
      <p:sp>
        <p:nvSpPr>
          <p:cNvPr id="10" name="CuadroTexto 9">
            <a:extLst>
              <a:ext uri="{FF2B5EF4-FFF2-40B4-BE49-F238E27FC236}">
                <a16:creationId xmlns:a16="http://schemas.microsoft.com/office/drawing/2014/main" id="{B668FC36-6D02-4209-8DF7-E58BE58D1B8E}"/>
              </a:ext>
            </a:extLst>
          </p:cNvPr>
          <p:cNvSpPr txBox="1"/>
          <p:nvPr/>
        </p:nvSpPr>
        <p:spPr>
          <a:xfrm>
            <a:off x="564357" y="4836205"/>
            <a:ext cx="380232" cy="646331"/>
          </a:xfrm>
          <a:prstGeom prst="rect">
            <a:avLst/>
          </a:prstGeom>
          <a:noFill/>
        </p:spPr>
        <p:txBody>
          <a:bodyPr wrap="none" rtlCol="0">
            <a:spAutoFit/>
          </a:bodyPr>
          <a:lstStyle/>
          <a:p>
            <a:r>
              <a:rPr lang="es-CO" sz="3600" dirty="0">
                <a:solidFill>
                  <a:srgbClr val="C00000"/>
                </a:solidFill>
                <a:latin typeface="Gotham Black" pitchFamily="50" charset="0"/>
              </a:rPr>
              <a:t>1</a:t>
            </a:r>
          </a:p>
        </p:txBody>
      </p:sp>
      <p:sp>
        <p:nvSpPr>
          <p:cNvPr id="12" name="CuadroTexto 11">
            <a:extLst>
              <a:ext uri="{FF2B5EF4-FFF2-40B4-BE49-F238E27FC236}">
                <a16:creationId xmlns:a16="http://schemas.microsoft.com/office/drawing/2014/main" id="{17070C39-CFA7-46F8-9D0E-3A96AC96822E}"/>
              </a:ext>
            </a:extLst>
          </p:cNvPr>
          <p:cNvSpPr txBox="1"/>
          <p:nvPr/>
        </p:nvSpPr>
        <p:spPr>
          <a:xfrm>
            <a:off x="3450722" y="4797152"/>
            <a:ext cx="473206" cy="646331"/>
          </a:xfrm>
          <a:prstGeom prst="rect">
            <a:avLst/>
          </a:prstGeom>
          <a:noFill/>
        </p:spPr>
        <p:txBody>
          <a:bodyPr wrap="none" rtlCol="0">
            <a:spAutoFit/>
          </a:bodyPr>
          <a:lstStyle/>
          <a:p>
            <a:r>
              <a:rPr lang="es-CO" sz="3600" dirty="0">
                <a:solidFill>
                  <a:srgbClr val="C00000"/>
                </a:solidFill>
                <a:latin typeface="Gotham Black" pitchFamily="50" charset="0"/>
              </a:rPr>
              <a:t>2</a:t>
            </a:r>
          </a:p>
        </p:txBody>
      </p:sp>
      <p:sp>
        <p:nvSpPr>
          <p:cNvPr id="14" name="CuadroTexto 13">
            <a:extLst>
              <a:ext uri="{FF2B5EF4-FFF2-40B4-BE49-F238E27FC236}">
                <a16:creationId xmlns:a16="http://schemas.microsoft.com/office/drawing/2014/main" id="{52C6337C-5F1B-4377-AB89-841FE30C68C8}"/>
              </a:ext>
            </a:extLst>
          </p:cNvPr>
          <p:cNvSpPr txBox="1"/>
          <p:nvPr/>
        </p:nvSpPr>
        <p:spPr>
          <a:xfrm>
            <a:off x="6412336" y="4836205"/>
            <a:ext cx="471604" cy="646331"/>
          </a:xfrm>
          <a:prstGeom prst="rect">
            <a:avLst/>
          </a:prstGeom>
          <a:noFill/>
        </p:spPr>
        <p:txBody>
          <a:bodyPr wrap="none" rtlCol="0">
            <a:spAutoFit/>
          </a:bodyPr>
          <a:lstStyle/>
          <a:p>
            <a:r>
              <a:rPr lang="es-CO" sz="3600" dirty="0">
                <a:solidFill>
                  <a:srgbClr val="C00000"/>
                </a:solidFill>
                <a:latin typeface="Gotham Black" pitchFamily="50" charset="0"/>
              </a:rPr>
              <a:t>3</a:t>
            </a:r>
          </a:p>
        </p:txBody>
      </p:sp>
    </p:spTree>
    <p:extLst>
      <p:ext uri="{BB962C8B-B14F-4D97-AF65-F5344CB8AC3E}">
        <p14:creationId xmlns:p14="http://schemas.microsoft.com/office/powerpoint/2010/main" val="163293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E3D3552-1FE7-48A6-967D-7F08EB835F2A}"/>
              </a:ext>
            </a:extLst>
          </p:cNvPr>
          <p:cNvSpPr txBox="1"/>
          <p:nvPr/>
        </p:nvSpPr>
        <p:spPr>
          <a:xfrm>
            <a:off x="512064" y="120084"/>
            <a:ext cx="8382000" cy="830997"/>
          </a:xfrm>
          <a:prstGeom prst="rect">
            <a:avLst/>
          </a:prstGeom>
          <a:noFill/>
        </p:spPr>
        <p:txBody>
          <a:bodyPr wrap="square">
            <a:spAutoFit/>
          </a:bodyPr>
          <a:lstStyle/>
          <a:p>
            <a:pPr algn="ctr"/>
            <a:r>
              <a:rPr lang="es-MX" altLang="en-US" sz="2400" b="1" dirty="0">
                <a:solidFill>
                  <a:srgbClr val="C00000"/>
                </a:solidFill>
                <a:latin typeface="Gotham Black" pitchFamily="50" charset="0"/>
              </a:rPr>
              <a:t>Encontrar la mediana de las series clasificadas</a:t>
            </a:r>
            <a:br>
              <a:rPr lang="es-MX" altLang="en-US" sz="2400" b="1" dirty="0">
                <a:solidFill>
                  <a:srgbClr val="C00000"/>
                </a:solidFill>
                <a:latin typeface="Gotham Black" pitchFamily="50" charset="0"/>
              </a:rPr>
            </a:br>
            <a:r>
              <a:rPr lang="es-MX" altLang="en-US" sz="2400" b="1" dirty="0">
                <a:solidFill>
                  <a:srgbClr val="C00000"/>
                </a:solidFill>
                <a:latin typeface="Gotham Black" pitchFamily="50" charset="0"/>
              </a:rPr>
              <a:t>Número impar de valores (n = 19)</a:t>
            </a:r>
          </a:p>
        </p:txBody>
      </p:sp>
      <p:graphicFrame>
        <p:nvGraphicFramePr>
          <p:cNvPr id="4" name="Group 74">
            <a:extLst>
              <a:ext uri="{FF2B5EF4-FFF2-40B4-BE49-F238E27FC236}">
                <a16:creationId xmlns:a16="http://schemas.microsoft.com/office/drawing/2014/main" id="{1355A046-A022-4B0F-B5B3-1D5567ADB102}"/>
              </a:ext>
            </a:extLst>
          </p:cNvPr>
          <p:cNvGraphicFramePr>
            <a:graphicFrameLocks noGrp="1"/>
          </p:cNvGraphicFramePr>
          <p:nvPr>
            <p:extLst>
              <p:ext uri="{D42A27DB-BD31-4B8C-83A1-F6EECF244321}">
                <p14:modId xmlns:p14="http://schemas.microsoft.com/office/powerpoint/2010/main" val="2582047760"/>
              </p:ext>
            </p:extLst>
          </p:nvPr>
        </p:nvGraphicFramePr>
        <p:xfrm>
          <a:off x="323528" y="908720"/>
          <a:ext cx="1872208" cy="5635629"/>
        </p:xfrm>
        <a:graphic>
          <a:graphicData uri="http://schemas.openxmlformats.org/drawingml/2006/table">
            <a:tbl>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74335">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bg1"/>
                          </a:solidFill>
                          <a:latin typeface="Gotham Light" pitchFamily="50" charset="0"/>
                          <a:cs typeface="Arial" charset="0"/>
                        </a:rPr>
                        <a:t>Obs.</a:t>
                      </a:r>
                      <a:endParaRPr kumimoji="0" lang="x-none" sz="1200" b="1" i="0" u="none" strike="noStrike" cap="none" normalizeH="0" baseline="0" dirty="0">
                        <a:ln>
                          <a:noFill/>
                        </a:ln>
                        <a:solidFill>
                          <a:schemeClr val="bg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bg1"/>
                          </a:solidFill>
                          <a:latin typeface="Gotham Light" pitchFamily="50" charset="0"/>
                          <a:cs typeface="Arial" charset="0"/>
                        </a:rPr>
                        <a:t>Días</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1</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a:t>
                      </a:r>
                      <a:r>
                        <a:rPr kumimoji="0" lang="x-none"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bl>
          </a:graphicData>
        </a:graphic>
      </p:graphicFrame>
      <p:sp>
        <p:nvSpPr>
          <p:cNvPr id="7" name="Rectangle 26">
            <a:extLst>
              <a:ext uri="{FF2B5EF4-FFF2-40B4-BE49-F238E27FC236}">
                <a16:creationId xmlns:a16="http://schemas.microsoft.com/office/drawing/2014/main" id="{C1A95D46-8330-4514-9B4E-DC34D6D7322B}"/>
              </a:ext>
            </a:extLst>
          </p:cNvPr>
          <p:cNvSpPr>
            <a:spLocks noChangeArrowheads="1"/>
          </p:cNvSpPr>
          <p:nvPr/>
        </p:nvSpPr>
        <p:spPr>
          <a:xfrm>
            <a:off x="2685722" y="2116732"/>
            <a:ext cx="2538240" cy="923330"/>
          </a:xfrm>
          <a:prstGeom prst="rect">
            <a:avLst/>
          </a:prstGeom>
          <a:noFill/>
          <a:ln w="12700">
            <a:noFill/>
            <a:miter lim="800000"/>
            <a:headEnd type="none" w="sm" len="sm"/>
            <a:tailEnd type="none" w="sm" len="sm"/>
          </a:ln>
        </p:spPr>
        <p:txBody>
          <a:bodyPr wrap="square">
            <a:spAutoFit/>
          </a:bodyPr>
          <a:lstStyle/>
          <a:p>
            <a:pPr>
              <a:defRPr b="0" i="0"/>
            </a:pPr>
            <a:r>
              <a:rPr lang="x-none" dirty="0">
                <a:latin typeface="Gotham Light" pitchFamily="50" charset="0"/>
                <a:cs typeface="Arial" panose="020B0604020202020204" pitchFamily="34" charset="0"/>
              </a:rPr>
              <a:t>9 observaciones </a:t>
            </a:r>
          </a:p>
          <a:p>
            <a:pPr>
              <a:defRPr b="0" i="0"/>
            </a:pPr>
            <a:r>
              <a:rPr lang="es-CO" dirty="0">
                <a:latin typeface="Gotham Light" pitchFamily="50" charset="0"/>
                <a:cs typeface="Arial" panose="020B0604020202020204" pitchFamily="34" charset="0"/>
              </a:rPr>
              <a:t>Iguales o </a:t>
            </a:r>
            <a:r>
              <a:rPr lang="x-none" dirty="0">
                <a:latin typeface="Gotham Light" pitchFamily="50" charset="0"/>
                <a:cs typeface="Arial" panose="020B0604020202020204" pitchFamily="34" charset="0"/>
              </a:rPr>
              <a:t>por encima de la mediana</a:t>
            </a:r>
          </a:p>
        </p:txBody>
      </p:sp>
      <p:sp>
        <p:nvSpPr>
          <p:cNvPr id="8" name="Rectangle 29">
            <a:extLst>
              <a:ext uri="{FF2B5EF4-FFF2-40B4-BE49-F238E27FC236}">
                <a16:creationId xmlns:a16="http://schemas.microsoft.com/office/drawing/2014/main" id="{68FF77C1-DCFF-4CC9-831E-B7DE6A175B0E}"/>
              </a:ext>
            </a:extLst>
          </p:cNvPr>
          <p:cNvSpPr>
            <a:spLocks noChangeArrowheads="1"/>
          </p:cNvSpPr>
          <p:nvPr/>
        </p:nvSpPr>
        <p:spPr>
          <a:xfrm>
            <a:off x="2699792" y="5004393"/>
            <a:ext cx="2763890" cy="923330"/>
          </a:xfrm>
          <a:prstGeom prst="rect">
            <a:avLst/>
          </a:prstGeom>
          <a:noFill/>
          <a:ln w="12700">
            <a:noFill/>
            <a:miter lim="800000"/>
            <a:headEnd type="none" w="sm" len="sm"/>
            <a:tailEnd type="none" w="sm" len="sm"/>
          </a:ln>
        </p:spPr>
        <p:txBody>
          <a:bodyPr wrap="square">
            <a:spAutoFit/>
          </a:bodyPr>
          <a:lstStyle/>
          <a:p>
            <a:pPr>
              <a:defRPr b="0" i="0"/>
            </a:pPr>
            <a:r>
              <a:rPr lang="x-none" dirty="0">
                <a:latin typeface="Gotham Light" pitchFamily="50" charset="0"/>
                <a:cs typeface="Arial" panose="020B0604020202020204" pitchFamily="34" charset="0"/>
              </a:rPr>
              <a:t>9 observaciones </a:t>
            </a:r>
          </a:p>
          <a:p>
            <a:pPr>
              <a:defRPr b="0" i="0"/>
            </a:pPr>
            <a:r>
              <a:rPr lang="es-CO" dirty="0">
                <a:latin typeface="Gotham Light" pitchFamily="50" charset="0"/>
                <a:cs typeface="Arial" panose="020B0604020202020204" pitchFamily="34" charset="0"/>
              </a:rPr>
              <a:t>Iguales o </a:t>
            </a:r>
            <a:r>
              <a:rPr lang="x-none" dirty="0">
                <a:latin typeface="Gotham Light" pitchFamily="50" charset="0"/>
                <a:cs typeface="Arial" panose="020B0604020202020204" pitchFamily="34" charset="0"/>
              </a:rPr>
              <a:t>por debajo de la mediana</a:t>
            </a:r>
          </a:p>
        </p:txBody>
      </p:sp>
      <p:sp>
        <p:nvSpPr>
          <p:cNvPr id="9" name="AutoShape 27">
            <a:extLst>
              <a:ext uri="{FF2B5EF4-FFF2-40B4-BE49-F238E27FC236}">
                <a16:creationId xmlns:a16="http://schemas.microsoft.com/office/drawing/2014/main" id="{887974F1-A292-4349-BB4F-FACE1D345713}"/>
              </a:ext>
            </a:extLst>
          </p:cNvPr>
          <p:cNvSpPr/>
          <p:nvPr/>
        </p:nvSpPr>
        <p:spPr>
          <a:xfrm>
            <a:off x="2322651" y="1312569"/>
            <a:ext cx="290513" cy="2438400"/>
          </a:xfrm>
          <a:prstGeom prst="rightBracket">
            <a:avLst>
              <a:gd name="adj" fmla="val 44532"/>
            </a:avLst>
          </a:prstGeom>
          <a:noFill/>
          <a:ln w="381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lr>
                <a:srgbClr val="CC0000"/>
              </a:buClr>
              <a:buSzTx/>
              <a:buFont typeface="Wingdings" pitchFamily="2" charset="2"/>
              <a:buChar char="§"/>
              <a:defRPr sz="2800">
                <a:solidFill>
                  <a:schemeClr val="tx1"/>
                </a:solidFill>
                <a:latin typeface="Arial" pitchFamily="34" charset="0"/>
                <a:cs typeface="Times New Roman" pitchFamily="18" charset="0"/>
              </a:defRPr>
            </a:lvl1pPr>
            <a:lvl2pPr marL="742950" indent="-285750" eaLnBrk="0" hangingPunct="0">
              <a:spcBef>
                <a:spcPct val="20000"/>
              </a:spcBef>
              <a:buClr>
                <a:srgbClr val="C00000"/>
              </a:buClr>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rgbClr val="C00000"/>
              </a:buClr>
              <a:buSzTx/>
              <a:buFont typeface="Arial" pitchFamily="34" charset="0"/>
              <a:buChar char="•"/>
              <a:defRPr sz="2800">
                <a:solidFill>
                  <a:schemeClr val="tx1"/>
                </a:solidFill>
                <a:latin typeface="Arial" pitchFamily="34" charset="0"/>
                <a:cs typeface="Times New Roman" pitchFamily="18" charset="0"/>
              </a:defRPr>
            </a:lvl3pPr>
            <a:lvl4pPr marL="1600200" indent="-228600" eaLnBrk="0" hangingPunct="0">
              <a:spcBef>
                <a:spcPct val="20000"/>
              </a:spcBef>
              <a:buChar char="–"/>
              <a:defRPr sz="2800">
                <a:solidFill>
                  <a:schemeClr val="tx1"/>
                </a:solidFill>
                <a:latin typeface="Arial" pitchFamily="34" charset="0"/>
                <a:cs typeface="Times New Roman" pitchFamily="18" charset="0"/>
              </a:defRPr>
            </a:lvl4pPr>
            <a:lvl5pPr marL="2057400" indent="-228600" eaLnBrk="0" hangingPunct="0">
              <a:spcBef>
                <a:spcPct val="20000"/>
              </a:spcBef>
              <a:buChar char="»"/>
              <a:defRPr sz="28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9pPr>
          </a:lstStyle>
          <a:p>
            <a:pPr eaLnBrk="1" hangingPunct="1">
              <a:spcBef>
                <a:spcPct val="0"/>
              </a:spcBef>
              <a:buClrTx/>
              <a:buSzTx/>
              <a:buFontTx/>
              <a:buNone/>
              <a:defRPr b="0" i="0"/>
            </a:pPr>
            <a:endParaRPr lang="en-US" altLang="en-US" sz="1800">
              <a:latin typeface="Gotham Light" pitchFamily="50" charset="0"/>
              <a:cs typeface="Arial" panose="020B0604020202020204" pitchFamily="34" charset="0"/>
            </a:endParaRPr>
          </a:p>
        </p:txBody>
      </p:sp>
      <p:sp>
        <p:nvSpPr>
          <p:cNvPr id="10" name="AutoShape 27">
            <a:extLst>
              <a:ext uri="{FF2B5EF4-FFF2-40B4-BE49-F238E27FC236}">
                <a16:creationId xmlns:a16="http://schemas.microsoft.com/office/drawing/2014/main" id="{6A2BC38C-B93B-47ED-82AE-046537C13B3D}"/>
              </a:ext>
            </a:extLst>
          </p:cNvPr>
          <p:cNvSpPr/>
          <p:nvPr/>
        </p:nvSpPr>
        <p:spPr>
          <a:xfrm>
            <a:off x="2322651" y="4131969"/>
            <a:ext cx="290513" cy="2438400"/>
          </a:xfrm>
          <a:prstGeom prst="rightBracket">
            <a:avLst>
              <a:gd name="adj" fmla="val 44532"/>
            </a:avLst>
          </a:prstGeom>
          <a:noFill/>
          <a:ln w="381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lr>
                <a:srgbClr val="CC0000"/>
              </a:buClr>
              <a:buSzTx/>
              <a:buFont typeface="Wingdings" pitchFamily="2" charset="2"/>
              <a:buChar char="§"/>
              <a:defRPr sz="2800">
                <a:solidFill>
                  <a:schemeClr val="tx1"/>
                </a:solidFill>
                <a:latin typeface="Arial" pitchFamily="34" charset="0"/>
                <a:cs typeface="Times New Roman" pitchFamily="18" charset="0"/>
              </a:defRPr>
            </a:lvl1pPr>
            <a:lvl2pPr marL="742950" indent="-285750" eaLnBrk="0" hangingPunct="0">
              <a:spcBef>
                <a:spcPct val="20000"/>
              </a:spcBef>
              <a:buClr>
                <a:srgbClr val="C00000"/>
              </a:buClr>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rgbClr val="C00000"/>
              </a:buClr>
              <a:buSzTx/>
              <a:buFont typeface="Arial" pitchFamily="34" charset="0"/>
              <a:buChar char="•"/>
              <a:defRPr sz="2800">
                <a:solidFill>
                  <a:schemeClr val="tx1"/>
                </a:solidFill>
                <a:latin typeface="Arial" pitchFamily="34" charset="0"/>
                <a:cs typeface="Times New Roman" pitchFamily="18" charset="0"/>
              </a:defRPr>
            </a:lvl3pPr>
            <a:lvl4pPr marL="1600200" indent="-228600" eaLnBrk="0" hangingPunct="0">
              <a:spcBef>
                <a:spcPct val="20000"/>
              </a:spcBef>
              <a:buChar char="–"/>
              <a:defRPr sz="2800">
                <a:solidFill>
                  <a:schemeClr val="tx1"/>
                </a:solidFill>
                <a:latin typeface="Arial" pitchFamily="34" charset="0"/>
                <a:cs typeface="Times New Roman" pitchFamily="18" charset="0"/>
              </a:defRPr>
            </a:lvl4pPr>
            <a:lvl5pPr marL="2057400" indent="-228600" eaLnBrk="0" hangingPunct="0">
              <a:spcBef>
                <a:spcPct val="20000"/>
              </a:spcBef>
              <a:buChar char="»"/>
              <a:defRPr sz="28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9pPr>
          </a:lstStyle>
          <a:p>
            <a:pPr eaLnBrk="1" hangingPunct="1">
              <a:spcBef>
                <a:spcPct val="0"/>
              </a:spcBef>
              <a:buClrTx/>
              <a:buSzTx/>
              <a:buFontTx/>
              <a:buNone/>
              <a:defRPr b="0" i="0"/>
            </a:pPr>
            <a:endParaRPr lang="en-US" altLang="en-US" sz="1800">
              <a:latin typeface="Gotham Light" pitchFamily="50" charset="0"/>
              <a:cs typeface="Arial" panose="020B0604020202020204" pitchFamily="34" charset="0"/>
            </a:endParaRPr>
          </a:p>
        </p:txBody>
      </p:sp>
      <p:sp>
        <p:nvSpPr>
          <p:cNvPr id="11" name="Text Box 3">
            <a:extLst>
              <a:ext uri="{FF2B5EF4-FFF2-40B4-BE49-F238E27FC236}">
                <a16:creationId xmlns:a16="http://schemas.microsoft.com/office/drawing/2014/main" id="{A85AF742-B167-44B9-B466-D3C43E8C326D}"/>
              </a:ext>
            </a:extLst>
          </p:cNvPr>
          <p:cNvSpPr txBox="1">
            <a:spLocks noChangeArrowheads="1"/>
          </p:cNvSpPr>
          <p:nvPr/>
        </p:nvSpPr>
        <p:spPr>
          <a:xfrm>
            <a:off x="3181268" y="3764635"/>
            <a:ext cx="1640193" cy="369332"/>
          </a:xfrm>
          <a:prstGeom prst="rect">
            <a:avLst/>
          </a:prstGeom>
          <a:noFill/>
          <a:ln w="9525">
            <a:noFill/>
            <a:miter lim="800000"/>
          </a:ln>
        </p:spPr>
        <p:txBody>
          <a:bodyPr wrap="none">
            <a:spAutoFit/>
          </a:bodyPr>
          <a:lstStyle/>
          <a:p>
            <a:pPr eaLnBrk="0" hangingPunct="0">
              <a:defRPr b="0" i="0"/>
            </a:pPr>
            <a:r>
              <a:rPr lang="x-none" b="1" dirty="0">
                <a:solidFill>
                  <a:srgbClr val="C00000"/>
                </a:solidFill>
                <a:latin typeface="Gotham Light" pitchFamily="50" charset="0"/>
                <a:cs typeface="Arial" panose="020B0604020202020204" pitchFamily="34" charset="0"/>
              </a:rPr>
              <a:t>Mediana = 9</a:t>
            </a:r>
          </a:p>
        </p:txBody>
      </p:sp>
      <p:sp>
        <p:nvSpPr>
          <p:cNvPr id="12" name="Line 30">
            <a:extLst>
              <a:ext uri="{FF2B5EF4-FFF2-40B4-BE49-F238E27FC236}">
                <a16:creationId xmlns:a16="http://schemas.microsoft.com/office/drawing/2014/main" id="{0A539A50-A242-4B32-B876-211BDDFF4E2E}"/>
              </a:ext>
            </a:extLst>
          </p:cNvPr>
          <p:cNvSpPr>
            <a:spLocks noChangeShapeType="1"/>
          </p:cNvSpPr>
          <p:nvPr/>
        </p:nvSpPr>
        <p:spPr>
          <a:xfrm flipH="1">
            <a:off x="2190668" y="3913826"/>
            <a:ext cx="990600" cy="0"/>
          </a:xfrm>
          <a:prstGeom prst="line">
            <a:avLst/>
          </a:prstGeom>
          <a:noFill/>
          <a:ln w="38100">
            <a:solidFill>
              <a:srgbClr val="C00000"/>
            </a:solidFill>
            <a:round/>
            <a:headEnd type="none" w="sm" len="sm"/>
            <a:tailEnd type="triangle" w="sm" len="sm"/>
          </a:ln>
        </p:spPr>
        <p:txBody>
          <a:bodyPr/>
          <a:lstStyle/>
          <a:p>
            <a:pPr>
              <a:defRPr b="0" i="0"/>
            </a:pPr>
            <a:endParaRPr lang="en-US">
              <a:solidFill>
                <a:srgbClr val="C00000"/>
              </a:solidFill>
              <a:latin typeface="Gotham Light" pitchFamily="50" charset="0"/>
              <a:cs typeface="Arial" panose="020B0604020202020204" pitchFamily="34" charset="0"/>
            </a:endParaRPr>
          </a:p>
        </p:txBody>
      </p:sp>
      <p:sp>
        <p:nvSpPr>
          <p:cNvPr id="13" name="Text Box 57">
            <a:extLst>
              <a:ext uri="{FF2B5EF4-FFF2-40B4-BE49-F238E27FC236}">
                <a16:creationId xmlns:a16="http://schemas.microsoft.com/office/drawing/2014/main" id="{87896EAA-E259-47AF-90F7-C23BF04AACDF}"/>
              </a:ext>
            </a:extLst>
          </p:cNvPr>
          <p:cNvSpPr txBox="1">
            <a:spLocks noChangeArrowheads="1"/>
          </p:cNvSpPr>
          <p:nvPr/>
        </p:nvSpPr>
        <p:spPr>
          <a:xfrm>
            <a:off x="5293776" y="4439285"/>
            <a:ext cx="2174454" cy="1556034"/>
          </a:xfrm>
          <a:prstGeom prst="rect">
            <a:avLst/>
          </a:prstGeom>
          <a:noFill/>
          <a:ln w="9525">
            <a:noFill/>
            <a:miter lim="800000"/>
          </a:ln>
        </p:spPr>
        <p:txBody>
          <a:bodyPr wrap="square" anchor="t">
            <a:spAutoFit/>
          </a:bodyPr>
          <a:lstStyle/>
          <a:p>
            <a:pPr marL="282575" indent="-282575">
              <a:spcBef>
                <a:spcPct val="50000"/>
              </a:spcBef>
              <a:defRPr b="0" i="0"/>
            </a:pPr>
            <a:r>
              <a:rPr lang="x-none" sz="2400" dirty="0">
                <a:latin typeface="Arial" panose="020B0604020202020204" pitchFamily="34" charset="0"/>
                <a:cs typeface="Arial" panose="020B0604020202020204" pitchFamily="34" charset="0"/>
              </a:rPr>
              <a:t>3. </a:t>
            </a:r>
            <a:r>
              <a:rPr lang="x-none" sz="2400" dirty="0">
                <a:latin typeface="Gotham Light" pitchFamily="50" charset="0"/>
                <a:cs typeface="Arial" panose="020B0604020202020204" pitchFamily="34" charset="0"/>
              </a:rPr>
              <a:t>Mediana = valor en la posición 10.° </a:t>
            </a:r>
          </a:p>
        </p:txBody>
      </p:sp>
      <p:sp>
        <p:nvSpPr>
          <p:cNvPr id="14" name="Text Box 57">
            <a:extLst>
              <a:ext uri="{FF2B5EF4-FFF2-40B4-BE49-F238E27FC236}">
                <a16:creationId xmlns:a16="http://schemas.microsoft.com/office/drawing/2014/main" id="{7F164F82-DAD2-4694-AE58-2BA916F19147}"/>
              </a:ext>
            </a:extLst>
          </p:cNvPr>
          <p:cNvSpPr txBox="1">
            <a:spLocks noChangeArrowheads="1"/>
          </p:cNvSpPr>
          <p:nvPr/>
        </p:nvSpPr>
        <p:spPr>
          <a:xfrm>
            <a:off x="5334000" y="1484014"/>
            <a:ext cx="1297992" cy="457657"/>
          </a:xfrm>
          <a:prstGeom prst="rect">
            <a:avLst/>
          </a:prstGeom>
          <a:noFill/>
          <a:ln w="9525">
            <a:noFill/>
            <a:miter lim="800000"/>
          </a:ln>
        </p:spPr>
        <p:txBody>
          <a:bodyPr wrap="square">
            <a:spAutoFit/>
          </a:bodyPr>
          <a:lstStyle/>
          <a:p>
            <a:pPr marL="282575" indent="-282575">
              <a:spcBef>
                <a:spcPct val="50000"/>
              </a:spcBef>
              <a:defRPr b="0" i="0"/>
            </a:pPr>
            <a:r>
              <a:rPr lang="x-none" sz="2400" u="sng" dirty="0">
                <a:solidFill>
                  <a:srgbClr val="C00000"/>
                </a:solidFill>
                <a:latin typeface="Gotham Black" pitchFamily="50" charset="0"/>
                <a:cs typeface="Arial" panose="020B0604020202020204" pitchFamily="34" charset="0"/>
              </a:rPr>
              <a:t>Pasos</a:t>
            </a:r>
          </a:p>
        </p:txBody>
      </p:sp>
      <p:sp>
        <p:nvSpPr>
          <p:cNvPr id="15" name="Text Box 57">
            <a:extLst>
              <a:ext uri="{FF2B5EF4-FFF2-40B4-BE49-F238E27FC236}">
                <a16:creationId xmlns:a16="http://schemas.microsoft.com/office/drawing/2014/main" id="{1C7B0552-3424-41F4-A5FE-63A02E3852D6}"/>
              </a:ext>
            </a:extLst>
          </p:cNvPr>
          <p:cNvSpPr txBox="1">
            <a:spLocks noChangeArrowheads="1"/>
          </p:cNvSpPr>
          <p:nvPr/>
        </p:nvSpPr>
        <p:spPr>
          <a:xfrm>
            <a:off x="5334000" y="2743200"/>
            <a:ext cx="2174454" cy="1556034"/>
          </a:xfrm>
          <a:prstGeom prst="rect">
            <a:avLst/>
          </a:prstGeom>
          <a:noFill/>
          <a:ln w="9525">
            <a:noFill/>
            <a:miter lim="800000"/>
          </a:ln>
        </p:spPr>
        <p:txBody>
          <a:bodyPr wrap="square" anchor="t">
            <a:spAutoFit/>
          </a:bodyPr>
          <a:lstStyle/>
          <a:p>
            <a:pPr marL="282575" indent="-282575">
              <a:spcBef>
                <a:spcPct val="50000"/>
              </a:spcBef>
              <a:defRPr b="0" i="0"/>
            </a:pPr>
            <a:r>
              <a:rPr lang="x-none" sz="2400" dirty="0">
                <a:latin typeface="Arial" panose="020B0604020202020204" pitchFamily="34" charset="0"/>
                <a:cs typeface="Arial" panose="020B0604020202020204" pitchFamily="34" charset="0"/>
              </a:rPr>
              <a:t>2. </a:t>
            </a:r>
            <a:r>
              <a:rPr lang="x-none" sz="2400" dirty="0">
                <a:latin typeface="Gotham Light" pitchFamily="50" charset="0"/>
                <a:cs typeface="Arial" panose="020B0604020202020204" pitchFamily="34" charset="0"/>
              </a:rPr>
              <a:t>Encontrar la posición media = </a:t>
            </a:r>
          </a:p>
          <a:p>
            <a:pPr marL="282575" indent="-282575">
              <a:spcBef>
                <a:spcPct val="0"/>
              </a:spcBef>
              <a:defRPr b="0" i="0"/>
            </a:pPr>
            <a:r>
              <a:rPr lang="x-none" sz="2400" dirty="0">
                <a:latin typeface="Gotham Light" pitchFamily="50" charset="0"/>
                <a:cs typeface="Arial" panose="020B0604020202020204" pitchFamily="34" charset="0"/>
              </a:rPr>
              <a:t>	(19+1)/2 </a:t>
            </a:r>
          </a:p>
        </p:txBody>
      </p:sp>
      <p:sp>
        <p:nvSpPr>
          <p:cNvPr id="16" name="Text Box 57">
            <a:extLst>
              <a:ext uri="{FF2B5EF4-FFF2-40B4-BE49-F238E27FC236}">
                <a16:creationId xmlns:a16="http://schemas.microsoft.com/office/drawing/2014/main" id="{EF166930-9127-4371-92A4-FF479ADCC0A1}"/>
              </a:ext>
            </a:extLst>
          </p:cNvPr>
          <p:cNvSpPr txBox="1">
            <a:spLocks noChangeArrowheads="1"/>
          </p:cNvSpPr>
          <p:nvPr/>
        </p:nvSpPr>
        <p:spPr>
          <a:xfrm>
            <a:off x="5334000" y="2133600"/>
            <a:ext cx="2172282" cy="457657"/>
          </a:xfrm>
          <a:prstGeom prst="rect">
            <a:avLst/>
          </a:prstGeom>
          <a:noFill/>
          <a:ln w="9525">
            <a:noFill/>
            <a:miter lim="800000"/>
          </a:ln>
        </p:spPr>
        <p:txBody>
          <a:bodyPr wrap="square">
            <a:spAutoFit/>
          </a:bodyPr>
          <a:lstStyle/>
          <a:p>
            <a:pPr marL="342900" indent="-342900">
              <a:spcBef>
                <a:spcPct val="50000"/>
              </a:spcBef>
              <a:buAutoNum type="arabicPeriod"/>
              <a:defRPr b="0" i="0"/>
            </a:pPr>
            <a:r>
              <a:rPr lang="x-none" sz="2400" dirty="0">
                <a:latin typeface="Gotham Light" pitchFamily="50" charset="0"/>
                <a:cs typeface="Arial" panose="020B0604020202020204" pitchFamily="34" charset="0"/>
              </a:rPr>
              <a:t>Clasificar</a:t>
            </a:r>
            <a:r>
              <a:rPr lang="x-none" sz="2400" dirty="0">
                <a:latin typeface="Arial" panose="020B0604020202020204" pitchFamily="34" charset="0"/>
                <a:cs typeface="Arial" panose="020B0604020202020204" pitchFamily="34" charset="0"/>
              </a:rPr>
              <a:t> </a:t>
            </a:r>
          </a:p>
        </p:txBody>
      </p:sp>
      <p:sp>
        <p:nvSpPr>
          <p:cNvPr id="17" name="TextBox 9">
            <a:extLst>
              <a:ext uri="{FF2B5EF4-FFF2-40B4-BE49-F238E27FC236}">
                <a16:creationId xmlns:a16="http://schemas.microsoft.com/office/drawing/2014/main" id="{7A49340B-0C6E-49E7-AA4B-F898FB24E6A4}"/>
              </a:ext>
            </a:extLst>
          </p:cNvPr>
          <p:cNvSpPr txBox="1"/>
          <p:nvPr/>
        </p:nvSpPr>
        <p:spPr>
          <a:xfrm>
            <a:off x="7736285" y="2078582"/>
            <a:ext cx="454934" cy="518678"/>
          </a:xfrm>
          <a:prstGeom prst="rect">
            <a:avLst/>
          </a:prstGeom>
          <a:noFill/>
        </p:spPr>
        <p:txBody>
          <a:bodyPr wrap="square" rtlCol="0">
            <a:spAutoFit/>
          </a:bodyPr>
          <a:lstStyle/>
          <a:p>
            <a:pPr>
              <a:defRPr b="0" i="0"/>
            </a:pPr>
            <a:r>
              <a:rPr lang="x-none" sz="2800" dirty="0">
                <a:solidFill>
                  <a:srgbClr val="C00000"/>
                </a:solidFill>
                <a:latin typeface="Arial" panose="020B0604020202020204" pitchFamily="34" charset="0"/>
                <a:cs typeface="Arial" panose="020B0604020202020204" pitchFamily="34" charset="0"/>
                <a:sym typeface="Wingdings"/>
              </a:rPr>
              <a:t></a:t>
            </a:r>
          </a:p>
        </p:txBody>
      </p:sp>
      <p:sp>
        <p:nvSpPr>
          <p:cNvPr id="18" name="TextBox 10">
            <a:extLst>
              <a:ext uri="{FF2B5EF4-FFF2-40B4-BE49-F238E27FC236}">
                <a16:creationId xmlns:a16="http://schemas.microsoft.com/office/drawing/2014/main" id="{6A369832-06A6-4838-A196-A181B9C3998E}"/>
              </a:ext>
            </a:extLst>
          </p:cNvPr>
          <p:cNvSpPr txBox="1"/>
          <p:nvPr/>
        </p:nvSpPr>
        <p:spPr>
          <a:xfrm>
            <a:off x="7659291" y="3314700"/>
            <a:ext cx="610210" cy="518678"/>
          </a:xfrm>
          <a:prstGeom prst="rect">
            <a:avLst/>
          </a:prstGeom>
          <a:noFill/>
        </p:spPr>
        <p:txBody>
          <a:bodyPr>
            <a:spAutoFit/>
          </a:bodyPr>
          <a:lstStyle/>
          <a:p>
            <a:pPr>
              <a:defRPr b="0" i="0"/>
            </a:pPr>
            <a:r>
              <a:rPr lang="x-none" sz="2800" dirty="0">
                <a:latin typeface="Gotham Light" pitchFamily="50" charset="0"/>
                <a:cs typeface="Arial" panose="020B0604020202020204" pitchFamily="34" charset="0"/>
              </a:rPr>
              <a:t>10</a:t>
            </a:r>
          </a:p>
        </p:txBody>
      </p:sp>
      <p:sp>
        <p:nvSpPr>
          <p:cNvPr id="19" name="TextBox 11">
            <a:extLst>
              <a:ext uri="{FF2B5EF4-FFF2-40B4-BE49-F238E27FC236}">
                <a16:creationId xmlns:a16="http://schemas.microsoft.com/office/drawing/2014/main" id="{F93755C5-A522-4B29-9F83-A3A014F6E2B8}"/>
              </a:ext>
            </a:extLst>
          </p:cNvPr>
          <p:cNvSpPr txBox="1"/>
          <p:nvPr/>
        </p:nvSpPr>
        <p:spPr>
          <a:xfrm>
            <a:off x="7543800" y="4800600"/>
            <a:ext cx="839877" cy="518678"/>
          </a:xfrm>
          <a:prstGeom prst="rect">
            <a:avLst/>
          </a:prstGeom>
          <a:noFill/>
        </p:spPr>
        <p:txBody>
          <a:bodyPr anchor="t">
            <a:spAutoFit/>
          </a:bodyPr>
          <a:lstStyle/>
          <a:p>
            <a:pPr algn="ctr">
              <a:defRPr b="0" i="0"/>
            </a:pPr>
            <a:r>
              <a:rPr lang="x-none" sz="2800" dirty="0">
                <a:solidFill>
                  <a:srgbClr val="000000"/>
                </a:solidFill>
                <a:latin typeface="Gotham Light" pitchFamily="50" charset="0"/>
                <a:cs typeface="Arial" panose="020B0604020202020204" pitchFamily="34" charset="0"/>
              </a:rPr>
              <a:t>9</a:t>
            </a:r>
            <a:endParaRPr lang="es-ES" dirty="0">
              <a:latin typeface="Gotham Light" pitchFamily="50" charset="0"/>
            </a:endParaRPr>
          </a:p>
        </p:txBody>
      </p:sp>
      <p:sp>
        <p:nvSpPr>
          <p:cNvPr id="20" name="TextBox 9">
            <a:extLst>
              <a:ext uri="{FF2B5EF4-FFF2-40B4-BE49-F238E27FC236}">
                <a16:creationId xmlns:a16="http://schemas.microsoft.com/office/drawing/2014/main" id="{729B7A37-A437-4EB2-9AEC-411F5194364B}"/>
              </a:ext>
            </a:extLst>
          </p:cNvPr>
          <p:cNvSpPr txBox="1"/>
          <p:nvPr/>
        </p:nvSpPr>
        <p:spPr>
          <a:xfrm>
            <a:off x="8264248" y="3342075"/>
            <a:ext cx="454934" cy="518678"/>
          </a:xfrm>
          <a:prstGeom prst="rect">
            <a:avLst/>
          </a:prstGeom>
          <a:noFill/>
        </p:spPr>
        <p:txBody>
          <a:bodyPr wrap="square" rtlCol="0">
            <a:spAutoFit/>
          </a:bodyPr>
          <a:lstStyle/>
          <a:p>
            <a:pPr>
              <a:defRPr b="0" i="0"/>
            </a:pPr>
            <a:r>
              <a:rPr lang="x-none" sz="2800" dirty="0">
                <a:solidFill>
                  <a:srgbClr val="C00000"/>
                </a:solidFill>
                <a:latin typeface="Arial" panose="020B0604020202020204" pitchFamily="34" charset="0"/>
                <a:cs typeface="Arial" panose="020B0604020202020204" pitchFamily="34" charset="0"/>
                <a:sym typeface="Wingdings"/>
              </a:rPr>
              <a:t></a:t>
            </a:r>
          </a:p>
        </p:txBody>
      </p:sp>
      <p:sp>
        <p:nvSpPr>
          <p:cNvPr id="21" name="TextBox 9">
            <a:extLst>
              <a:ext uri="{FF2B5EF4-FFF2-40B4-BE49-F238E27FC236}">
                <a16:creationId xmlns:a16="http://schemas.microsoft.com/office/drawing/2014/main" id="{A04DF0A2-18FF-4C9B-AA90-47A7404D31DC}"/>
              </a:ext>
            </a:extLst>
          </p:cNvPr>
          <p:cNvSpPr txBox="1"/>
          <p:nvPr/>
        </p:nvSpPr>
        <p:spPr>
          <a:xfrm>
            <a:off x="8264248" y="4789597"/>
            <a:ext cx="454934" cy="518678"/>
          </a:xfrm>
          <a:prstGeom prst="rect">
            <a:avLst/>
          </a:prstGeom>
          <a:noFill/>
        </p:spPr>
        <p:txBody>
          <a:bodyPr wrap="square" rtlCol="0">
            <a:spAutoFit/>
          </a:bodyPr>
          <a:lstStyle/>
          <a:p>
            <a:pPr>
              <a:defRPr b="0" i="0"/>
            </a:pPr>
            <a:r>
              <a:rPr lang="x-none" sz="2800" dirty="0">
                <a:solidFill>
                  <a:srgbClr val="C00000"/>
                </a:solidFill>
                <a:latin typeface="Arial" panose="020B0604020202020204" pitchFamily="34" charset="0"/>
                <a:cs typeface="Arial" panose="020B0604020202020204" pitchFamily="34" charset="0"/>
                <a:sym typeface="Wingdings"/>
              </a:rPr>
              <a:t></a:t>
            </a:r>
          </a:p>
        </p:txBody>
      </p:sp>
    </p:spTree>
    <p:extLst>
      <p:ext uri="{BB962C8B-B14F-4D97-AF65-F5344CB8AC3E}">
        <p14:creationId xmlns:p14="http://schemas.microsoft.com/office/powerpoint/2010/main" val="168752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P spid="12" grpId="0" animBg="1"/>
      <p:bldP spid="13"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E3D3552-1FE7-48A6-967D-7F08EB835F2A}"/>
              </a:ext>
            </a:extLst>
          </p:cNvPr>
          <p:cNvSpPr txBox="1"/>
          <p:nvPr/>
        </p:nvSpPr>
        <p:spPr>
          <a:xfrm>
            <a:off x="512064" y="120084"/>
            <a:ext cx="8382000" cy="830997"/>
          </a:xfrm>
          <a:prstGeom prst="rect">
            <a:avLst/>
          </a:prstGeom>
          <a:noFill/>
        </p:spPr>
        <p:txBody>
          <a:bodyPr wrap="square">
            <a:spAutoFit/>
          </a:bodyPr>
          <a:lstStyle/>
          <a:p>
            <a:pPr algn="ctr"/>
            <a:r>
              <a:rPr lang="es-MX" altLang="en-US" sz="2400" b="1" dirty="0">
                <a:solidFill>
                  <a:srgbClr val="C00000"/>
                </a:solidFill>
                <a:latin typeface="Gotham Black" pitchFamily="50" charset="0"/>
              </a:rPr>
              <a:t>Encontrar la mediana de las series clasificadas</a:t>
            </a:r>
            <a:br>
              <a:rPr lang="es-MX" altLang="en-US" sz="2400" b="1" dirty="0">
                <a:solidFill>
                  <a:srgbClr val="C00000"/>
                </a:solidFill>
                <a:latin typeface="Gotham Black" pitchFamily="50" charset="0"/>
              </a:rPr>
            </a:br>
            <a:r>
              <a:rPr lang="es-MX" altLang="en-US" sz="2400" b="1" dirty="0">
                <a:solidFill>
                  <a:srgbClr val="C00000"/>
                </a:solidFill>
                <a:latin typeface="Gotham Black" pitchFamily="50" charset="0"/>
              </a:rPr>
              <a:t>Número impar de valores (n = 19)</a:t>
            </a:r>
          </a:p>
        </p:txBody>
      </p:sp>
      <p:graphicFrame>
        <p:nvGraphicFramePr>
          <p:cNvPr id="4" name="Group 74">
            <a:extLst>
              <a:ext uri="{FF2B5EF4-FFF2-40B4-BE49-F238E27FC236}">
                <a16:creationId xmlns:a16="http://schemas.microsoft.com/office/drawing/2014/main" id="{1355A046-A022-4B0F-B5B3-1D5567ADB102}"/>
              </a:ext>
            </a:extLst>
          </p:cNvPr>
          <p:cNvGraphicFramePr>
            <a:graphicFrameLocks noGrp="1"/>
          </p:cNvGraphicFramePr>
          <p:nvPr>
            <p:extLst>
              <p:ext uri="{D42A27DB-BD31-4B8C-83A1-F6EECF244321}">
                <p14:modId xmlns:p14="http://schemas.microsoft.com/office/powerpoint/2010/main" val="663601043"/>
              </p:ext>
            </p:extLst>
          </p:nvPr>
        </p:nvGraphicFramePr>
        <p:xfrm>
          <a:off x="323528" y="908720"/>
          <a:ext cx="1872208" cy="5916633"/>
        </p:xfrm>
        <a:graphic>
          <a:graphicData uri="http://schemas.openxmlformats.org/drawingml/2006/table">
            <a:tbl>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74335">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bg1"/>
                          </a:solidFill>
                          <a:latin typeface="Gotham Light" pitchFamily="50" charset="0"/>
                          <a:cs typeface="Arial" charset="0"/>
                        </a:rPr>
                        <a:t>Obs.</a:t>
                      </a:r>
                      <a:endParaRPr kumimoji="0" lang="x-none" sz="1200" b="1" i="0" u="none" strike="noStrike" cap="none" normalizeH="0" baseline="0" dirty="0">
                        <a:ln>
                          <a:noFill/>
                        </a:ln>
                        <a:solidFill>
                          <a:schemeClr val="bg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bg1"/>
                          </a:solidFill>
                          <a:latin typeface="Gotham Light" pitchFamily="50" charset="0"/>
                          <a:cs typeface="Arial" charset="0"/>
                        </a:rPr>
                        <a:t>Días</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1</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8782619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20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49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bl>
          </a:graphicData>
        </a:graphic>
      </p:graphicFrame>
      <p:sp>
        <p:nvSpPr>
          <p:cNvPr id="22" name="Text Box 57">
            <a:extLst>
              <a:ext uri="{FF2B5EF4-FFF2-40B4-BE49-F238E27FC236}">
                <a16:creationId xmlns:a16="http://schemas.microsoft.com/office/drawing/2014/main" id="{5D46F466-9335-45C1-B3DE-21603047F406}"/>
              </a:ext>
            </a:extLst>
          </p:cNvPr>
          <p:cNvSpPr txBox="1">
            <a:spLocks noChangeArrowheads="1"/>
          </p:cNvSpPr>
          <p:nvPr/>
        </p:nvSpPr>
        <p:spPr>
          <a:xfrm>
            <a:off x="5328137" y="1484784"/>
            <a:ext cx="1222517" cy="457657"/>
          </a:xfrm>
          <a:prstGeom prst="rect">
            <a:avLst/>
          </a:prstGeom>
          <a:noFill/>
          <a:ln w="9525">
            <a:noFill/>
            <a:miter lim="800000"/>
          </a:ln>
        </p:spPr>
        <p:txBody>
          <a:bodyPr wrap="square">
            <a:spAutoFit/>
          </a:bodyPr>
          <a:lstStyle/>
          <a:p>
            <a:pPr marL="282575" indent="-282575">
              <a:spcBef>
                <a:spcPct val="50000"/>
              </a:spcBef>
              <a:defRPr b="0" i="0"/>
            </a:pPr>
            <a:r>
              <a:rPr lang="x-none" sz="2400" u="sng" dirty="0">
                <a:solidFill>
                  <a:srgbClr val="C00000"/>
                </a:solidFill>
                <a:latin typeface="Gotham Black" pitchFamily="50" charset="0"/>
                <a:cs typeface="Arial" panose="020B0604020202020204" pitchFamily="34" charset="0"/>
              </a:rPr>
              <a:t>Pasos</a:t>
            </a:r>
          </a:p>
        </p:txBody>
      </p:sp>
      <p:sp>
        <p:nvSpPr>
          <p:cNvPr id="23" name="Text Box 57">
            <a:extLst>
              <a:ext uri="{FF2B5EF4-FFF2-40B4-BE49-F238E27FC236}">
                <a16:creationId xmlns:a16="http://schemas.microsoft.com/office/drawing/2014/main" id="{68565253-8FD9-4AE3-9953-E5983552AE19}"/>
              </a:ext>
            </a:extLst>
          </p:cNvPr>
          <p:cNvSpPr txBox="1">
            <a:spLocks noChangeArrowheads="1"/>
          </p:cNvSpPr>
          <p:nvPr/>
        </p:nvSpPr>
        <p:spPr>
          <a:xfrm>
            <a:off x="5252663" y="2743970"/>
            <a:ext cx="2174454" cy="1556034"/>
          </a:xfrm>
          <a:prstGeom prst="rect">
            <a:avLst/>
          </a:prstGeom>
          <a:noFill/>
          <a:ln w="9525">
            <a:noFill/>
            <a:miter lim="800000"/>
          </a:ln>
        </p:spPr>
        <p:txBody>
          <a:bodyPr wrap="square" anchor="t">
            <a:spAutoFit/>
          </a:bodyPr>
          <a:lstStyle/>
          <a:p>
            <a:pPr marL="282575" indent="-282575">
              <a:spcBef>
                <a:spcPct val="50000"/>
              </a:spcBef>
              <a:defRPr b="0" i="0"/>
            </a:pPr>
            <a:r>
              <a:rPr lang="x-none" sz="2400" dirty="0">
                <a:latin typeface="Gotham Light" pitchFamily="50" charset="0"/>
                <a:cs typeface="Arial" panose="020B0604020202020204" pitchFamily="34" charset="0"/>
              </a:rPr>
              <a:t>2. Encontrar la </a:t>
            </a:r>
            <a:r>
              <a:rPr lang="x-none" sz="2400" u="sng" dirty="0">
                <a:latin typeface="Gotham Light" pitchFamily="50" charset="0"/>
                <a:cs typeface="Arial" panose="020B0604020202020204" pitchFamily="34" charset="0"/>
              </a:rPr>
              <a:t>posición media </a:t>
            </a:r>
            <a:r>
              <a:rPr lang="x-none" sz="2400" dirty="0">
                <a:latin typeface="Gotham Light" pitchFamily="50" charset="0"/>
                <a:cs typeface="Arial" panose="020B0604020202020204" pitchFamily="34" charset="0"/>
              </a:rPr>
              <a:t>= </a:t>
            </a:r>
          </a:p>
          <a:p>
            <a:pPr marL="282575" indent="-282575">
              <a:spcBef>
                <a:spcPct val="0"/>
              </a:spcBef>
              <a:defRPr b="0" i="0"/>
            </a:pPr>
            <a:r>
              <a:rPr lang="x-none" sz="2400">
                <a:latin typeface="Gotham Light" pitchFamily="50" charset="0"/>
                <a:cs typeface="Arial" panose="020B0604020202020204" pitchFamily="34" charset="0"/>
              </a:rPr>
              <a:t>	(20+1)/2 </a:t>
            </a:r>
          </a:p>
        </p:txBody>
      </p:sp>
      <p:sp>
        <p:nvSpPr>
          <p:cNvPr id="24" name="Text Box 57">
            <a:extLst>
              <a:ext uri="{FF2B5EF4-FFF2-40B4-BE49-F238E27FC236}">
                <a16:creationId xmlns:a16="http://schemas.microsoft.com/office/drawing/2014/main" id="{528A9AAC-5AFF-41E2-8857-E317823BFE70}"/>
              </a:ext>
            </a:extLst>
          </p:cNvPr>
          <p:cNvSpPr txBox="1">
            <a:spLocks noChangeArrowheads="1"/>
          </p:cNvSpPr>
          <p:nvPr/>
        </p:nvSpPr>
        <p:spPr>
          <a:xfrm>
            <a:off x="5252663" y="2134370"/>
            <a:ext cx="2172282" cy="457657"/>
          </a:xfrm>
          <a:prstGeom prst="rect">
            <a:avLst/>
          </a:prstGeom>
          <a:noFill/>
          <a:ln w="9525">
            <a:noFill/>
            <a:miter lim="800000"/>
          </a:ln>
        </p:spPr>
        <p:txBody>
          <a:bodyPr wrap="square">
            <a:spAutoFit/>
          </a:bodyPr>
          <a:lstStyle/>
          <a:p>
            <a:pPr marL="342900" indent="-342900">
              <a:spcBef>
                <a:spcPct val="50000"/>
              </a:spcBef>
              <a:buAutoNum type="arabicPeriod"/>
              <a:defRPr b="0" i="0"/>
            </a:pPr>
            <a:r>
              <a:rPr lang="x-none" sz="2400" dirty="0">
                <a:latin typeface="Gotham Light" pitchFamily="50" charset="0"/>
                <a:cs typeface="Arial" panose="020B0604020202020204" pitchFamily="34" charset="0"/>
              </a:rPr>
              <a:t>Clasificar </a:t>
            </a:r>
          </a:p>
        </p:txBody>
      </p:sp>
      <p:sp>
        <p:nvSpPr>
          <p:cNvPr id="25" name="TextBox 8">
            <a:extLst>
              <a:ext uri="{FF2B5EF4-FFF2-40B4-BE49-F238E27FC236}">
                <a16:creationId xmlns:a16="http://schemas.microsoft.com/office/drawing/2014/main" id="{E15EBA59-5BCD-4549-A420-AC7C552D6114}"/>
              </a:ext>
            </a:extLst>
          </p:cNvPr>
          <p:cNvSpPr txBox="1"/>
          <p:nvPr/>
        </p:nvSpPr>
        <p:spPr>
          <a:xfrm>
            <a:off x="7578350" y="2059385"/>
            <a:ext cx="454934" cy="518678"/>
          </a:xfrm>
          <a:prstGeom prst="rect">
            <a:avLst/>
          </a:prstGeom>
          <a:noFill/>
        </p:spPr>
        <p:txBody>
          <a:bodyPr wrap="square" rtlCol="0">
            <a:spAutoFit/>
          </a:bodyPr>
          <a:lstStyle/>
          <a:p>
            <a:pPr>
              <a:defRPr b="0" i="0"/>
            </a:pPr>
            <a:r>
              <a:rPr lang="x-none" sz="2800" dirty="0">
                <a:solidFill>
                  <a:srgbClr val="C00000"/>
                </a:solidFill>
                <a:latin typeface="Arial" panose="020B0604020202020204" pitchFamily="34" charset="0"/>
                <a:cs typeface="Arial" panose="020B0604020202020204" pitchFamily="34" charset="0"/>
                <a:sym typeface="Wingdings"/>
              </a:rPr>
              <a:t></a:t>
            </a:r>
          </a:p>
        </p:txBody>
      </p:sp>
      <p:sp>
        <p:nvSpPr>
          <p:cNvPr id="26" name="TextBox 9">
            <a:extLst>
              <a:ext uri="{FF2B5EF4-FFF2-40B4-BE49-F238E27FC236}">
                <a16:creationId xmlns:a16="http://schemas.microsoft.com/office/drawing/2014/main" id="{5CFCD872-32B5-4322-A529-E157AA356B7A}"/>
              </a:ext>
            </a:extLst>
          </p:cNvPr>
          <p:cNvSpPr txBox="1"/>
          <p:nvPr/>
        </p:nvSpPr>
        <p:spPr>
          <a:xfrm>
            <a:off x="7462463" y="3439950"/>
            <a:ext cx="1220419" cy="518678"/>
          </a:xfrm>
          <a:prstGeom prst="rect">
            <a:avLst/>
          </a:prstGeom>
          <a:noFill/>
        </p:spPr>
        <p:txBody>
          <a:bodyPr wrap="square">
            <a:spAutoFit/>
          </a:bodyPr>
          <a:lstStyle/>
          <a:p>
            <a:pPr>
              <a:defRPr b="0" i="0"/>
            </a:pPr>
            <a:r>
              <a:rPr lang="x-none" sz="2800">
                <a:latin typeface="Gotham Light" pitchFamily="50" charset="0"/>
                <a:cs typeface="Arial" panose="020B0604020202020204" pitchFamily="34" charset="0"/>
              </a:rPr>
              <a:t>10,5</a:t>
            </a:r>
          </a:p>
        </p:txBody>
      </p:sp>
      <p:sp>
        <p:nvSpPr>
          <p:cNvPr id="27" name="TextBox 10">
            <a:extLst>
              <a:ext uri="{FF2B5EF4-FFF2-40B4-BE49-F238E27FC236}">
                <a16:creationId xmlns:a16="http://schemas.microsoft.com/office/drawing/2014/main" id="{1692723A-7275-4BA7-9EF7-AD57EEE35593}"/>
              </a:ext>
            </a:extLst>
          </p:cNvPr>
          <p:cNvSpPr txBox="1"/>
          <p:nvPr/>
        </p:nvSpPr>
        <p:spPr>
          <a:xfrm>
            <a:off x="5450468" y="5887220"/>
            <a:ext cx="2101283" cy="523220"/>
          </a:xfrm>
          <a:prstGeom prst="rect">
            <a:avLst/>
          </a:prstGeom>
          <a:noFill/>
        </p:spPr>
        <p:txBody>
          <a:bodyPr wrap="square" anchor="t">
            <a:spAutoFit/>
          </a:bodyPr>
          <a:lstStyle/>
          <a:p>
            <a:pPr>
              <a:defRPr b="0" i="0"/>
            </a:pPr>
            <a:r>
              <a:rPr lang="x-none" sz="2800" dirty="0">
                <a:solidFill>
                  <a:srgbClr val="C00000"/>
                </a:solidFill>
                <a:latin typeface="Gotham Light" pitchFamily="50" charset="0"/>
                <a:cs typeface="Arial" panose="020B0604020202020204" pitchFamily="34" charset="0"/>
              </a:rPr>
              <a:t>(9 + 9) / 2 </a:t>
            </a:r>
          </a:p>
        </p:txBody>
      </p:sp>
      <p:sp>
        <p:nvSpPr>
          <p:cNvPr id="28" name="Text Box 57">
            <a:extLst>
              <a:ext uri="{FF2B5EF4-FFF2-40B4-BE49-F238E27FC236}">
                <a16:creationId xmlns:a16="http://schemas.microsoft.com/office/drawing/2014/main" id="{D7C99FBC-DAFD-494A-9D0B-79B59A1526A0}"/>
              </a:ext>
            </a:extLst>
          </p:cNvPr>
          <p:cNvSpPr txBox="1">
            <a:spLocks noChangeArrowheads="1"/>
          </p:cNvSpPr>
          <p:nvPr/>
        </p:nvSpPr>
        <p:spPr>
          <a:xfrm>
            <a:off x="5252664" y="4448945"/>
            <a:ext cx="2172282" cy="1569660"/>
          </a:xfrm>
          <a:prstGeom prst="rect">
            <a:avLst/>
          </a:prstGeom>
          <a:noFill/>
          <a:ln w="9525">
            <a:noFill/>
            <a:miter lim="800000"/>
          </a:ln>
        </p:spPr>
        <p:txBody>
          <a:bodyPr wrap="square">
            <a:spAutoFit/>
          </a:bodyPr>
          <a:lstStyle/>
          <a:p>
            <a:pPr marL="282575" indent="-282575">
              <a:spcBef>
                <a:spcPct val="50000"/>
              </a:spcBef>
              <a:defRPr b="0" i="0"/>
            </a:pPr>
            <a:r>
              <a:rPr lang="x-none" sz="2400" dirty="0">
                <a:latin typeface="Gotham Light" pitchFamily="50" charset="0"/>
                <a:cs typeface="Arial" panose="020B0604020202020204" pitchFamily="34" charset="0"/>
              </a:rPr>
              <a:t>3. </a:t>
            </a:r>
            <a:r>
              <a:rPr lang="x-none" sz="2400" u="sng" dirty="0">
                <a:latin typeface="Gotham Light" pitchFamily="50" charset="0"/>
                <a:cs typeface="Arial" panose="020B0604020202020204" pitchFamily="34" charset="0"/>
              </a:rPr>
              <a:t>Mediana = valor en la posición </a:t>
            </a:r>
            <a:r>
              <a:rPr lang="x-none" sz="2400" dirty="0">
                <a:latin typeface="Gotham Light" pitchFamily="50" charset="0"/>
                <a:cs typeface="Arial" panose="020B0604020202020204" pitchFamily="34" charset="0"/>
              </a:rPr>
              <a:t>10.° y 11.° =</a:t>
            </a:r>
          </a:p>
        </p:txBody>
      </p:sp>
      <p:sp>
        <p:nvSpPr>
          <p:cNvPr id="29" name="Text Box 3">
            <a:extLst>
              <a:ext uri="{FF2B5EF4-FFF2-40B4-BE49-F238E27FC236}">
                <a16:creationId xmlns:a16="http://schemas.microsoft.com/office/drawing/2014/main" id="{44727C6C-C55E-4109-9C05-A082AACA1BE7}"/>
              </a:ext>
            </a:extLst>
          </p:cNvPr>
          <p:cNvSpPr txBox="1">
            <a:spLocks noChangeArrowheads="1"/>
          </p:cNvSpPr>
          <p:nvPr/>
        </p:nvSpPr>
        <p:spPr>
          <a:xfrm>
            <a:off x="2937265" y="3758573"/>
            <a:ext cx="1834156" cy="400110"/>
          </a:xfrm>
          <a:prstGeom prst="rect">
            <a:avLst/>
          </a:prstGeom>
          <a:noFill/>
          <a:ln w="9525">
            <a:noFill/>
            <a:miter lim="800000"/>
          </a:ln>
        </p:spPr>
        <p:txBody>
          <a:bodyPr wrap="none">
            <a:spAutoFit/>
          </a:bodyPr>
          <a:lstStyle/>
          <a:p>
            <a:pPr eaLnBrk="0" hangingPunct="0">
              <a:defRPr b="0" i="0"/>
            </a:pPr>
            <a:r>
              <a:rPr lang="x-none" sz="2000" b="1" dirty="0">
                <a:solidFill>
                  <a:srgbClr val="C00000"/>
                </a:solidFill>
                <a:latin typeface="Gotham Black" pitchFamily="50" charset="0"/>
                <a:cs typeface="Arial" panose="020B0604020202020204" pitchFamily="34" charset="0"/>
              </a:rPr>
              <a:t>Mediana = 9</a:t>
            </a:r>
          </a:p>
        </p:txBody>
      </p:sp>
      <p:sp>
        <p:nvSpPr>
          <p:cNvPr id="30" name="Line 30">
            <a:extLst>
              <a:ext uri="{FF2B5EF4-FFF2-40B4-BE49-F238E27FC236}">
                <a16:creationId xmlns:a16="http://schemas.microsoft.com/office/drawing/2014/main" id="{1F6325DA-7018-4E18-9E2B-D5BA8E254579}"/>
              </a:ext>
            </a:extLst>
          </p:cNvPr>
          <p:cNvSpPr>
            <a:spLocks noChangeShapeType="1"/>
          </p:cNvSpPr>
          <p:nvPr/>
        </p:nvSpPr>
        <p:spPr>
          <a:xfrm flipH="1">
            <a:off x="1911319" y="4005064"/>
            <a:ext cx="990600" cy="0"/>
          </a:xfrm>
          <a:prstGeom prst="line">
            <a:avLst/>
          </a:prstGeom>
          <a:noFill/>
          <a:ln w="38100">
            <a:solidFill>
              <a:srgbClr val="C00000"/>
            </a:solidFill>
            <a:round/>
            <a:headEnd type="none" w="sm" len="sm"/>
            <a:tailEnd type="triangle" w="sm" len="sm"/>
          </a:ln>
        </p:spPr>
        <p:txBody>
          <a:bodyPr/>
          <a:lstStyle/>
          <a:p>
            <a:pPr>
              <a:defRPr b="0" i="0"/>
            </a:pPr>
            <a:endParaRPr lang="en-US">
              <a:latin typeface="+mn-lt"/>
            </a:endParaRPr>
          </a:p>
        </p:txBody>
      </p:sp>
    </p:spTree>
    <p:extLst>
      <p:ext uri="{BB962C8B-B14F-4D97-AF65-F5344CB8AC3E}">
        <p14:creationId xmlns:p14="http://schemas.microsoft.com/office/powerpoint/2010/main" val="41236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7DE21-1FA3-471A-9A41-94FBDEA1A2B1}"/>
              </a:ext>
            </a:extLst>
          </p:cNvPr>
          <p:cNvSpPr>
            <a:spLocks noGrp="1"/>
          </p:cNvSpPr>
          <p:nvPr>
            <p:ph type="title"/>
          </p:nvPr>
        </p:nvSpPr>
        <p:spPr/>
        <p:txBody>
          <a:bodyPr>
            <a:noAutofit/>
          </a:bodyPr>
          <a:lstStyle/>
          <a:p>
            <a:pPr algn="ctr"/>
            <a:r>
              <a:rPr lang="es-CO" sz="3200" dirty="0">
                <a:solidFill>
                  <a:srgbClr val="C00000"/>
                </a:solidFill>
                <a:latin typeface="Gotham Black" pitchFamily="50" charset="0"/>
              </a:rPr>
              <a:t>Mediana: Propiedades y usos</a:t>
            </a:r>
          </a:p>
        </p:txBody>
      </p:sp>
      <p:sp>
        <p:nvSpPr>
          <p:cNvPr id="3" name="Marcador de contenido 2">
            <a:extLst>
              <a:ext uri="{FF2B5EF4-FFF2-40B4-BE49-F238E27FC236}">
                <a16:creationId xmlns:a16="http://schemas.microsoft.com/office/drawing/2014/main" id="{4DD9A6F0-FC8A-41EB-A40B-6F3D2CCDA4A3}"/>
              </a:ext>
            </a:extLst>
          </p:cNvPr>
          <p:cNvSpPr>
            <a:spLocks noGrp="1"/>
          </p:cNvSpPr>
          <p:nvPr>
            <p:ph sz="quarter" idx="10"/>
          </p:nvPr>
        </p:nvSpPr>
        <p:spPr/>
        <p:txBody>
          <a:bodyPr/>
          <a:lstStyle/>
          <a:p>
            <a:r>
              <a:rPr lang="es-MX" dirty="0">
                <a:latin typeface="Gotham Light" pitchFamily="50" charset="0"/>
              </a:rPr>
              <a:t>Buena medida descriptiva</a:t>
            </a:r>
          </a:p>
          <a:p>
            <a:r>
              <a:rPr lang="es-MX" dirty="0">
                <a:latin typeface="Gotham Light" pitchFamily="50" charset="0"/>
              </a:rPr>
              <a:t>Medida de elección para los datos que no están distribuidos simétricamente</a:t>
            </a:r>
          </a:p>
          <a:p>
            <a:r>
              <a:rPr lang="es-MX" dirty="0">
                <a:latin typeface="Gotham Light" pitchFamily="50" charset="0"/>
              </a:rPr>
              <a:t>Se enfoca en el centro de los datos, así que no está afectada por algunos valores extremos (atípicos)</a:t>
            </a:r>
          </a:p>
        </p:txBody>
      </p:sp>
    </p:spTree>
    <p:extLst>
      <p:ext uri="{BB962C8B-B14F-4D97-AF65-F5344CB8AC3E}">
        <p14:creationId xmlns:p14="http://schemas.microsoft.com/office/powerpoint/2010/main" val="305786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243E3-2760-44F0-99C6-A2AD22E307AB}"/>
              </a:ext>
            </a:extLst>
          </p:cNvPr>
          <p:cNvSpPr>
            <a:spLocks noGrp="1"/>
          </p:cNvSpPr>
          <p:nvPr>
            <p:ph type="title"/>
          </p:nvPr>
        </p:nvSpPr>
        <p:spPr/>
        <p:txBody>
          <a:bodyPr>
            <a:noAutofit/>
          </a:bodyPr>
          <a:lstStyle/>
          <a:p>
            <a:r>
              <a:rPr lang="x-none" altLang="en-US" sz="2800" dirty="0">
                <a:solidFill>
                  <a:srgbClr val="C00000"/>
                </a:solidFill>
                <a:latin typeface="Gotham Black" pitchFamily="50" charset="0"/>
              </a:rPr>
              <a:t>¿Qué es la </a:t>
            </a:r>
            <a:r>
              <a:rPr lang="es-CO" altLang="en-US" sz="2800" dirty="0">
                <a:solidFill>
                  <a:srgbClr val="C00000"/>
                </a:solidFill>
                <a:latin typeface="Gotham Black" pitchFamily="50" charset="0"/>
              </a:rPr>
              <a:t>m</a:t>
            </a:r>
            <a:r>
              <a:rPr lang="x-none" altLang="en-US" sz="2800" dirty="0">
                <a:solidFill>
                  <a:srgbClr val="C00000"/>
                </a:solidFill>
                <a:latin typeface="Gotham Black" pitchFamily="50" charset="0"/>
              </a:rPr>
              <a:t>edia aritmética</a:t>
            </a:r>
            <a:r>
              <a:rPr lang="es-CO" altLang="en-US" sz="2800" dirty="0">
                <a:solidFill>
                  <a:srgbClr val="C00000"/>
                </a:solidFill>
                <a:latin typeface="Gotham Black" pitchFamily="50" charset="0"/>
              </a:rPr>
              <a:t> o promedio</a:t>
            </a:r>
            <a:r>
              <a:rPr lang="x-none" altLang="en-US" sz="2800" dirty="0">
                <a:solidFill>
                  <a:srgbClr val="C00000"/>
                </a:solidFill>
                <a:latin typeface="Gotham Black" pitchFamily="50" charset="0"/>
              </a:rPr>
              <a:t>?</a:t>
            </a:r>
            <a:endParaRPr lang="es-CO" sz="28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1523C943-DA72-4490-9EA9-08014A4DAAF6}"/>
              </a:ext>
            </a:extLst>
          </p:cNvPr>
          <p:cNvSpPr>
            <a:spLocks noGrp="1"/>
          </p:cNvSpPr>
          <p:nvPr>
            <p:ph sz="quarter" idx="10"/>
          </p:nvPr>
        </p:nvSpPr>
        <p:spPr/>
        <p:txBody>
          <a:bodyPr/>
          <a:lstStyle/>
          <a:p>
            <a:pPr marL="0" indent="0">
              <a:lnSpc>
                <a:spcPct val="90000"/>
              </a:lnSpc>
              <a:buClr>
                <a:srgbClr val="C00000"/>
              </a:buClr>
              <a:buNone/>
              <a:tabLst>
                <a:tab pos="2122488" algn="l"/>
              </a:tabLst>
              <a:defRPr b="0" i="0"/>
            </a:pPr>
            <a:r>
              <a:rPr lang="x-none" b="1" dirty="0">
                <a:latin typeface="Gotham Black" pitchFamily="50" charset="0"/>
                <a:cs typeface="Arial" charset="0"/>
              </a:rPr>
              <a:t>Definición:</a:t>
            </a:r>
          </a:p>
          <a:p>
            <a:pPr marL="0" indent="0">
              <a:lnSpc>
                <a:spcPct val="90000"/>
              </a:lnSpc>
              <a:buClr>
                <a:srgbClr val="C00000"/>
              </a:buClr>
              <a:buNone/>
              <a:tabLst>
                <a:tab pos="2122488" algn="l"/>
              </a:tabLst>
              <a:defRPr b="0" i="0"/>
            </a:pPr>
            <a:r>
              <a:rPr lang="x-none" i="1" dirty="0">
                <a:latin typeface="Gotham Light" pitchFamily="50" charset="0"/>
                <a:cs typeface="Arial" charset="0"/>
              </a:rPr>
              <a:t>Valor “promedio” </a:t>
            </a:r>
          </a:p>
          <a:p>
            <a:pPr marL="223838" indent="-223838" eaLnBrk="1" hangingPunct="1">
              <a:buSzTx/>
              <a:buFont typeface="Wingdings" pitchFamily="2" charset="2"/>
              <a:buNone/>
              <a:defRPr b="0" i="0"/>
            </a:pPr>
            <a:endParaRPr lang="en-US" altLang="en-US" dirty="0">
              <a:latin typeface="Gotham Light" pitchFamily="50" charset="0"/>
            </a:endParaRPr>
          </a:p>
          <a:p>
            <a:pPr marL="223838" indent="-223838" eaLnBrk="1" hangingPunct="1">
              <a:buSzTx/>
              <a:buFont typeface="Wingdings" pitchFamily="2" charset="2"/>
              <a:buNone/>
              <a:defRPr b="0" i="0"/>
            </a:pPr>
            <a:r>
              <a:rPr lang="x-none" altLang="en-US" dirty="0">
                <a:latin typeface="Gotham Light" pitchFamily="50" charset="0"/>
              </a:rPr>
              <a:t>Para calcular la media, siga estos pasos:</a:t>
            </a:r>
          </a:p>
          <a:p>
            <a:pPr marL="0" indent="0">
              <a:buNone/>
            </a:pPr>
            <a:endParaRPr lang="es-CO" dirty="0"/>
          </a:p>
        </p:txBody>
      </p:sp>
      <p:sp>
        <p:nvSpPr>
          <p:cNvPr id="5" name="Rounded Rectangle 3">
            <a:extLst>
              <a:ext uri="{FF2B5EF4-FFF2-40B4-BE49-F238E27FC236}">
                <a16:creationId xmlns:a16="http://schemas.microsoft.com/office/drawing/2014/main" id="{923BF4C6-89EE-4E1D-BBC9-6DD1FE6DDB5F}"/>
              </a:ext>
            </a:extLst>
          </p:cNvPr>
          <p:cNvSpPr/>
          <p:nvPr/>
        </p:nvSpPr>
        <p:spPr>
          <a:xfrm>
            <a:off x="4724400" y="3562350"/>
            <a:ext cx="3676650" cy="1371600"/>
          </a:xfrm>
          <a:prstGeom prst="roundRect">
            <a:avLst/>
          </a:prstGeom>
          <a:solidFill>
            <a:sysClr val="window" lastClr="FFFFFF"/>
          </a:solidFill>
          <a:ln w="38100" cap="flat" cmpd="sng" algn="ctr">
            <a:solidFill>
              <a:srgbClr val="C00000"/>
            </a:solidFill>
            <a:prstDash val="solid"/>
          </a:ln>
          <a:effectLst/>
        </p:spPr>
        <p:txBody>
          <a:bodyPr anchor="ctr"/>
          <a:lstStyle/>
          <a:p>
            <a:pPr marL="457200" lvl="2">
              <a:buClr>
                <a:schemeClr val="tx1"/>
              </a:buClr>
              <a:defRPr b="0" i="0"/>
            </a:pPr>
            <a:r>
              <a:rPr lang="x-none" altLang="en-US" sz="2400" dirty="0">
                <a:latin typeface="Gotham Light" pitchFamily="50" charset="0"/>
              </a:rPr>
              <a:t>Divida la suma por la cantidad de observaciones (</a:t>
            </a:r>
            <a:r>
              <a:rPr lang="x-none" altLang="en-US" sz="2400" i="1" dirty="0">
                <a:latin typeface="Gotham Light" pitchFamily="50" charset="0"/>
              </a:rPr>
              <a:t>n)</a:t>
            </a:r>
          </a:p>
        </p:txBody>
      </p:sp>
      <p:sp>
        <p:nvSpPr>
          <p:cNvPr id="7" name="TextBox 4">
            <a:extLst>
              <a:ext uri="{FF2B5EF4-FFF2-40B4-BE49-F238E27FC236}">
                <a16:creationId xmlns:a16="http://schemas.microsoft.com/office/drawing/2014/main" id="{8A6CD525-2596-47E2-BFF2-E2225B8DCCE5}"/>
              </a:ext>
            </a:extLst>
          </p:cNvPr>
          <p:cNvSpPr txBox="1"/>
          <p:nvPr/>
        </p:nvSpPr>
        <p:spPr>
          <a:xfrm>
            <a:off x="4751313" y="3702050"/>
            <a:ext cx="612775" cy="1016000"/>
          </a:xfrm>
          <a:prstGeom prst="rect">
            <a:avLst/>
          </a:prstGeom>
          <a:noFill/>
        </p:spPr>
        <p:txBody>
          <a:bodyPr wrap="none">
            <a:spAutoFit/>
          </a:bodyPr>
          <a:lstStyle/>
          <a:p>
            <a:pPr eaLnBrk="1" fontAlgn="auto" hangingPunct="1">
              <a:spcBef>
                <a:spcPts val="0"/>
              </a:spcBef>
              <a:spcAft>
                <a:spcPts val="0"/>
              </a:spcAft>
              <a:defRPr/>
            </a:pPr>
            <a:r>
              <a:rPr lang="en-US" sz="6000" kern="0" dirty="0">
                <a:solidFill>
                  <a:sysClr val="windowText" lastClr="000000"/>
                </a:solidFill>
                <a:latin typeface="Arial" panose="020B0604020202020204" pitchFamily="34" charset="0"/>
              </a:rPr>
              <a:t>2</a:t>
            </a:r>
          </a:p>
        </p:txBody>
      </p:sp>
      <p:sp>
        <p:nvSpPr>
          <p:cNvPr id="9" name="Rounded Rectangle 5">
            <a:extLst>
              <a:ext uri="{FF2B5EF4-FFF2-40B4-BE49-F238E27FC236}">
                <a16:creationId xmlns:a16="http://schemas.microsoft.com/office/drawing/2014/main" id="{A8420107-E2D6-4747-91A6-7811E55D7847}"/>
              </a:ext>
            </a:extLst>
          </p:cNvPr>
          <p:cNvSpPr/>
          <p:nvPr/>
        </p:nvSpPr>
        <p:spPr>
          <a:xfrm>
            <a:off x="819150" y="3562350"/>
            <a:ext cx="3676650" cy="1371600"/>
          </a:xfrm>
          <a:prstGeom prst="roundRect">
            <a:avLst/>
          </a:prstGeom>
          <a:solidFill>
            <a:sysClr val="window" lastClr="FFFFFF"/>
          </a:solidFill>
          <a:ln w="38100" cap="flat" cmpd="sng" algn="ctr">
            <a:solidFill>
              <a:srgbClr val="C00000"/>
            </a:solidFill>
            <a:prstDash val="solid"/>
          </a:ln>
          <a:effectLst/>
        </p:spPr>
        <p:txBody>
          <a:bodyPr anchor="ctr"/>
          <a:lstStyle/>
          <a:p>
            <a:pPr marL="457200" lvl="2">
              <a:buClr>
                <a:schemeClr val="tx1"/>
              </a:buClr>
              <a:defRPr b="0" i="0"/>
            </a:pPr>
            <a:r>
              <a:rPr lang="x-none" altLang="en-US" sz="2800" kern="1100" dirty="0">
                <a:latin typeface="Gotham Light" pitchFamily="50" charset="0"/>
              </a:rPr>
              <a:t>Sume todos los valores</a:t>
            </a:r>
          </a:p>
        </p:txBody>
      </p:sp>
      <p:sp>
        <p:nvSpPr>
          <p:cNvPr id="11" name="TextBox 6">
            <a:extLst>
              <a:ext uri="{FF2B5EF4-FFF2-40B4-BE49-F238E27FC236}">
                <a16:creationId xmlns:a16="http://schemas.microsoft.com/office/drawing/2014/main" id="{FB9C691E-A198-42FE-B336-7B6D4DEEA3B1}"/>
              </a:ext>
            </a:extLst>
          </p:cNvPr>
          <p:cNvSpPr txBox="1"/>
          <p:nvPr/>
        </p:nvSpPr>
        <p:spPr>
          <a:xfrm>
            <a:off x="819150" y="3702050"/>
            <a:ext cx="612775" cy="1016000"/>
          </a:xfrm>
          <a:prstGeom prst="rect">
            <a:avLst/>
          </a:prstGeom>
          <a:noFill/>
        </p:spPr>
        <p:txBody>
          <a:bodyPr wrap="none">
            <a:spAutoFit/>
          </a:bodyPr>
          <a:lstStyle/>
          <a:p>
            <a:pPr eaLnBrk="1" fontAlgn="auto" hangingPunct="1">
              <a:spcBef>
                <a:spcPts val="0"/>
              </a:spcBef>
              <a:spcAft>
                <a:spcPts val="0"/>
              </a:spcAft>
              <a:defRPr/>
            </a:pPr>
            <a:r>
              <a:rPr lang="en-US" sz="6000" kern="0" dirty="0">
                <a:solidFill>
                  <a:sysClr val="windowText" lastClr="000000"/>
                </a:solidFill>
                <a:latin typeface="Arial" panose="020B0604020202020204" pitchFamily="34" charset="0"/>
              </a:rPr>
              <a:t>1</a:t>
            </a:r>
          </a:p>
        </p:txBody>
      </p:sp>
    </p:spTree>
    <p:extLst>
      <p:ext uri="{BB962C8B-B14F-4D97-AF65-F5344CB8AC3E}">
        <p14:creationId xmlns:p14="http://schemas.microsoft.com/office/powerpoint/2010/main" val="285282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DF4F6-7608-44EA-A644-FC7E5457AF0A}"/>
              </a:ext>
            </a:extLst>
          </p:cNvPr>
          <p:cNvSpPr>
            <a:spLocks noGrp="1"/>
          </p:cNvSpPr>
          <p:nvPr>
            <p:ph type="title"/>
          </p:nvPr>
        </p:nvSpPr>
        <p:spPr/>
        <p:txBody>
          <a:bodyPr>
            <a:noAutofit/>
          </a:bodyPr>
          <a:lstStyle/>
          <a:p>
            <a:pPr algn="ctr"/>
            <a:r>
              <a:rPr lang="x-none" altLang="en-US" sz="3200" dirty="0">
                <a:solidFill>
                  <a:srgbClr val="C00000"/>
                </a:solidFill>
                <a:latin typeface="Gotham Black" pitchFamily="50" charset="0"/>
                <a:cs typeface="Arial" pitchFamily="34" charset="0"/>
              </a:rPr>
              <a:t>Media </a:t>
            </a:r>
            <a:r>
              <a:rPr lang="es-CO" altLang="en-US" sz="3200" dirty="0">
                <a:solidFill>
                  <a:srgbClr val="C00000"/>
                </a:solidFill>
                <a:latin typeface="Gotham Black" pitchFamily="50" charset="0"/>
                <a:cs typeface="Arial" pitchFamily="34" charset="0"/>
              </a:rPr>
              <a:t>o promedio</a:t>
            </a:r>
            <a:endParaRPr lang="es-CO" sz="3200" dirty="0">
              <a:solidFill>
                <a:srgbClr val="C00000"/>
              </a:solidFill>
              <a:latin typeface="Gotham Black" pitchFamily="50" charset="0"/>
            </a:endParaRPr>
          </a:p>
        </p:txBody>
      </p:sp>
      <p:sp>
        <p:nvSpPr>
          <p:cNvPr id="4" name="Rectangle 85">
            <a:extLst>
              <a:ext uri="{FF2B5EF4-FFF2-40B4-BE49-F238E27FC236}">
                <a16:creationId xmlns:a16="http://schemas.microsoft.com/office/drawing/2014/main" id="{86195DDF-44E6-4207-A798-8FC303952EB8}"/>
              </a:ext>
            </a:extLst>
          </p:cNvPr>
          <p:cNvSpPr>
            <a:spLocks noChangeArrowheads="1"/>
          </p:cNvSpPr>
          <p:nvPr/>
        </p:nvSpPr>
        <p:spPr bwMode="auto">
          <a:xfrm>
            <a:off x="4651276" y="1809750"/>
            <a:ext cx="2362200" cy="431800"/>
          </a:xfrm>
          <a:prstGeom prst="rect">
            <a:avLst/>
          </a:prstGeom>
          <a:noFill/>
          <a:ln>
            <a:noFill/>
          </a:ln>
          <a:extLst>
            <a:ext uri="{909E8E84-426E-40dd-AFC4-6F175D3DCCD1}"/>
            <a:ext uri="{91240B29-F687-4f45-9708-019B960494DF}"/>
          </a:extLst>
        </p:spPr>
        <p:txBody>
          <a:bodyPr lIns="0" tIns="0" rIns="0" bIns="0">
            <a:spAutoFit/>
          </a:bodyPr>
          <a:lstStyle>
            <a:lvl1pPr eaLnBrk="0" hangingPunct="0">
              <a:spcBef>
                <a:spcPct val="20000"/>
              </a:spcBef>
              <a:buClr>
                <a:srgbClr val="CC0000"/>
              </a:buClr>
              <a:buSzPct val="100000"/>
              <a:buFont typeface="Wingdings" pitchFamily="2" charset="2"/>
              <a:buChar char="§"/>
              <a:defRPr sz="2800">
                <a:solidFill>
                  <a:schemeClr val="tx1"/>
                </a:solidFill>
                <a:latin typeface="Arial" pitchFamily="34" charset="0"/>
                <a:cs typeface="Times New Roman" pitchFamily="18" charset="0"/>
              </a:defRPr>
            </a:lvl1pPr>
            <a:lvl2pPr marL="742950" indent="-285750" eaLnBrk="0" hangingPunct="0">
              <a:spcBef>
                <a:spcPct val="20000"/>
              </a:spcBef>
              <a:buClr>
                <a:srgbClr val="C00000"/>
              </a:buClr>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rgbClr val="C00000"/>
              </a:buClr>
              <a:buSzPct val="100000"/>
              <a:buFont typeface="Arial" pitchFamily="34" charset="0"/>
              <a:buChar char="•"/>
              <a:defRPr sz="2800">
                <a:solidFill>
                  <a:schemeClr val="tx1"/>
                </a:solidFill>
                <a:latin typeface="Arial" pitchFamily="34" charset="0"/>
                <a:cs typeface="Times New Roman" pitchFamily="18" charset="0"/>
              </a:defRPr>
            </a:lvl3pPr>
            <a:lvl4pPr marL="1600200" indent="-228600" eaLnBrk="0" hangingPunct="0">
              <a:spcBef>
                <a:spcPct val="20000"/>
              </a:spcBef>
              <a:buChar char="–"/>
              <a:defRPr sz="2800">
                <a:solidFill>
                  <a:schemeClr val="tx1"/>
                </a:solidFill>
                <a:latin typeface="Arial" pitchFamily="34" charset="0"/>
                <a:cs typeface="Times New Roman" pitchFamily="18" charset="0"/>
              </a:defRPr>
            </a:lvl4pPr>
            <a:lvl5pPr marL="2057400" indent="-228600" eaLnBrk="0" hangingPunct="0">
              <a:spcBef>
                <a:spcPct val="20000"/>
              </a:spcBef>
              <a:buChar char="»"/>
              <a:defRPr sz="28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9pPr>
          </a:lstStyle>
          <a:p>
            <a:pPr algn="ctr">
              <a:spcBef>
                <a:spcPct val="0"/>
              </a:spcBef>
              <a:buClrTx/>
              <a:buSzTx/>
              <a:buFontTx/>
              <a:buNone/>
              <a:defRPr/>
            </a:pPr>
            <a:r>
              <a:rPr lang="en-US" altLang="en-US" b="1" i="1" dirty="0">
                <a:latin typeface="Gotham Black" pitchFamily="50" charset="0"/>
                <a:cs typeface="Arial" panose="020B0604020202020204" pitchFamily="34" charset="0"/>
              </a:rPr>
              <a:t>n</a:t>
            </a:r>
          </a:p>
        </p:txBody>
      </p:sp>
      <p:sp>
        <p:nvSpPr>
          <p:cNvPr id="5" name="TextBox 29">
            <a:extLst>
              <a:ext uri="{FF2B5EF4-FFF2-40B4-BE49-F238E27FC236}">
                <a16:creationId xmlns:a16="http://schemas.microsoft.com/office/drawing/2014/main" id="{43495F4A-BA68-4EA9-9376-F77B0BFCE18F}"/>
              </a:ext>
            </a:extLst>
          </p:cNvPr>
          <p:cNvSpPr txBox="1"/>
          <p:nvPr/>
        </p:nvSpPr>
        <p:spPr>
          <a:xfrm>
            <a:off x="2860576" y="1581150"/>
            <a:ext cx="1676400" cy="523875"/>
          </a:xfrm>
          <a:prstGeom prst="rect">
            <a:avLst/>
          </a:prstGeom>
          <a:noFill/>
        </p:spPr>
        <p:txBody>
          <a:bodyPr>
            <a:spAutoFit/>
          </a:bodyPr>
          <a:lstStyle/>
          <a:p>
            <a:pPr>
              <a:defRPr/>
            </a:pPr>
            <a:r>
              <a:rPr lang="en-US" sz="2800" dirty="0">
                <a:latin typeface="Arial" panose="020B0604020202020204" pitchFamily="34" charset="0"/>
              </a:rPr>
              <a:t>Mean =</a:t>
            </a:r>
          </a:p>
        </p:txBody>
      </p:sp>
      <p:sp>
        <p:nvSpPr>
          <p:cNvPr id="6" name="Rounded Rectangle 30">
            <a:extLst>
              <a:ext uri="{FF2B5EF4-FFF2-40B4-BE49-F238E27FC236}">
                <a16:creationId xmlns:a16="http://schemas.microsoft.com/office/drawing/2014/main" id="{C4297236-7482-49DB-8298-445D934F78AB}"/>
              </a:ext>
            </a:extLst>
          </p:cNvPr>
          <p:cNvSpPr/>
          <p:nvPr/>
        </p:nvSpPr>
        <p:spPr>
          <a:xfrm>
            <a:off x="2822476" y="2489200"/>
            <a:ext cx="777875" cy="7778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6350" eaLnBrk="1" fontAlgn="auto" hangingPunct="1">
              <a:spcBef>
                <a:spcPts val="0"/>
              </a:spcBef>
              <a:spcAft>
                <a:spcPts val="0"/>
              </a:spcAft>
              <a:defRPr/>
            </a:pPr>
            <a:endParaRPr lang="en-US" altLang="en-US" sz="2400" b="1" dirty="0">
              <a:solidFill>
                <a:srgbClr val="C00000"/>
              </a:solidFill>
              <a:cs typeface="Arial" panose="020B0604020202020204" pitchFamily="34" charset="0"/>
            </a:endParaRPr>
          </a:p>
        </p:txBody>
      </p:sp>
      <p:sp>
        <p:nvSpPr>
          <p:cNvPr id="7" name="TextBox 31">
            <a:extLst>
              <a:ext uri="{FF2B5EF4-FFF2-40B4-BE49-F238E27FC236}">
                <a16:creationId xmlns:a16="http://schemas.microsoft.com/office/drawing/2014/main" id="{1D60EE2F-38E3-448B-A74B-D0C6F934C9DB}"/>
              </a:ext>
            </a:extLst>
          </p:cNvPr>
          <p:cNvSpPr txBox="1"/>
          <p:nvPr/>
        </p:nvSpPr>
        <p:spPr>
          <a:xfrm>
            <a:off x="2924076" y="2370137"/>
            <a:ext cx="612775" cy="1016000"/>
          </a:xfrm>
          <a:prstGeom prst="rect">
            <a:avLst/>
          </a:prstGeom>
          <a:noFill/>
        </p:spPr>
        <p:txBody>
          <a:bodyPr wrap="none">
            <a:spAutoFit/>
          </a:bodyPr>
          <a:lstStyle/>
          <a:p>
            <a:pPr eaLnBrk="1" fontAlgn="auto" hangingPunct="1">
              <a:spcBef>
                <a:spcPts val="0"/>
              </a:spcBef>
              <a:spcAft>
                <a:spcPts val="0"/>
              </a:spcAft>
              <a:defRPr/>
            </a:pPr>
            <a:r>
              <a:rPr lang="en-US" sz="6000" dirty="0">
                <a:latin typeface="Arial" panose="020B0604020202020204" pitchFamily="34" charset="0"/>
              </a:rPr>
              <a:t>1</a:t>
            </a:r>
          </a:p>
        </p:txBody>
      </p:sp>
      <p:sp>
        <p:nvSpPr>
          <p:cNvPr id="8" name="Text Box 57">
            <a:extLst>
              <a:ext uri="{FF2B5EF4-FFF2-40B4-BE49-F238E27FC236}">
                <a16:creationId xmlns:a16="http://schemas.microsoft.com/office/drawing/2014/main" id="{895EA2B7-D959-4F13-8301-F6B70F9A275F}"/>
              </a:ext>
            </a:extLst>
          </p:cNvPr>
          <p:cNvSpPr txBox="1">
            <a:spLocks noChangeArrowheads="1"/>
          </p:cNvSpPr>
          <p:nvPr/>
        </p:nvSpPr>
        <p:spPr bwMode="auto">
          <a:xfrm>
            <a:off x="2555776" y="5191125"/>
            <a:ext cx="6324600" cy="523875"/>
          </a:xfrm>
          <a:prstGeom prst="rect">
            <a:avLst/>
          </a:prstGeom>
          <a:noFill/>
          <a:ln w="9525">
            <a:noFill/>
            <a:miter lim="800000"/>
            <a:headEnd/>
            <a:tailEnd/>
          </a:ln>
        </p:spPr>
        <p:txBody>
          <a:bodyPr>
            <a:spAutoFit/>
          </a:bodyPr>
          <a:lstStyle/>
          <a:p>
            <a:pPr marL="0" lvl="1">
              <a:buClr>
                <a:schemeClr val="tx1"/>
              </a:buClr>
              <a:tabLst>
                <a:tab pos="457200" algn="l"/>
              </a:tabLst>
              <a:defRPr/>
            </a:pPr>
            <a:r>
              <a:rPr lang="en-US" altLang="en-US" sz="2800" dirty="0">
                <a:latin typeface="Gotham Light" pitchFamily="50" charset="0"/>
              </a:rPr>
              <a:t>Media es 177 / 19 = </a:t>
            </a:r>
            <a:r>
              <a:rPr lang="en-US" altLang="en-US" sz="2800" b="1" dirty="0">
                <a:solidFill>
                  <a:srgbClr val="C00000"/>
                </a:solidFill>
                <a:latin typeface="Gotham Black" pitchFamily="50" charset="0"/>
              </a:rPr>
              <a:t>9,3 días</a:t>
            </a:r>
            <a:endParaRPr lang="en-US" sz="2800" b="1" dirty="0">
              <a:solidFill>
                <a:srgbClr val="C00000"/>
              </a:solidFill>
              <a:latin typeface="Gotham Black" pitchFamily="50" charset="0"/>
            </a:endParaRPr>
          </a:p>
        </p:txBody>
      </p:sp>
      <p:sp>
        <p:nvSpPr>
          <p:cNvPr id="9" name="Text Box 57">
            <a:extLst>
              <a:ext uri="{FF2B5EF4-FFF2-40B4-BE49-F238E27FC236}">
                <a16:creationId xmlns:a16="http://schemas.microsoft.com/office/drawing/2014/main" id="{474C8B47-ABCA-4418-8348-FA7EBCAA8D28}"/>
              </a:ext>
            </a:extLst>
          </p:cNvPr>
          <p:cNvSpPr txBox="1">
            <a:spLocks noChangeArrowheads="1"/>
          </p:cNvSpPr>
          <p:nvPr/>
        </p:nvSpPr>
        <p:spPr bwMode="auto">
          <a:xfrm>
            <a:off x="3660676" y="3638550"/>
            <a:ext cx="502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s-CO" altLang="en-US" dirty="0">
                <a:solidFill>
                  <a:srgbClr val="000000"/>
                </a:solidFill>
                <a:latin typeface="Gotham Light" pitchFamily="50" charset="0"/>
                <a:cs typeface="Arial" panose="020B0604020202020204" pitchFamily="34" charset="0"/>
              </a:rPr>
              <a:t>Divida suma por el número de observaciones (</a:t>
            </a:r>
            <a:r>
              <a:rPr lang="es-CO" altLang="en-US" i="1" dirty="0">
                <a:solidFill>
                  <a:srgbClr val="000000"/>
                </a:solidFill>
                <a:latin typeface="Gotham Light" pitchFamily="50" charset="0"/>
                <a:cs typeface="Arial" panose="020B0604020202020204" pitchFamily="34" charset="0"/>
              </a:rPr>
              <a:t>n</a:t>
            </a:r>
            <a:r>
              <a:rPr lang="es-CO" altLang="en-US" dirty="0">
                <a:solidFill>
                  <a:srgbClr val="000000"/>
                </a:solidFill>
                <a:latin typeface="Gotham Light" pitchFamily="50" charset="0"/>
                <a:cs typeface="Arial" panose="020B0604020202020204" pitchFamily="34" charset="0"/>
              </a:rPr>
              <a:t>)</a:t>
            </a:r>
          </a:p>
          <a:p>
            <a:pPr>
              <a:spcBef>
                <a:spcPct val="0"/>
              </a:spcBef>
              <a:buClrTx/>
              <a:buSzTx/>
              <a:buFontTx/>
              <a:buNone/>
            </a:pPr>
            <a:r>
              <a:rPr lang="en-US" altLang="en-US" i="1" dirty="0">
                <a:solidFill>
                  <a:srgbClr val="000000"/>
                </a:solidFill>
                <a:latin typeface="Gotham Light" pitchFamily="50" charset="0"/>
                <a:cs typeface="Arial" panose="020B0604020202020204" pitchFamily="34" charset="0"/>
              </a:rPr>
              <a:t>n = 19</a:t>
            </a:r>
          </a:p>
        </p:txBody>
      </p:sp>
      <p:sp>
        <p:nvSpPr>
          <p:cNvPr id="10" name="Text Box 57">
            <a:extLst>
              <a:ext uri="{FF2B5EF4-FFF2-40B4-BE49-F238E27FC236}">
                <a16:creationId xmlns:a16="http://schemas.microsoft.com/office/drawing/2014/main" id="{CD9A1B8B-9C6F-44DF-81E0-C4AE2ACB762E}"/>
              </a:ext>
            </a:extLst>
          </p:cNvPr>
          <p:cNvSpPr txBox="1">
            <a:spLocks noChangeArrowheads="1"/>
          </p:cNvSpPr>
          <p:nvPr/>
        </p:nvSpPr>
        <p:spPr bwMode="auto">
          <a:xfrm>
            <a:off x="3660676" y="2389187"/>
            <a:ext cx="4362450" cy="954088"/>
          </a:xfrm>
          <a:prstGeom prst="rect">
            <a:avLst/>
          </a:prstGeom>
          <a:noFill/>
          <a:ln w="9525">
            <a:noFill/>
            <a:miter lim="800000"/>
            <a:headEnd/>
            <a:tailEnd/>
          </a:ln>
        </p:spPr>
        <p:txBody>
          <a:bodyPr>
            <a:spAutoFit/>
          </a:bodyPr>
          <a:lstStyle/>
          <a:p>
            <a:pPr>
              <a:spcBef>
                <a:spcPct val="50000"/>
              </a:spcBef>
              <a:defRPr/>
            </a:pPr>
            <a:r>
              <a:rPr lang="en-US" sz="2800" dirty="0">
                <a:latin typeface="Gotham Light" pitchFamily="50" charset="0"/>
              </a:rPr>
              <a:t>Suma de los valores</a:t>
            </a:r>
            <a:br>
              <a:rPr lang="en-US" sz="2800" dirty="0">
                <a:latin typeface="Gotham Light" pitchFamily="50" charset="0"/>
              </a:rPr>
            </a:br>
            <a:r>
              <a:rPr lang="en-US" sz="2800" i="1" dirty="0">
                <a:latin typeface="Gotham Light" pitchFamily="50" charset="0"/>
              </a:rPr>
              <a:t>Suma = 177</a:t>
            </a:r>
          </a:p>
        </p:txBody>
      </p:sp>
      <p:sp>
        <p:nvSpPr>
          <p:cNvPr id="11" name="Rounded Rectangle 35">
            <a:extLst>
              <a:ext uri="{FF2B5EF4-FFF2-40B4-BE49-F238E27FC236}">
                <a16:creationId xmlns:a16="http://schemas.microsoft.com/office/drawing/2014/main" id="{EF331888-FFC0-4339-AFF0-76F967F20F9D}"/>
              </a:ext>
            </a:extLst>
          </p:cNvPr>
          <p:cNvSpPr/>
          <p:nvPr/>
        </p:nvSpPr>
        <p:spPr>
          <a:xfrm>
            <a:off x="2822476" y="3646487"/>
            <a:ext cx="777875" cy="7778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6350" eaLnBrk="1" fontAlgn="auto" hangingPunct="1">
              <a:spcBef>
                <a:spcPts val="0"/>
              </a:spcBef>
              <a:spcAft>
                <a:spcPts val="0"/>
              </a:spcAft>
              <a:defRPr/>
            </a:pPr>
            <a:endParaRPr lang="en-US" altLang="en-US" sz="2400" b="1" dirty="0">
              <a:solidFill>
                <a:schemeClr val="tx1"/>
              </a:solidFill>
              <a:cs typeface="Arial" panose="020B0604020202020204" pitchFamily="34" charset="0"/>
            </a:endParaRPr>
          </a:p>
        </p:txBody>
      </p:sp>
      <p:sp>
        <p:nvSpPr>
          <p:cNvPr id="12" name="TextBox 36">
            <a:extLst>
              <a:ext uri="{FF2B5EF4-FFF2-40B4-BE49-F238E27FC236}">
                <a16:creationId xmlns:a16="http://schemas.microsoft.com/office/drawing/2014/main" id="{20220BB7-FC6D-4F81-9DB5-4B94ED6703A8}"/>
              </a:ext>
            </a:extLst>
          </p:cNvPr>
          <p:cNvSpPr txBox="1"/>
          <p:nvPr/>
        </p:nvSpPr>
        <p:spPr>
          <a:xfrm>
            <a:off x="2924076" y="3527425"/>
            <a:ext cx="612775" cy="1016000"/>
          </a:xfrm>
          <a:prstGeom prst="rect">
            <a:avLst/>
          </a:prstGeom>
          <a:noFill/>
        </p:spPr>
        <p:txBody>
          <a:bodyPr wrap="none">
            <a:spAutoFit/>
          </a:bodyPr>
          <a:lstStyle/>
          <a:p>
            <a:pPr eaLnBrk="1" fontAlgn="auto" hangingPunct="1">
              <a:spcBef>
                <a:spcPts val="0"/>
              </a:spcBef>
              <a:spcAft>
                <a:spcPts val="0"/>
              </a:spcAft>
              <a:defRPr/>
            </a:pPr>
            <a:r>
              <a:rPr lang="en-US" sz="6000" dirty="0">
                <a:latin typeface="Arial" panose="020B0604020202020204" pitchFamily="34" charset="0"/>
              </a:rPr>
              <a:t>2</a:t>
            </a:r>
          </a:p>
        </p:txBody>
      </p:sp>
      <p:sp>
        <p:nvSpPr>
          <p:cNvPr id="13" name="TextBox 47">
            <a:extLst>
              <a:ext uri="{FF2B5EF4-FFF2-40B4-BE49-F238E27FC236}">
                <a16:creationId xmlns:a16="http://schemas.microsoft.com/office/drawing/2014/main" id="{36366B7D-676C-44D9-AAF1-74BF26FEF38D}"/>
              </a:ext>
            </a:extLst>
          </p:cNvPr>
          <p:cNvSpPr txBox="1"/>
          <p:nvPr/>
        </p:nvSpPr>
        <p:spPr>
          <a:xfrm>
            <a:off x="4261520" y="1049764"/>
            <a:ext cx="3229744" cy="830997"/>
          </a:xfrm>
          <a:prstGeom prst="rect">
            <a:avLst/>
          </a:prstGeom>
          <a:noFill/>
        </p:spPr>
        <p:txBody>
          <a:bodyPr wrap="square">
            <a:spAutoFit/>
          </a:bodyPr>
          <a:lstStyle/>
          <a:p>
            <a:pPr algn="ctr">
              <a:defRPr/>
            </a:pPr>
            <a:r>
              <a:rPr lang="en-US" sz="2400" b="1" dirty="0">
                <a:latin typeface="Gotham Light" pitchFamily="50" charset="0"/>
              </a:rPr>
              <a:t>Suma de todos los valores</a:t>
            </a:r>
          </a:p>
        </p:txBody>
      </p:sp>
      <p:graphicFrame>
        <p:nvGraphicFramePr>
          <p:cNvPr id="15" name="Group 74">
            <a:extLst>
              <a:ext uri="{FF2B5EF4-FFF2-40B4-BE49-F238E27FC236}">
                <a16:creationId xmlns:a16="http://schemas.microsoft.com/office/drawing/2014/main" id="{824ABB5A-598E-483E-935A-6ECA7ED44F2F}"/>
              </a:ext>
            </a:extLst>
          </p:cNvPr>
          <p:cNvGraphicFramePr>
            <a:graphicFrameLocks noGrp="1"/>
          </p:cNvGraphicFramePr>
          <p:nvPr>
            <p:extLst>
              <p:ext uri="{D42A27DB-BD31-4B8C-83A1-F6EECF244321}">
                <p14:modId xmlns:p14="http://schemas.microsoft.com/office/powerpoint/2010/main" val="2939515946"/>
              </p:ext>
            </p:extLst>
          </p:nvPr>
        </p:nvGraphicFramePr>
        <p:xfrm>
          <a:off x="337592" y="1052736"/>
          <a:ext cx="1872208" cy="5635629"/>
        </p:xfrm>
        <a:graphic>
          <a:graphicData uri="http://schemas.openxmlformats.org/drawingml/2006/table">
            <a:tbl>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74335">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bg1"/>
                          </a:solidFill>
                          <a:latin typeface="Gotham Light" pitchFamily="50" charset="0"/>
                          <a:cs typeface="Arial" charset="0"/>
                        </a:rPr>
                        <a:t>Obs.</a:t>
                      </a:r>
                      <a:endParaRPr kumimoji="0" lang="x-none" sz="1200" b="1" i="0" u="none" strike="noStrike" cap="none" normalizeH="0" baseline="0" dirty="0">
                        <a:ln>
                          <a:noFill/>
                        </a:ln>
                        <a:solidFill>
                          <a:schemeClr val="bg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bg1"/>
                          </a:solidFill>
                          <a:latin typeface="Gotham Light" pitchFamily="50" charset="0"/>
                          <a:cs typeface="Arial" charset="0"/>
                        </a:rPr>
                        <a:t>Días</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1</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a:t>
                      </a:r>
                      <a:r>
                        <a:rPr kumimoji="0" lang="x-none"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bl>
          </a:graphicData>
        </a:graphic>
      </p:graphicFrame>
      <p:sp>
        <p:nvSpPr>
          <p:cNvPr id="17" name="Line 84">
            <a:extLst>
              <a:ext uri="{FF2B5EF4-FFF2-40B4-BE49-F238E27FC236}">
                <a16:creationId xmlns:a16="http://schemas.microsoft.com/office/drawing/2014/main" id="{333718E0-7DB7-4394-ACF4-AC88032BF319}"/>
              </a:ext>
            </a:extLst>
          </p:cNvPr>
          <p:cNvSpPr>
            <a:spLocks noChangeShapeType="1"/>
          </p:cNvSpPr>
          <p:nvPr/>
        </p:nvSpPr>
        <p:spPr>
          <a:xfrm>
            <a:off x="4261520" y="1843087"/>
            <a:ext cx="3200400" cy="0"/>
          </a:xfrm>
          <a:prstGeom prst="line">
            <a:avLst/>
          </a:prstGeom>
          <a:noFill/>
          <a:ln w="20638">
            <a:solidFill>
              <a:srgbClr val="000000"/>
            </a:solidFill>
            <a:round/>
          </a:ln>
          <a:extLst>
            <a:ext uri="{909E8E84-426E-40dd-AFC4-6F175D3DCCD1}">
              <a14:hiddenFill xmlns:a14="http://schemas.microsoft.com/office/drawing/2010/main" xmlns="">
                <a:noFill/>
              </a14:hiddenFill>
            </a:ext>
          </a:extLst>
        </p:spPr>
        <p:txBody>
          <a:bodyPr/>
          <a:lstStyle/>
          <a:p>
            <a:pPr>
              <a:defRPr b="0" i="0"/>
            </a:pPr>
            <a:endParaRPr lang="en-US"/>
          </a:p>
        </p:txBody>
      </p:sp>
      <p:sp>
        <p:nvSpPr>
          <p:cNvPr id="19" name="CuadroTexto 18">
            <a:extLst>
              <a:ext uri="{FF2B5EF4-FFF2-40B4-BE49-F238E27FC236}">
                <a16:creationId xmlns:a16="http://schemas.microsoft.com/office/drawing/2014/main" id="{CF427704-F3C0-48FC-BF45-1164D80EE924}"/>
              </a:ext>
            </a:extLst>
          </p:cNvPr>
          <p:cNvSpPr txBox="1"/>
          <p:nvPr/>
        </p:nvSpPr>
        <p:spPr>
          <a:xfrm>
            <a:off x="2555776" y="6033354"/>
            <a:ext cx="5581650" cy="646331"/>
          </a:xfrm>
          <a:prstGeom prst="rect">
            <a:avLst/>
          </a:prstGeom>
          <a:noFill/>
        </p:spPr>
        <p:txBody>
          <a:bodyPr wrap="square">
            <a:spAutoFit/>
          </a:bodyPr>
          <a:lstStyle/>
          <a:p>
            <a:r>
              <a:rPr lang="es-CO" b="1" dirty="0">
                <a:latin typeface="Gotham Black" pitchFamily="50" charset="0"/>
              </a:rPr>
              <a:t>Interpretación: </a:t>
            </a:r>
            <a:r>
              <a:rPr lang="es-CO" dirty="0">
                <a:latin typeface="Gotham Light" pitchFamily="50" charset="0"/>
              </a:rPr>
              <a:t>El promedio de días de incubación del virus del Ébola  es 9,3 días</a:t>
            </a:r>
          </a:p>
        </p:txBody>
      </p:sp>
    </p:spTree>
    <p:extLst>
      <p:ext uri="{BB962C8B-B14F-4D97-AF65-F5344CB8AC3E}">
        <p14:creationId xmlns:p14="http://schemas.microsoft.com/office/powerpoint/2010/main" val="20470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7DE21-1FA3-471A-9A41-94FBDEA1A2B1}"/>
              </a:ext>
            </a:extLst>
          </p:cNvPr>
          <p:cNvSpPr>
            <a:spLocks noGrp="1"/>
          </p:cNvSpPr>
          <p:nvPr>
            <p:ph type="title"/>
          </p:nvPr>
        </p:nvSpPr>
        <p:spPr/>
        <p:txBody>
          <a:bodyPr>
            <a:noAutofit/>
          </a:bodyPr>
          <a:lstStyle/>
          <a:p>
            <a:pPr algn="ctr"/>
            <a:r>
              <a:rPr lang="es-CO" sz="2800" dirty="0">
                <a:solidFill>
                  <a:srgbClr val="C00000"/>
                </a:solidFill>
                <a:latin typeface="Gotham Black" pitchFamily="50" charset="0"/>
              </a:rPr>
              <a:t>Media: Propiedades y usos</a:t>
            </a:r>
          </a:p>
        </p:txBody>
      </p:sp>
      <p:sp>
        <p:nvSpPr>
          <p:cNvPr id="3" name="Marcador de contenido 2">
            <a:extLst>
              <a:ext uri="{FF2B5EF4-FFF2-40B4-BE49-F238E27FC236}">
                <a16:creationId xmlns:a16="http://schemas.microsoft.com/office/drawing/2014/main" id="{4DD9A6F0-FC8A-41EB-A40B-6F3D2CCDA4A3}"/>
              </a:ext>
            </a:extLst>
          </p:cNvPr>
          <p:cNvSpPr>
            <a:spLocks noGrp="1"/>
          </p:cNvSpPr>
          <p:nvPr>
            <p:ph sz="quarter" idx="10"/>
          </p:nvPr>
        </p:nvSpPr>
        <p:spPr>
          <a:xfrm>
            <a:off x="492919" y="1114425"/>
            <a:ext cx="8399561" cy="4618831"/>
          </a:xfrm>
        </p:spPr>
        <p:txBody>
          <a:bodyPr/>
          <a:lstStyle/>
          <a:p>
            <a:pPr eaLnBrk="1" hangingPunct="1">
              <a:defRPr b="0" i="0"/>
            </a:pPr>
            <a:r>
              <a:rPr lang="x-none" altLang="en-US" dirty="0">
                <a:latin typeface="Gotham Light" pitchFamily="50" charset="0"/>
              </a:rPr>
              <a:t>Probablemente es la mejor medida conocida de tendencia central</a:t>
            </a:r>
          </a:p>
          <a:p>
            <a:pPr eaLnBrk="1" hangingPunct="1">
              <a:defRPr b="0" i="0"/>
            </a:pPr>
            <a:r>
              <a:rPr lang="x-none" altLang="en-US" dirty="0">
                <a:latin typeface="Gotham Light" pitchFamily="50" charset="0"/>
              </a:rPr>
              <a:t>Usa todos los datos</a:t>
            </a:r>
          </a:p>
          <a:p>
            <a:pPr eaLnBrk="1" hangingPunct="1">
              <a:defRPr b="0" i="0"/>
            </a:pPr>
            <a:r>
              <a:rPr lang="x-none" altLang="en-US" dirty="0">
                <a:latin typeface="Gotham Light" pitchFamily="50" charset="0"/>
              </a:rPr>
              <a:t>Afectada por los valores extremos (atípicos)</a:t>
            </a:r>
          </a:p>
          <a:p>
            <a:pPr eaLnBrk="1" hangingPunct="1">
              <a:defRPr b="0" i="0"/>
            </a:pPr>
            <a:r>
              <a:rPr lang="x-none" altLang="en-US" dirty="0">
                <a:latin typeface="Gotham Light" pitchFamily="50" charset="0"/>
              </a:rPr>
              <a:t>Ideal para datos simétricamente distribuidos</a:t>
            </a:r>
          </a:p>
        </p:txBody>
      </p:sp>
    </p:spTree>
    <p:extLst>
      <p:ext uri="{BB962C8B-B14F-4D97-AF65-F5344CB8AC3E}">
        <p14:creationId xmlns:p14="http://schemas.microsoft.com/office/powerpoint/2010/main" val="166320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a:extLst>
              <a:ext uri="{FF2B5EF4-FFF2-40B4-BE49-F238E27FC236}">
                <a16:creationId xmlns:a16="http://schemas.microsoft.com/office/drawing/2014/main" id="{309A3DE6-9B1B-4E44-A7DD-32CBB220676D}"/>
              </a:ext>
            </a:extLst>
          </p:cNvPr>
          <p:cNvGraphicFramePr>
            <a:graphicFrameLocks noChangeAspect="1"/>
          </p:cNvGraphicFramePr>
          <p:nvPr>
            <p:extLst>
              <p:ext uri="{D42A27DB-BD31-4B8C-83A1-F6EECF244321}">
                <p14:modId xmlns:p14="http://schemas.microsoft.com/office/powerpoint/2010/main" val="61298957"/>
              </p:ext>
            </p:extLst>
          </p:nvPr>
        </p:nvGraphicFramePr>
        <p:xfrm>
          <a:off x="323528" y="1110215"/>
          <a:ext cx="2520280" cy="5647101"/>
        </p:xfrm>
        <a:graphic>
          <a:graphicData uri="http://schemas.openxmlformats.org/presentationml/2006/ole">
            <mc:AlternateContent xmlns:mc="http://schemas.openxmlformats.org/markup-compatibility/2006">
              <mc:Choice xmlns:v="urn:schemas-microsoft-com:vml" Requires="v">
                <p:oleObj spid="_x0000_s1028" name="Worksheet" r:id="rId4" imgW="2295485" imgH="5143382" progId="Excel.Sheet.12">
                  <p:embed/>
                </p:oleObj>
              </mc:Choice>
              <mc:Fallback>
                <p:oleObj name="Worksheet" r:id="rId4" imgW="2295485" imgH="5143382" progId="Excel.Sheet.12">
                  <p:embed/>
                  <p:pic>
                    <p:nvPicPr>
                      <p:cNvPr id="0" name=""/>
                      <p:cNvPicPr/>
                      <p:nvPr/>
                    </p:nvPicPr>
                    <p:blipFill>
                      <a:blip r:embed="rId5"/>
                      <a:stretch>
                        <a:fillRect/>
                      </a:stretch>
                    </p:blipFill>
                    <p:spPr>
                      <a:xfrm>
                        <a:off x="323528" y="1110215"/>
                        <a:ext cx="2520280" cy="5647101"/>
                      </a:xfrm>
                      <a:prstGeom prst="rect">
                        <a:avLst/>
                      </a:prstGeom>
                    </p:spPr>
                  </p:pic>
                </p:oleObj>
              </mc:Fallback>
            </mc:AlternateContent>
          </a:graphicData>
        </a:graphic>
      </p:graphicFrame>
      <p:sp>
        <p:nvSpPr>
          <p:cNvPr id="8" name="CuadroTexto 7">
            <a:extLst>
              <a:ext uri="{FF2B5EF4-FFF2-40B4-BE49-F238E27FC236}">
                <a16:creationId xmlns:a16="http://schemas.microsoft.com/office/drawing/2014/main" id="{CABF5248-90F4-459B-931D-205610E2FB2E}"/>
              </a:ext>
            </a:extLst>
          </p:cNvPr>
          <p:cNvSpPr txBox="1"/>
          <p:nvPr/>
        </p:nvSpPr>
        <p:spPr>
          <a:xfrm>
            <a:off x="762000" y="100684"/>
            <a:ext cx="8382000" cy="830997"/>
          </a:xfrm>
          <a:prstGeom prst="rect">
            <a:avLst/>
          </a:prstGeom>
          <a:noFill/>
        </p:spPr>
        <p:txBody>
          <a:bodyPr wrap="square">
            <a:spAutoFit/>
          </a:bodyPr>
          <a:lstStyle/>
          <a:p>
            <a:pPr algn="r"/>
            <a:r>
              <a:rPr lang="es-MX" altLang="en-US" sz="2400" b="1" dirty="0">
                <a:solidFill>
                  <a:srgbClr val="C00000"/>
                </a:solidFill>
                <a:latin typeface="Gotham Black" pitchFamily="50" charset="0"/>
              </a:rPr>
              <a:t>¿Qué medidas</a:t>
            </a:r>
            <a:br>
              <a:rPr lang="es-MX" altLang="en-US" sz="2400" b="1" dirty="0">
                <a:solidFill>
                  <a:srgbClr val="C00000"/>
                </a:solidFill>
                <a:latin typeface="Gotham Black" pitchFamily="50" charset="0"/>
              </a:rPr>
            </a:br>
            <a:r>
              <a:rPr lang="es-MX" altLang="en-US" sz="2400" b="1" dirty="0">
                <a:solidFill>
                  <a:srgbClr val="C00000"/>
                </a:solidFill>
                <a:latin typeface="Gotham Black" pitchFamily="50" charset="0"/>
              </a:rPr>
              <a:t>son “sensibles” a los valores atípicos?</a:t>
            </a:r>
          </a:p>
        </p:txBody>
      </p:sp>
      <p:graphicFrame>
        <p:nvGraphicFramePr>
          <p:cNvPr id="13" name="Tabla 12">
            <a:extLst>
              <a:ext uri="{FF2B5EF4-FFF2-40B4-BE49-F238E27FC236}">
                <a16:creationId xmlns:a16="http://schemas.microsoft.com/office/drawing/2014/main" id="{C62F0C68-0155-406B-8403-6B7FAE92EE6E}"/>
              </a:ext>
            </a:extLst>
          </p:cNvPr>
          <p:cNvGraphicFramePr>
            <a:graphicFrameLocks noGrp="1"/>
          </p:cNvGraphicFramePr>
          <p:nvPr>
            <p:extLst>
              <p:ext uri="{D42A27DB-BD31-4B8C-83A1-F6EECF244321}">
                <p14:modId xmlns:p14="http://schemas.microsoft.com/office/powerpoint/2010/main" val="483816086"/>
              </p:ext>
            </p:extLst>
          </p:nvPr>
        </p:nvGraphicFramePr>
        <p:xfrm>
          <a:off x="3707904" y="1952835"/>
          <a:ext cx="4752528" cy="2952329"/>
        </p:xfrm>
        <a:graphic>
          <a:graphicData uri="http://schemas.openxmlformats.org/drawingml/2006/table">
            <a:tbl>
              <a:tblPr firstRow="1" bandRow="1"/>
              <a:tblGrid>
                <a:gridCol w="1567844">
                  <a:extLst>
                    <a:ext uri="{9D8B030D-6E8A-4147-A177-3AD203B41FA5}">
                      <a16:colId xmlns:a16="http://schemas.microsoft.com/office/drawing/2014/main" val="3053905542"/>
                    </a:ext>
                  </a:extLst>
                </a:gridCol>
                <a:gridCol w="1698498">
                  <a:extLst>
                    <a:ext uri="{9D8B030D-6E8A-4147-A177-3AD203B41FA5}">
                      <a16:colId xmlns:a16="http://schemas.microsoft.com/office/drawing/2014/main" val="641221780"/>
                    </a:ext>
                  </a:extLst>
                </a:gridCol>
                <a:gridCol w="1486186">
                  <a:extLst>
                    <a:ext uri="{9D8B030D-6E8A-4147-A177-3AD203B41FA5}">
                      <a16:colId xmlns:a16="http://schemas.microsoft.com/office/drawing/2014/main" val="1947886505"/>
                    </a:ext>
                  </a:extLst>
                </a:gridCol>
              </a:tblGrid>
              <a:tr h="917721">
                <a:tc>
                  <a:txBody>
                    <a:bodyPr/>
                    <a:lstStyle/>
                    <a:p>
                      <a:pPr algn="l" rtl="0" fontAlgn="ctr"/>
                      <a:r>
                        <a:rPr lang="es-CO" sz="2000" b="0" i="0" u="none" strike="noStrike" dirty="0">
                          <a:solidFill>
                            <a:srgbClr val="000000"/>
                          </a:solidFill>
                          <a:effectLst/>
                          <a:latin typeface="Gotham Black" pitchFamily="50" charset="0"/>
                        </a:rPr>
                        <a:t>Medida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000" b="0" i="0" u="none" strike="noStrike" dirty="0">
                          <a:solidFill>
                            <a:srgbClr val="000000"/>
                          </a:solidFill>
                          <a:effectLst/>
                          <a:latin typeface="Gotham Black" pitchFamily="50" charset="0"/>
                        </a:rPr>
                        <a:t>Datos originales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000" b="0" i="0" u="none" strike="noStrike">
                          <a:solidFill>
                            <a:srgbClr val="000000"/>
                          </a:solidFill>
                          <a:effectLst/>
                          <a:latin typeface="Gotham Black" pitchFamily="50" charset="0"/>
                        </a:rPr>
                        <a:t>19.° obs = 56 días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186227"/>
                  </a:ext>
                </a:extLst>
              </a:tr>
              <a:tr h="519392">
                <a:tc>
                  <a:txBody>
                    <a:bodyPr/>
                    <a:lstStyle/>
                    <a:p>
                      <a:pPr algn="l" rtl="0" fontAlgn="ctr"/>
                      <a:r>
                        <a:rPr lang="es-CO" sz="2400" b="0" i="0" u="none" strike="noStrike">
                          <a:solidFill>
                            <a:srgbClr val="000000"/>
                          </a:solidFill>
                          <a:effectLst/>
                          <a:latin typeface="Gotham Light" pitchFamily="50" charset="0"/>
                        </a:rPr>
                        <a:t>Moda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400" b="0" i="0" u="none" strike="noStrike" dirty="0">
                          <a:solidFill>
                            <a:srgbClr val="000000"/>
                          </a:solidFill>
                          <a:effectLst/>
                          <a:latin typeface="Gotham Light" pitchFamily="50"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Gotham Light" pitchFamily="50"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253161"/>
                  </a:ext>
                </a:extLst>
              </a:tr>
              <a:tr h="519392">
                <a:tc>
                  <a:txBody>
                    <a:bodyPr/>
                    <a:lstStyle/>
                    <a:p>
                      <a:pPr algn="l" rtl="0" fontAlgn="ctr"/>
                      <a:r>
                        <a:rPr lang="es-CO" sz="2400" b="0" i="0" u="none" strike="noStrike">
                          <a:solidFill>
                            <a:srgbClr val="000000"/>
                          </a:solidFill>
                          <a:effectLst/>
                          <a:latin typeface="Gotham Light" pitchFamily="50" charset="0"/>
                        </a:rPr>
                        <a:t>Mediana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400" b="0" i="0" u="none" strike="noStrike" dirty="0">
                          <a:solidFill>
                            <a:srgbClr val="000000"/>
                          </a:solidFill>
                          <a:effectLst/>
                          <a:latin typeface="Gotham Light" pitchFamily="50"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Gotham Light" pitchFamily="50"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374839"/>
                  </a:ext>
                </a:extLst>
              </a:tr>
              <a:tr h="995824">
                <a:tc>
                  <a:txBody>
                    <a:bodyPr/>
                    <a:lstStyle/>
                    <a:p>
                      <a:pPr algn="l" rtl="0" fontAlgn="ctr"/>
                      <a:r>
                        <a:rPr lang="es-CO" sz="2400" b="0" i="0" u="none" strike="noStrike">
                          <a:solidFill>
                            <a:srgbClr val="000000"/>
                          </a:solidFill>
                          <a:effectLst/>
                          <a:latin typeface="Gotham Light" pitchFamily="50" charset="0"/>
                        </a:rPr>
                        <a:t>Media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400" b="0" i="0" u="none" strike="noStrike">
                          <a:solidFill>
                            <a:srgbClr val="000000"/>
                          </a:solidFill>
                          <a:effectLst/>
                          <a:latin typeface="Gotham Light" pitchFamily="50"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Gotham Light" pitchFamily="50" charset="0"/>
                        </a:rPr>
                        <a:t>216/19= 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63997"/>
                  </a:ext>
                </a:extLst>
              </a:tr>
            </a:tbl>
          </a:graphicData>
        </a:graphic>
      </p:graphicFrame>
    </p:spTree>
    <p:extLst>
      <p:ext uri="{BB962C8B-B14F-4D97-AF65-F5344CB8AC3E}">
        <p14:creationId xmlns:p14="http://schemas.microsoft.com/office/powerpoint/2010/main" val="1943479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243E3-2760-44F0-99C6-A2AD22E307AB}"/>
              </a:ext>
            </a:extLst>
          </p:cNvPr>
          <p:cNvSpPr>
            <a:spLocks noGrp="1"/>
          </p:cNvSpPr>
          <p:nvPr>
            <p:ph type="title"/>
          </p:nvPr>
        </p:nvSpPr>
        <p:spPr/>
        <p:txBody>
          <a:bodyPr>
            <a:noAutofit/>
          </a:bodyPr>
          <a:lstStyle/>
          <a:p>
            <a:pPr algn="ctr"/>
            <a:r>
              <a:rPr lang="es-CO" sz="2800" dirty="0">
                <a:solidFill>
                  <a:srgbClr val="C00000"/>
                </a:solidFill>
                <a:latin typeface="Gotham Black" pitchFamily="50" charset="0"/>
              </a:rPr>
              <a:t>Medida de dispersión: Rango</a:t>
            </a:r>
          </a:p>
        </p:txBody>
      </p:sp>
      <p:sp>
        <p:nvSpPr>
          <p:cNvPr id="3" name="Marcador de contenido 2">
            <a:extLst>
              <a:ext uri="{FF2B5EF4-FFF2-40B4-BE49-F238E27FC236}">
                <a16:creationId xmlns:a16="http://schemas.microsoft.com/office/drawing/2014/main" id="{1523C943-DA72-4490-9EA9-08014A4DAAF6}"/>
              </a:ext>
            </a:extLst>
          </p:cNvPr>
          <p:cNvSpPr>
            <a:spLocks noGrp="1"/>
          </p:cNvSpPr>
          <p:nvPr>
            <p:ph sz="quarter" idx="10"/>
          </p:nvPr>
        </p:nvSpPr>
        <p:spPr/>
        <p:txBody>
          <a:bodyPr/>
          <a:lstStyle/>
          <a:p>
            <a:pPr marL="0" indent="0">
              <a:lnSpc>
                <a:spcPct val="90000"/>
              </a:lnSpc>
              <a:buClr>
                <a:srgbClr val="C00000"/>
              </a:buClr>
              <a:buNone/>
              <a:tabLst>
                <a:tab pos="2122488" algn="l"/>
              </a:tabLst>
              <a:defRPr b="0" i="0"/>
            </a:pPr>
            <a:r>
              <a:rPr lang="x-none" b="1" dirty="0">
                <a:latin typeface="Gotham Black" pitchFamily="50" charset="0"/>
                <a:cs typeface="Arial" charset="0"/>
              </a:rPr>
              <a:t>Definición:</a:t>
            </a:r>
          </a:p>
          <a:p>
            <a:pPr marL="449263" lvl="1" indent="7938">
              <a:buNone/>
              <a:defRPr b="0" i="0"/>
            </a:pPr>
            <a:r>
              <a:rPr lang="es-CO" dirty="0">
                <a:latin typeface="Gotham Light" pitchFamily="50" charset="0"/>
                <a:cs typeface="Arial" charset="0"/>
              </a:rPr>
              <a:t>D</a:t>
            </a:r>
            <a:r>
              <a:rPr lang="es-CO" b="0" dirty="0">
                <a:latin typeface="Gotham Light" pitchFamily="50" charset="0"/>
                <a:cs typeface="Arial" charset="0"/>
              </a:rPr>
              <a:t>iferencia entre </a:t>
            </a:r>
            <a:r>
              <a:rPr lang="x-none" b="0" dirty="0">
                <a:latin typeface="Gotham Light" pitchFamily="50" charset="0"/>
                <a:cs typeface="Arial" charset="0"/>
              </a:rPr>
              <a:t>el </a:t>
            </a:r>
            <a:r>
              <a:rPr lang="es-CO" b="0" dirty="0">
                <a:latin typeface="Gotham Light" pitchFamily="50" charset="0"/>
                <a:cs typeface="Arial" charset="0"/>
              </a:rPr>
              <a:t>mayor y el menor </a:t>
            </a:r>
            <a:r>
              <a:rPr lang="x-none" b="0" dirty="0">
                <a:latin typeface="Gotham Light" pitchFamily="50" charset="0"/>
                <a:cs typeface="Arial" charset="0"/>
              </a:rPr>
              <a:t>valor de</a:t>
            </a:r>
            <a:r>
              <a:rPr lang="es-CO" dirty="0">
                <a:latin typeface="Gotham Light" pitchFamily="50" charset="0"/>
                <a:cs typeface="Arial" charset="0"/>
              </a:rPr>
              <a:t> </a:t>
            </a:r>
            <a:r>
              <a:rPr lang="es-CO" b="0" dirty="0">
                <a:latin typeface="Gotham Light" pitchFamily="50" charset="0"/>
                <a:cs typeface="Arial" charset="0"/>
              </a:rPr>
              <a:t>una distribución de datos.</a:t>
            </a:r>
            <a:endParaRPr lang="x-none" b="0" dirty="0">
              <a:latin typeface="Gotham Light" pitchFamily="50" charset="0"/>
              <a:cs typeface="Arial" charset="0"/>
            </a:endParaRPr>
          </a:p>
          <a:p>
            <a:pPr marL="223838" indent="-223838" eaLnBrk="1" hangingPunct="1">
              <a:buSzTx/>
              <a:buFont typeface="Wingdings" pitchFamily="2" charset="2"/>
              <a:buNone/>
              <a:defRPr b="0" i="0"/>
            </a:pPr>
            <a:endParaRPr lang="en-US" altLang="en-US" dirty="0">
              <a:latin typeface="Gotham Light" pitchFamily="50" charset="0"/>
            </a:endParaRPr>
          </a:p>
          <a:p>
            <a:pPr marL="223838" indent="-223838" eaLnBrk="1" hangingPunct="1">
              <a:buSzTx/>
              <a:buFont typeface="Wingdings" pitchFamily="2" charset="2"/>
              <a:buNone/>
              <a:defRPr b="0" i="0"/>
            </a:pPr>
            <a:r>
              <a:rPr lang="x-none" altLang="en-US" dirty="0">
                <a:latin typeface="Gotham Light" pitchFamily="50" charset="0"/>
              </a:rPr>
              <a:t>Para </a:t>
            </a:r>
            <a:r>
              <a:rPr lang="es-CO" altLang="en-US" dirty="0">
                <a:latin typeface="Gotham Light" pitchFamily="50" charset="0"/>
              </a:rPr>
              <a:t>identificar el rango</a:t>
            </a:r>
            <a:r>
              <a:rPr lang="x-none" altLang="en-US" dirty="0">
                <a:latin typeface="Gotham Light" pitchFamily="50" charset="0"/>
              </a:rPr>
              <a:t>:</a:t>
            </a:r>
          </a:p>
          <a:p>
            <a:pPr marL="0" indent="0">
              <a:buNone/>
            </a:pPr>
            <a:endParaRPr lang="es-CO" dirty="0"/>
          </a:p>
        </p:txBody>
      </p:sp>
      <p:sp>
        <p:nvSpPr>
          <p:cNvPr id="5" name="Rounded Rectangle 3">
            <a:extLst>
              <a:ext uri="{FF2B5EF4-FFF2-40B4-BE49-F238E27FC236}">
                <a16:creationId xmlns:a16="http://schemas.microsoft.com/office/drawing/2014/main" id="{923BF4C6-89EE-4E1D-BBC9-6DD1FE6DDB5F}"/>
              </a:ext>
            </a:extLst>
          </p:cNvPr>
          <p:cNvSpPr/>
          <p:nvPr/>
        </p:nvSpPr>
        <p:spPr>
          <a:xfrm>
            <a:off x="4724400" y="3562350"/>
            <a:ext cx="3676650" cy="1371600"/>
          </a:xfrm>
          <a:prstGeom prst="roundRect">
            <a:avLst/>
          </a:prstGeom>
          <a:solidFill>
            <a:sysClr val="window" lastClr="FFFFFF"/>
          </a:solidFill>
          <a:ln w="38100" cap="flat" cmpd="sng" algn="ctr">
            <a:solidFill>
              <a:srgbClr val="C00000"/>
            </a:solidFill>
            <a:prstDash val="solid"/>
          </a:ln>
          <a:effectLst/>
        </p:spPr>
        <p:txBody>
          <a:bodyPr anchor="ctr"/>
          <a:lstStyle/>
          <a:p>
            <a:pPr marL="457200" lvl="2">
              <a:buClr>
                <a:schemeClr val="tx1"/>
              </a:buClr>
              <a:defRPr b="0" i="0"/>
            </a:pPr>
            <a:r>
              <a:rPr lang="es-MX" altLang="en-US" sz="2400" dirty="0">
                <a:latin typeface="Gotham Light" pitchFamily="50" charset="0"/>
              </a:rPr>
              <a:t>Encontrar valores mínimos y máximos</a:t>
            </a:r>
          </a:p>
        </p:txBody>
      </p:sp>
      <p:sp>
        <p:nvSpPr>
          <p:cNvPr id="7" name="TextBox 4">
            <a:extLst>
              <a:ext uri="{FF2B5EF4-FFF2-40B4-BE49-F238E27FC236}">
                <a16:creationId xmlns:a16="http://schemas.microsoft.com/office/drawing/2014/main" id="{8A6CD525-2596-47E2-BFF2-E2225B8DCCE5}"/>
              </a:ext>
            </a:extLst>
          </p:cNvPr>
          <p:cNvSpPr txBox="1"/>
          <p:nvPr/>
        </p:nvSpPr>
        <p:spPr>
          <a:xfrm>
            <a:off x="4751313" y="3702050"/>
            <a:ext cx="612775" cy="1016000"/>
          </a:xfrm>
          <a:prstGeom prst="rect">
            <a:avLst/>
          </a:prstGeom>
          <a:noFill/>
        </p:spPr>
        <p:txBody>
          <a:bodyPr wrap="none">
            <a:spAutoFit/>
          </a:bodyPr>
          <a:lstStyle/>
          <a:p>
            <a:pPr eaLnBrk="1" fontAlgn="auto" hangingPunct="1">
              <a:spcBef>
                <a:spcPts val="0"/>
              </a:spcBef>
              <a:spcAft>
                <a:spcPts val="0"/>
              </a:spcAft>
              <a:defRPr/>
            </a:pPr>
            <a:r>
              <a:rPr lang="en-US" sz="6000" kern="0" dirty="0">
                <a:solidFill>
                  <a:sysClr val="windowText" lastClr="000000"/>
                </a:solidFill>
                <a:latin typeface="Arial" panose="020B0604020202020204" pitchFamily="34" charset="0"/>
              </a:rPr>
              <a:t>2</a:t>
            </a:r>
          </a:p>
        </p:txBody>
      </p:sp>
      <p:sp>
        <p:nvSpPr>
          <p:cNvPr id="9" name="Rounded Rectangle 5">
            <a:extLst>
              <a:ext uri="{FF2B5EF4-FFF2-40B4-BE49-F238E27FC236}">
                <a16:creationId xmlns:a16="http://schemas.microsoft.com/office/drawing/2014/main" id="{A8420107-E2D6-4747-91A6-7811E55D7847}"/>
              </a:ext>
            </a:extLst>
          </p:cNvPr>
          <p:cNvSpPr/>
          <p:nvPr/>
        </p:nvSpPr>
        <p:spPr>
          <a:xfrm>
            <a:off x="819150" y="3562350"/>
            <a:ext cx="3676650" cy="1371600"/>
          </a:xfrm>
          <a:prstGeom prst="roundRect">
            <a:avLst/>
          </a:prstGeom>
          <a:solidFill>
            <a:sysClr val="window" lastClr="FFFFFF"/>
          </a:solidFill>
          <a:ln w="38100" cap="flat" cmpd="sng" algn="ctr">
            <a:solidFill>
              <a:srgbClr val="C00000"/>
            </a:solidFill>
            <a:prstDash val="solid"/>
          </a:ln>
          <a:effectLst/>
        </p:spPr>
        <p:txBody>
          <a:bodyPr anchor="ctr"/>
          <a:lstStyle/>
          <a:p>
            <a:pPr marL="457200" lvl="2">
              <a:buClr>
                <a:schemeClr val="tx1"/>
              </a:buClr>
              <a:defRPr b="0" i="0"/>
            </a:pPr>
            <a:r>
              <a:rPr lang="es-MX" altLang="en-US" sz="2400" kern="1100" dirty="0">
                <a:latin typeface="Gotham Light" pitchFamily="50" charset="0"/>
              </a:rPr>
              <a:t>Clasificar datos o crear distribución de frecuencia</a:t>
            </a:r>
          </a:p>
        </p:txBody>
      </p:sp>
      <p:sp>
        <p:nvSpPr>
          <p:cNvPr id="11" name="TextBox 6">
            <a:extLst>
              <a:ext uri="{FF2B5EF4-FFF2-40B4-BE49-F238E27FC236}">
                <a16:creationId xmlns:a16="http://schemas.microsoft.com/office/drawing/2014/main" id="{FB9C691E-A198-42FE-B336-7B6D4DEEA3B1}"/>
              </a:ext>
            </a:extLst>
          </p:cNvPr>
          <p:cNvSpPr txBox="1"/>
          <p:nvPr/>
        </p:nvSpPr>
        <p:spPr>
          <a:xfrm>
            <a:off x="819150" y="3702050"/>
            <a:ext cx="612775" cy="1016000"/>
          </a:xfrm>
          <a:prstGeom prst="rect">
            <a:avLst/>
          </a:prstGeom>
          <a:noFill/>
        </p:spPr>
        <p:txBody>
          <a:bodyPr wrap="none">
            <a:spAutoFit/>
          </a:bodyPr>
          <a:lstStyle/>
          <a:p>
            <a:pPr eaLnBrk="1" fontAlgn="auto" hangingPunct="1">
              <a:spcBef>
                <a:spcPts val="0"/>
              </a:spcBef>
              <a:spcAft>
                <a:spcPts val="0"/>
              </a:spcAft>
              <a:defRPr/>
            </a:pPr>
            <a:r>
              <a:rPr lang="en-US" sz="6000" kern="0" dirty="0">
                <a:solidFill>
                  <a:sysClr val="windowText" lastClr="000000"/>
                </a:solidFill>
                <a:latin typeface="Arial" panose="020B0604020202020204" pitchFamily="34" charset="0"/>
              </a:rPr>
              <a:t>1</a:t>
            </a:r>
          </a:p>
        </p:txBody>
      </p:sp>
    </p:spTree>
    <p:extLst>
      <p:ext uri="{BB962C8B-B14F-4D97-AF65-F5344CB8AC3E}">
        <p14:creationId xmlns:p14="http://schemas.microsoft.com/office/powerpoint/2010/main" val="290204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36C2C-A7E3-476F-B9FF-C3651E3DDF6E}"/>
              </a:ext>
            </a:extLst>
          </p:cNvPr>
          <p:cNvSpPr>
            <a:spLocks noGrp="1"/>
          </p:cNvSpPr>
          <p:nvPr>
            <p:ph type="title"/>
          </p:nvPr>
        </p:nvSpPr>
        <p:spPr/>
        <p:txBody>
          <a:bodyPr>
            <a:noAutofit/>
          </a:bodyPr>
          <a:lstStyle/>
          <a:p>
            <a:pPr algn="ctr"/>
            <a:r>
              <a:rPr lang="es-CO" sz="2800" dirty="0">
                <a:solidFill>
                  <a:srgbClr val="C00000"/>
                </a:solidFill>
                <a:latin typeface="Gotham Black" pitchFamily="50" charset="0"/>
              </a:rPr>
              <a:t>Medida de dispersión: Rango</a:t>
            </a:r>
            <a:endParaRPr lang="es-CO" sz="2800" dirty="0"/>
          </a:p>
        </p:txBody>
      </p:sp>
      <p:graphicFrame>
        <p:nvGraphicFramePr>
          <p:cNvPr id="5" name="Group 74">
            <a:extLst>
              <a:ext uri="{FF2B5EF4-FFF2-40B4-BE49-F238E27FC236}">
                <a16:creationId xmlns:a16="http://schemas.microsoft.com/office/drawing/2014/main" id="{4A3F0C46-4FAF-44C8-84E3-5D01A86FA2D0}"/>
              </a:ext>
            </a:extLst>
          </p:cNvPr>
          <p:cNvGraphicFramePr>
            <a:graphicFrameLocks noGrp="1"/>
          </p:cNvGraphicFramePr>
          <p:nvPr>
            <p:extLst>
              <p:ext uri="{D42A27DB-BD31-4B8C-83A1-F6EECF244321}">
                <p14:modId xmlns:p14="http://schemas.microsoft.com/office/powerpoint/2010/main" val="4043836162"/>
              </p:ext>
            </p:extLst>
          </p:nvPr>
        </p:nvGraphicFramePr>
        <p:xfrm>
          <a:off x="337592" y="1052736"/>
          <a:ext cx="1872208" cy="5635629"/>
        </p:xfrm>
        <a:graphic>
          <a:graphicData uri="http://schemas.openxmlformats.org/drawingml/2006/table">
            <a:tbl>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74335">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bg1"/>
                          </a:solidFill>
                          <a:latin typeface="Gotham Light" pitchFamily="50" charset="0"/>
                          <a:cs typeface="Arial" charset="0"/>
                        </a:rPr>
                        <a:t>Obs.</a:t>
                      </a:r>
                      <a:endParaRPr kumimoji="0" lang="x-none" sz="1200" b="1" i="0" u="none" strike="noStrike" cap="none" normalizeH="0" baseline="0" dirty="0">
                        <a:ln>
                          <a:noFill/>
                        </a:ln>
                        <a:solidFill>
                          <a:schemeClr val="bg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bg1"/>
                          </a:solidFill>
                          <a:latin typeface="Gotham Light" pitchFamily="50" charset="0"/>
                          <a:cs typeface="Arial" charset="0"/>
                        </a:rPr>
                        <a:t>Días</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1</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a:t>
                      </a:r>
                      <a:r>
                        <a:rPr kumimoji="0" lang="x-none"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bl>
          </a:graphicData>
        </a:graphic>
      </p:graphicFrame>
      <p:sp>
        <p:nvSpPr>
          <p:cNvPr id="6" name="TextBox 52">
            <a:extLst>
              <a:ext uri="{FF2B5EF4-FFF2-40B4-BE49-F238E27FC236}">
                <a16:creationId xmlns:a16="http://schemas.microsoft.com/office/drawing/2014/main" id="{EC3A3213-7B57-4D53-8C24-1CC1C610A05B}"/>
              </a:ext>
            </a:extLst>
          </p:cNvPr>
          <p:cNvSpPr txBox="1"/>
          <p:nvPr/>
        </p:nvSpPr>
        <p:spPr>
          <a:xfrm>
            <a:off x="3002977" y="2150519"/>
            <a:ext cx="2672336" cy="830997"/>
          </a:xfrm>
          <a:prstGeom prst="rect">
            <a:avLst/>
          </a:prstGeom>
          <a:noFill/>
        </p:spPr>
        <p:txBody>
          <a:bodyPr wrap="square" rtlCol="0">
            <a:spAutoFit/>
          </a:bodyPr>
          <a:lstStyle/>
          <a:p>
            <a:pPr algn="ctr">
              <a:defRPr b="0" i="0"/>
            </a:pPr>
            <a:r>
              <a:rPr lang="x-none" sz="2400">
                <a:latin typeface="Gotham Light" pitchFamily="50" charset="0"/>
                <a:cs typeface="Arial" pitchFamily="34" charset="0"/>
              </a:rPr>
              <a:t>Valor mínimo</a:t>
            </a:r>
          </a:p>
          <a:p>
            <a:pPr algn="ctr">
              <a:defRPr b="0" i="0"/>
            </a:pPr>
            <a:r>
              <a:rPr lang="x-none" sz="2400">
                <a:latin typeface="Gotham Light" pitchFamily="50" charset="0"/>
                <a:cs typeface="Arial" pitchFamily="34" charset="0"/>
              </a:rPr>
              <a:t>= 3 </a:t>
            </a:r>
          </a:p>
        </p:txBody>
      </p:sp>
      <p:sp>
        <p:nvSpPr>
          <p:cNvPr id="7" name="TextBox 53">
            <a:extLst>
              <a:ext uri="{FF2B5EF4-FFF2-40B4-BE49-F238E27FC236}">
                <a16:creationId xmlns:a16="http://schemas.microsoft.com/office/drawing/2014/main" id="{1A2DC476-CAFA-455B-85A3-CDBE1E6A6384}"/>
              </a:ext>
            </a:extLst>
          </p:cNvPr>
          <p:cNvSpPr txBox="1"/>
          <p:nvPr/>
        </p:nvSpPr>
        <p:spPr>
          <a:xfrm>
            <a:off x="3002824" y="5579519"/>
            <a:ext cx="2825041" cy="830997"/>
          </a:xfrm>
          <a:prstGeom prst="rect">
            <a:avLst/>
          </a:prstGeom>
          <a:noFill/>
        </p:spPr>
        <p:txBody>
          <a:bodyPr wrap="square" rtlCol="0">
            <a:spAutoFit/>
          </a:bodyPr>
          <a:lstStyle/>
          <a:p>
            <a:pPr algn="ctr">
              <a:defRPr b="0" i="0"/>
            </a:pPr>
            <a:r>
              <a:rPr lang="x-none" sz="2400">
                <a:latin typeface="Gotham Light" pitchFamily="50" charset="0"/>
                <a:cs typeface="Arial" pitchFamily="34" charset="0"/>
              </a:rPr>
              <a:t>Valor máximo</a:t>
            </a:r>
          </a:p>
          <a:p>
            <a:pPr algn="ctr">
              <a:defRPr b="0" i="0"/>
            </a:pPr>
            <a:r>
              <a:rPr lang="x-none" sz="2400">
                <a:latin typeface="Gotham Light" pitchFamily="50" charset="0"/>
                <a:cs typeface="Arial" pitchFamily="34" charset="0"/>
              </a:rPr>
              <a:t>= 17 </a:t>
            </a:r>
          </a:p>
        </p:txBody>
      </p:sp>
      <p:cxnSp>
        <p:nvCxnSpPr>
          <p:cNvPr id="8" name="Straight Arrow Connector 55">
            <a:extLst>
              <a:ext uri="{FF2B5EF4-FFF2-40B4-BE49-F238E27FC236}">
                <a16:creationId xmlns:a16="http://schemas.microsoft.com/office/drawing/2014/main" id="{5257904A-9D50-49DE-B0F0-EC6B9606FE95}"/>
              </a:ext>
            </a:extLst>
          </p:cNvPr>
          <p:cNvCxnSpPr/>
          <p:nvPr/>
        </p:nvCxnSpPr>
        <p:spPr>
          <a:xfrm flipH="1" flipV="1">
            <a:off x="2243645" y="1540919"/>
            <a:ext cx="762000" cy="762000"/>
          </a:xfrm>
          <a:prstGeom prst="straightConnector1">
            <a:avLst/>
          </a:prstGeom>
          <a:ln w="38100" cap="flat" algn="ctr">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56">
            <a:extLst>
              <a:ext uri="{FF2B5EF4-FFF2-40B4-BE49-F238E27FC236}">
                <a16:creationId xmlns:a16="http://schemas.microsoft.com/office/drawing/2014/main" id="{C4AA5038-63CC-4933-A313-DF743BECDF59}"/>
              </a:ext>
            </a:extLst>
          </p:cNvPr>
          <p:cNvCxnSpPr/>
          <p:nvPr/>
        </p:nvCxnSpPr>
        <p:spPr>
          <a:xfrm flipH="1">
            <a:off x="2319845" y="5884319"/>
            <a:ext cx="762000" cy="609600"/>
          </a:xfrm>
          <a:prstGeom prst="straightConnector1">
            <a:avLst/>
          </a:prstGeom>
          <a:ln w="38100" cap="flat" algn="ctr">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Right Brace 58">
            <a:extLst>
              <a:ext uri="{FF2B5EF4-FFF2-40B4-BE49-F238E27FC236}">
                <a16:creationId xmlns:a16="http://schemas.microsoft.com/office/drawing/2014/main" id="{84541AE6-2C21-4099-8169-072B7AAAA714}"/>
              </a:ext>
            </a:extLst>
          </p:cNvPr>
          <p:cNvSpPr/>
          <p:nvPr/>
        </p:nvSpPr>
        <p:spPr>
          <a:xfrm>
            <a:off x="5796136" y="2276872"/>
            <a:ext cx="457200" cy="3810000"/>
          </a:xfrm>
          <a:prstGeom prst="rightBrace">
            <a:avLst/>
          </a:prstGeom>
          <a:ln w="38100" cap="flat" algn="ctr">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defRPr b="0" i="0"/>
            </a:pPr>
            <a:endParaRPr lang="en-US" sz="1600">
              <a:solidFill>
                <a:srgbClr val="C00000"/>
              </a:solidFill>
              <a:latin typeface="Gotham Light" pitchFamily="50" charset="0"/>
            </a:endParaRPr>
          </a:p>
        </p:txBody>
      </p:sp>
      <p:sp>
        <p:nvSpPr>
          <p:cNvPr id="11" name="TextBox 59">
            <a:extLst>
              <a:ext uri="{FF2B5EF4-FFF2-40B4-BE49-F238E27FC236}">
                <a16:creationId xmlns:a16="http://schemas.microsoft.com/office/drawing/2014/main" id="{FA675DF5-995E-4D89-9F33-903E7C6FDFF4}"/>
              </a:ext>
            </a:extLst>
          </p:cNvPr>
          <p:cNvSpPr txBox="1"/>
          <p:nvPr/>
        </p:nvSpPr>
        <p:spPr>
          <a:xfrm>
            <a:off x="6156176" y="3717032"/>
            <a:ext cx="2672336" cy="830997"/>
          </a:xfrm>
          <a:prstGeom prst="rect">
            <a:avLst/>
          </a:prstGeom>
          <a:noFill/>
        </p:spPr>
        <p:txBody>
          <a:bodyPr wrap="square" rtlCol="0">
            <a:spAutoFit/>
          </a:bodyPr>
          <a:lstStyle/>
          <a:p>
            <a:pPr algn="ctr">
              <a:defRPr b="0" i="0"/>
            </a:pPr>
            <a:r>
              <a:rPr lang="x-none" sz="2400" dirty="0">
                <a:latin typeface="Gotham Light" pitchFamily="50" charset="0"/>
                <a:cs typeface="Arial" pitchFamily="34" charset="0"/>
              </a:rPr>
              <a:t>Rango =</a:t>
            </a:r>
          </a:p>
          <a:p>
            <a:pPr algn="ctr">
              <a:defRPr b="0" i="0"/>
            </a:pPr>
            <a:r>
              <a:rPr lang="es-CO" sz="2400" dirty="0">
                <a:latin typeface="Gotham Light" pitchFamily="50" charset="0"/>
                <a:cs typeface="Arial" pitchFamily="34" charset="0"/>
              </a:rPr>
              <a:t>17</a:t>
            </a:r>
            <a:r>
              <a:rPr lang="x-none" sz="2400" dirty="0">
                <a:latin typeface="Gotham Light" pitchFamily="50" charset="0"/>
                <a:cs typeface="Arial" pitchFamily="34" charset="0"/>
              </a:rPr>
              <a:t> – </a:t>
            </a:r>
            <a:r>
              <a:rPr lang="es-CO" sz="2400" dirty="0">
                <a:latin typeface="Gotham Light" pitchFamily="50" charset="0"/>
                <a:cs typeface="Arial" pitchFamily="34" charset="0"/>
              </a:rPr>
              <a:t>3 = 14</a:t>
            </a:r>
            <a:endParaRPr lang="x-none" sz="2400" dirty="0">
              <a:latin typeface="Gotham Light" pitchFamily="50" charset="0"/>
              <a:cs typeface="Arial" pitchFamily="34" charset="0"/>
            </a:endParaRPr>
          </a:p>
        </p:txBody>
      </p:sp>
    </p:spTree>
    <p:extLst>
      <p:ext uri="{BB962C8B-B14F-4D97-AF65-F5344CB8AC3E}">
        <p14:creationId xmlns:p14="http://schemas.microsoft.com/office/powerpoint/2010/main" val="56674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77255" y="4276474"/>
            <a:ext cx="7598980" cy="768623"/>
          </a:xfrm>
        </p:spPr>
        <p:txBody>
          <a:bodyPr>
            <a:normAutofit/>
          </a:bodyPr>
          <a:lstStyle/>
          <a:p>
            <a:pPr algn="ctr">
              <a:defRPr b="0" i="0"/>
            </a:pPr>
            <a:r>
              <a:rPr lang="es-CO" altLang="en-US" sz="3600" dirty="0">
                <a:latin typeface="Gotham Black" pitchFamily="50" charset="0"/>
                <a:ea typeface="ＭＳ Ｐゴシック" pitchFamily="34" charset="-128"/>
              </a:rPr>
              <a:t>Medidas de tendencia central</a:t>
            </a:r>
            <a:endParaRPr lang="x-none" altLang="en-US" sz="3600" dirty="0">
              <a:latin typeface="Gotham Black" pitchFamily="50" charset="0"/>
              <a:ea typeface="ＭＳ Ｐゴシック" pitchFamily="34" charset="-128"/>
            </a:endParaRPr>
          </a:p>
        </p:txBody>
      </p:sp>
      <p:sp>
        <p:nvSpPr>
          <p:cNvPr id="11" name="CuadroTexto 10">
            <a:extLst>
              <a:ext uri="{FF2B5EF4-FFF2-40B4-BE49-F238E27FC236}">
                <a16:creationId xmlns:a16="http://schemas.microsoft.com/office/drawing/2014/main" id="{1ECA61E6-B42F-4238-BF43-0E65388A4198}"/>
              </a:ext>
            </a:extLst>
          </p:cNvPr>
          <p:cNvSpPr txBox="1"/>
          <p:nvPr/>
        </p:nvSpPr>
        <p:spPr>
          <a:xfrm>
            <a:off x="495061" y="2432957"/>
            <a:ext cx="8563368" cy="1200329"/>
          </a:xfrm>
          <a:prstGeom prst="rect">
            <a:avLst/>
          </a:prstGeom>
          <a:noFill/>
        </p:spPr>
        <p:txBody>
          <a:bodyPr wrap="square">
            <a:spAutoFit/>
          </a:bodyPr>
          <a:lstStyle/>
          <a:p>
            <a:pPr algn="ctr"/>
            <a:r>
              <a:rPr lang="es-CO" sz="3600" b="1"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p>
        </p:txBody>
      </p:sp>
      <p:sp>
        <p:nvSpPr>
          <p:cNvPr id="14" name="Marcador de contenido 3">
            <a:extLst>
              <a:ext uri="{FF2B5EF4-FFF2-40B4-BE49-F238E27FC236}">
                <a16:creationId xmlns:a16="http://schemas.microsoft.com/office/drawing/2014/main" id="{886F7990-BB2B-470F-99EC-199AA9A6FD8E}"/>
              </a:ext>
            </a:extLst>
          </p:cNvPr>
          <p:cNvSpPr txBox="1">
            <a:spLocks/>
          </p:cNvSpPr>
          <p:nvPr/>
        </p:nvSpPr>
        <p:spPr>
          <a:xfrm>
            <a:off x="1763688" y="5301619"/>
            <a:ext cx="7598569" cy="3866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b="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latin typeface="Gotham Light" pitchFamily="50" charset="0"/>
              </a:rPr>
              <a:t>Dirección de Vigilancia y Análisis del Riesgo en Salud Pública</a:t>
            </a:r>
          </a:p>
        </p:txBody>
      </p:sp>
    </p:spTree>
    <p:extLst>
      <p:ext uri="{BB962C8B-B14F-4D97-AF65-F5344CB8AC3E}">
        <p14:creationId xmlns:p14="http://schemas.microsoft.com/office/powerpoint/2010/main" val="3865394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36C2C-A7E3-476F-B9FF-C3651E3DDF6E}"/>
              </a:ext>
            </a:extLst>
          </p:cNvPr>
          <p:cNvSpPr>
            <a:spLocks noGrp="1"/>
          </p:cNvSpPr>
          <p:nvPr>
            <p:ph type="title"/>
          </p:nvPr>
        </p:nvSpPr>
        <p:spPr/>
        <p:txBody>
          <a:bodyPr>
            <a:noAutofit/>
          </a:bodyPr>
          <a:lstStyle/>
          <a:p>
            <a:pPr algn="ctr"/>
            <a:r>
              <a:rPr lang="es-CO" sz="2800" dirty="0">
                <a:solidFill>
                  <a:srgbClr val="C00000"/>
                </a:solidFill>
                <a:latin typeface="Gotham Black" pitchFamily="50" charset="0"/>
              </a:rPr>
              <a:t>Medida de dispersión: Rango</a:t>
            </a:r>
            <a:endParaRPr lang="es-CO" sz="2800" dirty="0"/>
          </a:p>
        </p:txBody>
      </p:sp>
      <p:graphicFrame>
        <p:nvGraphicFramePr>
          <p:cNvPr id="5" name="Group 74">
            <a:extLst>
              <a:ext uri="{FF2B5EF4-FFF2-40B4-BE49-F238E27FC236}">
                <a16:creationId xmlns:a16="http://schemas.microsoft.com/office/drawing/2014/main" id="{4A3F0C46-4FAF-44C8-84E3-5D01A86FA2D0}"/>
              </a:ext>
            </a:extLst>
          </p:cNvPr>
          <p:cNvGraphicFramePr>
            <a:graphicFrameLocks noGrp="1"/>
          </p:cNvGraphicFramePr>
          <p:nvPr/>
        </p:nvGraphicFramePr>
        <p:xfrm>
          <a:off x="337592" y="1052736"/>
          <a:ext cx="1872208" cy="5635629"/>
        </p:xfrm>
        <a:graphic>
          <a:graphicData uri="http://schemas.openxmlformats.org/drawingml/2006/table">
            <a:tbl>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74335">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bg1"/>
                          </a:solidFill>
                          <a:latin typeface="Gotham Light" pitchFamily="50" charset="0"/>
                          <a:cs typeface="Arial" charset="0"/>
                        </a:rPr>
                        <a:t>Obs.</a:t>
                      </a:r>
                      <a:endParaRPr kumimoji="0" lang="x-none" sz="1200" b="1" i="0" u="none" strike="noStrike" cap="none" normalizeH="0" baseline="0" dirty="0">
                        <a:ln>
                          <a:noFill/>
                        </a:ln>
                        <a:solidFill>
                          <a:schemeClr val="bg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bg1"/>
                          </a:solidFill>
                          <a:latin typeface="Gotham Light" pitchFamily="50" charset="0"/>
                          <a:cs typeface="Arial" charset="0"/>
                        </a:rPr>
                        <a:t>Días</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1</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a:t>
                      </a:r>
                      <a:r>
                        <a:rPr kumimoji="0" lang="x-none"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bl>
          </a:graphicData>
        </a:graphic>
      </p:graphicFrame>
      <p:sp>
        <p:nvSpPr>
          <p:cNvPr id="12" name="CuadroTexto 11">
            <a:extLst>
              <a:ext uri="{FF2B5EF4-FFF2-40B4-BE49-F238E27FC236}">
                <a16:creationId xmlns:a16="http://schemas.microsoft.com/office/drawing/2014/main" id="{ABC3C5A4-30DE-45DA-8D13-E1D1916CF425}"/>
              </a:ext>
            </a:extLst>
          </p:cNvPr>
          <p:cNvSpPr txBox="1"/>
          <p:nvPr/>
        </p:nvSpPr>
        <p:spPr>
          <a:xfrm>
            <a:off x="2771800" y="1340768"/>
            <a:ext cx="6034608" cy="4662815"/>
          </a:xfrm>
          <a:prstGeom prst="rect">
            <a:avLst/>
          </a:prstGeom>
          <a:noFill/>
        </p:spPr>
        <p:txBody>
          <a:bodyPr wrap="square">
            <a:spAutoFit/>
          </a:bodyPr>
          <a:lstStyle/>
          <a:p>
            <a:pPr marL="0" indent="0">
              <a:spcBef>
                <a:spcPts val="1800"/>
              </a:spcBef>
              <a:buFont typeface="Wingdings" pitchFamily="2" charset="2"/>
              <a:buNone/>
              <a:tabLst>
                <a:tab pos="457200" algn="l"/>
                <a:tab pos="1603375" algn="l"/>
                <a:tab pos="3200400" algn="l"/>
              </a:tabLst>
              <a:defRPr b="0" i="0"/>
            </a:pPr>
            <a:r>
              <a:rPr lang="x-none" sz="2000" b="1" dirty="0">
                <a:solidFill>
                  <a:srgbClr val="C00000"/>
                </a:solidFill>
                <a:latin typeface="Gotham Light" pitchFamily="50" charset="0"/>
              </a:rPr>
              <a:t>Datos del período de incubación del Ébola</a:t>
            </a:r>
            <a:endParaRPr lang="es-CO" sz="2000" b="1" dirty="0">
              <a:solidFill>
                <a:srgbClr val="C00000"/>
              </a:solidFill>
              <a:latin typeface="Gotham Light" pitchFamily="50" charset="0"/>
            </a:endParaRPr>
          </a:p>
          <a:p>
            <a:pPr marL="0" indent="0">
              <a:spcBef>
                <a:spcPts val="1800"/>
              </a:spcBef>
              <a:buFont typeface="Wingdings" pitchFamily="2" charset="2"/>
              <a:buNone/>
              <a:tabLst>
                <a:tab pos="457200" algn="l"/>
                <a:tab pos="1603375" algn="l"/>
                <a:tab pos="3200400" algn="l"/>
              </a:tabLst>
              <a:defRPr b="0" i="0"/>
            </a:pPr>
            <a:endParaRPr lang="x-none" sz="2000" b="1" dirty="0">
              <a:solidFill>
                <a:srgbClr val="006600"/>
              </a:solidFill>
              <a:latin typeface="Gotham Light" pitchFamily="50" charset="0"/>
            </a:endParaRPr>
          </a:p>
          <a:p>
            <a:pPr marL="0" indent="0">
              <a:buFont typeface="Wingdings" pitchFamily="2" charset="2"/>
              <a:buNone/>
              <a:tabLst>
                <a:tab pos="457200" algn="l"/>
                <a:tab pos="1603375" algn="l"/>
                <a:tab pos="2346325" algn="l"/>
                <a:tab pos="5208588" algn="r"/>
              </a:tabLst>
              <a:defRPr b="0" i="0"/>
            </a:pPr>
            <a:r>
              <a:rPr lang="x-none" altLang="en-US" sz="2000" dirty="0">
                <a:latin typeface="Gotham Light" pitchFamily="50" charset="0"/>
              </a:rPr>
              <a:t>Moda = 	9	</a:t>
            </a:r>
            <a:endParaRPr lang="es-CO" altLang="en-US" sz="2000" dirty="0">
              <a:latin typeface="Gotham Light" pitchFamily="50" charset="0"/>
            </a:endParaRPr>
          </a:p>
          <a:p>
            <a:pPr marL="0" indent="0">
              <a:buFont typeface="Wingdings" pitchFamily="2" charset="2"/>
              <a:buNone/>
              <a:tabLst>
                <a:tab pos="457200" algn="l"/>
                <a:tab pos="1603375" algn="l"/>
                <a:tab pos="2346325" algn="l"/>
                <a:tab pos="5208588" algn="r"/>
              </a:tabLst>
              <a:defRPr b="0" i="0"/>
            </a:pPr>
            <a:r>
              <a:rPr lang="x-none" altLang="en-US" sz="2000" dirty="0">
                <a:latin typeface="Gotham Light" pitchFamily="50" charset="0"/>
              </a:rPr>
              <a:t>Mediana = 	9	 </a:t>
            </a:r>
            <a:endParaRPr lang="es-CO" altLang="en-US" sz="2000" dirty="0">
              <a:latin typeface="Gotham Light" pitchFamily="50" charset="0"/>
            </a:endParaRPr>
          </a:p>
          <a:p>
            <a:pPr marL="0" indent="0">
              <a:buFont typeface="Wingdings" pitchFamily="2" charset="2"/>
              <a:buNone/>
              <a:tabLst>
                <a:tab pos="457200" algn="l"/>
                <a:tab pos="1603375" algn="l"/>
                <a:tab pos="2346325" algn="l"/>
                <a:tab pos="5208588" algn="r"/>
              </a:tabLst>
              <a:defRPr b="0" i="0"/>
            </a:pPr>
            <a:r>
              <a:rPr lang="x-none" altLang="en-US" sz="2000" dirty="0">
                <a:latin typeface="Gotham Light" pitchFamily="50" charset="0"/>
              </a:rPr>
              <a:t>Media =  	9</a:t>
            </a:r>
            <a:r>
              <a:rPr lang="es-CO" altLang="en-US" sz="2000" dirty="0">
                <a:latin typeface="Gotham Light" pitchFamily="50" charset="0"/>
              </a:rPr>
              <a:t>,</a:t>
            </a:r>
            <a:r>
              <a:rPr lang="x-none" altLang="en-US" sz="2000" dirty="0">
                <a:latin typeface="Gotham Light" pitchFamily="50" charset="0"/>
              </a:rPr>
              <a:t>3</a:t>
            </a:r>
          </a:p>
          <a:p>
            <a:pPr marL="800100" indent="-800100">
              <a:buFont typeface="Wingdings" pitchFamily="2" charset="2"/>
              <a:buNone/>
              <a:tabLst>
                <a:tab pos="457200" algn="l"/>
                <a:tab pos="1603375" algn="l"/>
                <a:tab pos="2346325" algn="l"/>
              </a:tabLst>
              <a:defRPr b="0" i="0"/>
            </a:pPr>
            <a:r>
              <a:rPr lang="x-none" altLang="en-US" sz="2000" dirty="0">
                <a:latin typeface="Gotham Light" pitchFamily="50" charset="0"/>
              </a:rPr>
              <a:t>Rango = </a:t>
            </a:r>
            <a:r>
              <a:rPr lang="es-CO" altLang="en-US" sz="2000" dirty="0">
                <a:latin typeface="Gotham Light" pitchFamily="50" charset="0"/>
              </a:rPr>
              <a:t>3</a:t>
            </a:r>
            <a:r>
              <a:rPr lang="x-none" altLang="en-US" sz="2000" dirty="0">
                <a:latin typeface="Gotham Light" pitchFamily="50" charset="0"/>
              </a:rPr>
              <a:t> – </a:t>
            </a:r>
            <a:r>
              <a:rPr lang="es-CO" altLang="en-US" sz="2000" dirty="0">
                <a:latin typeface="Gotham Light" pitchFamily="50" charset="0"/>
              </a:rPr>
              <a:t>17</a:t>
            </a:r>
            <a:r>
              <a:rPr lang="x-none" altLang="en-US" sz="2000" dirty="0">
                <a:latin typeface="Gotham Light" pitchFamily="50" charset="0"/>
              </a:rPr>
              <a:t> días</a:t>
            </a:r>
            <a:endParaRPr lang="es-CO" altLang="en-US" sz="2000" dirty="0">
              <a:latin typeface="Gotham Light" pitchFamily="50" charset="0"/>
            </a:endParaRPr>
          </a:p>
          <a:p>
            <a:pPr marL="800100" indent="-800100">
              <a:buFont typeface="Wingdings" pitchFamily="2" charset="2"/>
              <a:buNone/>
              <a:tabLst>
                <a:tab pos="457200" algn="l"/>
                <a:tab pos="1603375" algn="l"/>
                <a:tab pos="2346325" algn="l"/>
              </a:tabLst>
              <a:defRPr b="0" i="0"/>
            </a:pPr>
            <a:endParaRPr lang="es-CO" altLang="en-US" sz="2000" dirty="0">
              <a:latin typeface="Gotham Light" pitchFamily="50" charset="0"/>
            </a:endParaRPr>
          </a:p>
          <a:p>
            <a:pPr marL="800100" indent="-800100">
              <a:buFont typeface="Wingdings" pitchFamily="2" charset="2"/>
              <a:buNone/>
              <a:tabLst>
                <a:tab pos="457200" algn="l"/>
                <a:tab pos="1603375" algn="l"/>
                <a:tab pos="2346325" algn="l"/>
              </a:tabLst>
              <a:defRPr b="0" i="0"/>
            </a:pPr>
            <a:endParaRPr lang="es-CO" altLang="en-US" sz="2000" dirty="0">
              <a:latin typeface="Gotham Light" pitchFamily="50" charset="0"/>
            </a:endParaRPr>
          </a:p>
          <a:p>
            <a:pPr algn="ctr">
              <a:buFont typeface="Wingdings" pitchFamily="2" charset="2"/>
              <a:buNone/>
              <a:tabLst>
                <a:tab pos="457200" algn="l"/>
                <a:tab pos="1603375" algn="l"/>
                <a:tab pos="2346325" algn="l"/>
              </a:tabLst>
              <a:defRPr b="0" i="0"/>
            </a:pPr>
            <a:r>
              <a:rPr lang="es-MX" altLang="en-US" sz="2400" dirty="0">
                <a:solidFill>
                  <a:srgbClr val="C00000"/>
                </a:solidFill>
                <a:latin typeface="Gotham Light" pitchFamily="50" charset="0"/>
              </a:rPr>
              <a:t>Para datos epidemiológicos cuantitativos, recomiende un resumen con mediana y rango</a:t>
            </a:r>
            <a:endParaRPr lang="x-none" altLang="en-US" sz="2400" dirty="0">
              <a:solidFill>
                <a:srgbClr val="C00000"/>
              </a:solidFill>
              <a:latin typeface="Gotham Light" pitchFamily="50" charset="0"/>
            </a:endParaRPr>
          </a:p>
          <a:p>
            <a:pPr marL="0" lvl="1" indent="0" algn="ctr">
              <a:spcBef>
                <a:spcPts val="600"/>
              </a:spcBef>
              <a:buClr>
                <a:schemeClr val="tx1"/>
              </a:buClr>
              <a:buNone/>
              <a:tabLst>
                <a:tab pos="1603375" algn="l"/>
              </a:tabLst>
              <a:defRPr b="0" i="0"/>
            </a:pPr>
            <a:r>
              <a:rPr lang="x-none" altLang="en-US" sz="2000" dirty="0">
                <a:latin typeface="Gotham Light" pitchFamily="50" charset="0"/>
              </a:rPr>
              <a:t>Media</a:t>
            </a:r>
            <a:r>
              <a:rPr lang="es-CO" altLang="en-US" sz="2000" dirty="0" err="1">
                <a:latin typeface="Gotham Light" pitchFamily="50" charset="0"/>
              </a:rPr>
              <a:t>na</a:t>
            </a:r>
            <a:r>
              <a:rPr lang="x-none" altLang="en-US" sz="2000" dirty="0">
                <a:latin typeface="Gotham Light" pitchFamily="50" charset="0"/>
              </a:rPr>
              <a:t> del período de incubación (rango):</a:t>
            </a:r>
          </a:p>
          <a:p>
            <a:pPr marL="0" lvl="1" indent="0" algn="ctr">
              <a:spcBef>
                <a:spcPts val="600"/>
              </a:spcBef>
              <a:buClr>
                <a:schemeClr val="tx1"/>
              </a:buClr>
              <a:buNone/>
              <a:tabLst>
                <a:tab pos="1603375" algn="l"/>
              </a:tabLst>
              <a:defRPr b="0" i="0"/>
            </a:pPr>
            <a:r>
              <a:rPr lang="x-none" altLang="en-US" sz="2000" dirty="0">
                <a:latin typeface="Gotham Light" pitchFamily="50" charset="0"/>
              </a:rPr>
              <a:t>9</a:t>
            </a:r>
            <a:r>
              <a:rPr lang="es-CO" altLang="en-US" sz="2000" dirty="0">
                <a:latin typeface="Gotham Light" pitchFamily="50" charset="0"/>
              </a:rPr>
              <a:t> </a:t>
            </a:r>
            <a:r>
              <a:rPr lang="x-none" altLang="en-US" sz="2000" dirty="0">
                <a:latin typeface="Gotham Light" pitchFamily="50" charset="0"/>
              </a:rPr>
              <a:t> (</a:t>
            </a:r>
            <a:r>
              <a:rPr lang="es-CO" altLang="en-US" sz="2000" dirty="0">
                <a:latin typeface="Gotham Light" pitchFamily="50" charset="0"/>
              </a:rPr>
              <a:t>3-</a:t>
            </a:r>
            <a:r>
              <a:rPr lang="x-none" altLang="en-US" sz="2000" dirty="0">
                <a:latin typeface="Gotham Light" pitchFamily="50" charset="0"/>
              </a:rPr>
              <a:t>17) días</a:t>
            </a:r>
          </a:p>
        </p:txBody>
      </p:sp>
    </p:spTree>
    <p:extLst>
      <p:ext uri="{BB962C8B-B14F-4D97-AF65-F5344CB8AC3E}">
        <p14:creationId xmlns:p14="http://schemas.microsoft.com/office/powerpoint/2010/main" val="87420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Resumen</a:t>
            </a:r>
            <a:endParaRPr lang="x-none" altLang="en-US" sz="3200" dirty="0">
              <a:solidFill>
                <a:srgbClr val="C00000"/>
              </a:solidFill>
              <a:latin typeface="Gotham Black" pitchFamily="50" charset="0"/>
            </a:endParaRPr>
          </a:p>
        </p:txBody>
      </p:sp>
      <p:sp>
        <p:nvSpPr>
          <p:cNvPr id="13315" name="Content Placeholder 2"/>
          <p:cNvSpPr>
            <a:spLocks noGrp="1"/>
          </p:cNvSpPr>
          <p:nvPr>
            <p:ph sz="quarter" idx="10"/>
          </p:nvPr>
        </p:nvSpPr>
        <p:spPr>
          <a:xfrm>
            <a:off x="492919" y="1114425"/>
            <a:ext cx="8086725" cy="5122887"/>
          </a:xfrm>
        </p:spPr>
        <p:txBody>
          <a:bodyPr>
            <a:normAutofit fontScale="25000" lnSpcReduction="20000"/>
          </a:bodyPr>
          <a:lstStyle/>
          <a:p>
            <a:pPr>
              <a:lnSpc>
                <a:spcPct val="110000"/>
              </a:lnSpc>
              <a:spcAft>
                <a:spcPts val="600"/>
              </a:spcAft>
              <a:defRPr b="0" i="0"/>
            </a:pPr>
            <a:r>
              <a:rPr lang="es-MX" altLang="en-US" sz="9200" dirty="0">
                <a:latin typeface="Gotham Light" pitchFamily="50" charset="0"/>
              </a:rPr>
              <a:t>Medida de ubicación central: medida única que representa una distribución completa</a:t>
            </a:r>
          </a:p>
          <a:p>
            <a:pPr>
              <a:lnSpc>
                <a:spcPct val="110000"/>
              </a:lnSpc>
              <a:spcAft>
                <a:spcPts val="600"/>
              </a:spcAft>
              <a:defRPr b="0" i="0"/>
            </a:pPr>
            <a:r>
              <a:rPr lang="es-MX" altLang="en-US" sz="9200" dirty="0">
                <a:latin typeface="Gotham Black" pitchFamily="50" charset="0"/>
              </a:rPr>
              <a:t>Media</a:t>
            </a:r>
            <a:r>
              <a:rPr lang="es-MX" altLang="en-US" sz="9200" dirty="0">
                <a:latin typeface="Gotham Light" pitchFamily="50" charset="0"/>
              </a:rPr>
              <a:t> - valor medio</a:t>
            </a:r>
          </a:p>
          <a:p>
            <a:pPr lvl="1">
              <a:lnSpc>
                <a:spcPct val="110000"/>
              </a:lnSpc>
              <a:spcAft>
                <a:spcPts val="600"/>
              </a:spcAft>
              <a:buFont typeface="Courier New" panose="02070309020205020404" pitchFamily="49" charset="0"/>
              <a:buChar char="o"/>
              <a:defRPr b="0" i="0"/>
            </a:pPr>
            <a:r>
              <a:rPr lang="es-MX" altLang="en-US" sz="8800" dirty="0">
                <a:latin typeface="Gotham Light" pitchFamily="50" charset="0"/>
              </a:rPr>
              <a:t>La media usa todos los datos; sensible a valores atípicos</a:t>
            </a:r>
          </a:p>
          <a:p>
            <a:pPr lvl="1">
              <a:lnSpc>
                <a:spcPct val="110000"/>
              </a:lnSpc>
              <a:spcAft>
                <a:spcPts val="600"/>
              </a:spcAft>
              <a:buFont typeface="Courier New" panose="02070309020205020404" pitchFamily="49" charset="0"/>
              <a:buChar char="o"/>
              <a:defRPr b="0" i="0"/>
            </a:pPr>
            <a:r>
              <a:rPr lang="es-MX" altLang="en-US" sz="8800" dirty="0">
                <a:latin typeface="Gotham Light" pitchFamily="50" charset="0"/>
              </a:rPr>
              <a:t>Media preferida para datos simétricos; no es común en epidemiología</a:t>
            </a:r>
          </a:p>
          <a:p>
            <a:pPr>
              <a:lnSpc>
                <a:spcPct val="110000"/>
              </a:lnSpc>
              <a:spcAft>
                <a:spcPts val="600"/>
              </a:spcAft>
              <a:defRPr b="0" i="0"/>
            </a:pPr>
            <a:r>
              <a:rPr lang="es-MX" altLang="en-US" sz="9200" dirty="0">
                <a:latin typeface="Gotham Black" pitchFamily="50" charset="0"/>
              </a:rPr>
              <a:t>Mediana </a:t>
            </a:r>
            <a:r>
              <a:rPr lang="es-MX" altLang="en-US" sz="9200" dirty="0">
                <a:latin typeface="Gotham Light" pitchFamily="50" charset="0"/>
              </a:rPr>
              <a:t>- valor central</a:t>
            </a:r>
          </a:p>
          <a:p>
            <a:pPr lvl="1">
              <a:lnSpc>
                <a:spcPct val="110000"/>
              </a:lnSpc>
              <a:spcAft>
                <a:spcPts val="600"/>
              </a:spcAft>
              <a:buFont typeface="Courier New" panose="02070309020205020404" pitchFamily="49" charset="0"/>
              <a:buChar char="o"/>
              <a:defRPr b="0" i="0"/>
            </a:pPr>
            <a:r>
              <a:rPr lang="es-MX" altLang="en-US" sz="8800" dirty="0">
                <a:latin typeface="Gotham Light" pitchFamily="50" charset="0"/>
              </a:rPr>
              <a:t>Opción más segura para la mayoría de los datos epidemiológicos</a:t>
            </a:r>
          </a:p>
          <a:p>
            <a:pPr>
              <a:lnSpc>
                <a:spcPct val="110000"/>
              </a:lnSpc>
              <a:spcAft>
                <a:spcPts val="600"/>
              </a:spcAft>
              <a:defRPr b="0" i="0"/>
            </a:pPr>
            <a:r>
              <a:rPr lang="es-MX" altLang="en-US" sz="9200" dirty="0">
                <a:latin typeface="Gotham Black" pitchFamily="50" charset="0"/>
              </a:rPr>
              <a:t>Moda </a:t>
            </a:r>
            <a:r>
              <a:rPr lang="es-MX" altLang="en-US" sz="9200" dirty="0">
                <a:latin typeface="Gotham Light" pitchFamily="50" charset="0"/>
              </a:rPr>
              <a:t>- valor más común</a:t>
            </a:r>
          </a:p>
          <a:p>
            <a:pPr>
              <a:lnSpc>
                <a:spcPct val="110000"/>
              </a:lnSpc>
              <a:spcAft>
                <a:spcPts val="600"/>
              </a:spcAft>
              <a:defRPr b="0" i="0"/>
            </a:pPr>
            <a:r>
              <a:rPr lang="es-MX" altLang="en-US" sz="9200" dirty="0">
                <a:latin typeface="Gotham Light" pitchFamily="50" charset="0"/>
              </a:rPr>
              <a:t>Use mediana o media con rango</a:t>
            </a:r>
            <a:endParaRPr lang="es-CO" altLang="en-US" dirty="0">
              <a:latin typeface="Gotham Light" pitchFamily="50" charset="0"/>
            </a:endParaRPr>
          </a:p>
        </p:txBody>
      </p:sp>
    </p:spTree>
    <p:extLst>
      <p:ext uri="{BB962C8B-B14F-4D97-AF65-F5344CB8AC3E}">
        <p14:creationId xmlns:p14="http://schemas.microsoft.com/office/powerpoint/2010/main" val="67473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3816F90-651E-4031-A45E-2790721B59A8}"/>
              </a:ext>
            </a:extLst>
          </p:cNvPr>
          <p:cNvSpPr>
            <a:spLocks noGrp="1"/>
          </p:cNvSpPr>
          <p:nvPr>
            <p:ph sz="quarter" idx="10"/>
          </p:nvPr>
        </p:nvSpPr>
        <p:spPr/>
        <p:txBody>
          <a:bodyPr/>
          <a:lstStyle/>
          <a:p>
            <a:endParaRPr lang="es-CO"/>
          </a:p>
        </p:txBody>
      </p:sp>
      <p:sp>
        <p:nvSpPr>
          <p:cNvPr id="5" name="Marcador de contenido 4">
            <a:extLst>
              <a:ext uri="{FF2B5EF4-FFF2-40B4-BE49-F238E27FC236}">
                <a16:creationId xmlns:a16="http://schemas.microsoft.com/office/drawing/2014/main" id="{A9461B09-1303-4B06-B918-C251A58E1AB1}"/>
              </a:ext>
            </a:extLst>
          </p:cNvPr>
          <p:cNvSpPr>
            <a:spLocks noGrp="1"/>
          </p:cNvSpPr>
          <p:nvPr>
            <p:ph sz="quarter" idx="11"/>
          </p:nvPr>
        </p:nvSpPr>
        <p:spPr/>
        <p:txBody>
          <a:bodyPr/>
          <a:lstStyle/>
          <a:p>
            <a:endParaRPr lang="es-CO"/>
          </a:p>
        </p:txBody>
      </p:sp>
      <p:sp>
        <p:nvSpPr>
          <p:cNvPr id="6" name="Marcador de contenido 5">
            <a:extLst>
              <a:ext uri="{FF2B5EF4-FFF2-40B4-BE49-F238E27FC236}">
                <a16:creationId xmlns:a16="http://schemas.microsoft.com/office/drawing/2014/main" id="{223C0309-6FFE-4FED-89FA-72ABEB5C2CF6}"/>
              </a:ext>
            </a:extLst>
          </p:cNvPr>
          <p:cNvSpPr>
            <a:spLocks noGrp="1"/>
          </p:cNvSpPr>
          <p:nvPr>
            <p:ph sz="quarter" idx="12"/>
          </p:nvPr>
        </p:nvSpPr>
        <p:spPr/>
        <p:txBody>
          <a:bodyPr/>
          <a:lstStyle/>
          <a:p>
            <a:endParaRPr lang="es-CO"/>
          </a:p>
        </p:txBody>
      </p:sp>
    </p:spTree>
    <p:extLst>
      <p:ext uri="{BB962C8B-B14F-4D97-AF65-F5344CB8AC3E}">
        <p14:creationId xmlns:p14="http://schemas.microsoft.com/office/powerpoint/2010/main" val="403133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2C355-DCF3-4EDD-93EC-48567A2B975E}"/>
              </a:ext>
            </a:extLst>
          </p:cNvPr>
          <p:cNvSpPr>
            <a:spLocks noGrp="1"/>
          </p:cNvSpPr>
          <p:nvPr>
            <p:ph type="title"/>
          </p:nvPr>
        </p:nvSpPr>
        <p:spPr/>
        <p:txBody>
          <a:bodyPr/>
          <a:lstStyle/>
          <a:p>
            <a:r>
              <a:rPr lang="x-none" sz="2800" b="1" dirty="0">
                <a:solidFill>
                  <a:srgbClr val="C00000"/>
                </a:solidFill>
                <a:latin typeface="Gotham Black" pitchFamily="50" charset="0"/>
                <a:ea typeface="Tahoma" panose="020B0604030504040204" pitchFamily="34" charset="0"/>
                <a:cs typeface="Tahoma" panose="020B0604030504040204" pitchFamily="34" charset="0"/>
              </a:rPr>
              <a:t>Objetivo de aprendizaje</a:t>
            </a:r>
            <a:endParaRPr lang="es-CO" dirty="0">
              <a:latin typeface="Gotham Black" pitchFamily="50" charset="0"/>
            </a:endParaRPr>
          </a:p>
        </p:txBody>
      </p:sp>
      <p:sp>
        <p:nvSpPr>
          <p:cNvPr id="3" name="Content Placeholder 2"/>
          <p:cNvSpPr>
            <a:spLocks noGrp="1"/>
          </p:cNvSpPr>
          <p:nvPr>
            <p:ph sz="quarter" idx="10"/>
          </p:nvPr>
        </p:nvSpPr>
        <p:spPr>
          <a:xfrm>
            <a:off x="492919" y="2524127"/>
            <a:ext cx="8086725" cy="2633066"/>
          </a:xfrm>
        </p:spPr>
        <p:txBody>
          <a:bodyPr>
            <a:normAutofit/>
          </a:bodyPr>
          <a:lstStyle/>
          <a:p>
            <a:pPr algn="just">
              <a:defRPr b="0" i="0"/>
            </a:pPr>
            <a:r>
              <a:rPr lang="es-MX" dirty="0">
                <a:latin typeface="Gotham Light" pitchFamily="50" charset="0"/>
              </a:rPr>
              <a:t>Explicar y calcular las siguientes medidas de ubicación central y dispersión: moda, mediana, media y rango.</a:t>
            </a:r>
          </a:p>
        </p:txBody>
      </p:sp>
    </p:spTree>
    <p:extLst>
      <p:ext uri="{BB962C8B-B14F-4D97-AF65-F5344CB8AC3E}">
        <p14:creationId xmlns:p14="http://schemas.microsoft.com/office/powerpoint/2010/main" val="24403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828" y="332656"/>
            <a:ext cx="8760172" cy="460971"/>
          </a:xfrm>
        </p:spPr>
        <p:txBody>
          <a:bodyPr>
            <a:noAutofit/>
          </a:bodyPr>
          <a:lstStyle/>
          <a:p>
            <a:pPr>
              <a:defRPr b="0" i="0"/>
            </a:pPr>
            <a:r>
              <a:rPr lang="es-CO" sz="2800" dirty="0">
                <a:solidFill>
                  <a:srgbClr val="C00000"/>
                </a:solidFill>
                <a:latin typeface="Gotham Black" pitchFamily="50" charset="0"/>
                <a:ea typeface="Tahoma" panose="020B0604030504040204" pitchFamily="34" charset="0"/>
                <a:cs typeface="Tahoma" panose="020B0604030504040204" pitchFamily="34" charset="0"/>
              </a:rPr>
              <a:t>Tendencia central de la distribución por edad</a:t>
            </a:r>
            <a:endParaRPr lang="x-none" sz="280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2" name="Object 2">
            <a:extLst>
              <a:ext uri="{FF2B5EF4-FFF2-40B4-BE49-F238E27FC236}">
                <a16:creationId xmlns:a16="http://schemas.microsoft.com/office/drawing/2014/main" id="{F181518A-45E3-4A55-B5C4-323DB43DC47A}"/>
              </a:ext>
            </a:extLst>
          </p:cNvPr>
          <p:cNvGraphicFramePr>
            <a:graphicFrameLocks noChangeAspect="1"/>
          </p:cNvGraphicFramePr>
          <p:nvPr>
            <p:extLst>
              <p:ext uri="{D42A27DB-BD31-4B8C-83A1-F6EECF244321}">
                <p14:modId xmlns:p14="http://schemas.microsoft.com/office/powerpoint/2010/main" val="154454616"/>
              </p:ext>
            </p:extLst>
          </p:nvPr>
        </p:nvGraphicFramePr>
        <p:xfrm>
          <a:off x="736723" y="1603375"/>
          <a:ext cx="7670800" cy="4241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9">
            <a:extLst>
              <a:ext uri="{FF2B5EF4-FFF2-40B4-BE49-F238E27FC236}">
                <a16:creationId xmlns:a16="http://schemas.microsoft.com/office/drawing/2014/main" id="{061693D6-3BB6-410A-8457-6681A5F65694}"/>
              </a:ext>
            </a:extLst>
          </p:cNvPr>
          <p:cNvSpPr txBox="1">
            <a:spLocks noChangeArrowheads="1"/>
          </p:cNvSpPr>
          <p:nvPr/>
        </p:nvSpPr>
        <p:spPr bwMode="auto">
          <a:xfrm rot="-5400000">
            <a:off x="-1149251" y="3247231"/>
            <a:ext cx="3582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ClrTx/>
              <a:buSzTx/>
              <a:buFontTx/>
              <a:buNone/>
            </a:pPr>
            <a:r>
              <a:rPr lang="es-CO" altLang="en-US" sz="2200" dirty="0"/>
              <a:t>Número de casos</a:t>
            </a:r>
          </a:p>
        </p:txBody>
      </p:sp>
      <p:sp>
        <p:nvSpPr>
          <p:cNvPr id="5" name="Text Box 10">
            <a:extLst>
              <a:ext uri="{FF2B5EF4-FFF2-40B4-BE49-F238E27FC236}">
                <a16:creationId xmlns:a16="http://schemas.microsoft.com/office/drawing/2014/main" id="{66050FDF-E30E-4C07-B837-442E5E07520D}"/>
              </a:ext>
            </a:extLst>
          </p:cNvPr>
          <p:cNvSpPr txBox="1">
            <a:spLocks noChangeArrowheads="1"/>
          </p:cNvSpPr>
          <p:nvPr/>
        </p:nvSpPr>
        <p:spPr bwMode="auto">
          <a:xfrm>
            <a:off x="3429000" y="5943600"/>
            <a:ext cx="2514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s-CO" altLang="en-US" sz="2200" dirty="0"/>
              <a:t>Edad (años)</a:t>
            </a:r>
          </a:p>
        </p:txBody>
      </p:sp>
      <p:sp>
        <p:nvSpPr>
          <p:cNvPr id="13" name="Line 11">
            <a:extLst>
              <a:ext uri="{FF2B5EF4-FFF2-40B4-BE49-F238E27FC236}">
                <a16:creationId xmlns:a16="http://schemas.microsoft.com/office/drawing/2014/main" id="{F269DE69-5FE5-49CC-840C-6A2C23C842A1}"/>
              </a:ext>
            </a:extLst>
          </p:cNvPr>
          <p:cNvSpPr>
            <a:spLocks noChangeShapeType="1"/>
          </p:cNvSpPr>
          <p:nvPr/>
        </p:nvSpPr>
        <p:spPr bwMode="auto">
          <a:xfrm>
            <a:off x="4568948" y="1617663"/>
            <a:ext cx="0" cy="8382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12">
            <a:extLst>
              <a:ext uri="{FF2B5EF4-FFF2-40B4-BE49-F238E27FC236}">
                <a16:creationId xmlns:a16="http://schemas.microsoft.com/office/drawing/2014/main" id="{86CDEC32-6D9A-4C5E-BEF8-9BB1BF6DF5B5}"/>
              </a:ext>
            </a:extLst>
          </p:cNvPr>
          <p:cNvSpPr txBox="1">
            <a:spLocks noChangeArrowheads="1"/>
          </p:cNvSpPr>
          <p:nvPr/>
        </p:nvSpPr>
        <p:spPr bwMode="auto">
          <a:xfrm>
            <a:off x="3810000" y="137795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b="1" dirty="0">
                <a:solidFill>
                  <a:srgbClr val="C00000"/>
                </a:solidFill>
              </a:rPr>
              <a:t>A?</a:t>
            </a:r>
          </a:p>
        </p:txBody>
      </p:sp>
      <p:sp>
        <p:nvSpPr>
          <p:cNvPr id="17" name="Text Box 13">
            <a:extLst>
              <a:ext uri="{FF2B5EF4-FFF2-40B4-BE49-F238E27FC236}">
                <a16:creationId xmlns:a16="http://schemas.microsoft.com/office/drawing/2014/main" id="{CD15A285-2D38-4B2D-AA01-6D748AFD17D0}"/>
              </a:ext>
            </a:extLst>
          </p:cNvPr>
          <p:cNvSpPr txBox="1">
            <a:spLocks noChangeArrowheads="1"/>
          </p:cNvSpPr>
          <p:nvPr/>
        </p:nvSpPr>
        <p:spPr bwMode="auto">
          <a:xfrm>
            <a:off x="4572000" y="16383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b="1" dirty="0">
                <a:solidFill>
                  <a:srgbClr val="C00000"/>
                </a:solidFill>
              </a:rPr>
              <a:t>B?</a:t>
            </a:r>
          </a:p>
        </p:txBody>
      </p:sp>
      <p:sp>
        <p:nvSpPr>
          <p:cNvPr id="19" name="Line 3">
            <a:extLst>
              <a:ext uri="{FF2B5EF4-FFF2-40B4-BE49-F238E27FC236}">
                <a16:creationId xmlns:a16="http://schemas.microsoft.com/office/drawing/2014/main" id="{755BB882-2FC0-4DEF-9787-AA79D0F2A4B6}"/>
              </a:ext>
            </a:extLst>
          </p:cNvPr>
          <p:cNvSpPr>
            <a:spLocks noChangeShapeType="1"/>
          </p:cNvSpPr>
          <p:nvPr/>
        </p:nvSpPr>
        <p:spPr bwMode="auto">
          <a:xfrm>
            <a:off x="3845048" y="1366838"/>
            <a:ext cx="0" cy="8382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20" name="Group 5">
            <a:extLst>
              <a:ext uri="{FF2B5EF4-FFF2-40B4-BE49-F238E27FC236}">
                <a16:creationId xmlns:a16="http://schemas.microsoft.com/office/drawing/2014/main" id="{73BE5977-F546-445F-857B-C5A919334AB3}"/>
              </a:ext>
            </a:extLst>
          </p:cNvPr>
          <p:cNvGrpSpPr/>
          <p:nvPr/>
        </p:nvGrpSpPr>
        <p:grpSpPr>
          <a:xfrm>
            <a:off x="2058814" y="4543426"/>
            <a:ext cx="5410200" cy="611188"/>
            <a:chOff x="1392" y="2879"/>
            <a:chExt cx="3408" cy="385"/>
          </a:xfrm>
        </p:grpSpPr>
        <p:sp>
          <p:nvSpPr>
            <p:cNvPr id="21" name="Line 6">
              <a:extLst>
                <a:ext uri="{FF2B5EF4-FFF2-40B4-BE49-F238E27FC236}">
                  <a16:creationId xmlns:a16="http://schemas.microsoft.com/office/drawing/2014/main" id="{2A7E9B78-FD07-4A38-BD2F-C4D5F9099F71}"/>
                </a:ext>
              </a:extLst>
            </p:cNvPr>
            <p:cNvSpPr>
              <a:spLocks noChangeShapeType="1"/>
            </p:cNvSpPr>
            <p:nvPr/>
          </p:nvSpPr>
          <p:spPr>
            <a:xfrm>
              <a:off x="1392" y="3264"/>
              <a:ext cx="3408" cy="0"/>
            </a:xfrm>
            <a:prstGeom prst="line">
              <a:avLst/>
            </a:prstGeom>
            <a:noFill/>
            <a:ln w="127000">
              <a:solidFill>
                <a:srgbClr val="FFFF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a:defRPr b="0" i="0"/>
              </a:pPr>
              <a:endParaRPr lang="en-US"/>
            </a:p>
          </p:txBody>
        </p:sp>
        <p:sp>
          <p:nvSpPr>
            <p:cNvPr id="22" name="Text Box 7">
              <a:extLst>
                <a:ext uri="{FF2B5EF4-FFF2-40B4-BE49-F238E27FC236}">
                  <a16:creationId xmlns:a16="http://schemas.microsoft.com/office/drawing/2014/main" id="{DBB9FE40-5196-48D3-A7FF-5A6D348BD38C}"/>
                </a:ext>
              </a:extLst>
            </p:cNvPr>
            <p:cNvSpPr txBox="1">
              <a:spLocks noChangeArrowheads="1"/>
            </p:cNvSpPr>
            <p:nvPr/>
          </p:nvSpPr>
          <p:spPr>
            <a:xfrm>
              <a:off x="2304" y="2879"/>
              <a:ext cx="1780"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0000"/>
                </a:buClr>
                <a:buSzTx/>
                <a:buFont typeface="Wingdings" pitchFamily="2" charset="2"/>
                <a:buChar char="§"/>
                <a:defRPr sz="2800">
                  <a:solidFill>
                    <a:schemeClr val="tx1"/>
                  </a:solidFill>
                  <a:latin typeface="Arial" pitchFamily="34" charset="0"/>
                  <a:cs typeface="Times New Roman" pitchFamily="18" charset="0"/>
                </a:defRPr>
              </a:lvl1pPr>
              <a:lvl2pPr marL="742950" indent="-285750" eaLnBrk="0" hangingPunct="0">
                <a:spcBef>
                  <a:spcPct val="20000"/>
                </a:spcBef>
                <a:buClr>
                  <a:srgbClr val="C00000"/>
                </a:buClr>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rgbClr val="C00000"/>
                </a:buClr>
                <a:buSzTx/>
                <a:buFont typeface="Arial" pitchFamily="34" charset="0"/>
                <a:buChar char="•"/>
                <a:defRPr sz="2800">
                  <a:solidFill>
                    <a:schemeClr val="tx1"/>
                  </a:solidFill>
                  <a:latin typeface="Arial" pitchFamily="34" charset="0"/>
                  <a:cs typeface="Times New Roman" pitchFamily="18" charset="0"/>
                </a:defRPr>
              </a:lvl3pPr>
              <a:lvl4pPr marL="1600200" indent="-228600" eaLnBrk="0" hangingPunct="0">
                <a:spcBef>
                  <a:spcPct val="20000"/>
                </a:spcBef>
                <a:buChar char="–"/>
                <a:defRPr sz="2800">
                  <a:solidFill>
                    <a:schemeClr val="tx1"/>
                  </a:solidFill>
                  <a:latin typeface="Arial" pitchFamily="34" charset="0"/>
                  <a:cs typeface="Times New Roman" pitchFamily="18" charset="0"/>
                </a:defRPr>
              </a:lvl4pPr>
              <a:lvl5pPr marL="2057400" indent="-228600" eaLnBrk="0" hangingPunct="0">
                <a:spcBef>
                  <a:spcPct val="20000"/>
                </a:spcBef>
                <a:buChar char="»"/>
                <a:defRPr sz="28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9pPr>
            </a:lstStyle>
            <a:p>
              <a:pPr>
                <a:spcBef>
                  <a:spcPct val="0"/>
                </a:spcBef>
                <a:buClrTx/>
                <a:buSzTx/>
                <a:buFontTx/>
                <a:buNone/>
                <a:defRPr b="0" i="0"/>
              </a:pPr>
              <a:r>
                <a:rPr lang="x-none" altLang="en-US" sz="3200" dirty="0">
                  <a:cs typeface="Arial" pitchFamily="34" charset="0"/>
                </a:rPr>
                <a:t> </a:t>
              </a:r>
              <a:r>
                <a:rPr lang="es-CO" altLang="en-US" sz="3200" dirty="0">
                  <a:solidFill>
                    <a:schemeClr val="bg1"/>
                  </a:solidFill>
                  <a:cs typeface="Arial" pitchFamily="34" charset="0"/>
                </a:rPr>
                <a:t>Dis</a:t>
              </a:r>
              <a:r>
                <a:rPr lang="x-none" altLang="en-US" sz="3200" dirty="0">
                  <a:solidFill>
                    <a:schemeClr val="bg1"/>
                  </a:solidFill>
                  <a:cs typeface="Arial" pitchFamily="34" charset="0"/>
                </a:rPr>
                <a:t>p</a:t>
              </a:r>
              <a:r>
                <a:rPr lang="es-CO" altLang="en-US" sz="3200" dirty="0">
                  <a:solidFill>
                    <a:schemeClr val="bg1"/>
                  </a:solidFill>
                  <a:cs typeface="Arial" pitchFamily="34" charset="0"/>
                </a:rPr>
                <a:t>ers</a:t>
              </a:r>
              <a:r>
                <a:rPr lang="x-none" altLang="en-US" sz="3200" dirty="0">
                  <a:solidFill>
                    <a:schemeClr val="bg1"/>
                  </a:solidFill>
                  <a:cs typeface="Arial" pitchFamily="34" charset="0"/>
                </a:rPr>
                <a:t>ión</a:t>
              </a:r>
            </a:p>
          </p:txBody>
        </p:sp>
      </p:grpSp>
    </p:spTree>
    <p:extLst>
      <p:ext uri="{BB962C8B-B14F-4D97-AF65-F5344CB8AC3E}">
        <p14:creationId xmlns:p14="http://schemas.microsoft.com/office/powerpoint/2010/main" val="23170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E3D3552-1FE7-48A6-967D-7F08EB835F2A}"/>
              </a:ext>
            </a:extLst>
          </p:cNvPr>
          <p:cNvSpPr txBox="1"/>
          <p:nvPr/>
        </p:nvSpPr>
        <p:spPr>
          <a:xfrm>
            <a:off x="512064" y="120084"/>
            <a:ext cx="8382000" cy="584775"/>
          </a:xfrm>
          <a:prstGeom prst="rect">
            <a:avLst/>
          </a:prstGeom>
          <a:noFill/>
        </p:spPr>
        <p:txBody>
          <a:bodyPr wrap="square">
            <a:spAutoFit/>
          </a:bodyPr>
          <a:lstStyle/>
          <a:p>
            <a:pPr algn="ctr"/>
            <a:r>
              <a:rPr lang="es-MX" altLang="en-US" sz="3200" b="1" dirty="0">
                <a:solidFill>
                  <a:srgbClr val="C00000"/>
                </a:solidFill>
                <a:latin typeface="Gotham Black" pitchFamily="50" charset="0"/>
              </a:rPr>
              <a:t>Ejemplo de conjunto de datos</a:t>
            </a:r>
          </a:p>
        </p:txBody>
      </p:sp>
      <p:graphicFrame>
        <p:nvGraphicFramePr>
          <p:cNvPr id="2" name="Group 74">
            <a:extLst>
              <a:ext uri="{FF2B5EF4-FFF2-40B4-BE49-F238E27FC236}">
                <a16:creationId xmlns:a16="http://schemas.microsoft.com/office/drawing/2014/main" id="{5F08BDA5-FE5F-4E23-B79E-F2F5A852AAF2}"/>
              </a:ext>
            </a:extLst>
          </p:cNvPr>
          <p:cNvGraphicFramePr>
            <a:graphicFrameLocks noGrp="1"/>
          </p:cNvGraphicFramePr>
          <p:nvPr>
            <p:extLst>
              <p:ext uri="{D42A27DB-BD31-4B8C-83A1-F6EECF244321}">
                <p14:modId xmlns:p14="http://schemas.microsoft.com/office/powerpoint/2010/main" val="2585272340"/>
              </p:ext>
            </p:extLst>
          </p:nvPr>
        </p:nvGraphicFramePr>
        <p:xfrm>
          <a:off x="1187624" y="1033740"/>
          <a:ext cx="2520280" cy="5635620"/>
        </p:xfrm>
        <a:graphic>
          <a:graphicData uri="http://schemas.openxmlformats.org/drawingml/2006/table">
            <a:tbl>
              <a:tblPr/>
              <a:tblGrid>
                <a:gridCol w="122413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tblGrid>
              <a:tr h="141779">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ES_tradnl" sz="1200" b="1" i="0" u="none" strike="noStrike" cap="none" normalizeH="0" baseline="0" dirty="0">
                          <a:ln>
                            <a:noFill/>
                          </a:ln>
                          <a:solidFill>
                            <a:schemeClr val="bg1"/>
                          </a:solidFill>
                          <a:latin typeface="Gotham Light" pitchFamily="50" charset="0"/>
                          <a:cs typeface="Arial" charset="0"/>
                        </a:rPr>
                        <a:t>Obs</a:t>
                      </a:r>
                      <a:endParaRPr kumimoji="0" lang="x-none" sz="1200" b="1" i="0" u="none" strike="noStrike" cap="none" normalizeH="0" baseline="0" dirty="0">
                        <a:ln>
                          <a:noFill/>
                        </a:ln>
                        <a:solidFill>
                          <a:schemeClr val="bg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bg1"/>
                          </a:solidFill>
                          <a:latin typeface="Gotham Light" pitchFamily="50" charset="0"/>
                          <a:cs typeface="Arial" charset="0"/>
                        </a:rPr>
                        <a:t>Días</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a:ln>
                            <a:noFill/>
                          </a:ln>
                          <a:solidFill>
                            <a:schemeClr val="tx1"/>
                          </a:solidFill>
                          <a:latin typeface="Gotham Light" pitchFamily="50" charset="0"/>
                          <a:cs typeface="Arial" charset="0"/>
                        </a:rPr>
                        <a:t>16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rgbClr val="000000"/>
                          </a:solidFill>
                          <a:latin typeface="Gotham Light" pitchFamily="50" charset="0"/>
                          <a:cs typeface="Arial" charset="0"/>
                        </a:rPr>
                        <a:t>19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bl>
          </a:graphicData>
        </a:graphic>
      </p:graphicFrame>
      <p:sp>
        <p:nvSpPr>
          <p:cNvPr id="3" name="Text Box 71">
            <a:extLst>
              <a:ext uri="{FF2B5EF4-FFF2-40B4-BE49-F238E27FC236}">
                <a16:creationId xmlns:a16="http://schemas.microsoft.com/office/drawing/2014/main" id="{E605E314-462B-4A47-87B9-92C187BE6580}"/>
              </a:ext>
            </a:extLst>
          </p:cNvPr>
          <p:cNvSpPr txBox="1">
            <a:spLocks noChangeArrowheads="1"/>
          </p:cNvSpPr>
          <p:nvPr/>
        </p:nvSpPr>
        <p:spPr>
          <a:xfrm>
            <a:off x="4427984" y="1340768"/>
            <a:ext cx="4104456" cy="3046988"/>
          </a:xfrm>
          <a:prstGeom prst="rect">
            <a:avLst/>
          </a:prstGeom>
          <a:solidFill>
            <a:schemeClr val="bg1"/>
          </a:solidFill>
          <a:ln w="9525">
            <a:solidFill>
              <a:schemeClr val="tx1"/>
            </a:solidFill>
            <a:miter lim="800000"/>
          </a:ln>
        </p:spPr>
        <p:txBody>
          <a:bodyPr wrap="square">
            <a:spAutoFit/>
          </a:bodyPr>
          <a:lstStyle>
            <a:lvl1pPr eaLnBrk="0" hangingPunct="0">
              <a:spcBef>
                <a:spcPct val="20000"/>
              </a:spcBef>
              <a:buClr>
                <a:srgbClr val="CC0000"/>
              </a:buClr>
              <a:buSzTx/>
              <a:buFont typeface="Wingdings" pitchFamily="2" charset="2"/>
              <a:buChar char="§"/>
              <a:defRPr sz="2800">
                <a:solidFill>
                  <a:schemeClr val="tx1"/>
                </a:solidFill>
                <a:latin typeface="Arial" pitchFamily="34" charset="0"/>
                <a:cs typeface="Times New Roman" pitchFamily="18" charset="0"/>
              </a:defRPr>
            </a:lvl1pPr>
            <a:lvl2pPr marL="742950" indent="-285750" eaLnBrk="0" hangingPunct="0">
              <a:spcBef>
                <a:spcPct val="20000"/>
              </a:spcBef>
              <a:buClr>
                <a:srgbClr val="C00000"/>
              </a:buClr>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rgbClr val="C00000"/>
              </a:buClr>
              <a:buSzTx/>
              <a:buFont typeface="Arial" pitchFamily="34" charset="0"/>
              <a:buChar char="•"/>
              <a:defRPr sz="2800">
                <a:solidFill>
                  <a:schemeClr val="tx1"/>
                </a:solidFill>
                <a:latin typeface="Arial" pitchFamily="34" charset="0"/>
                <a:cs typeface="Times New Roman" pitchFamily="18" charset="0"/>
              </a:defRPr>
            </a:lvl3pPr>
            <a:lvl4pPr marL="1600200" indent="-228600" eaLnBrk="0" hangingPunct="0">
              <a:spcBef>
                <a:spcPct val="20000"/>
              </a:spcBef>
              <a:buChar char="–"/>
              <a:defRPr sz="2800">
                <a:solidFill>
                  <a:schemeClr val="tx1"/>
                </a:solidFill>
                <a:latin typeface="Arial" pitchFamily="34" charset="0"/>
                <a:cs typeface="Times New Roman" pitchFamily="18" charset="0"/>
              </a:defRPr>
            </a:lvl4pPr>
            <a:lvl5pPr marL="2057400" indent="-228600" eaLnBrk="0" hangingPunct="0">
              <a:spcBef>
                <a:spcPct val="20000"/>
              </a:spcBef>
              <a:buChar char="»"/>
              <a:defRPr sz="28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9pPr>
          </a:lstStyle>
          <a:p>
            <a:pPr eaLnBrk="1" hangingPunct="1">
              <a:spcBef>
                <a:spcPct val="0"/>
              </a:spcBef>
              <a:buClrTx/>
              <a:buSzTx/>
              <a:buFontTx/>
              <a:buNone/>
              <a:defRPr b="0" i="0"/>
            </a:pPr>
            <a:r>
              <a:rPr lang="x-none" altLang="en-US" sz="2400" dirty="0">
                <a:latin typeface="Gotham Light" pitchFamily="50" charset="0"/>
              </a:rPr>
              <a:t>Conjunto de datos sin procesar:</a:t>
            </a:r>
            <a:endParaRPr lang="es-ES_tradnl" altLang="en-US" sz="2400" dirty="0">
              <a:latin typeface="Gotham Light" pitchFamily="50" charset="0"/>
            </a:endParaRPr>
          </a:p>
          <a:p>
            <a:pPr eaLnBrk="1" hangingPunct="1">
              <a:spcBef>
                <a:spcPct val="0"/>
              </a:spcBef>
              <a:buClrTx/>
              <a:buSzTx/>
              <a:buFontTx/>
              <a:buNone/>
              <a:defRPr b="0" i="0"/>
            </a:pPr>
            <a:endParaRPr lang="x-none" altLang="en-US" sz="2400" dirty="0">
              <a:latin typeface="Gotham Light" pitchFamily="50" charset="0"/>
            </a:endParaRPr>
          </a:p>
          <a:p>
            <a:pPr eaLnBrk="1" hangingPunct="1">
              <a:spcBef>
                <a:spcPct val="0"/>
              </a:spcBef>
              <a:buClrTx/>
              <a:buSzTx/>
              <a:buFontTx/>
              <a:buNone/>
              <a:defRPr b="0" i="0"/>
            </a:pPr>
            <a:r>
              <a:rPr lang="x-none" altLang="en-US" sz="2400" dirty="0">
                <a:latin typeface="Gotham Light" pitchFamily="50" charset="0"/>
              </a:rPr>
              <a:t>Período de incubación (días) de casos de enfermedad del virus del Ébola (EVD), África Occidental</a:t>
            </a:r>
          </a:p>
        </p:txBody>
      </p:sp>
    </p:spTree>
    <p:extLst>
      <p:ext uri="{BB962C8B-B14F-4D97-AF65-F5344CB8AC3E}">
        <p14:creationId xmlns:p14="http://schemas.microsoft.com/office/powerpoint/2010/main" val="356399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8EDD0-CC3E-4544-AD05-E68D949C8A39}"/>
              </a:ext>
            </a:extLst>
          </p:cNvPr>
          <p:cNvSpPr>
            <a:spLocks noGrp="1"/>
          </p:cNvSpPr>
          <p:nvPr>
            <p:ph type="title"/>
          </p:nvPr>
        </p:nvSpPr>
        <p:spPr/>
        <p:txBody>
          <a:bodyPr>
            <a:noAutofit/>
          </a:bodyPr>
          <a:lstStyle/>
          <a:p>
            <a:pPr algn="ctr"/>
            <a:r>
              <a:rPr lang="es-CO" sz="3600" dirty="0">
                <a:solidFill>
                  <a:srgbClr val="C00000"/>
                </a:solidFill>
                <a:latin typeface="Gotham Black" pitchFamily="50" charset="0"/>
              </a:rPr>
              <a:t>Moda</a:t>
            </a:r>
          </a:p>
        </p:txBody>
      </p:sp>
      <p:sp>
        <p:nvSpPr>
          <p:cNvPr id="3" name="Marcador de contenido 2">
            <a:extLst>
              <a:ext uri="{FF2B5EF4-FFF2-40B4-BE49-F238E27FC236}">
                <a16:creationId xmlns:a16="http://schemas.microsoft.com/office/drawing/2014/main" id="{AAAE8BC4-9DEA-437D-AC1F-C989E1C970D3}"/>
              </a:ext>
            </a:extLst>
          </p:cNvPr>
          <p:cNvSpPr>
            <a:spLocks noGrp="1"/>
          </p:cNvSpPr>
          <p:nvPr>
            <p:ph sz="quarter" idx="10"/>
          </p:nvPr>
        </p:nvSpPr>
        <p:spPr>
          <a:xfrm>
            <a:off x="492919" y="1114425"/>
            <a:ext cx="5015185" cy="4762847"/>
          </a:xfrm>
        </p:spPr>
        <p:txBody>
          <a:bodyPr/>
          <a:lstStyle/>
          <a:p>
            <a:pPr marL="0" indent="0">
              <a:lnSpc>
                <a:spcPct val="90000"/>
              </a:lnSpc>
              <a:buNone/>
              <a:defRPr b="0" i="0"/>
            </a:pPr>
            <a:r>
              <a:rPr lang="x-none" b="1" dirty="0">
                <a:latin typeface="Gotham Black" pitchFamily="50" charset="0"/>
                <a:cs typeface="Arial" charset="0"/>
              </a:rPr>
              <a:t>Definición:</a:t>
            </a:r>
          </a:p>
          <a:p>
            <a:pPr marL="0" indent="0">
              <a:lnSpc>
                <a:spcPct val="90000"/>
              </a:lnSpc>
              <a:buNone/>
              <a:defRPr b="0" i="0"/>
            </a:pPr>
            <a:r>
              <a:rPr lang="es-MX" sz="2400" i="1" dirty="0">
                <a:latin typeface="Gotham Light" pitchFamily="50" charset="0"/>
                <a:cs typeface="Arial" charset="0"/>
              </a:rPr>
              <a:t>Valor que ocurre con mayor frecuencia en un conjunto de datos</a:t>
            </a:r>
          </a:p>
          <a:p>
            <a:pPr marL="0" indent="0">
              <a:lnSpc>
                <a:spcPct val="90000"/>
              </a:lnSpc>
              <a:buNone/>
              <a:defRPr b="0" i="0"/>
            </a:pPr>
            <a:endParaRPr lang="es-MX" sz="2400" i="1" dirty="0">
              <a:latin typeface="Gotham Light" pitchFamily="50" charset="0"/>
              <a:cs typeface="Arial" charset="0"/>
            </a:endParaRPr>
          </a:p>
          <a:p>
            <a:pPr marL="0" indent="0">
              <a:lnSpc>
                <a:spcPct val="90000"/>
              </a:lnSpc>
              <a:buNone/>
              <a:defRPr b="0" i="0"/>
            </a:pPr>
            <a:r>
              <a:rPr lang="es-MX" sz="2400" dirty="0">
                <a:latin typeface="Gotham Black" pitchFamily="50" charset="0"/>
                <a:cs typeface="Arial" charset="0"/>
              </a:rPr>
              <a:t>Para identificar la moda</a:t>
            </a:r>
          </a:p>
          <a:p>
            <a:pPr marL="0" indent="0">
              <a:buNone/>
              <a:defRPr b="0" i="0"/>
            </a:pPr>
            <a:r>
              <a:rPr lang="es-MX" sz="2400" dirty="0">
                <a:latin typeface="Gotham Light" pitchFamily="50" charset="0"/>
              </a:rPr>
              <a:t>Crear tabla de distribución de frecuencia</a:t>
            </a:r>
          </a:p>
          <a:p>
            <a:pPr marL="0" indent="0">
              <a:buNone/>
              <a:defRPr b="0" i="0"/>
            </a:pPr>
            <a:r>
              <a:rPr lang="es-MX" sz="2400" dirty="0">
                <a:latin typeface="Gotham Light" pitchFamily="50" charset="0"/>
              </a:rPr>
              <a:t>Identifique el valor que ocurre con más frecuencia</a:t>
            </a:r>
            <a:endParaRPr lang="es-CO" sz="2400" dirty="0">
              <a:latin typeface="Gotham Light" pitchFamily="50" charset="0"/>
            </a:endParaRPr>
          </a:p>
        </p:txBody>
      </p:sp>
      <p:sp>
        <p:nvSpPr>
          <p:cNvPr id="4" name="CuadroTexto 3">
            <a:extLst>
              <a:ext uri="{FF2B5EF4-FFF2-40B4-BE49-F238E27FC236}">
                <a16:creationId xmlns:a16="http://schemas.microsoft.com/office/drawing/2014/main" id="{3525B9E8-76BE-44FD-B9EF-74C3AF29FC66}"/>
              </a:ext>
            </a:extLst>
          </p:cNvPr>
          <p:cNvSpPr txBox="1"/>
          <p:nvPr/>
        </p:nvSpPr>
        <p:spPr>
          <a:xfrm>
            <a:off x="179232" y="3645024"/>
            <a:ext cx="336952" cy="523220"/>
          </a:xfrm>
          <a:prstGeom prst="rect">
            <a:avLst/>
          </a:prstGeom>
          <a:noFill/>
        </p:spPr>
        <p:txBody>
          <a:bodyPr wrap="none" rtlCol="0">
            <a:spAutoFit/>
          </a:bodyPr>
          <a:lstStyle/>
          <a:p>
            <a:r>
              <a:rPr lang="es-CO" sz="2800" dirty="0">
                <a:solidFill>
                  <a:srgbClr val="C00000"/>
                </a:solidFill>
                <a:latin typeface="Gotham Black" pitchFamily="50" charset="0"/>
              </a:rPr>
              <a:t>1</a:t>
            </a:r>
          </a:p>
        </p:txBody>
      </p:sp>
      <p:sp>
        <p:nvSpPr>
          <p:cNvPr id="6" name="CuadroTexto 5">
            <a:extLst>
              <a:ext uri="{FF2B5EF4-FFF2-40B4-BE49-F238E27FC236}">
                <a16:creationId xmlns:a16="http://schemas.microsoft.com/office/drawing/2014/main" id="{E20BCD9F-78D1-40B4-8D0C-08A3A15E463B}"/>
              </a:ext>
            </a:extLst>
          </p:cNvPr>
          <p:cNvSpPr txBox="1"/>
          <p:nvPr/>
        </p:nvSpPr>
        <p:spPr>
          <a:xfrm>
            <a:off x="130466" y="4417948"/>
            <a:ext cx="409086" cy="523220"/>
          </a:xfrm>
          <a:prstGeom prst="rect">
            <a:avLst/>
          </a:prstGeom>
          <a:noFill/>
        </p:spPr>
        <p:txBody>
          <a:bodyPr wrap="none" rtlCol="0">
            <a:spAutoFit/>
          </a:bodyPr>
          <a:lstStyle/>
          <a:p>
            <a:r>
              <a:rPr lang="es-CO" sz="2800" dirty="0">
                <a:solidFill>
                  <a:srgbClr val="C00000"/>
                </a:solidFill>
                <a:latin typeface="Gotham Black" pitchFamily="50" charset="0"/>
              </a:rPr>
              <a:t>2</a:t>
            </a:r>
          </a:p>
        </p:txBody>
      </p:sp>
      <p:graphicFrame>
        <p:nvGraphicFramePr>
          <p:cNvPr id="8" name="Group 74">
            <a:extLst>
              <a:ext uri="{FF2B5EF4-FFF2-40B4-BE49-F238E27FC236}">
                <a16:creationId xmlns:a16="http://schemas.microsoft.com/office/drawing/2014/main" id="{A84B041D-B3A3-4EFE-8417-A89D4356EB6C}"/>
              </a:ext>
            </a:extLst>
          </p:cNvPr>
          <p:cNvGraphicFramePr>
            <a:graphicFrameLocks noGrp="1"/>
          </p:cNvGraphicFramePr>
          <p:nvPr>
            <p:extLst>
              <p:ext uri="{D42A27DB-BD31-4B8C-83A1-F6EECF244321}">
                <p14:modId xmlns:p14="http://schemas.microsoft.com/office/powerpoint/2010/main" val="3255802917"/>
              </p:ext>
            </p:extLst>
          </p:nvPr>
        </p:nvGraphicFramePr>
        <p:xfrm>
          <a:off x="6444208" y="678033"/>
          <a:ext cx="1872208" cy="5635629"/>
        </p:xfrm>
        <a:graphic>
          <a:graphicData uri="http://schemas.openxmlformats.org/drawingml/2006/table">
            <a:tbl>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74335">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bg1"/>
                          </a:solidFill>
                          <a:latin typeface="Gotham Light" pitchFamily="50" charset="0"/>
                          <a:cs typeface="Arial" charset="0"/>
                        </a:rPr>
                        <a:t>Obs.</a:t>
                      </a:r>
                      <a:endParaRPr kumimoji="0" lang="x-none" sz="1200" b="1" i="0" u="none" strike="noStrike" cap="none" normalizeH="0" baseline="0" dirty="0">
                        <a:ln>
                          <a:noFill/>
                        </a:ln>
                        <a:solidFill>
                          <a:schemeClr val="bg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bg1"/>
                          </a:solidFill>
                          <a:latin typeface="Gotham Light" pitchFamily="50" charset="0"/>
                          <a:cs typeface="Arial" charset="0"/>
                        </a:rPr>
                        <a:t>Días</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1</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a:t>
                      </a:r>
                      <a:r>
                        <a:rPr kumimoji="0" lang="x-none"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06353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EF55911-C733-45F5-97BE-E53B2C18AD54}"/>
              </a:ext>
            </a:extLst>
          </p:cNvPr>
          <p:cNvSpPr>
            <a:spLocks noGrp="1"/>
          </p:cNvSpPr>
          <p:nvPr>
            <p:ph type="title"/>
          </p:nvPr>
        </p:nvSpPr>
        <p:spPr>
          <a:xfrm>
            <a:off x="467544" y="58616"/>
            <a:ext cx="8503840" cy="990600"/>
          </a:xfrm>
        </p:spPr>
        <p:txBody>
          <a:bodyPr>
            <a:normAutofit/>
          </a:bodyPr>
          <a:lstStyle/>
          <a:p>
            <a:pPr algn="r" eaLnBrk="1" hangingPunct="1">
              <a:lnSpc>
                <a:spcPct val="90000"/>
              </a:lnSpc>
              <a:defRPr b="0" i="0"/>
            </a:pPr>
            <a:r>
              <a:rPr lang="x-none" altLang="en-US" sz="2800" dirty="0">
                <a:solidFill>
                  <a:srgbClr val="C00000"/>
                </a:solidFill>
                <a:latin typeface="Gotham Black" pitchFamily="50" charset="0"/>
              </a:rPr>
              <a:t>¿Cuál es la </a:t>
            </a:r>
            <a:r>
              <a:rPr lang="es-CO" altLang="en-US" sz="2800" dirty="0">
                <a:solidFill>
                  <a:srgbClr val="C00000"/>
                </a:solidFill>
                <a:latin typeface="Gotham Black" pitchFamily="50" charset="0"/>
              </a:rPr>
              <a:t>m</a:t>
            </a:r>
            <a:r>
              <a:rPr lang="en-US" altLang="en-US" sz="2800" dirty="0">
                <a:solidFill>
                  <a:srgbClr val="C00000"/>
                </a:solidFill>
                <a:latin typeface="Gotham Black" pitchFamily="50" charset="0"/>
              </a:rPr>
              <a:t>oda </a:t>
            </a:r>
            <a:r>
              <a:rPr lang="x-none" altLang="en-US" sz="2800" dirty="0">
                <a:solidFill>
                  <a:srgbClr val="C00000"/>
                </a:solidFill>
                <a:latin typeface="Gotham Black" pitchFamily="50" charset="0"/>
              </a:rPr>
              <a:t>de nuestro conjunto de datos?</a:t>
            </a:r>
          </a:p>
        </p:txBody>
      </p:sp>
      <p:sp>
        <p:nvSpPr>
          <p:cNvPr id="13" name="AutoShape 319">
            <a:extLst>
              <a:ext uri="{FF2B5EF4-FFF2-40B4-BE49-F238E27FC236}">
                <a16:creationId xmlns:a16="http://schemas.microsoft.com/office/drawing/2014/main" id="{981B9159-84AB-4D28-9725-FBBFFD0989D8}"/>
              </a:ext>
            </a:extLst>
          </p:cNvPr>
          <p:cNvSpPr>
            <a:spLocks noChangeArrowheads="1"/>
          </p:cNvSpPr>
          <p:nvPr/>
        </p:nvSpPr>
        <p:spPr>
          <a:xfrm>
            <a:off x="2216886" y="3581821"/>
            <a:ext cx="727867" cy="327273"/>
          </a:xfrm>
          <a:prstGeom prst="rightArrow">
            <a:avLst>
              <a:gd name="adj1" fmla="val 50000"/>
              <a:gd name="adj2" fmla="val 29545"/>
            </a:avLst>
          </a:prstGeom>
          <a:noFill/>
          <a:ln w="9525">
            <a:solidFill>
              <a:schemeClr val="tx1"/>
            </a:solidFill>
            <a:miter lim="800000"/>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lr>
                <a:srgbClr val="CC0000"/>
              </a:buClr>
              <a:buSzTx/>
              <a:buFont typeface="Wingdings" pitchFamily="2" charset="2"/>
              <a:buChar char="§"/>
              <a:defRPr sz="2800">
                <a:solidFill>
                  <a:schemeClr val="tx1"/>
                </a:solidFill>
                <a:latin typeface="Arial" pitchFamily="34" charset="0"/>
                <a:cs typeface="Times New Roman" pitchFamily="18" charset="0"/>
              </a:defRPr>
            </a:lvl1pPr>
            <a:lvl2pPr marL="742950" indent="-285750" eaLnBrk="0" hangingPunct="0">
              <a:spcBef>
                <a:spcPct val="20000"/>
              </a:spcBef>
              <a:buClr>
                <a:srgbClr val="C00000"/>
              </a:buClr>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rgbClr val="C00000"/>
              </a:buClr>
              <a:buSzTx/>
              <a:buFont typeface="Arial" pitchFamily="34" charset="0"/>
              <a:buChar char="•"/>
              <a:defRPr sz="2800">
                <a:solidFill>
                  <a:schemeClr val="tx1"/>
                </a:solidFill>
                <a:latin typeface="Arial" pitchFamily="34" charset="0"/>
                <a:cs typeface="Times New Roman" pitchFamily="18" charset="0"/>
              </a:defRPr>
            </a:lvl3pPr>
            <a:lvl4pPr marL="1600200" indent="-228600" eaLnBrk="0" hangingPunct="0">
              <a:spcBef>
                <a:spcPct val="20000"/>
              </a:spcBef>
              <a:buChar char="–"/>
              <a:defRPr sz="2800">
                <a:solidFill>
                  <a:schemeClr val="tx1"/>
                </a:solidFill>
                <a:latin typeface="Arial" pitchFamily="34" charset="0"/>
                <a:cs typeface="Times New Roman" pitchFamily="18" charset="0"/>
              </a:defRPr>
            </a:lvl4pPr>
            <a:lvl5pPr marL="2057400" indent="-228600" eaLnBrk="0" hangingPunct="0">
              <a:spcBef>
                <a:spcPct val="20000"/>
              </a:spcBef>
              <a:buChar char="»"/>
              <a:defRPr sz="28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9pPr>
          </a:lstStyle>
          <a:p>
            <a:pPr eaLnBrk="1" hangingPunct="1">
              <a:spcBef>
                <a:spcPct val="0"/>
              </a:spcBef>
              <a:buClrTx/>
              <a:buSzTx/>
              <a:buFontTx/>
              <a:buNone/>
              <a:defRPr b="0" i="0"/>
            </a:pPr>
            <a:endParaRPr lang="en-US" altLang="en-US" sz="2400">
              <a:latin typeface="Times New Roman" pitchFamily="18" charset="0"/>
            </a:endParaRPr>
          </a:p>
        </p:txBody>
      </p:sp>
      <p:sp>
        <p:nvSpPr>
          <p:cNvPr id="16" name="Oval 14">
            <a:extLst>
              <a:ext uri="{FF2B5EF4-FFF2-40B4-BE49-F238E27FC236}">
                <a16:creationId xmlns:a16="http://schemas.microsoft.com/office/drawing/2014/main" id="{42311769-2862-4249-80C7-36144E8475EA}"/>
              </a:ext>
            </a:extLst>
          </p:cNvPr>
          <p:cNvSpPr/>
          <p:nvPr/>
        </p:nvSpPr>
        <p:spPr>
          <a:xfrm>
            <a:off x="3309631" y="4691608"/>
            <a:ext cx="2514600" cy="609600"/>
          </a:xfrm>
          <a:prstGeom prst="ellipse">
            <a:avLst/>
          </a:prstGeom>
          <a:noFill/>
          <a:ln w="38100" cap="flat"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en-US"/>
          </a:p>
        </p:txBody>
      </p:sp>
      <p:sp>
        <p:nvSpPr>
          <p:cNvPr id="17" name="TextBox 21">
            <a:extLst>
              <a:ext uri="{FF2B5EF4-FFF2-40B4-BE49-F238E27FC236}">
                <a16:creationId xmlns:a16="http://schemas.microsoft.com/office/drawing/2014/main" id="{85CA906F-64F2-4B7F-AB41-5E7A4530444F}"/>
              </a:ext>
            </a:extLst>
          </p:cNvPr>
          <p:cNvSpPr txBox="1"/>
          <p:nvPr/>
        </p:nvSpPr>
        <p:spPr>
          <a:xfrm>
            <a:off x="2011265" y="4725144"/>
            <a:ext cx="1248341" cy="461665"/>
          </a:xfrm>
          <a:prstGeom prst="rect">
            <a:avLst/>
          </a:prstGeom>
          <a:noFill/>
        </p:spPr>
        <p:txBody>
          <a:bodyPr wrap="square" rtlCol="0">
            <a:spAutoFit/>
          </a:bodyPr>
          <a:lstStyle/>
          <a:p>
            <a:pPr>
              <a:defRPr b="0" i="0"/>
            </a:pPr>
            <a:r>
              <a:rPr lang="x-none" sz="2400" dirty="0">
                <a:solidFill>
                  <a:srgbClr val="C00000"/>
                </a:solidFill>
                <a:latin typeface="Gotham Black" pitchFamily="50" charset="0"/>
                <a:cs typeface="Arial" panose="020B0604020202020204" pitchFamily="34" charset="0"/>
              </a:rPr>
              <a:t>Moda</a:t>
            </a:r>
          </a:p>
        </p:txBody>
      </p:sp>
      <p:graphicFrame>
        <p:nvGraphicFramePr>
          <p:cNvPr id="19" name="Table 18">
            <a:extLst>
              <a:ext uri="{FF2B5EF4-FFF2-40B4-BE49-F238E27FC236}">
                <a16:creationId xmlns:a16="http://schemas.microsoft.com/office/drawing/2014/main" id="{EFBA3883-EA50-4C56-BF00-754AFEE19EF0}"/>
              </a:ext>
            </a:extLst>
          </p:cNvPr>
          <p:cNvGraphicFramePr>
            <a:graphicFrameLocks noGrp="1"/>
          </p:cNvGraphicFramePr>
          <p:nvPr>
            <p:extLst>
              <p:ext uri="{D42A27DB-BD31-4B8C-83A1-F6EECF244321}">
                <p14:modId xmlns:p14="http://schemas.microsoft.com/office/powerpoint/2010/main" val="2984212235"/>
              </p:ext>
            </p:extLst>
          </p:nvPr>
        </p:nvGraphicFramePr>
        <p:xfrm>
          <a:off x="3200400" y="1496799"/>
          <a:ext cx="2743200" cy="4170045"/>
        </p:xfrm>
        <a:graphic>
          <a:graphicData uri="http://schemas.openxmlformats.org/drawingml/2006/table">
            <a:tbl>
              <a:tblPr firstRow="1" bandRow="1">
                <a:tableStyleId>{5940675A-B579-460E-94D1-54222C63F5DA}</a:tableStyleId>
              </a:tblPr>
              <a:tblGrid>
                <a:gridCol w="12573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512445">
                <a:tc>
                  <a:txBody>
                    <a:bodyPr/>
                    <a:lstStyle/>
                    <a:p>
                      <a:pPr algn="ctr">
                        <a:defRPr b="0" i="0"/>
                      </a:pPr>
                      <a:r>
                        <a:rPr lang="x-none" sz="1800" b="1" dirty="0">
                          <a:latin typeface="Gotham Light" pitchFamily="50" charset="0"/>
                          <a:cs typeface="Arial" panose="020B0604020202020204" pitchFamily="34" charset="0"/>
                        </a:rPr>
                        <a:t>Días</a:t>
                      </a:r>
                    </a:p>
                  </a:txBody>
                  <a:tcPr anchor="ctr">
                    <a:solidFill>
                      <a:schemeClr val="bg1">
                        <a:lumMod val="85000"/>
                      </a:schemeClr>
                    </a:solidFill>
                  </a:tcPr>
                </a:tc>
                <a:tc>
                  <a:txBody>
                    <a:bodyPr/>
                    <a:lstStyle/>
                    <a:p>
                      <a:pPr algn="ctr">
                        <a:defRPr b="0" i="0"/>
                      </a:pPr>
                      <a:r>
                        <a:rPr lang="x-none" sz="1800" b="1" dirty="0">
                          <a:latin typeface="Gotham Light" pitchFamily="50" charset="0"/>
                          <a:cs typeface="Arial" panose="020B0604020202020204" pitchFamily="34" charset="0"/>
                        </a:rPr>
                        <a:t>Frecuencia</a:t>
                      </a:r>
                    </a:p>
                  </a:txBody>
                  <a:tcPr anchor="ctr">
                    <a:solidFill>
                      <a:schemeClr val="bg1">
                        <a:lumMod val="85000"/>
                      </a:schemeClr>
                    </a:solidFill>
                  </a:tcPr>
                </a:tc>
                <a:extLst>
                  <a:ext uri="{0D108BD9-81ED-4DB2-BD59-A6C34878D82A}">
                    <a16:rowId xmlns:a16="http://schemas.microsoft.com/office/drawing/2014/main" val="10000"/>
                  </a:ext>
                </a:extLst>
              </a:tr>
              <a:tr h="457200">
                <a:tc>
                  <a:txBody>
                    <a:bodyPr/>
                    <a:lstStyle/>
                    <a:p>
                      <a:pPr algn="ctr">
                        <a:defRPr b="0" i="0"/>
                      </a:pPr>
                      <a:r>
                        <a:rPr lang="x-none" sz="2000" dirty="0">
                          <a:latin typeface="Gotham Light" pitchFamily="50" charset="0"/>
                          <a:cs typeface="Arial" panose="020B0604020202020204" pitchFamily="34" charset="0"/>
                        </a:rPr>
                        <a:t>3</a:t>
                      </a:r>
                    </a:p>
                  </a:txBody>
                  <a:tcPr anchor="ctr"/>
                </a:tc>
                <a:tc>
                  <a:txBody>
                    <a:bodyPr/>
                    <a:lstStyle/>
                    <a:p>
                      <a:pPr algn="ctr">
                        <a:defRPr b="0" i="0"/>
                      </a:pPr>
                      <a:r>
                        <a:rPr lang="en-US" sz="2000" dirty="0">
                          <a:latin typeface="Gotham Light" pitchFamily="50" charset="0"/>
                          <a:cs typeface="Arial" panose="020B0604020202020204" pitchFamily="34" charset="0"/>
                        </a:rPr>
                        <a:t>1</a:t>
                      </a:r>
                    </a:p>
                  </a:txBody>
                  <a:tcPr anchor="ctr"/>
                </a:tc>
                <a:extLst>
                  <a:ext uri="{0D108BD9-81ED-4DB2-BD59-A6C34878D82A}">
                    <a16:rowId xmlns:a16="http://schemas.microsoft.com/office/drawing/2014/main" val="10001"/>
                  </a:ext>
                </a:extLst>
              </a:tr>
              <a:tr h="457200">
                <a:tc>
                  <a:txBody>
                    <a:bodyPr/>
                    <a:lstStyle/>
                    <a:p>
                      <a:pPr algn="ctr">
                        <a:defRPr b="0" i="0"/>
                      </a:pPr>
                      <a:r>
                        <a:rPr lang="x-none" sz="2000" dirty="0">
                          <a:latin typeface="Gotham Light" pitchFamily="50" charset="0"/>
                          <a:cs typeface="Arial" panose="020B0604020202020204" pitchFamily="34" charset="0"/>
                        </a:rPr>
                        <a:t>4</a:t>
                      </a:r>
                    </a:p>
                  </a:txBody>
                  <a:tcPr anchor="ctr"/>
                </a:tc>
                <a:tc>
                  <a:txBody>
                    <a:bodyPr/>
                    <a:lstStyle/>
                    <a:p>
                      <a:pPr algn="ctr">
                        <a:defRPr b="0" i="0"/>
                      </a:pPr>
                      <a:r>
                        <a:rPr lang="en-US" sz="2000" dirty="0">
                          <a:latin typeface="Gotham Light" pitchFamily="50" charset="0"/>
                          <a:cs typeface="Arial" panose="020B0604020202020204" pitchFamily="34" charset="0"/>
                        </a:rPr>
                        <a:t>0</a:t>
                      </a:r>
                    </a:p>
                  </a:txBody>
                  <a:tcPr anchor="ctr"/>
                </a:tc>
                <a:extLst>
                  <a:ext uri="{0D108BD9-81ED-4DB2-BD59-A6C34878D82A}">
                    <a16:rowId xmlns:a16="http://schemas.microsoft.com/office/drawing/2014/main" val="10002"/>
                  </a:ext>
                </a:extLst>
              </a:tr>
              <a:tr h="457200">
                <a:tc>
                  <a:txBody>
                    <a:bodyPr/>
                    <a:lstStyle/>
                    <a:p>
                      <a:pPr algn="ctr">
                        <a:defRPr b="0" i="0"/>
                      </a:pPr>
                      <a:r>
                        <a:rPr lang="x-none" sz="2000" dirty="0">
                          <a:latin typeface="Gotham Light" pitchFamily="50" charset="0"/>
                          <a:cs typeface="Arial" panose="020B0604020202020204" pitchFamily="34" charset="0"/>
                        </a:rPr>
                        <a:t>5</a:t>
                      </a:r>
                    </a:p>
                  </a:txBody>
                  <a:tcPr anchor="ctr"/>
                </a:tc>
                <a:tc>
                  <a:txBody>
                    <a:bodyPr/>
                    <a:lstStyle/>
                    <a:p>
                      <a:pPr algn="ctr">
                        <a:defRPr b="0" i="0"/>
                      </a:pPr>
                      <a:r>
                        <a:rPr lang="en-US" sz="2000" dirty="0">
                          <a:latin typeface="Gotham Light" pitchFamily="50" charset="0"/>
                          <a:cs typeface="Arial" panose="020B0604020202020204" pitchFamily="34" charset="0"/>
                        </a:rPr>
                        <a:t>0</a:t>
                      </a:r>
                    </a:p>
                  </a:txBody>
                  <a:tcPr anchor="ctr"/>
                </a:tc>
                <a:extLst>
                  <a:ext uri="{0D108BD9-81ED-4DB2-BD59-A6C34878D82A}">
                    <a16:rowId xmlns:a16="http://schemas.microsoft.com/office/drawing/2014/main" val="10003"/>
                  </a:ext>
                </a:extLst>
              </a:tr>
              <a:tr h="457200">
                <a:tc>
                  <a:txBody>
                    <a:bodyPr/>
                    <a:lstStyle/>
                    <a:p>
                      <a:pPr algn="ctr">
                        <a:defRPr b="0" i="0"/>
                      </a:pPr>
                      <a:r>
                        <a:rPr lang="x-none" sz="2000">
                          <a:latin typeface="Gotham Light" pitchFamily="50" charset="0"/>
                          <a:cs typeface="Arial" panose="020B0604020202020204" pitchFamily="34" charset="0"/>
                        </a:rPr>
                        <a:t>6</a:t>
                      </a:r>
                    </a:p>
                  </a:txBody>
                  <a:tcPr anchor="ctr"/>
                </a:tc>
                <a:tc>
                  <a:txBody>
                    <a:bodyPr/>
                    <a:lstStyle/>
                    <a:p>
                      <a:pPr algn="ctr">
                        <a:defRPr b="0" i="0"/>
                      </a:pPr>
                      <a:r>
                        <a:rPr lang="en-US" sz="2000" dirty="0">
                          <a:latin typeface="Gotham Light" pitchFamily="50" charset="0"/>
                          <a:cs typeface="Arial" panose="020B0604020202020204" pitchFamily="34" charset="0"/>
                        </a:rPr>
                        <a:t>1</a:t>
                      </a:r>
                    </a:p>
                  </a:txBody>
                  <a:tcPr anchor="ctr"/>
                </a:tc>
                <a:extLst>
                  <a:ext uri="{0D108BD9-81ED-4DB2-BD59-A6C34878D82A}">
                    <a16:rowId xmlns:a16="http://schemas.microsoft.com/office/drawing/2014/main" val="10004"/>
                  </a:ext>
                </a:extLst>
              </a:tr>
              <a:tr h="457200">
                <a:tc>
                  <a:txBody>
                    <a:bodyPr/>
                    <a:lstStyle/>
                    <a:p>
                      <a:pPr algn="ctr">
                        <a:defRPr b="0" i="0"/>
                      </a:pPr>
                      <a:r>
                        <a:rPr lang="x-none" sz="2000">
                          <a:latin typeface="Gotham Light" pitchFamily="50" charset="0"/>
                          <a:cs typeface="Arial" panose="020B0604020202020204" pitchFamily="34" charset="0"/>
                        </a:rPr>
                        <a:t>7</a:t>
                      </a:r>
                    </a:p>
                  </a:txBody>
                  <a:tcPr anchor="ctr"/>
                </a:tc>
                <a:tc>
                  <a:txBody>
                    <a:bodyPr/>
                    <a:lstStyle/>
                    <a:p>
                      <a:pPr algn="ctr">
                        <a:defRPr b="0" i="0"/>
                      </a:pPr>
                      <a:r>
                        <a:rPr lang="en-US" sz="2000" dirty="0">
                          <a:latin typeface="Gotham Light" pitchFamily="50" charset="0"/>
                          <a:cs typeface="Arial" panose="020B0604020202020204" pitchFamily="34" charset="0"/>
                        </a:rPr>
                        <a:t>2</a:t>
                      </a:r>
                    </a:p>
                  </a:txBody>
                  <a:tcPr anchor="ctr"/>
                </a:tc>
                <a:extLst>
                  <a:ext uri="{0D108BD9-81ED-4DB2-BD59-A6C34878D82A}">
                    <a16:rowId xmlns:a16="http://schemas.microsoft.com/office/drawing/2014/main" val="10005"/>
                  </a:ext>
                </a:extLst>
              </a:tr>
              <a:tr h="457200">
                <a:tc>
                  <a:txBody>
                    <a:bodyPr/>
                    <a:lstStyle/>
                    <a:p>
                      <a:pPr algn="ctr">
                        <a:defRPr b="0" i="0"/>
                      </a:pPr>
                      <a:r>
                        <a:rPr lang="x-none" sz="2000" dirty="0">
                          <a:latin typeface="Gotham Light" pitchFamily="50" charset="0"/>
                          <a:cs typeface="Arial" panose="020B0604020202020204" pitchFamily="34" charset="0"/>
                        </a:rPr>
                        <a:t>8</a:t>
                      </a:r>
                    </a:p>
                  </a:txBody>
                  <a:tcPr anchor="ctr"/>
                </a:tc>
                <a:tc>
                  <a:txBody>
                    <a:bodyPr/>
                    <a:lstStyle/>
                    <a:p>
                      <a:pPr algn="ctr">
                        <a:defRPr b="0" i="0"/>
                      </a:pPr>
                      <a:r>
                        <a:rPr lang="en-US" sz="2000" dirty="0">
                          <a:latin typeface="Gotham Light" pitchFamily="50" charset="0"/>
                          <a:cs typeface="Arial" panose="020B0604020202020204" pitchFamily="34" charset="0"/>
                        </a:rPr>
                        <a:t>4</a:t>
                      </a:r>
                    </a:p>
                  </a:txBody>
                  <a:tcPr anchor="ctr"/>
                </a:tc>
                <a:extLst>
                  <a:ext uri="{0D108BD9-81ED-4DB2-BD59-A6C34878D82A}">
                    <a16:rowId xmlns:a16="http://schemas.microsoft.com/office/drawing/2014/main" val="10006"/>
                  </a:ext>
                </a:extLst>
              </a:tr>
              <a:tr h="457200">
                <a:tc>
                  <a:txBody>
                    <a:bodyPr/>
                    <a:lstStyle/>
                    <a:p>
                      <a:pPr algn="ctr">
                        <a:defRPr b="0" i="0"/>
                      </a:pPr>
                      <a:r>
                        <a:rPr lang="x-none" sz="2000">
                          <a:latin typeface="Gotham Light" pitchFamily="50" charset="0"/>
                          <a:cs typeface="Arial" panose="020B0604020202020204" pitchFamily="34" charset="0"/>
                        </a:rPr>
                        <a:t>9</a:t>
                      </a:r>
                    </a:p>
                  </a:txBody>
                  <a:tcPr anchor="ctr"/>
                </a:tc>
                <a:tc>
                  <a:txBody>
                    <a:bodyPr/>
                    <a:lstStyle/>
                    <a:p>
                      <a:pPr algn="ctr">
                        <a:defRPr b="0" i="0"/>
                      </a:pPr>
                      <a:r>
                        <a:rPr lang="en-US" sz="2000" dirty="0">
                          <a:latin typeface="Gotham Light" pitchFamily="50" charset="0"/>
                          <a:cs typeface="Arial" panose="020B0604020202020204" pitchFamily="34" charset="0"/>
                        </a:rPr>
                        <a:t>5</a:t>
                      </a:r>
                    </a:p>
                  </a:txBody>
                  <a:tcPr anchor="ctr"/>
                </a:tc>
                <a:extLst>
                  <a:ext uri="{0D108BD9-81ED-4DB2-BD59-A6C34878D82A}">
                    <a16:rowId xmlns:a16="http://schemas.microsoft.com/office/drawing/2014/main" val="10007"/>
                  </a:ext>
                </a:extLst>
              </a:tr>
              <a:tr h="457200">
                <a:tc>
                  <a:txBody>
                    <a:bodyPr/>
                    <a:lstStyle/>
                    <a:p>
                      <a:pPr algn="ctr">
                        <a:defRPr b="0" i="0"/>
                      </a:pPr>
                      <a:r>
                        <a:rPr lang="x-none" sz="2000" dirty="0">
                          <a:latin typeface="Gotham Light" pitchFamily="50" charset="0"/>
                          <a:cs typeface="Arial" panose="020B0604020202020204" pitchFamily="34" charset="0"/>
                        </a:rPr>
                        <a:t>10</a:t>
                      </a:r>
                    </a:p>
                  </a:txBody>
                  <a:tcPr anchor="ctr"/>
                </a:tc>
                <a:tc>
                  <a:txBody>
                    <a:bodyPr/>
                    <a:lstStyle/>
                    <a:p>
                      <a:pPr algn="ctr">
                        <a:defRPr b="0" i="0"/>
                      </a:pPr>
                      <a:r>
                        <a:rPr lang="en-US" sz="2000" dirty="0">
                          <a:latin typeface="Gotham Light" pitchFamily="50" charset="0"/>
                          <a:cs typeface="Arial" panose="020B0604020202020204" pitchFamily="34" charset="0"/>
                        </a:rPr>
                        <a:t>2</a:t>
                      </a:r>
                    </a:p>
                  </a:txBody>
                  <a:tcPr anchor="ctr"/>
                </a:tc>
                <a:extLst>
                  <a:ext uri="{0D108BD9-81ED-4DB2-BD59-A6C34878D82A}">
                    <a16:rowId xmlns:a16="http://schemas.microsoft.com/office/drawing/2014/main" val="10008"/>
                  </a:ext>
                </a:extLst>
              </a:tr>
            </a:tbl>
          </a:graphicData>
        </a:graphic>
      </p:graphicFrame>
      <p:graphicFrame>
        <p:nvGraphicFramePr>
          <p:cNvPr id="20" name="Table 17">
            <a:extLst>
              <a:ext uri="{FF2B5EF4-FFF2-40B4-BE49-F238E27FC236}">
                <a16:creationId xmlns:a16="http://schemas.microsoft.com/office/drawing/2014/main" id="{470A9AE1-46A4-459A-81DB-38AD8D000C13}"/>
              </a:ext>
            </a:extLst>
          </p:cNvPr>
          <p:cNvGraphicFramePr>
            <a:graphicFrameLocks noGrp="1"/>
          </p:cNvGraphicFramePr>
          <p:nvPr>
            <p:extLst>
              <p:ext uri="{D42A27DB-BD31-4B8C-83A1-F6EECF244321}">
                <p14:modId xmlns:p14="http://schemas.microsoft.com/office/powerpoint/2010/main" val="1260624038"/>
              </p:ext>
            </p:extLst>
          </p:nvPr>
        </p:nvGraphicFramePr>
        <p:xfrm>
          <a:off x="6228184" y="1500553"/>
          <a:ext cx="2743200" cy="4170045"/>
        </p:xfrm>
        <a:graphic>
          <a:graphicData uri="http://schemas.openxmlformats.org/drawingml/2006/table">
            <a:tbl>
              <a:tblPr firstRow="1" bandRow="1">
                <a:tableStyleId>{5940675A-B579-460E-94D1-54222C63F5DA}</a:tableStyleId>
              </a:tblPr>
              <a:tblGrid>
                <a:gridCol w="12573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512445">
                <a:tc>
                  <a:txBody>
                    <a:bodyPr/>
                    <a:lstStyle/>
                    <a:p>
                      <a:pPr algn="ctr">
                        <a:defRPr b="0" i="0"/>
                      </a:pPr>
                      <a:r>
                        <a:rPr lang="x-none" sz="1800" dirty="0">
                          <a:latin typeface="Gotham Light" pitchFamily="50" charset="0"/>
                          <a:cs typeface="Arial" panose="020B0604020202020204" pitchFamily="34" charset="0"/>
                        </a:rPr>
                        <a:t>Días</a:t>
                      </a:r>
                    </a:p>
                  </a:txBody>
                  <a:tcPr anchor="ctr">
                    <a:solidFill>
                      <a:schemeClr val="bg1">
                        <a:lumMod val="85000"/>
                      </a:schemeClr>
                    </a:solidFill>
                  </a:tcPr>
                </a:tc>
                <a:tc>
                  <a:txBody>
                    <a:bodyPr/>
                    <a:lstStyle/>
                    <a:p>
                      <a:pPr algn="ctr">
                        <a:defRPr b="0" i="0"/>
                      </a:pPr>
                      <a:r>
                        <a:rPr lang="x-none" sz="1800" dirty="0">
                          <a:latin typeface="Gotham Light" pitchFamily="50" charset="0"/>
                          <a:cs typeface="Arial" panose="020B0604020202020204" pitchFamily="34" charset="0"/>
                        </a:rPr>
                        <a:t>Frecuencia</a:t>
                      </a:r>
                    </a:p>
                  </a:txBody>
                  <a:tcPr anchor="ctr">
                    <a:solidFill>
                      <a:schemeClr val="bg1">
                        <a:lumMod val="85000"/>
                      </a:schemeClr>
                    </a:solidFill>
                  </a:tcPr>
                </a:tc>
                <a:extLst>
                  <a:ext uri="{0D108BD9-81ED-4DB2-BD59-A6C34878D82A}">
                    <a16:rowId xmlns:a16="http://schemas.microsoft.com/office/drawing/2014/main" val="10000"/>
                  </a:ext>
                </a:extLst>
              </a:tr>
              <a:tr h="457200">
                <a:tc>
                  <a:txBody>
                    <a:bodyPr/>
                    <a:lstStyle/>
                    <a:p>
                      <a:pPr algn="ctr">
                        <a:defRPr b="0" i="0"/>
                      </a:pPr>
                      <a:r>
                        <a:rPr lang="x-none" sz="2000" dirty="0">
                          <a:latin typeface="Gotham Light" pitchFamily="50" charset="0"/>
                          <a:cs typeface="Arial" panose="020B0604020202020204" pitchFamily="34" charset="0"/>
                        </a:rPr>
                        <a:t>11</a:t>
                      </a:r>
                    </a:p>
                  </a:txBody>
                  <a:tcPr anchor="ctr"/>
                </a:tc>
                <a:tc>
                  <a:txBody>
                    <a:bodyPr/>
                    <a:lstStyle/>
                    <a:p>
                      <a:pPr algn="ctr">
                        <a:defRPr b="0" i="0"/>
                      </a:pPr>
                      <a:r>
                        <a:rPr lang="en-US" sz="2000" dirty="0">
                          <a:latin typeface="Gotham Light" pitchFamily="50" charset="0"/>
                          <a:cs typeface="Arial" panose="020B0604020202020204" pitchFamily="34" charset="0"/>
                        </a:rPr>
                        <a:t>1</a:t>
                      </a:r>
                    </a:p>
                  </a:txBody>
                  <a:tcPr anchor="ctr"/>
                </a:tc>
                <a:extLst>
                  <a:ext uri="{0D108BD9-81ED-4DB2-BD59-A6C34878D82A}">
                    <a16:rowId xmlns:a16="http://schemas.microsoft.com/office/drawing/2014/main" val="10001"/>
                  </a:ext>
                </a:extLst>
              </a:tr>
              <a:tr h="457200">
                <a:tc>
                  <a:txBody>
                    <a:bodyPr/>
                    <a:lstStyle/>
                    <a:p>
                      <a:pPr algn="ctr">
                        <a:defRPr b="0" i="0"/>
                      </a:pPr>
                      <a:r>
                        <a:rPr lang="x-none" sz="2000" dirty="0">
                          <a:latin typeface="Gotham Light" pitchFamily="50" charset="0"/>
                          <a:cs typeface="Arial" panose="020B0604020202020204" pitchFamily="34" charset="0"/>
                        </a:rPr>
                        <a:t>12</a:t>
                      </a:r>
                    </a:p>
                  </a:txBody>
                  <a:tcPr anchor="ctr"/>
                </a:tc>
                <a:tc>
                  <a:txBody>
                    <a:bodyPr/>
                    <a:lstStyle/>
                    <a:p>
                      <a:pPr algn="ctr">
                        <a:defRPr b="0" i="0"/>
                      </a:pPr>
                      <a:r>
                        <a:rPr lang="en-US" sz="2000" dirty="0">
                          <a:latin typeface="Gotham Light" pitchFamily="50" charset="0"/>
                          <a:cs typeface="Arial" panose="020B0604020202020204" pitchFamily="34" charset="0"/>
                        </a:rPr>
                        <a:t>0</a:t>
                      </a:r>
                    </a:p>
                  </a:txBody>
                  <a:tcPr anchor="ctr"/>
                </a:tc>
                <a:extLst>
                  <a:ext uri="{0D108BD9-81ED-4DB2-BD59-A6C34878D82A}">
                    <a16:rowId xmlns:a16="http://schemas.microsoft.com/office/drawing/2014/main" val="10002"/>
                  </a:ext>
                </a:extLst>
              </a:tr>
              <a:tr h="457200">
                <a:tc>
                  <a:txBody>
                    <a:bodyPr/>
                    <a:lstStyle/>
                    <a:p>
                      <a:pPr algn="ctr">
                        <a:defRPr b="0" i="0"/>
                      </a:pPr>
                      <a:r>
                        <a:rPr lang="x-none" sz="2000" dirty="0">
                          <a:latin typeface="Gotham Light" pitchFamily="50" charset="0"/>
                          <a:cs typeface="Arial" panose="020B0604020202020204" pitchFamily="34" charset="0"/>
                        </a:rPr>
                        <a:t>13</a:t>
                      </a:r>
                    </a:p>
                  </a:txBody>
                  <a:tcPr anchor="ctr"/>
                </a:tc>
                <a:tc>
                  <a:txBody>
                    <a:bodyPr/>
                    <a:lstStyle/>
                    <a:p>
                      <a:pPr algn="ctr">
                        <a:defRPr b="0" i="0"/>
                      </a:pPr>
                      <a:r>
                        <a:rPr lang="en-US" sz="2000" dirty="0">
                          <a:latin typeface="Gotham Light" pitchFamily="50" charset="0"/>
                          <a:cs typeface="Arial" panose="020B0604020202020204" pitchFamily="34" charset="0"/>
                        </a:rPr>
                        <a:t>1</a:t>
                      </a:r>
                    </a:p>
                  </a:txBody>
                  <a:tcPr anchor="ctr"/>
                </a:tc>
                <a:extLst>
                  <a:ext uri="{0D108BD9-81ED-4DB2-BD59-A6C34878D82A}">
                    <a16:rowId xmlns:a16="http://schemas.microsoft.com/office/drawing/2014/main" val="10003"/>
                  </a:ext>
                </a:extLst>
              </a:tr>
              <a:tr h="457200">
                <a:tc>
                  <a:txBody>
                    <a:bodyPr/>
                    <a:lstStyle/>
                    <a:p>
                      <a:pPr algn="ctr">
                        <a:defRPr b="0" i="0"/>
                      </a:pPr>
                      <a:r>
                        <a:rPr lang="x-none" sz="2000">
                          <a:latin typeface="Gotham Light" pitchFamily="50" charset="0"/>
                          <a:cs typeface="Arial" panose="020B0604020202020204" pitchFamily="34" charset="0"/>
                        </a:rPr>
                        <a:t>14</a:t>
                      </a:r>
                    </a:p>
                  </a:txBody>
                  <a:tcPr anchor="ctr"/>
                </a:tc>
                <a:tc>
                  <a:txBody>
                    <a:bodyPr/>
                    <a:lstStyle/>
                    <a:p>
                      <a:pPr algn="ctr">
                        <a:defRPr b="0" i="0"/>
                      </a:pPr>
                      <a:r>
                        <a:rPr lang="en-US" sz="2000" dirty="0">
                          <a:latin typeface="Gotham Light" pitchFamily="50" charset="0"/>
                          <a:cs typeface="Arial" panose="020B0604020202020204" pitchFamily="34" charset="0"/>
                        </a:rPr>
                        <a:t>0</a:t>
                      </a:r>
                    </a:p>
                  </a:txBody>
                  <a:tcPr anchor="ctr"/>
                </a:tc>
                <a:extLst>
                  <a:ext uri="{0D108BD9-81ED-4DB2-BD59-A6C34878D82A}">
                    <a16:rowId xmlns:a16="http://schemas.microsoft.com/office/drawing/2014/main" val="10004"/>
                  </a:ext>
                </a:extLst>
              </a:tr>
              <a:tr h="457200">
                <a:tc>
                  <a:txBody>
                    <a:bodyPr/>
                    <a:lstStyle/>
                    <a:p>
                      <a:pPr algn="ctr">
                        <a:defRPr b="0" i="0"/>
                      </a:pPr>
                      <a:r>
                        <a:rPr lang="x-none" sz="2000">
                          <a:latin typeface="Gotham Light" pitchFamily="50" charset="0"/>
                          <a:cs typeface="Arial" panose="020B0604020202020204" pitchFamily="34" charset="0"/>
                        </a:rPr>
                        <a:t>15</a:t>
                      </a:r>
                    </a:p>
                  </a:txBody>
                  <a:tcPr anchor="ctr"/>
                </a:tc>
                <a:tc>
                  <a:txBody>
                    <a:bodyPr/>
                    <a:lstStyle/>
                    <a:p>
                      <a:pPr algn="ctr">
                        <a:defRPr b="0" i="0"/>
                      </a:pPr>
                      <a:r>
                        <a:rPr lang="en-US" sz="2000" dirty="0">
                          <a:latin typeface="Gotham Light" pitchFamily="50" charset="0"/>
                          <a:cs typeface="Arial" panose="020B0604020202020204" pitchFamily="34" charset="0"/>
                        </a:rPr>
                        <a:t>0</a:t>
                      </a:r>
                    </a:p>
                  </a:txBody>
                  <a:tcPr anchor="ctr"/>
                </a:tc>
                <a:extLst>
                  <a:ext uri="{0D108BD9-81ED-4DB2-BD59-A6C34878D82A}">
                    <a16:rowId xmlns:a16="http://schemas.microsoft.com/office/drawing/2014/main" val="10005"/>
                  </a:ext>
                </a:extLst>
              </a:tr>
              <a:tr h="457200">
                <a:tc>
                  <a:txBody>
                    <a:bodyPr/>
                    <a:lstStyle/>
                    <a:p>
                      <a:pPr algn="ctr">
                        <a:defRPr b="0" i="0"/>
                      </a:pPr>
                      <a:r>
                        <a:rPr lang="x-none" sz="2000">
                          <a:latin typeface="Gotham Light" pitchFamily="50" charset="0"/>
                          <a:cs typeface="Arial" panose="020B0604020202020204" pitchFamily="34" charset="0"/>
                        </a:rPr>
                        <a:t>16</a:t>
                      </a:r>
                    </a:p>
                  </a:txBody>
                  <a:tcPr anchor="ctr"/>
                </a:tc>
                <a:tc>
                  <a:txBody>
                    <a:bodyPr/>
                    <a:lstStyle/>
                    <a:p>
                      <a:pPr algn="ctr">
                        <a:defRPr b="0" i="0"/>
                      </a:pPr>
                      <a:r>
                        <a:rPr lang="en-US" sz="2000" dirty="0">
                          <a:latin typeface="Gotham Light" pitchFamily="50" charset="0"/>
                          <a:cs typeface="Arial" panose="020B0604020202020204" pitchFamily="34" charset="0"/>
                        </a:rPr>
                        <a:t>1</a:t>
                      </a:r>
                    </a:p>
                  </a:txBody>
                  <a:tcPr anchor="ctr"/>
                </a:tc>
                <a:extLst>
                  <a:ext uri="{0D108BD9-81ED-4DB2-BD59-A6C34878D82A}">
                    <a16:rowId xmlns:a16="http://schemas.microsoft.com/office/drawing/2014/main" val="10006"/>
                  </a:ext>
                </a:extLst>
              </a:tr>
              <a:tr h="457200">
                <a:tc>
                  <a:txBody>
                    <a:bodyPr/>
                    <a:lstStyle/>
                    <a:p>
                      <a:pPr algn="ctr">
                        <a:defRPr b="0" i="0"/>
                      </a:pPr>
                      <a:r>
                        <a:rPr lang="x-none" sz="2000">
                          <a:latin typeface="Gotham Light" pitchFamily="50" charset="0"/>
                          <a:cs typeface="Arial" panose="020B0604020202020204" pitchFamily="34" charset="0"/>
                        </a:rPr>
                        <a:t>17</a:t>
                      </a:r>
                    </a:p>
                  </a:txBody>
                  <a:tcPr anchor="ctr"/>
                </a:tc>
                <a:tc>
                  <a:txBody>
                    <a:bodyPr/>
                    <a:lstStyle/>
                    <a:p>
                      <a:pPr algn="ctr">
                        <a:defRPr b="0" i="0"/>
                      </a:pPr>
                      <a:r>
                        <a:rPr lang="en-US" sz="2000" dirty="0">
                          <a:latin typeface="Gotham Light" pitchFamily="50" charset="0"/>
                          <a:cs typeface="Arial" panose="020B0604020202020204" pitchFamily="34" charset="0"/>
                        </a:rPr>
                        <a:t>1</a:t>
                      </a:r>
                    </a:p>
                  </a:txBody>
                  <a:tcPr anchor="ctr"/>
                </a:tc>
                <a:extLst>
                  <a:ext uri="{0D108BD9-81ED-4DB2-BD59-A6C34878D82A}">
                    <a16:rowId xmlns:a16="http://schemas.microsoft.com/office/drawing/2014/main" val="10007"/>
                  </a:ext>
                </a:extLst>
              </a:tr>
              <a:tr h="457200">
                <a:tc>
                  <a:txBody>
                    <a:bodyPr/>
                    <a:lstStyle/>
                    <a:p>
                      <a:pPr algn="ctr">
                        <a:defRPr b="0" i="0"/>
                      </a:pPr>
                      <a:r>
                        <a:rPr lang="x-none" sz="2000">
                          <a:latin typeface="Gotham Light" pitchFamily="50" charset="0"/>
                          <a:cs typeface="Arial" panose="020B0604020202020204" pitchFamily="34" charset="0"/>
                        </a:rPr>
                        <a:t>Total</a:t>
                      </a:r>
                    </a:p>
                  </a:txBody>
                  <a:tcPr anchor="ctr"/>
                </a:tc>
                <a:tc>
                  <a:txBody>
                    <a:bodyPr/>
                    <a:lstStyle/>
                    <a:p>
                      <a:pPr algn="ctr">
                        <a:defRPr b="0" i="0"/>
                      </a:pPr>
                      <a:r>
                        <a:rPr lang="en-US" sz="2000" dirty="0">
                          <a:latin typeface="Gotham Light" pitchFamily="50" charset="0"/>
                          <a:cs typeface="Arial" panose="020B0604020202020204" pitchFamily="34" charset="0"/>
                        </a:rPr>
                        <a:t>19</a:t>
                      </a:r>
                    </a:p>
                  </a:txBody>
                  <a:tcPr anchor="ctr"/>
                </a:tc>
                <a:extLst>
                  <a:ext uri="{0D108BD9-81ED-4DB2-BD59-A6C34878D82A}">
                    <a16:rowId xmlns:a16="http://schemas.microsoft.com/office/drawing/2014/main" val="10008"/>
                  </a:ext>
                </a:extLst>
              </a:tr>
            </a:tbl>
          </a:graphicData>
        </a:graphic>
      </p:graphicFrame>
      <p:graphicFrame>
        <p:nvGraphicFramePr>
          <p:cNvPr id="22" name="Group 74">
            <a:extLst>
              <a:ext uri="{FF2B5EF4-FFF2-40B4-BE49-F238E27FC236}">
                <a16:creationId xmlns:a16="http://schemas.microsoft.com/office/drawing/2014/main" id="{F8D6AF58-2550-4B35-898D-56DB6715D651}"/>
              </a:ext>
            </a:extLst>
          </p:cNvPr>
          <p:cNvGraphicFramePr>
            <a:graphicFrameLocks noGrp="1"/>
          </p:cNvGraphicFramePr>
          <p:nvPr>
            <p:extLst>
              <p:ext uri="{D42A27DB-BD31-4B8C-83A1-F6EECF244321}">
                <p14:modId xmlns:p14="http://schemas.microsoft.com/office/powerpoint/2010/main" val="1131870494"/>
              </p:ext>
            </p:extLst>
          </p:nvPr>
        </p:nvGraphicFramePr>
        <p:xfrm>
          <a:off x="89032" y="1128586"/>
          <a:ext cx="1872208" cy="5635629"/>
        </p:xfrm>
        <a:graphic>
          <a:graphicData uri="http://schemas.openxmlformats.org/drawingml/2006/table">
            <a:tbl>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74335">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bg1"/>
                          </a:solidFill>
                          <a:latin typeface="Gotham Light" pitchFamily="50" charset="0"/>
                          <a:cs typeface="Arial" charset="0"/>
                        </a:rPr>
                        <a:t>Obs.</a:t>
                      </a:r>
                      <a:endParaRPr kumimoji="0" lang="x-none" sz="1200" b="1" i="0" u="none" strike="noStrike" cap="none" normalizeH="0" baseline="0" dirty="0">
                        <a:ln>
                          <a:noFill/>
                        </a:ln>
                        <a:solidFill>
                          <a:schemeClr val="bg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bg1"/>
                          </a:solidFill>
                          <a:latin typeface="Gotham Light" pitchFamily="50" charset="0"/>
                          <a:cs typeface="Arial" charset="0"/>
                        </a:rPr>
                        <a:t>Días</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7</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8</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10</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11</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12</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13</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9</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10</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1</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13</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81004">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x-none" sz="1200" b="1" i="0" u="none" strike="noStrike" cap="none" normalizeH="0" baseline="0" dirty="0">
                          <a:ln>
                            <a:noFill/>
                          </a:ln>
                          <a:solidFill>
                            <a:schemeClr val="tx1"/>
                          </a:solidFill>
                          <a:latin typeface="Gotham Light" pitchFamily="50" charset="0"/>
                          <a:cs typeface="Arial" charset="0"/>
                        </a:rPr>
                        <a:t>1</a:t>
                      </a:r>
                      <a:r>
                        <a:rPr kumimoji="0" lang="es-CO" sz="1200" b="1" i="0" u="none" strike="noStrike" cap="none" normalizeH="0" baseline="0" dirty="0">
                          <a:ln>
                            <a:noFill/>
                          </a:ln>
                          <a:solidFill>
                            <a:schemeClr val="tx1"/>
                          </a:solidFill>
                          <a:latin typeface="Gotham Light" pitchFamily="50" charset="0"/>
                          <a:cs typeface="Arial" charset="0"/>
                        </a:rPr>
                        <a:t>6</a:t>
                      </a:r>
                      <a:endParaRPr kumimoji="0" lang="x-none" sz="1200" b="1" i="0" u="none" strike="noStrike" cap="none" normalizeH="0" baseline="0" dirty="0">
                        <a:ln>
                          <a:noFill/>
                        </a:ln>
                        <a:solidFill>
                          <a:schemeClr val="tx1"/>
                        </a:solidFill>
                        <a:latin typeface="Gotham Light" pitchFamily="50" charset="0"/>
                        <a:cs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82591">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n-US" sz="1200" b="1" i="0" u="none" strike="noStrike" cap="none" normalizeH="0" baseline="0" dirty="0">
                          <a:ln>
                            <a:noFill/>
                          </a:ln>
                          <a:solidFill>
                            <a:schemeClr val="tx1"/>
                          </a:solidFill>
                          <a:latin typeface="Gotham Light" pitchFamily="50" charset="0"/>
                          <a:cs typeface="Arial" charset="0"/>
                        </a:rPr>
                        <a:t>19</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b="0" i="0"/>
                      </a:pPr>
                      <a:r>
                        <a:rPr kumimoji="0" lang="es-CO" sz="1200" b="1" i="0" u="none" strike="noStrike" cap="none" normalizeH="0" baseline="0" dirty="0">
                          <a:ln>
                            <a:noFill/>
                          </a:ln>
                          <a:solidFill>
                            <a:schemeClr val="tx1"/>
                          </a:solidFill>
                          <a:latin typeface="Gotham Light" pitchFamily="50" charset="0"/>
                          <a:cs typeface="Arial" charset="0"/>
                        </a:rPr>
                        <a:t>1</a:t>
                      </a:r>
                      <a:r>
                        <a:rPr kumimoji="0" lang="x-none" sz="1200" b="1" i="0" u="none" strike="noStrike" cap="none" normalizeH="0" baseline="0" dirty="0">
                          <a:ln>
                            <a:noFill/>
                          </a:ln>
                          <a:solidFill>
                            <a:schemeClr val="tx1"/>
                          </a:solidFill>
                          <a:latin typeface="Gotham Light" pitchFamily="50" charset="0"/>
                          <a:cs typeface="Arial" charset="0"/>
                        </a:rPr>
                        <a:t>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3013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2">
            <a:extLst>
              <a:ext uri="{FF2B5EF4-FFF2-40B4-BE49-F238E27FC236}">
                <a16:creationId xmlns:a16="http://schemas.microsoft.com/office/drawing/2014/main" id="{F87C5D93-A751-4B2F-A6F0-7C8AEF72CD14}"/>
              </a:ext>
            </a:extLst>
          </p:cNvPr>
          <p:cNvSpPr>
            <a:spLocks noChangeArrowheads="1"/>
          </p:cNvSpPr>
          <p:nvPr/>
        </p:nvSpPr>
        <p:spPr>
          <a:xfrm>
            <a:off x="539552" y="1207084"/>
            <a:ext cx="5360870" cy="533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lr>
                <a:srgbClr val="CC0000"/>
              </a:buClr>
              <a:buSzTx/>
              <a:buFont typeface="Wingdings" pitchFamily="2" charset="2"/>
              <a:buChar char="§"/>
              <a:defRPr sz="2800">
                <a:solidFill>
                  <a:schemeClr val="tx1"/>
                </a:solidFill>
                <a:latin typeface="Arial" pitchFamily="34" charset="0"/>
                <a:cs typeface="Times New Roman" pitchFamily="18" charset="0"/>
              </a:defRPr>
            </a:lvl1pPr>
            <a:lvl2pPr marL="742950" indent="-285750" eaLnBrk="0" hangingPunct="0">
              <a:spcBef>
                <a:spcPct val="20000"/>
              </a:spcBef>
              <a:buClr>
                <a:srgbClr val="C00000"/>
              </a:buClr>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rgbClr val="C00000"/>
              </a:buClr>
              <a:buSzTx/>
              <a:buFont typeface="Arial" pitchFamily="34" charset="0"/>
              <a:buChar char="•"/>
              <a:defRPr sz="2800">
                <a:solidFill>
                  <a:schemeClr val="tx1"/>
                </a:solidFill>
                <a:latin typeface="Arial" pitchFamily="34" charset="0"/>
                <a:cs typeface="Times New Roman" pitchFamily="18" charset="0"/>
              </a:defRPr>
            </a:lvl3pPr>
            <a:lvl4pPr marL="1600200" indent="-228600" eaLnBrk="0" hangingPunct="0">
              <a:spcBef>
                <a:spcPct val="20000"/>
              </a:spcBef>
              <a:buChar char="–"/>
              <a:defRPr sz="2800">
                <a:solidFill>
                  <a:schemeClr val="tx1"/>
                </a:solidFill>
                <a:latin typeface="Arial" pitchFamily="34" charset="0"/>
                <a:cs typeface="Times New Roman" pitchFamily="18" charset="0"/>
              </a:defRPr>
            </a:lvl4pPr>
            <a:lvl5pPr marL="2057400" indent="-228600" eaLnBrk="0" hangingPunct="0">
              <a:spcBef>
                <a:spcPct val="20000"/>
              </a:spcBef>
              <a:buChar char="»"/>
              <a:defRPr sz="28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9pPr>
          </a:lstStyle>
          <a:p>
            <a:pPr eaLnBrk="1" hangingPunct="1">
              <a:spcBef>
                <a:spcPct val="0"/>
              </a:spcBef>
              <a:buClrTx/>
              <a:buSzTx/>
              <a:buFontTx/>
              <a:buNone/>
              <a:defRPr b="0" i="0"/>
            </a:pPr>
            <a:r>
              <a:rPr lang="x-none" altLang="en-US" sz="2400" dirty="0">
                <a:latin typeface="Gotham Light" pitchFamily="50" charset="0"/>
              </a:rPr>
              <a:t>M</a:t>
            </a:r>
            <a:r>
              <a:rPr lang="en-US" altLang="en-US" sz="2400" dirty="0">
                <a:latin typeface="Gotham Light" pitchFamily="50" charset="0"/>
              </a:rPr>
              <a:t>oda</a:t>
            </a:r>
            <a:r>
              <a:rPr lang="x-none" altLang="en-US" sz="2400" dirty="0">
                <a:latin typeface="Gotham Light" pitchFamily="50" charset="0"/>
              </a:rPr>
              <a:t> = valor más frecuente</a:t>
            </a:r>
          </a:p>
        </p:txBody>
      </p:sp>
      <p:sp>
        <p:nvSpPr>
          <p:cNvPr id="7" name="Title 1">
            <a:extLst>
              <a:ext uri="{FF2B5EF4-FFF2-40B4-BE49-F238E27FC236}">
                <a16:creationId xmlns:a16="http://schemas.microsoft.com/office/drawing/2014/main" id="{2BF897E2-4D12-4BD6-9CF4-52B2E7617FA6}"/>
              </a:ext>
            </a:extLst>
          </p:cNvPr>
          <p:cNvSpPr txBox="1"/>
          <p:nvPr/>
        </p:nvSpPr>
        <p:spPr>
          <a:xfrm>
            <a:off x="539552" y="150870"/>
            <a:ext cx="8382000" cy="990600"/>
          </a:xfrm>
          <a:prstGeom prst="rect">
            <a:avLst/>
          </a:prstGeom>
        </p:spPr>
        <p:txBody>
          <a:bodyPr/>
          <a:lstStyle/>
          <a:p>
            <a:pPr>
              <a:lnSpc>
                <a:spcPts val="3800"/>
              </a:lnSpc>
              <a:defRPr b="0" i="0"/>
            </a:pPr>
            <a:r>
              <a:rPr lang="x-none" sz="3200" kern="0" dirty="0">
                <a:solidFill>
                  <a:srgbClr val="C00000"/>
                </a:solidFill>
                <a:latin typeface="Gotham Black" pitchFamily="50" charset="0"/>
                <a:ea typeface="+mj-ea"/>
                <a:cs typeface="+mj-cs"/>
              </a:rPr>
              <a:t>Identificar la </a:t>
            </a:r>
            <a:r>
              <a:rPr lang="es-CO" sz="3200" kern="0" dirty="0">
                <a:solidFill>
                  <a:srgbClr val="C00000"/>
                </a:solidFill>
                <a:latin typeface="Gotham Black" pitchFamily="50" charset="0"/>
                <a:ea typeface="+mj-ea"/>
                <a:cs typeface="+mj-cs"/>
              </a:rPr>
              <a:t>moda</a:t>
            </a:r>
            <a:r>
              <a:rPr lang="en-US" sz="3200" kern="0" dirty="0">
                <a:solidFill>
                  <a:srgbClr val="C00000"/>
                </a:solidFill>
                <a:latin typeface="Gotham Black" pitchFamily="50" charset="0"/>
                <a:ea typeface="+mj-ea"/>
                <a:cs typeface="+mj-cs"/>
              </a:rPr>
              <a:t> </a:t>
            </a:r>
            <a:r>
              <a:rPr lang="x-none" sz="3200" kern="0" dirty="0">
                <a:solidFill>
                  <a:srgbClr val="C00000"/>
                </a:solidFill>
                <a:latin typeface="Gotham Black" pitchFamily="50" charset="0"/>
                <a:ea typeface="+mj-ea"/>
                <a:cs typeface="+mj-cs"/>
              </a:rPr>
              <a:t>de un histograma</a:t>
            </a:r>
          </a:p>
        </p:txBody>
      </p:sp>
      <p:graphicFrame>
        <p:nvGraphicFramePr>
          <p:cNvPr id="9" name="Chart 12">
            <a:extLst>
              <a:ext uri="{FF2B5EF4-FFF2-40B4-BE49-F238E27FC236}">
                <a16:creationId xmlns:a16="http://schemas.microsoft.com/office/drawing/2014/main" id="{37EB8F43-9805-4554-AF7A-0FAC34DA6704}"/>
              </a:ext>
            </a:extLst>
          </p:cNvPr>
          <p:cNvGraphicFramePr/>
          <p:nvPr>
            <p:extLst>
              <p:ext uri="{D42A27DB-BD31-4B8C-83A1-F6EECF244321}">
                <p14:modId xmlns:p14="http://schemas.microsoft.com/office/powerpoint/2010/main" val="710489233"/>
              </p:ext>
            </p:extLst>
          </p:nvPr>
        </p:nvGraphicFramePr>
        <p:xfrm>
          <a:off x="971600" y="2339499"/>
          <a:ext cx="6553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228">
            <a:extLst>
              <a:ext uri="{FF2B5EF4-FFF2-40B4-BE49-F238E27FC236}">
                <a16:creationId xmlns:a16="http://schemas.microsoft.com/office/drawing/2014/main" id="{2767AE6D-5077-4045-BDA3-005FA7203BC2}"/>
              </a:ext>
            </a:extLst>
          </p:cNvPr>
          <p:cNvSpPr txBox="1">
            <a:spLocks noChangeArrowheads="1"/>
          </p:cNvSpPr>
          <p:nvPr/>
        </p:nvSpPr>
        <p:spPr>
          <a:xfrm>
            <a:off x="3006774" y="2077889"/>
            <a:ext cx="3130451"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CC0000"/>
              </a:buClr>
              <a:buSzTx/>
              <a:buFont typeface="Wingdings" pitchFamily="2" charset="2"/>
              <a:buChar char="§"/>
              <a:defRPr sz="2800">
                <a:solidFill>
                  <a:schemeClr val="tx1"/>
                </a:solidFill>
                <a:latin typeface="Arial" pitchFamily="34" charset="0"/>
                <a:cs typeface="Times New Roman" pitchFamily="18" charset="0"/>
              </a:defRPr>
            </a:lvl1pPr>
            <a:lvl2pPr marL="742950" indent="-285750" eaLnBrk="0" hangingPunct="0">
              <a:spcBef>
                <a:spcPct val="20000"/>
              </a:spcBef>
              <a:buClr>
                <a:srgbClr val="C00000"/>
              </a:buClr>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rgbClr val="C00000"/>
              </a:buClr>
              <a:buSzTx/>
              <a:buFont typeface="Arial" pitchFamily="34" charset="0"/>
              <a:buChar char="•"/>
              <a:defRPr sz="2800">
                <a:solidFill>
                  <a:schemeClr val="tx1"/>
                </a:solidFill>
                <a:latin typeface="Arial" pitchFamily="34" charset="0"/>
                <a:cs typeface="Times New Roman" pitchFamily="18" charset="0"/>
              </a:defRPr>
            </a:lvl3pPr>
            <a:lvl4pPr marL="1600200" indent="-228600" eaLnBrk="0" hangingPunct="0">
              <a:spcBef>
                <a:spcPct val="20000"/>
              </a:spcBef>
              <a:buChar char="–"/>
              <a:defRPr sz="2800">
                <a:solidFill>
                  <a:schemeClr val="tx1"/>
                </a:solidFill>
                <a:latin typeface="Arial" pitchFamily="34" charset="0"/>
                <a:cs typeface="Times New Roman" pitchFamily="18" charset="0"/>
              </a:defRPr>
            </a:lvl4pPr>
            <a:lvl5pPr marL="2057400" indent="-228600" eaLnBrk="0" hangingPunct="0">
              <a:spcBef>
                <a:spcPct val="20000"/>
              </a:spcBef>
              <a:buChar char="»"/>
              <a:defRPr sz="28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Arial" pitchFamily="34" charset="0"/>
                <a:cs typeface="Times New Roman" pitchFamily="18" charset="0"/>
              </a:defRPr>
            </a:lvl9pPr>
          </a:lstStyle>
          <a:p>
            <a:pPr eaLnBrk="1" hangingPunct="1">
              <a:spcBef>
                <a:spcPct val="0"/>
              </a:spcBef>
              <a:buClrTx/>
              <a:buSzTx/>
              <a:buFontTx/>
              <a:buNone/>
              <a:defRPr b="0" i="0"/>
            </a:pPr>
            <a:r>
              <a:rPr lang="x-none" altLang="en-US" b="1" dirty="0">
                <a:latin typeface="Gotham Black" pitchFamily="50" charset="0"/>
              </a:rPr>
              <a:t>M</a:t>
            </a:r>
            <a:r>
              <a:rPr lang="en-US" altLang="en-US" b="1" dirty="0">
                <a:latin typeface="Gotham Black" pitchFamily="50" charset="0"/>
              </a:rPr>
              <a:t>oda</a:t>
            </a:r>
            <a:r>
              <a:rPr lang="x-none" altLang="en-US" b="1" dirty="0">
                <a:latin typeface="Gotham Black" pitchFamily="50" charset="0"/>
              </a:rPr>
              <a:t> = 9 días</a:t>
            </a:r>
          </a:p>
        </p:txBody>
      </p:sp>
    </p:spTree>
    <p:extLst>
      <p:ext uri="{BB962C8B-B14F-4D97-AF65-F5344CB8AC3E}">
        <p14:creationId xmlns:p14="http://schemas.microsoft.com/office/powerpoint/2010/main" val="102829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7DE21-1FA3-471A-9A41-94FBDEA1A2B1}"/>
              </a:ext>
            </a:extLst>
          </p:cNvPr>
          <p:cNvSpPr>
            <a:spLocks noGrp="1"/>
          </p:cNvSpPr>
          <p:nvPr>
            <p:ph type="title"/>
          </p:nvPr>
        </p:nvSpPr>
        <p:spPr/>
        <p:txBody>
          <a:bodyPr>
            <a:noAutofit/>
          </a:bodyPr>
          <a:lstStyle/>
          <a:p>
            <a:pPr algn="ctr"/>
            <a:r>
              <a:rPr lang="es-CO" sz="2800" dirty="0">
                <a:solidFill>
                  <a:srgbClr val="C00000"/>
                </a:solidFill>
                <a:latin typeface="Gotham Black" pitchFamily="50" charset="0"/>
              </a:rPr>
              <a:t>Moda: Propiedades y usos</a:t>
            </a:r>
          </a:p>
        </p:txBody>
      </p:sp>
      <p:sp>
        <p:nvSpPr>
          <p:cNvPr id="3" name="Marcador de contenido 2">
            <a:extLst>
              <a:ext uri="{FF2B5EF4-FFF2-40B4-BE49-F238E27FC236}">
                <a16:creationId xmlns:a16="http://schemas.microsoft.com/office/drawing/2014/main" id="{4DD9A6F0-FC8A-41EB-A40B-6F3D2CCDA4A3}"/>
              </a:ext>
            </a:extLst>
          </p:cNvPr>
          <p:cNvSpPr>
            <a:spLocks noGrp="1"/>
          </p:cNvSpPr>
          <p:nvPr>
            <p:ph sz="quarter" idx="10"/>
          </p:nvPr>
        </p:nvSpPr>
        <p:spPr/>
        <p:txBody>
          <a:bodyPr/>
          <a:lstStyle/>
          <a:p>
            <a:r>
              <a:rPr lang="es-MX" dirty="0">
                <a:latin typeface="Gotham Light" pitchFamily="50" charset="0"/>
              </a:rPr>
              <a:t>"¿Cuál es el grupo más común?"</a:t>
            </a:r>
          </a:p>
          <a:p>
            <a:r>
              <a:rPr lang="es-MX" dirty="0">
                <a:latin typeface="Gotham Light" pitchFamily="50" charset="0"/>
              </a:rPr>
              <a:t>La medida más sencilla de la ubicación central para comprender, explicar e identificar</a:t>
            </a:r>
          </a:p>
          <a:p>
            <a:r>
              <a:rPr lang="es-MX" dirty="0">
                <a:latin typeface="Gotham Light" pitchFamily="50" charset="0"/>
              </a:rPr>
              <a:t>Puede haber más de un moda</a:t>
            </a:r>
          </a:p>
          <a:p>
            <a:r>
              <a:rPr lang="es-MX" dirty="0">
                <a:latin typeface="Gotham Light" pitchFamily="50" charset="0"/>
              </a:rPr>
              <a:t>Puede que no haya moda</a:t>
            </a:r>
          </a:p>
          <a:p>
            <a:r>
              <a:rPr lang="es-MX" dirty="0">
                <a:latin typeface="Gotham Light" pitchFamily="50" charset="0"/>
              </a:rPr>
              <a:t>La moda puede no ser "central"</a:t>
            </a:r>
          </a:p>
          <a:p>
            <a:r>
              <a:rPr lang="es-MX" dirty="0">
                <a:latin typeface="Gotham Light" pitchFamily="50" charset="0"/>
              </a:rPr>
              <a:t>No se usa mucho en epidemiología</a:t>
            </a:r>
            <a:endParaRPr lang="es-CO" dirty="0">
              <a:latin typeface="Gotham Light" pitchFamily="50" charset="0"/>
            </a:endParaRPr>
          </a:p>
        </p:txBody>
      </p:sp>
    </p:spTree>
    <p:extLst>
      <p:ext uri="{BB962C8B-B14F-4D97-AF65-F5344CB8AC3E}">
        <p14:creationId xmlns:p14="http://schemas.microsoft.com/office/powerpoint/2010/main" val="272751507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3071</Words>
  <Application>Microsoft Office PowerPoint</Application>
  <PresentationFormat>Presentación en pantalla (4:3)</PresentationFormat>
  <Paragraphs>656</Paragraphs>
  <Slides>22</Slides>
  <Notes>20</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22</vt:i4>
      </vt:variant>
    </vt:vector>
  </HeadingPairs>
  <TitlesOfParts>
    <vt:vector size="35" baseType="lpstr">
      <vt:lpstr>Arial</vt:lpstr>
      <vt:lpstr>Calibri</vt:lpstr>
      <vt:lpstr>Calibri Light</vt:lpstr>
      <vt:lpstr>Courier New</vt:lpstr>
      <vt:lpstr>Gotham Black</vt:lpstr>
      <vt:lpstr>Gotham Light</vt:lpstr>
      <vt:lpstr>Helvetica</vt:lpstr>
      <vt:lpstr>Times</vt:lpstr>
      <vt:lpstr>Times New Roman</vt:lpstr>
      <vt:lpstr>Wingdings</vt:lpstr>
      <vt:lpstr>Diseño personalizado</vt:lpstr>
      <vt:lpstr>1_Diseño personalizado</vt:lpstr>
      <vt:lpstr>Worksheet</vt:lpstr>
      <vt:lpstr>Presentación de PowerPoint</vt:lpstr>
      <vt:lpstr>Medidas de tendencia central</vt:lpstr>
      <vt:lpstr>Objetivo de aprendizaje</vt:lpstr>
      <vt:lpstr>Tendencia central de la distribución por edad</vt:lpstr>
      <vt:lpstr>Presentación de PowerPoint</vt:lpstr>
      <vt:lpstr>Moda</vt:lpstr>
      <vt:lpstr>¿Cuál es la moda de nuestro conjunto de datos?</vt:lpstr>
      <vt:lpstr>Presentación de PowerPoint</vt:lpstr>
      <vt:lpstr>Moda: Propiedades y usos</vt:lpstr>
      <vt:lpstr>Mediana</vt:lpstr>
      <vt:lpstr>Presentación de PowerPoint</vt:lpstr>
      <vt:lpstr>Presentación de PowerPoint</vt:lpstr>
      <vt:lpstr>Mediana: Propiedades y usos</vt:lpstr>
      <vt:lpstr>¿Qué es la media aritmética o promedio?</vt:lpstr>
      <vt:lpstr>Media o promedio</vt:lpstr>
      <vt:lpstr>Media: Propiedades y usos</vt:lpstr>
      <vt:lpstr>Presentación de PowerPoint</vt:lpstr>
      <vt:lpstr>Medida de dispersión: Rango</vt:lpstr>
      <vt:lpstr>Medida de dispersión: Rango</vt:lpstr>
      <vt:lpstr>Medida de dispersión: Rango</vt:lpstr>
      <vt:lpstr>Resumen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Yury silva lopez</dc:creator>
  <cp:lastModifiedBy>Yury silva lopez</cp:lastModifiedBy>
  <cp:revision>40</cp:revision>
  <dcterms:created xsi:type="dcterms:W3CDTF">2020-11-01T03:14:32Z</dcterms:created>
  <dcterms:modified xsi:type="dcterms:W3CDTF">2020-11-08T03:19:31Z</dcterms:modified>
</cp:coreProperties>
</file>