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1" r:id="rId2"/>
  </p:sldMasterIdLst>
  <p:notesMasterIdLst>
    <p:notesMasterId r:id="rId20"/>
  </p:notesMasterIdLst>
  <p:sldIdLst>
    <p:sldId id="275" r:id="rId3"/>
    <p:sldId id="257" r:id="rId4"/>
    <p:sldId id="259" r:id="rId5"/>
    <p:sldId id="287" r:id="rId6"/>
    <p:sldId id="258" r:id="rId7"/>
    <p:sldId id="294" r:id="rId8"/>
    <p:sldId id="286" r:id="rId9"/>
    <p:sldId id="288" r:id="rId10"/>
    <p:sldId id="289" r:id="rId11"/>
    <p:sldId id="290" r:id="rId12"/>
    <p:sldId id="291" r:id="rId13"/>
    <p:sldId id="292" r:id="rId14"/>
    <p:sldId id="293" r:id="rId15"/>
    <p:sldId id="263" r:id="rId16"/>
    <p:sldId id="282" r:id="rId17"/>
    <p:sldId id="266" r:id="rId18"/>
    <p:sldId id="278" r:id="rId1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orlando castillo pabón" initials="jocp" lastIdx="5" clrIdx="0">
    <p:extLst>
      <p:ext uri="{19B8F6BF-5375-455C-9EA6-DF929625EA0E}">
        <p15:presenceInfo xmlns:p15="http://schemas.microsoft.com/office/powerpoint/2012/main" userId="8be8be293d754d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62" autoAdjust="0"/>
    <p:restoredTop sz="80705" autoAdjust="0"/>
  </p:normalViewPr>
  <p:slideViewPr>
    <p:cSldViewPr>
      <p:cViewPr varScale="1">
        <p:scale>
          <a:sx n="54" d="100"/>
          <a:sy n="54" d="100"/>
        </p:scale>
        <p:origin x="219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523E5-1083-46DD-8C88-BA2B6F720CA9}" type="datetimeFigureOut">
              <a:rPr lang="es-CO" smtClean="0"/>
              <a:t>21/01/2021</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680BA-0EE6-4559-AB5B-F774E2323992}" type="slidenum">
              <a:rPr lang="es-CO" smtClean="0"/>
              <a:t>‹Nº›</a:t>
            </a:fld>
            <a:endParaRPr lang="es-CO"/>
          </a:p>
        </p:txBody>
      </p:sp>
    </p:spTree>
    <p:extLst>
      <p:ext uri="{BB962C8B-B14F-4D97-AF65-F5344CB8AC3E}">
        <p14:creationId xmlns:p14="http://schemas.microsoft.com/office/powerpoint/2010/main" val="77405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spcBef>
                <a:spcPct val="0"/>
              </a:spcBef>
              <a:spcAft>
                <a:spcPct val="0"/>
              </a:spcAft>
            </a:pPr>
            <a:r>
              <a:rPr lang="es-CO" sz="1200" kern="1200" dirty="0">
                <a:solidFill>
                  <a:schemeClr val="tx1"/>
                </a:solidFill>
                <a:effectLst/>
                <a:latin typeface="+mn-lt"/>
                <a:ea typeface="+mn-ea"/>
                <a:cs typeface="+mn-cs"/>
              </a:rPr>
              <a:t>Hablemos un poco del seguimiento y de la evaluación.</a:t>
            </a:r>
            <a:endParaRPr lang="en-US" altLang="en-US" dirty="0">
              <a:latin typeface="Arial" charset="0"/>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solidFill>
                  <a:prstClr val="black"/>
                </a:solidFill>
              </a:rPr>
              <a:pPr eaLnBrk="1" hangingPunct="1">
                <a:spcBef>
                  <a:spcPct val="0"/>
                </a:spcBef>
              </a:pPr>
              <a:t>2</a:t>
            </a:fld>
            <a:endParaRPr lang="en-US" altLang="en-US">
              <a:solidFill>
                <a:prstClr val="black"/>
              </a:solidFill>
            </a:endParaRPr>
          </a:p>
        </p:txBody>
      </p:sp>
    </p:spTree>
    <p:extLst>
      <p:ext uri="{BB962C8B-B14F-4D97-AF65-F5344CB8AC3E}">
        <p14:creationId xmlns:p14="http://schemas.microsoft.com/office/powerpoint/2010/main" val="101849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Esta es una tabla típica de dos por dos.  ¿Puede alguien decir cuáles son las dos variables y qué valores pueden tomar? &lt;Comió ensalada en el banquete (sí en comparación con no) y estado de salud (enfermo en comparación con sano)&gt;</a:t>
            </a:r>
          </a:p>
          <a:p>
            <a:r>
              <a:rPr lang="es-CO" sz="1200" kern="1200" dirty="0">
                <a:solidFill>
                  <a:schemeClr val="tx1"/>
                </a:solidFill>
                <a:effectLst/>
                <a:latin typeface="+mn-lt"/>
                <a:ea typeface="+mn-ea"/>
                <a:cs typeface="+mn-cs"/>
              </a:rPr>
              <a:t>Por lo tanto, como puede ver, esta tabla tiene dos variables, y cada variable solo tiene dos valores posibles. Así, el nombre de tabla de dos por dos.</a:t>
            </a:r>
          </a:p>
          <a:p>
            <a:r>
              <a:rPr lang="es-CO" sz="1200" kern="1200" dirty="0">
                <a:solidFill>
                  <a:schemeClr val="tx1"/>
                </a:solidFill>
                <a:effectLst/>
                <a:latin typeface="+mn-lt"/>
                <a:ea typeface="+mn-ea"/>
                <a:cs typeface="+mn-cs"/>
              </a:rPr>
              <a:t>Por cierto, ¿ve alguna relación entre las dos variables que representan exposición y enfermedad?  &lt;Sí, las personas que comieron ensalada tuvieron más posibilidades de enfermar que las personas que no lo hicieron&gt;.  Como pueden ver, se almacenan muchos datos en esta tabla compacta dos por dos y es bastante útil para explorar relaciones entre las potencialmente importantes exposiciones y enfermedades cuando se investigan los brotes.</a:t>
            </a:r>
            <a:endParaRPr lang="en-US" altLang="en-US" dirty="0">
              <a:latin typeface="Arial" panose="020B0604020202020204" pitchFamily="34" charset="0"/>
              <a:cs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12</a:t>
            </a:fld>
            <a:endParaRPr lang="es-CO"/>
          </a:p>
        </p:txBody>
      </p:sp>
    </p:spTree>
    <p:extLst>
      <p:ext uri="{BB962C8B-B14F-4D97-AF65-F5344CB8AC3E}">
        <p14:creationId xmlns:p14="http://schemas.microsoft.com/office/powerpoint/2010/main" val="9185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 continuación revisemos Tabla de 2 variables. Ejemplo…. Este es un ejemplo de una tabla de 2 variables: clasificación del municipio y sexo. La variable clasificación de municipio tiene varias categorías de respuesta, y la variable sexo solo dos opciones o categorías. Podemos observar la distribución de casos de cáncer según la clasificación del municipio y sexo, evidenciando que el mayor numero de casos de Cáncer tanto para hombres como mujeres se concentran en la ciudad aglomerado</a:t>
            </a:r>
          </a:p>
        </p:txBody>
      </p:sp>
      <p:sp>
        <p:nvSpPr>
          <p:cNvPr id="4" name="Marcador de número de diapositiva 3"/>
          <p:cNvSpPr>
            <a:spLocks noGrp="1"/>
          </p:cNvSpPr>
          <p:nvPr>
            <p:ph type="sldNum" sz="quarter" idx="5"/>
          </p:nvPr>
        </p:nvSpPr>
        <p:spPr/>
        <p:txBody>
          <a:bodyPr/>
          <a:lstStyle/>
          <a:p>
            <a:fld id="{223680BA-0EE6-4559-AB5B-F774E2323992}" type="slidenum">
              <a:rPr lang="es-CO" smtClean="0"/>
              <a:t>13</a:t>
            </a:fld>
            <a:endParaRPr lang="es-CO"/>
          </a:p>
        </p:txBody>
      </p:sp>
    </p:spTree>
    <p:extLst>
      <p:ext uri="{BB962C8B-B14F-4D97-AF65-F5344CB8AC3E}">
        <p14:creationId xmlns:p14="http://schemas.microsoft.com/office/powerpoint/2010/main" val="2580220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sz="1200" kern="1200" dirty="0">
                <a:solidFill>
                  <a:schemeClr val="tx1"/>
                </a:solidFill>
                <a:effectLst/>
                <a:latin typeface="+mn-lt"/>
                <a:ea typeface="+mn-ea"/>
                <a:cs typeface="+mn-cs"/>
              </a:rPr>
              <a:t>Las tablas que vimos hasta ahora son útiles para analizar datos así como para presentar datos.  Una tabla compuesta se usa solo para presentar datos en un formato bastante eficaz.  En realidad, combina varias tablas diferentes en una. Por lo tanto, es un formato práctico para informes y manuscritos escritos y para presentaciones orales, pero primero deben prepararse las tablas simples.  En muchos manuscritos, la primera  Tabla es una tabla compuesta que resume las características demográficas de los participantes del estudio. </a:t>
            </a:r>
          </a:p>
          <a:p>
            <a:endParaRPr lang="en-US" altLang="en-US" i="1" dirty="0">
              <a:latin typeface="Arial" charset="0"/>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A01984-A97D-452A-969E-EC9EAE1BA625}" type="slidenum">
              <a:rPr lang="en-US" altLang="en-US" smtClean="0"/>
              <a:pPr eaLnBrk="1" hangingPunct="1">
                <a:spcBef>
                  <a:spcPct val="0"/>
                </a:spcBef>
              </a:pPr>
              <a:t>14</a:t>
            </a:fld>
            <a:endParaRPr lang="en-US" altLang="en-US"/>
          </a:p>
        </p:txBody>
      </p:sp>
    </p:spTree>
    <p:extLst>
      <p:ext uri="{BB962C8B-B14F-4D97-AF65-F5344CB8AC3E}">
        <p14:creationId xmlns:p14="http://schemas.microsoft.com/office/powerpoint/2010/main" val="148443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Aquí encuentran una tabla compuesta de la prevalencia de defectos congénitos en Colombia según distintas variables epidemiológicas. ¿Cuántas tablas simples debieron ser ejecutadas para crear esta tabla compuesta?  En otras palabras, ¿cuántas variables contiene esta tabla compuesta?</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De acuerdo, todos dijeron…. 4</a:t>
            </a:r>
          </a:p>
          <a:p>
            <a:r>
              <a:rPr lang="es-CO" sz="1200" kern="1200" dirty="0">
                <a:solidFill>
                  <a:schemeClr val="tx1"/>
                </a:solidFill>
                <a:effectLst/>
                <a:latin typeface="+mn-lt"/>
                <a:ea typeface="+mn-ea"/>
                <a:cs typeface="+mn-cs"/>
              </a:rPr>
              <a:t>1. Sexo</a:t>
            </a:r>
          </a:p>
          <a:p>
            <a:r>
              <a:rPr lang="es-CO" sz="1200" kern="1200" dirty="0">
                <a:solidFill>
                  <a:schemeClr val="tx1"/>
                </a:solidFill>
                <a:effectLst/>
                <a:latin typeface="+mn-lt"/>
                <a:ea typeface="+mn-ea"/>
                <a:cs typeface="+mn-cs"/>
              </a:rPr>
              <a:t>2. Área de residencia</a:t>
            </a:r>
          </a:p>
          <a:p>
            <a:r>
              <a:rPr lang="es-CO" sz="1200" kern="1200" dirty="0">
                <a:solidFill>
                  <a:schemeClr val="tx1"/>
                </a:solidFill>
                <a:effectLst/>
                <a:latin typeface="+mn-lt"/>
                <a:ea typeface="+mn-ea"/>
                <a:cs typeface="+mn-cs"/>
              </a:rPr>
              <a:t>3. Afiliación a SGSSS</a:t>
            </a:r>
          </a:p>
          <a:p>
            <a:r>
              <a:rPr lang="es-CO" sz="1200" kern="1200" dirty="0">
                <a:solidFill>
                  <a:schemeClr val="tx1"/>
                </a:solidFill>
                <a:effectLst/>
                <a:latin typeface="+mn-lt"/>
                <a:ea typeface="+mn-ea"/>
                <a:cs typeface="+mn-cs"/>
              </a:rPr>
              <a:t>4. Pertenencia étnica</a:t>
            </a:r>
          </a:p>
          <a:p>
            <a:r>
              <a:rPr lang="es-CO" sz="1200" kern="1200" dirty="0">
                <a:solidFill>
                  <a:schemeClr val="tx1"/>
                </a:solidFill>
                <a:effectLst/>
                <a:latin typeface="+mn-lt"/>
                <a:ea typeface="+mn-ea"/>
                <a:cs typeface="+mn-cs"/>
              </a:rPr>
              <a:t>Así que, como vio anteriormente, los autores crearon 4 tablas diferentes, diferenciando para cada una el numero de casos, nacidos vivos y prevalencia. </a:t>
            </a:r>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15</a:t>
            </a:fld>
            <a:endParaRPr lang="es-CO"/>
          </a:p>
        </p:txBody>
      </p:sp>
    </p:spTree>
    <p:extLst>
      <p:ext uri="{BB962C8B-B14F-4D97-AF65-F5344CB8AC3E}">
        <p14:creationId xmlns:p14="http://schemas.microsoft.com/office/powerpoint/2010/main" val="4175917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defRPr b="0" i="0"/>
            </a:pPr>
            <a:r>
              <a:rPr lang="es-MX" altLang="en-US" dirty="0">
                <a:latin typeface="Gotham Light" pitchFamily="50" charset="0"/>
              </a:rPr>
              <a:t>Las tablas son una forma de resumir y visualizar los datos de vigilancia </a:t>
            </a:r>
          </a:p>
          <a:p>
            <a:pPr algn="just">
              <a:spcBef>
                <a:spcPts val="600"/>
              </a:spcBef>
              <a:spcAft>
                <a:spcPts val="600"/>
              </a:spcAft>
              <a:defRPr b="0" i="0"/>
            </a:pPr>
            <a:r>
              <a:rPr lang="es-MX" altLang="en-US" dirty="0">
                <a:latin typeface="Gotham Light" pitchFamily="50" charset="0"/>
              </a:rPr>
              <a:t>Se pueden ilustrar tablas de 1 sola variable, dos variables, o compuestas según los datos que se deseen presentar.</a:t>
            </a:r>
          </a:p>
          <a:p>
            <a:pPr algn="just">
              <a:spcBef>
                <a:spcPts val="600"/>
              </a:spcBef>
              <a:spcAft>
                <a:spcPts val="600"/>
              </a:spcAft>
              <a:defRPr b="0" i="0"/>
            </a:pPr>
            <a:r>
              <a:rPr lang="es-MX" altLang="en-US" dirty="0">
                <a:latin typeface="Gotham Light" pitchFamily="50" charset="0"/>
              </a:rPr>
              <a:t>Use siempre titulo, etiquetas y fuente cuando elabore una tabla</a:t>
            </a:r>
          </a:p>
          <a:p>
            <a:r>
              <a:rPr lang="es-CO" sz="1200" i="1" kern="1200" dirty="0">
                <a:solidFill>
                  <a:schemeClr val="tx1"/>
                </a:solidFill>
                <a:effectLst/>
                <a:latin typeface="+mn-lt"/>
                <a:ea typeface="+mn-ea"/>
                <a:cs typeface="+mn-cs"/>
              </a:rPr>
              <a:t>e lea la diapositiva.</a:t>
            </a:r>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16</a:t>
            </a:fld>
            <a:endParaRPr lang="es-CO"/>
          </a:p>
        </p:txBody>
      </p:sp>
    </p:spTree>
    <p:extLst>
      <p:ext uri="{BB962C8B-B14F-4D97-AF65-F5344CB8AC3E}">
        <p14:creationId xmlns:p14="http://schemas.microsoft.com/office/powerpoint/2010/main" val="402512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i="1" kern="1200" dirty="0">
                <a:solidFill>
                  <a:schemeClr val="tx1"/>
                </a:solidFill>
                <a:effectLst/>
                <a:latin typeface="+mn-lt"/>
                <a:ea typeface="+mn-ea"/>
                <a:cs typeface="+mn-cs"/>
              </a:rPr>
              <a:t>Solicite a un participante que lea los objetivos de aprendizaje</a:t>
            </a:r>
            <a:endParaRPr lang="en-US" altLang="en-US" dirty="0">
              <a:latin typeface="Arial" charset="0"/>
              <a:ea typeface="ＭＳ Ｐゴシック" pitchFamily="3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566" indent="-279363" eaLnBrk="0" hangingPunct="0">
              <a:spcBef>
                <a:spcPct val="30000"/>
              </a:spcBef>
              <a:defRPr sz="1200">
                <a:solidFill>
                  <a:schemeClr val="tx1"/>
                </a:solidFill>
                <a:latin typeface="Arial" charset="0"/>
                <a:ea typeface="ＭＳ Ｐゴシック" pitchFamily="34" charset="-128"/>
              </a:defRPr>
            </a:lvl2pPr>
            <a:lvl3pPr marL="1120627" indent="-223808" eaLnBrk="0" hangingPunct="0">
              <a:spcBef>
                <a:spcPct val="30000"/>
              </a:spcBef>
              <a:defRPr sz="1200">
                <a:solidFill>
                  <a:schemeClr val="tx1"/>
                </a:solidFill>
                <a:latin typeface="Arial" charset="0"/>
                <a:ea typeface="ＭＳ Ｐゴシック" pitchFamily="34" charset="-128"/>
              </a:defRPr>
            </a:lvl3pPr>
            <a:lvl4pPr marL="1569830" indent="-223808" eaLnBrk="0" hangingPunct="0">
              <a:spcBef>
                <a:spcPct val="30000"/>
              </a:spcBef>
              <a:defRPr sz="1200">
                <a:solidFill>
                  <a:schemeClr val="tx1"/>
                </a:solidFill>
                <a:latin typeface="Arial" charset="0"/>
                <a:ea typeface="ＭＳ Ｐゴシック" pitchFamily="34" charset="-128"/>
              </a:defRPr>
            </a:lvl4pPr>
            <a:lvl5pPr marL="2017446" indent="-223808" eaLnBrk="0" hangingPunct="0">
              <a:spcBef>
                <a:spcPct val="30000"/>
              </a:spcBef>
              <a:defRPr sz="1200">
                <a:solidFill>
                  <a:schemeClr val="tx1"/>
                </a:solidFill>
                <a:latin typeface="Arial" charset="0"/>
                <a:ea typeface="ＭＳ Ｐゴシック" pitchFamily="34" charset="-128"/>
              </a:defRPr>
            </a:lvl5pPr>
            <a:lvl6pPr marL="2474585" indent="-223808" eaLnBrk="0" fontAlgn="base" hangingPunct="0">
              <a:spcBef>
                <a:spcPct val="30000"/>
              </a:spcBef>
              <a:spcAft>
                <a:spcPct val="0"/>
              </a:spcAft>
              <a:defRPr sz="1200">
                <a:solidFill>
                  <a:schemeClr val="tx1"/>
                </a:solidFill>
                <a:latin typeface="Arial" charset="0"/>
                <a:ea typeface="ＭＳ Ｐゴシック" pitchFamily="34" charset="-128"/>
              </a:defRPr>
            </a:lvl6pPr>
            <a:lvl7pPr marL="2931725" indent="-223808" eaLnBrk="0" fontAlgn="base" hangingPunct="0">
              <a:spcBef>
                <a:spcPct val="30000"/>
              </a:spcBef>
              <a:spcAft>
                <a:spcPct val="0"/>
              </a:spcAft>
              <a:defRPr sz="1200">
                <a:solidFill>
                  <a:schemeClr val="tx1"/>
                </a:solidFill>
                <a:latin typeface="Arial" charset="0"/>
                <a:ea typeface="ＭＳ Ｐゴシック" pitchFamily="34" charset="-128"/>
              </a:defRPr>
            </a:lvl7pPr>
            <a:lvl8pPr marL="3388864" indent="-223808" eaLnBrk="0" fontAlgn="base" hangingPunct="0">
              <a:spcBef>
                <a:spcPct val="30000"/>
              </a:spcBef>
              <a:spcAft>
                <a:spcPct val="0"/>
              </a:spcAft>
              <a:defRPr sz="1200">
                <a:solidFill>
                  <a:schemeClr val="tx1"/>
                </a:solidFill>
                <a:latin typeface="Arial" charset="0"/>
                <a:ea typeface="ＭＳ Ｐゴシック" pitchFamily="34" charset="-128"/>
              </a:defRPr>
            </a:lvl8pPr>
            <a:lvl9pPr marL="3846003" indent="-22380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6825D9D-1A73-4F52-A119-C53DFBDDF83F}" type="slidenum">
              <a:rPr lang="en-US" altLang="en-US" smtClean="0">
                <a:solidFill>
                  <a:prstClr val="black"/>
                </a:solidFill>
              </a:rPr>
              <a:pPr eaLnBrk="1" hangingPunct="1">
                <a:spcBef>
                  <a:spcPct val="0"/>
                </a:spcBef>
              </a:pPr>
              <a:t>3</a:t>
            </a:fld>
            <a:endParaRPr lang="en-US" altLang="en-US">
              <a:solidFill>
                <a:prstClr val="black"/>
              </a:solidFill>
            </a:endParaRPr>
          </a:p>
        </p:txBody>
      </p:sp>
    </p:spTree>
    <p:extLst>
      <p:ext uri="{BB962C8B-B14F-4D97-AF65-F5344CB8AC3E}">
        <p14:creationId xmlns:p14="http://schemas.microsoft.com/office/powerpoint/2010/main" val="12185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76201">
              <a:defRPr sz="2300">
                <a:solidFill>
                  <a:schemeClr val="tx1"/>
                </a:solidFill>
                <a:latin typeface="Times" charset="0"/>
                <a:ea typeface="ＭＳ Ｐゴシック" charset="0"/>
              </a:defRPr>
            </a:lvl1pPr>
            <a:lvl2pPr marL="742866" indent="-285717" defTabSz="876201">
              <a:defRPr sz="2300">
                <a:solidFill>
                  <a:schemeClr val="tx1"/>
                </a:solidFill>
                <a:latin typeface="Times" charset="0"/>
                <a:ea typeface="ＭＳ Ｐゴシック" charset="0"/>
              </a:defRPr>
            </a:lvl2pPr>
            <a:lvl3pPr marL="1142871" indent="-228574" defTabSz="876201">
              <a:defRPr sz="2300">
                <a:solidFill>
                  <a:schemeClr val="tx1"/>
                </a:solidFill>
                <a:latin typeface="Times" charset="0"/>
                <a:ea typeface="ＭＳ Ｐゴシック" charset="0"/>
              </a:defRPr>
            </a:lvl3pPr>
            <a:lvl4pPr marL="1600019" indent="-228574" defTabSz="876201">
              <a:defRPr sz="2300">
                <a:solidFill>
                  <a:schemeClr val="tx1"/>
                </a:solidFill>
                <a:latin typeface="Times" charset="0"/>
                <a:ea typeface="ＭＳ Ｐゴシック" charset="0"/>
              </a:defRPr>
            </a:lvl4pPr>
            <a:lvl5pPr marL="2057167" indent="-228574" defTabSz="876201">
              <a:defRPr sz="2300">
                <a:solidFill>
                  <a:schemeClr val="tx1"/>
                </a:solidFill>
                <a:latin typeface="Times" charset="0"/>
                <a:ea typeface="ＭＳ Ｐゴシック" charset="0"/>
              </a:defRPr>
            </a:lvl5pPr>
            <a:lvl6pPr marL="2514315" indent="-228574" defTabSz="876201" eaLnBrk="0" fontAlgn="base" hangingPunct="0">
              <a:spcBef>
                <a:spcPct val="0"/>
              </a:spcBef>
              <a:spcAft>
                <a:spcPct val="0"/>
              </a:spcAft>
              <a:defRPr sz="2300">
                <a:solidFill>
                  <a:schemeClr val="tx1"/>
                </a:solidFill>
                <a:latin typeface="Times" charset="0"/>
                <a:ea typeface="ＭＳ Ｐゴシック" charset="0"/>
              </a:defRPr>
            </a:lvl6pPr>
            <a:lvl7pPr marL="2971463" indent="-228574" defTabSz="876201" eaLnBrk="0" fontAlgn="base" hangingPunct="0">
              <a:spcBef>
                <a:spcPct val="0"/>
              </a:spcBef>
              <a:spcAft>
                <a:spcPct val="0"/>
              </a:spcAft>
              <a:defRPr sz="2300">
                <a:solidFill>
                  <a:schemeClr val="tx1"/>
                </a:solidFill>
                <a:latin typeface="Times" charset="0"/>
                <a:ea typeface="ＭＳ Ｐゴシック" charset="0"/>
              </a:defRPr>
            </a:lvl7pPr>
            <a:lvl8pPr marL="3428612" indent="-228574" defTabSz="876201" eaLnBrk="0" fontAlgn="base" hangingPunct="0">
              <a:spcBef>
                <a:spcPct val="0"/>
              </a:spcBef>
              <a:spcAft>
                <a:spcPct val="0"/>
              </a:spcAft>
              <a:defRPr sz="2300">
                <a:solidFill>
                  <a:schemeClr val="tx1"/>
                </a:solidFill>
                <a:latin typeface="Times" charset="0"/>
                <a:ea typeface="ＭＳ Ｐゴシック" charset="0"/>
              </a:defRPr>
            </a:lvl8pPr>
            <a:lvl9pPr marL="3885760" indent="-228574" defTabSz="876201" eaLnBrk="0" fontAlgn="base" hangingPunct="0">
              <a:spcBef>
                <a:spcPct val="0"/>
              </a:spcBef>
              <a:spcAft>
                <a:spcPct val="0"/>
              </a:spcAft>
              <a:defRPr sz="2300">
                <a:solidFill>
                  <a:schemeClr val="tx1"/>
                </a:solidFill>
                <a:latin typeface="Times" charset="0"/>
                <a:ea typeface="ＭＳ Ｐゴシック" charset="0"/>
              </a:defRPr>
            </a:lvl9pPr>
          </a:lstStyle>
          <a:p>
            <a:fld id="{BA4E9AAE-4B47-452D-A377-E8032DC62D8A}" type="slidenum">
              <a:rPr lang="fr-FR" sz="1200"/>
              <a:t>5</a:t>
            </a:fld>
            <a:endParaRPr lang="fr-FR" sz="1200"/>
          </a:p>
        </p:txBody>
      </p:sp>
      <p:sp>
        <p:nvSpPr>
          <p:cNvPr id="51203" name="Rectangle 2"/>
          <p:cNvSpPr>
            <a:spLocks noGrp="1" noRot="1" noChangeAspect="1" noChangeArrowheads="1" noTextEdit="1"/>
          </p:cNvSpPr>
          <p:nvPr>
            <p:ph type="sldImg"/>
          </p:nvPr>
        </p:nvSpPr>
        <p:spPr>
          <a:xfrm>
            <a:off x="-19050" y="674688"/>
            <a:ext cx="2498725" cy="1874837"/>
          </a:xfrm>
        </p:spPr>
      </p:sp>
      <p:sp>
        <p:nvSpPr>
          <p:cNvPr id="74756" name="Rectangle 3"/>
          <p:cNvSpPr>
            <a:spLocks noGrp="1" noChangeArrowheads="1"/>
          </p:cNvSpPr>
          <p:nvPr>
            <p:ph type="body" idx="1"/>
          </p:nvPr>
        </p:nvSpPr>
        <p:spPr>
          <a:xfrm>
            <a:off x="298174" y="2848132"/>
            <a:ext cx="5485158" cy="59960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s-CO" sz="1200" kern="1200" dirty="0">
                <a:solidFill>
                  <a:schemeClr val="tx1"/>
                </a:solidFill>
                <a:effectLst/>
                <a:latin typeface="+mn-lt"/>
                <a:ea typeface="+mn-ea"/>
                <a:cs typeface="+mn-cs"/>
              </a:rPr>
              <a:t>Suponga que tiene 3 casos en un listado cronológico.  ¿Puede observar el listado cronológico y tener una idea de la distribución de la edad y del sexo de estos casos?  </a:t>
            </a:r>
            <a:r>
              <a:rPr lang="en-US" sz="1200" kern="1200" dirty="0">
                <a:solidFill>
                  <a:schemeClr val="tx1"/>
                </a:solidFill>
                <a:effectLst/>
                <a:latin typeface="+mn-lt"/>
                <a:ea typeface="+mn-ea"/>
                <a:cs typeface="+mn-cs"/>
              </a:rPr>
              <a:t>&lt;</a:t>
            </a:r>
            <a:r>
              <a:rPr lang="en-US" sz="1200" kern="1200" dirty="0" err="1">
                <a:solidFill>
                  <a:schemeClr val="tx1"/>
                </a:solidFill>
                <a:effectLst/>
                <a:latin typeface="+mn-lt"/>
                <a:ea typeface="+mn-ea"/>
                <a:cs typeface="+mn-cs"/>
              </a:rPr>
              <a:t>Sí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deberíamos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manejar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de los 3 </a:t>
            </a:r>
            <a:r>
              <a:rPr lang="en-US" sz="1200" kern="1200" dirty="0" err="1">
                <a:solidFill>
                  <a:schemeClr val="tx1"/>
                </a:solidFill>
                <a:effectLst/>
                <a:latin typeface="+mn-lt"/>
                <a:ea typeface="+mn-ea"/>
                <a:cs typeface="+mn-cs"/>
              </a:rPr>
              <a:t>casos</a:t>
            </a:r>
            <a:r>
              <a:rPr lang="en-US" sz="1200" kern="1200" dirty="0">
                <a:solidFill>
                  <a:schemeClr val="tx1"/>
                </a:solidFill>
                <a:effectLst/>
                <a:latin typeface="+mn-lt"/>
                <a:ea typeface="+mn-ea"/>
                <a:cs typeface="+mn-cs"/>
              </a:rPr>
              <a:t>&gt;.</a:t>
            </a:r>
            <a:endParaRPr lang="en-US" altLang="en-US" dirty="0">
              <a:latin typeface="Arial" panose="020B0604020202020204" pitchFamily="34" charset="0"/>
              <a:cs typeface="Arial" panose="020B0604020202020204" pitchFamily="34" charset="0"/>
            </a:endParaRPr>
          </a:p>
          <a:p>
            <a:pPr algn="just">
              <a:lnSpc>
                <a:spcPct val="115000"/>
              </a:lnSpc>
              <a:spcAft>
                <a:spcPts val="1000"/>
              </a:spcAft>
            </a:pPr>
            <a:endParaRPr lang="en-US" dirty="0">
              <a:latin typeface="Arial" charset="0"/>
            </a:endParaRPr>
          </a:p>
        </p:txBody>
      </p:sp>
    </p:spTree>
    <p:extLst>
      <p:ext uri="{BB962C8B-B14F-4D97-AF65-F5344CB8AC3E}">
        <p14:creationId xmlns:p14="http://schemas.microsoft.com/office/powerpoint/2010/main" val="375507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76201">
              <a:defRPr sz="2300">
                <a:solidFill>
                  <a:schemeClr val="tx1"/>
                </a:solidFill>
                <a:latin typeface="Times" charset="0"/>
                <a:ea typeface="ＭＳ Ｐゴシック" charset="0"/>
              </a:defRPr>
            </a:lvl1pPr>
            <a:lvl2pPr marL="742866" indent="-285717" defTabSz="876201">
              <a:defRPr sz="2300">
                <a:solidFill>
                  <a:schemeClr val="tx1"/>
                </a:solidFill>
                <a:latin typeface="Times" charset="0"/>
                <a:ea typeface="ＭＳ Ｐゴシック" charset="0"/>
              </a:defRPr>
            </a:lvl2pPr>
            <a:lvl3pPr marL="1142871" indent="-228574" defTabSz="876201">
              <a:defRPr sz="2300">
                <a:solidFill>
                  <a:schemeClr val="tx1"/>
                </a:solidFill>
                <a:latin typeface="Times" charset="0"/>
                <a:ea typeface="ＭＳ Ｐゴシック" charset="0"/>
              </a:defRPr>
            </a:lvl3pPr>
            <a:lvl4pPr marL="1600019" indent="-228574" defTabSz="876201">
              <a:defRPr sz="2300">
                <a:solidFill>
                  <a:schemeClr val="tx1"/>
                </a:solidFill>
                <a:latin typeface="Times" charset="0"/>
                <a:ea typeface="ＭＳ Ｐゴシック" charset="0"/>
              </a:defRPr>
            </a:lvl4pPr>
            <a:lvl5pPr marL="2057167" indent="-228574" defTabSz="876201">
              <a:defRPr sz="2300">
                <a:solidFill>
                  <a:schemeClr val="tx1"/>
                </a:solidFill>
                <a:latin typeface="Times" charset="0"/>
                <a:ea typeface="ＭＳ Ｐゴシック" charset="0"/>
              </a:defRPr>
            </a:lvl5pPr>
            <a:lvl6pPr marL="2514315" indent="-228574" defTabSz="876201" eaLnBrk="0" fontAlgn="base" hangingPunct="0">
              <a:spcBef>
                <a:spcPct val="0"/>
              </a:spcBef>
              <a:spcAft>
                <a:spcPct val="0"/>
              </a:spcAft>
              <a:defRPr sz="2300">
                <a:solidFill>
                  <a:schemeClr val="tx1"/>
                </a:solidFill>
                <a:latin typeface="Times" charset="0"/>
                <a:ea typeface="ＭＳ Ｐゴシック" charset="0"/>
              </a:defRPr>
            </a:lvl6pPr>
            <a:lvl7pPr marL="2971463" indent="-228574" defTabSz="876201" eaLnBrk="0" fontAlgn="base" hangingPunct="0">
              <a:spcBef>
                <a:spcPct val="0"/>
              </a:spcBef>
              <a:spcAft>
                <a:spcPct val="0"/>
              </a:spcAft>
              <a:defRPr sz="2300">
                <a:solidFill>
                  <a:schemeClr val="tx1"/>
                </a:solidFill>
                <a:latin typeface="Times" charset="0"/>
                <a:ea typeface="ＭＳ Ｐゴシック" charset="0"/>
              </a:defRPr>
            </a:lvl7pPr>
            <a:lvl8pPr marL="3428612" indent="-228574" defTabSz="876201" eaLnBrk="0" fontAlgn="base" hangingPunct="0">
              <a:spcBef>
                <a:spcPct val="0"/>
              </a:spcBef>
              <a:spcAft>
                <a:spcPct val="0"/>
              </a:spcAft>
              <a:defRPr sz="2300">
                <a:solidFill>
                  <a:schemeClr val="tx1"/>
                </a:solidFill>
                <a:latin typeface="Times" charset="0"/>
                <a:ea typeface="ＭＳ Ｐゴシック" charset="0"/>
              </a:defRPr>
            </a:lvl8pPr>
            <a:lvl9pPr marL="3885760" indent="-228574" defTabSz="876201" eaLnBrk="0" fontAlgn="base" hangingPunct="0">
              <a:spcBef>
                <a:spcPct val="0"/>
              </a:spcBef>
              <a:spcAft>
                <a:spcPct val="0"/>
              </a:spcAft>
              <a:defRPr sz="2300">
                <a:solidFill>
                  <a:schemeClr val="tx1"/>
                </a:solidFill>
                <a:latin typeface="Times" charset="0"/>
                <a:ea typeface="ＭＳ Ｐゴシック" charset="0"/>
              </a:defRPr>
            </a:lvl9pPr>
          </a:lstStyle>
          <a:p>
            <a:fld id="{BA4E9AAE-4B47-452D-A377-E8032DC62D8A}" type="slidenum">
              <a:rPr lang="fr-FR" sz="1200"/>
              <a:t>6</a:t>
            </a:fld>
            <a:endParaRPr lang="fr-FR" sz="1200"/>
          </a:p>
        </p:txBody>
      </p:sp>
      <p:sp>
        <p:nvSpPr>
          <p:cNvPr id="51203" name="Rectangle 2"/>
          <p:cNvSpPr>
            <a:spLocks noGrp="1" noRot="1" noChangeAspect="1" noChangeArrowheads="1" noTextEdit="1"/>
          </p:cNvSpPr>
          <p:nvPr>
            <p:ph type="sldImg"/>
          </p:nvPr>
        </p:nvSpPr>
        <p:spPr>
          <a:xfrm>
            <a:off x="-19050" y="674688"/>
            <a:ext cx="2498725" cy="1874837"/>
          </a:xfrm>
        </p:spPr>
      </p:sp>
      <p:sp>
        <p:nvSpPr>
          <p:cNvPr id="74756" name="Rectangle 3"/>
          <p:cNvSpPr>
            <a:spLocks noGrp="1" noChangeArrowheads="1"/>
          </p:cNvSpPr>
          <p:nvPr>
            <p:ph type="body" idx="1"/>
          </p:nvPr>
        </p:nvSpPr>
        <p:spPr>
          <a:xfrm>
            <a:off x="298174" y="2848132"/>
            <a:ext cx="5485158" cy="59960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s-CO" sz="1200" kern="1200" dirty="0">
                <a:solidFill>
                  <a:schemeClr val="tx1"/>
                </a:solidFill>
                <a:effectLst/>
                <a:latin typeface="+mn-lt"/>
                <a:ea typeface="+mn-ea"/>
                <a:cs typeface="+mn-cs"/>
              </a:rPr>
              <a:t>Suponga que tiene 6 casos en un listado cronológico.  ¿Puede observar el listado cronológico y tener una idea de la distribución de la edad y del sexo de estos casos?  </a:t>
            </a:r>
            <a:r>
              <a:rPr lang="en-US" sz="1200" kern="1200" dirty="0">
                <a:solidFill>
                  <a:schemeClr val="tx1"/>
                </a:solidFill>
                <a:effectLst/>
                <a:latin typeface="+mn-lt"/>
                <a:ea typeface="+mn-ea"/>
                <a:cs typeface="+mn-cs"/>
              </a:rPr>
              <a:t>&lt;</a:t>
            </a:r>
            <a:r>
              <a:rPr lang="en-US" sz="1200" kern="1200" dirty="0" err="1">
                <a:solidFill>
                  <a:schemeClr val="tx1"/>
                </a:solidFill>
                <a:effectLst/>
                <a:latin typeface="+mn-lt"/>
                <a:ea typeface="+mn-ea"/>
                <a:cs typeface="+mn-cs"/>
              </a:rPr>
              <a:t>Sí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deberíamos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manejar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de los 6 </a:t>
            </a:r>
            <a:r>
              <a:rPr lang="en-US" sz="1200" kern="1200" dirty="0" err="1">
                <a:solidFill>
                  <a:schemeClr val="tx1"/>
                </a:solidFill>
                <a:effectLst/>
                <a:latin typeface="+mn-lt"/>
                <a:ea typeface="+mn-ea"/>
                <a:cs typeface="+mn-cs"/>
              </a:rPr>
              <a:t>casos</a:t>
            </a:r>
            <a:r>
              <a:rPr lang="en-US" sz="1200" kern="1200" dirty="0">
                <a:solidFill>
                  <a:schemeClr val="tx1"/>
                </a:solidFill>
                <a:effectLst/>
                <a:latin typeface="+mn-lt"/>
                <a:ea typeface="+mn-ea"/>
                <a:cs typeface="+mn-cs"/>
              </a:rPr>
              <a:t>&gt;.</a:t>
            </a:r>
            <a:endParaRPr lang="en-US" altLang="en-US" dirty="0">
              <a:latin typeface="Arial" panose="020B0604020202020204" pitchFamily="34" charset="0"/>
              <a:cs typeface="Arial" panose="020B0604020202020204" pitchFamily="34" charset="0"/>
            </a:endParaRPr>
          </a:p>
          <a:p>
            <a:pPr algn="just">
              <a:lnSpc>
                <a:spcPct val="115000"/>
              </a:lnSpc>
              <a:spcAft>
                <a:spcPts val="1000"/>
              </a:spcAft>
            </a:pPr>
            <a:endParaRPr lang="en-US" dirty="0">
              <a:latin typeface="Arial" charset="0"/>
            </a:endParaRPr>
          </a:p>
        </p:txBody>
      </p:sp>
    </p:spTree>
    <p:extLst>
      <p:ext uri="{BB962C8B-B14F-4D97-AF65-F5344CB8AC3E}">
        <p14:creationId xmlns:p14="http://schemas.microsoft.com/office/powerpoint/2010/main" val="15727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76201">
              <a:defRPr sz="2300">
                <a:solidFill>
                  <a:schemeClr val="tx1"/>
                </a:solidFill>
                <a:latin typeface="Times" charset="0"/>
                <a:ea typeface="ＭＳ Ｐゴシック" charset="0"/>
              </a:defRPr>
            </a:lvl1pPr>
            <a:lvl2pPr marL="742866" indent="-285717" defTabSz="876201">
              <a:defRPr sz="2300">
                <a:solidFill>
                  <a:schemeClr val="tx1"/>
                </a:solidFill>
                <a:latin typeface="Times" charset="0"/>
                <a:ea typeface="ＭＳ Ｐゴシック" charset="0"/>
              </a:defRPr>
            </a:lvl2pPr>
            <a:lvl3pPr marL="1142871" indent="-228574" defTabSz="876201">
              <a:defRPr sz="2300">
                <a:solidFill>
                  <a:schemeClr val="tx1"/>
                </a:solidFill>
                <a:latin typeface="Times" charset="0"/>
                <a:ea typeface="ＭＳ Ｐゴシック" charset="0"/>
              </a:defRPr>
            </a:lvl3pPr>
            <a:lvl4pPr marL="1600019" indent="-228574" defTabSz="876201">
              <a:defRPr sz="2300">
                <a:solidFill>
                  <a:schemeClr val="tx1"/>
                </a:solidFill>
                <a:latin typeface="Times" charset="0"/>
                <a:ea typeface="ＭＳ Ｐゴシック" charset="0"/>
              </a:defRPr>
            </a:lvl4pPr>
            <a:lvl5pPr marL="2057167" indent="-228574" defTabSz="876201">
              <a:defRPr sz="2300">
                <a:solidFill>
                  <a:schemeClr val="tx1"/>
                </a:solidFill>
                <a:latin typeface="Times" charset="0"/>
                <a:ea typeface="ＭＳ Ｐゴシック" charset="0"/>
              </a:defRPr>
            </a:lvl5pPr>
            <a:lvl6pPr marL="2514315" indent="-228574" defTabSz="876201" eaLnBrk="0" fontAlgn="base" hangingPunct="0">
              <a:spcBef>
                <a:spcPct val="0"/>
              </a:spcBef>
              <a:spcAft>
                <a:spcPct val="0"/>
              </a:spcAft>
              <a:defRPr sz="2300">
                <a:solidFill>
                  <a:schemeClr val="tx1"/>
                </a:solidFill>
                <a:latin typeface="Times" charset="0"/>
                <a:ea typeface="ＭＳ Ｐゴシック" charset="0"/>
              </a:defRPr>
            </a:lvl6pPr>
            <a:lvl7pPr marL="2971463" indent="-228574" defTabSz="876201" eaLnBrk="0" fontAlgn="base" hangingPunct="0">
              <a:spcBef>
                <a:spcPct val="0"/>
              </a:spcBef>
              <a:spcAft>
                <a:spcPct val="0"/>
              </a:spcAft>
              <a:defRPr sz="2300">
                <a:solidFill>
                  <a:schemeClr val="tx1"/>
                </a:solidFill>
                <a:latin typeface="Times" charset="0"/>
                <a:ea typeface="ＭＳ Ｐゴシック" charset="0"/>
              </a:defRPr>
            </a:lvl7pPr>
            <a:lvl8pPr marL="3428612" indent="-228574" defTabSz="876201" eaLnBrk="0" fontAlgn="base" hangingPunct="0">
              <a:spcBef>
                <a:spcPct val="0"/>
              </a:spcBef>
              <a:spcAft>
                <a:spcPct val="0"/>
              </a:spcAft>
              <a:defRPr sz="2300">
                <a:solidFill>
                  <a:schemeClr val="tx1"/>
                </a:solidFill>
                <a:latin typeface="Times" charset="0"/>
                <a:ea typeface="ＭＳ Ｐゴシック" charset="0"/>
              </a:defRPr>
            </a:lvl8pPr>
            <a:lvl9pPr marL="3885760" indent="-228574" defTabSz="876201" eaLnBrk="0" fontAlgn="base" hangingPunct="0">
              <a:spcBef>
                <a:spcPct val="0"/>
              </a:spcBef>
              <a:spcAft>
                <a:spcPct val="0"/>
              </a:spcAft>
              <a:defRPr sz="2300">
                <a:solidFill>
                  <a:schemeClr val="tx1"/>
                </a:solidFill>
                <a:latin typeface="Times" charset="0"/>
                <a:ea typeface="ＭＳ Ｐゴシック" charset="0"/>
              </a:defRPr>
            </a:lvl9pPr>
          </a:lstStyle>
          <a:p>
            <a:fld id="{BA4E9AAE-4B47-452D-A377-E8032DC62D8A}" type="slidenum">
              <a:rPr lang="fr-FR" sz="1200"/>
              <a:t>7</a:t>
            </a:fld>
            <a:endParaRPr lang="fr-FR" sz="1200"/>
          </a:p>
        </p:txBody>
      </p:sp>
      <p:sp>
        <p:nvSpPr>
          <p:cNvPr id="51203" name="Rectangle 2"/>
          <p:cNvSpPr>
            <a:spLocks noGrp="1" noRot="1" noChangeAspect="1" noChangeArrowheads="1" noTextEdit="1"/>
          </p:cNvSpPr>
          <p:nvPr>
            <p:ph type="sldImg"/>
          </p:nvPr>
        </p:nvSpPr>
        <p:spPr>
          <a:xfrm>
            <a:off x="-19050" y="674688"/>
            <a:ext cx="2498725" cy="1874837"/>
          </a:xfrm>
        </p:spPr>
      </p:sp>
      <p:sp>
        <p:nvSpPr>
          <p:cNvPr id="74756" name="Rectangle 3"/>
          <p:cNvSpPr>
            <a:spLocks noGrp="1" noChangeArrowheads="1"/>
          </p:cNvSpPr>
          <p:nvPr>
            <p:ph type="body" idx="1"/>
          </p:nvPr>
        </p:nvSpPr>
        <p:spPr>
          <a:xfrm>
            <a:off x="298174" y="2848132"/>
            <a:ext cx="5485158" cy="59960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s-CO" sz="1200" kern="1200" dirty="0">
                <a:solidFill>
                  <a:schemeClr val="tx1"/>
                </a:solidFill>
                <a:effectLst/>
                <a:latin typeface="+mn-lt"/>
                <a:ea typeface="+mn-ea"/>
                <a:cs typeface="+mn-cs"/>
              </a:rPr>
              <a:t>¿Aún puede resumir la distribución de la edad y del sexo de los casos si tiene 40 casos? &lt;No&gt;.</a:t>
            </a:r>
          </a:p>
          <a:p>
            <a:r>
              <a:rPr lang="es-CO" sz="1200" kern="1200" dirty="0">
                <a:solidFill>
                  <a:schemeClr val="tx1"/>
                </a:solidFill>
                <a:effectLst/>
                <a:latin typeface="+mn-lt"/>
                <a:ea typeface="+mn-ea"/>
                <a:cs typeface="+mn-cs"/>
              </a:rPr>
              <a:t>Entonces, cuando tiene más que unos pocos casos, necesitamos más que solo el listado cronológico para resumir la información.</a:t>
            </a:r>
            <a:endParaRPr lang="en-US" dirty="0">
              <a:latin typeface="Arial" charset="0"/>
            </a:endParaRPr>
          </a:p>
        </p:txBody>
      </p:sp>
    </p:spTree>
    <p:extLst>
      <p:ext uri="{BB962C8B-B14F-4D97-AF65-F5344CB8AC3E}">
        <p14:creationId xmlns:p14="http://schemas.microsoft.com/office/powerpoint/2010/main" val="252951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A continuación, encontrará una tabla en la que se visualiza el número de muertes maternas según el tipo durante los años 2017 al 2019.  Analicemos una característica a la vez.</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términos bastantes simples, una tabla contiene un conjunto de datos organizados en filas y columnas.</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Cada bloque de datos dentro de la tabla se denomina </a:t>
            </a:r>
            <a:r>
              <a:rPr lang="es-CO" sz="1200" b="1" kern="1200" dirty="0">
                <a:solidFill>
                  <a:schemeClr val="tx1"/>
                </a:solidFill>
                <a:effectLst/>
                <a:latin typeface="+mn-lt"/>
                <a:ea typeface="+mn-ea"/>
                <a:cs typeface="+mn-cs"/>
              </a:rPr>
              <a:t>celda</a:t>
            </a:r>
            <a:r>
              <a:rPr lang="es-CO" sz="1200" kern="1200" dirty="0">
                <a:solidFill>
                  <a:schemeClr val="tx1"/>
                </a:solidFill>
                <a:effectLst/>
                <a:latin typeface="+mn-lt"/>
                <a:ea typeface="+mn-ea"/>
                <a:cs typeface="+mn-cs"/>
              </a:rPr>
              <a:t>.</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Las filas y columnas necesitan etiquetas claras y concisas.</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la mayoría de las tablas, es buena idea incluir los totales de las filas y de las columnas.</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Es sumamente importante tener un buen título.  Los títulos deben incluir Qué (la enfermedad o afección), Dónde y Cuándo.  ¿El título incluye los 3 elementos?  </a:t>
            </a:r>
            <a:r>
              <a:rPr lang="es-CO" sz="1200" i="1" kern="1200" dirty="0">
                <a:solidFill>
                  <a:schemeClr val="tx1"/>
                </a:solidFill>
                <a:effectLst/>
                <a:latin typeface="+mn-lt"/>
                <a:ea typeface="+mn-ea"/>
                <a:cs typeface="+mn-cs"/>
              </a:rPr>
              <a:t>&lt;Sí&gt;</a:t>
            </a:r>
            <a:endParaRPr lang="es-CO"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Por último, particularmente si presentamos datos de otra persona, debemos incluir la fuente o referencia.</a:t>
            </a:r>
          </a:p>
          <a:p>
            <a:r>
              <a:rPr lang="es-CO" sz="1200" kern="1200" dirty="0">
                <a:solidFill>
                  <a:schemeClr val="tx1"/>
                </a:solidFill>
                <a:effectLst/>
                <a:latin typeface="+mn-lt"/>
                <a:ea typeface="+mn-ea"/>
                <a:cs typeface="+mn-cs"/>
              </a:rPr>
              <a:t>La tabla debe ser “funcional”.  Esto significa que, si alguien utilizara tijeras para cortar la tabla, el gráfico o el mapa del informe y los publicara en un tablero de anuncios de algún lugar, ¿las personas que pasaran podrían saber lo que el autor intentaba transmitir, alguien sabría cuál es la enfermedad, dónde y cuándo y cuál fue el punto </a:t>
            </a:r>
            <a:endParaRPr lang="en-US" altLang="en-US" sz="900" dirty="0">
              <a:latin typeface="Arial" panose="020B0604020202020204" pitchFamily="34" charset="0"/>
              <a:cs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8</a:t>
            </a:fld>
            <a:endParaRPr lang="es-CO"/>
          </a:p>
        </p:txBody>
      </p:sp>
    </p:spTree>
    <p:extLst>
      <p:ext uri="{BB962C8B-B14F-4D97-AF65-F5344CB8AC3E}">
        <p14:creationId xmlns:p14="http://schemas.microsoft.com/office/powerpoint/2010/main" val="359783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Para crear una distribución de frecuencia o una tabla de 1 variable, simplemente en la </a:t>
            </a:r>
            <a:r>
              <a:rPr lang="es-CO" sz="1200" b="1" kern="1200" dirty="0">
                <a:solidFill>
                  <a:schemeClr val="tx1"/>
                </a:solidFill>
                <a:effectLst/>
                <a:latin typeface="+mn-lt"/>
                <a:ea typeface="+mn-ea"/>
                <a:cs typeface="+mn-cs"/>
              </a:rPr>
              <a:t>primera columna </a:t>
            </a:r>
            <a:r>
              <a:rPr lang="es-CO" sz="1200" kern="1200" dirty="0">
                <a:solidFill>
                  <a:schemeClr val="tx1"/>
                </a:solidFill>
                <a:effectLst/>
                <a:latin typeface="+mn-lt"/>
                <a:ea typeface="+mn-ea"/>
                <a:cs typeface="+mn-cs"/>
              </a:rPr>
              <a:t>enumere todos los valores que puede tener la variable, para el ejemplo una variable nominal (sexo: cuyos valores pueden ser masculino o femenino). Es importante, que dentro de la variable tengamos las opciones otro o desconocido.</a:t>
            </a:r>
          </a:p>
          <a:p>
            <a:r>
              <a:rPr lang="es-CO" sz="1200" kern="1200" dirty="0">
                <a:solidFill>
                  <a:schemeClr val="tx1"/>
                </a:solidFill>
                <a:effectLst/>
                <a:latin typeface="+mn-lt"/>
                <a:ea typeface="+mn-ea"/>
                <a:cs typeface="+mn-cs"/>
              </a:rPr>
              <a:t>En </a:t>
            </a:r>
            <a:r>
              <a:rPr lang="es-CO" sz="1200" b="1" kern="1200" dirty="0">
                <a:solidFill>
                  <a:schemeClr val="tx1"/>
                </a:solidFill>
                <a:effectLst/>
                <a:latin typeface="+mn-lt"/>
                <a:ea typeface="+mn-ea"/>
                <a:cs typeface="+mn-cs"/>
              </a:rPr>
              <a:t>la segunda columna </a:t>
            </a:r>
            <a:r>
              <a:rPr lang="es-CO" sz="1200" kern="1200" dirty="0">
                <a:solidFill>
                  <a:schemeClr val="tx1"/>
                </a:solidFill>
                <a:effectLst/>
                <a:latin typeface="+mn-lt"/>
                <a:ea typeface="+mn-ea"/>
                <a:cs typeface="+mn-cs"/>
              </a:rPr>
              <a:t>se presenta el número de registros para cada valor o etiqueta, en el ejemplo podemos ver que 83 registros son del sexo masculino y 42 del sexo femenino.</a:t>
            </a:r>
          </a:p>
          <a:p>
            <a:r>
              <a:rPr lang="es-CO" sz="1200" kern="1200" dirty="0">
                <a:solidFill>
                  <a:schemeClr val="tx1"/>
                </a:solidFill>
                <a:effectLst/>
                <a:latin typeface="+mn-lt"/>
                <a:ea typeface="+mn-ea"/>
                <a:cs typeface="+mn-cs"/>
              </a:rPr>
              <a:t>En la </a:t>
            </a:r>
            <a:r>
              <a:rPr lang="es-CO" sz="1200" b="1" kern="1200" dirty="0">
                <a:solidFill>
                  <a:schemeClr val="tx1"/>
                </a:solidFill>
                <a:effectLst/>
                <a:latin typeface="+mn-lt"/>
                <a:ea typeface="+mn-ea"/>
                <a:cs typeface="+mn-cs"/>
              </a:rPr>
              <a:t>tercera columna</a:t>
            </a:r>
            <a:r>
              <a:rPr lang="es-CO" sz="1200" kern="1200" dirty="0">
                <a:solidFill>
                  <a:schemeClr val="tx1"/>
                </a:solidFill>
                <a:effectLst/>
                <a:latin typeface="+mn-lt"/>
                <a:ea typeface="+mn-ea"/>
                <a:cs typeface="+mn-cs"/>
              </a:rPr>
              <a:t> se presenta el porcentaje que puede ser opcional</a:t>
            </a:r>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9</a:t>
            </a:fld>
            <a:endParaRPr lang="es-CO"/>
          </a:p>
        </p:txBody>
      </p:sp>
    </p:spTree>
    <p:extLst>
      <p:ext uri="{BB962C8B-B14F-4D97-AF65-F5344CB8AC3E}">
        <p14:creationId xmlns:p14="http://schemas.microsoft.com/office/powerpoint/2010/main" val="178062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Para crear una tabla de frecuencia de una (1) variable cuantitativa en la </a:t>
            </a:r>
            <a:r>
              <a:rPr lang="es-CO" sz="1200" b="1" kern="1200" dirty="0">
                <a:solidFill>
                  <a:schemeClr val="tx1"/>
                </a:solidFill>
                <a:effectLst/>
                <a:latin typeface="+mn-lt"/>
                <a:ea typeface="+mn-ea"/>
                <a:cs typeface="+mn-cs"/>
              </a:rPr>
              <a:t>primera columna </a:t>
            </a:r>
            <a:r>
              <a:rPr lang="es-CO" sz="1200" b="0" kern="1200" dirty="0">
                <a:solidFill>
                  <a:schemeClr val="tx1"/>
                </a:solidFill>
                <a:effectLst/>
                <a:latin typeface="+mn-lt"/>
                <a:ea typeface="+mn-ea"/>
                <a:cs typeface="+mn-cs"/>
              </a:rPr>
              <a:t> se registra </a:t>
            </a:r>
            <a:r>
              <a:rPr lang="es-CO" sz="1200" kern="1200" dirty="0">
                <a:solidFill>
                  <a:schemeClr val="tx1"/>
                </a:solidFill>
                <a:effectLst/>
                <a:latin typeface="+mn-lt"/>
                <a:ea typeface="+mn-ea"/>
                <a:cs typeface="+mn-cs"/>
              </a:rPr>
              <a:t>los valores o rango de valores que puede tener la variable, como podemos observar en el ejemplo se enumeran los rangos para la variable edad, </a:t>
            </a:r>
            <a:r>
              <a:rPr lang="es-CO" sz="1200" kern="1200" dirty="0" err="1">
                <a:solidFill>
                  <a:schemeClr val="tx1"/>
                </a:solidFill>
                <a:effectLst/>
                <a:latin typeface="+mn-lt"/>
                <a:ea typeface="+mn-ea"/>
                <a:cs typeface="+mn-cs"/>
              </a:rPr>
              <a:t>asi</a:t>
            </a:r>
            <a:r>
              <a:rPr lang="es-CO" sz="1200" kern="1200" dirty="0">
                <a:solidFill>
                  <a:schemeClr val="tx1"/>
                </a:solidFill>
                <a:effectLst/>
                <a:latin typeface="+mn-lt"/>
                <a:ea typeface="+mn-ea"/>
                <a:cs typeface="+mn-cs"/>
              </a:rPr>
              <a:t> mismo es posible crear la opción “desconocido” para registrar los datos de los que no se obtuvo información y en la ultima celda el total.</a:t>
            </a:r>
          </a:p>
          <a:p>
            <a:r>
              <a:rPr lang="es-CO" sz="1200" kern="1200" dirty="0">
                <a:solidFill>
                  <a:schemeClr val="tx1"/>
                </a:solidFill>
                <a:effectLst/>
                <a:latin typeface="+mn-lt"/>
                <a:ea typeface="+mn-ea"/>
                <a:cs typeface="+mn-cs"/>
              </a:rPr>
              <a:t>En </a:t>
            </a:r>
            <a:r>
              <a:rPr lang="es-CO" sz="1200" b="1" kern="1200" dirty="0">
                <a:solidFill>
                  <a:schemeClr val="tx1"/>
                </a:solidFill>
                <a:effectLst/>
                <a:latin typeface="+mn-lt"/>
                <a:ea typeface="+mn-ea"/>
                <a:cs typeface="+mn-cs"/>
              </a:rPr>
              <a:t>la segunda columna </a:t>
            </a:r>
            <a:r>
              <a:rPr lang="es-CO" sz="1200" kern="1200" dirty="0">
                <a:solidFill>
                  <a:schemeClr val="tx1"/>
                </a:solidFill>
                <a:effectLst/>
                <a:latin typeface="+mn-lt"/>
                <a:ea typeface="+mn-ea"/>
                <a:cs typeface="+mn-cs"/>
              </a:rPr>
              <a:t>se presenta el número de registros para cada valor o  intervalo establecido, observando que el mayor numero de casos se registra en el grupo de 25-44 años.</a:t>
            </a:r>
          </a:p>
          <a:p>
            <a:r>
              <a:rPr lang="es-CO" sz="1200" kern="1200" dirty="0">
                <a:solidFill>
                  <a:schemeClr val="tx1"/>
                </a:solidFill>
                <a:effectLst/>
                <a:latin typeface="+mn-lt"/>
                <a:ea typeface="+mn-ea"/>
                <a:cs typeface="+mn-cs"/>
              </a:rPr>
              <a:t>En la </a:t>
            </a:r>
            <a:r>
              <a:rPr lang="es-CO" sz="1200" b="1" kern="1200" dirty="0">
                <a:solidFill>
                  <a:schemeClr val="tx1"/>
                </a:solidFill>
                <a:effectLst/>
                <a:latin typeface="+mn-lt"/>
                <a:ea typeface="+mn-ea"/>
                <a:cs typeface="+mn-cs"/>
              </a:rPr>
              <a:t>tercera columna</a:t>
            </a:r>
            <a:r>
              <a:rPr lang="es-CO" sz="1200" kern="1200" dirty="0">
                <a:solidFill>
                  <a:schemeClr val="tx1"/>
                </a:solidFill>
                <a:effectLst/>
                <a:latin typeface="+mn-lt"/>
                <a:ea typeface="+mn-ea"/>
                <a:cs typeface="+mn-cs"/>
              </a:rPr>
              <a:t> se presenta el porcentaje que puede ser opcional.</a:t>
            </a:r>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10</a:t>
            </a:fld>
            <a:endParaRPr lang="es-CO"/>
          </a:p>
        </p:txBody>
      </p:sp>
    </p:spTree>
    <p:extLst>
      <p:ext uri="{BB962C8B-B14F-4D97-AF65-F5344CB8AC3E}">
        <p14:creationId xmlns:p14="http://schemas.microsoft.com/office/powerpoint/2010/main" val="354370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Una tabla de dos variables muestra recuentos según dos variables a la vez, basada en las categorías de fila y columna.  Las tablas de dos variables a veces se denominan “análisis cruzados” (para referencia cruzada) o tablas de contingencia.</a:t>
            </a:r>
          </a:p>
          <a:p>
            <a:r>
              <a:rPr lang="es-CO" sz="1200" kern="1200" dirty="0">
                <a:solidFill>
                  <a:schemeClr val="tx1"/>
                </a:solidFill>
                <a:effectLst/>
                <a:latin typeface="+mn-lt"/>
                <a:ea typeface="+mn-ea"/>
                <a:cs typeface="+mn-cs"/>
              </a:rPr>
              <a:t>Posiblemente, conozca el término “tabla dos por dos”, que es una tabla famosa en la epidemiología de campo.  Una tabla dos por dos es una tabla de dos variables en la que cada una de las dos variables solo tiene dos categorías, p. ej., expuesto y no expuesto, y enfermo y sano.</a:t>
            </a:r>
            <a:endParaRPr lang="en-US" altLang="en-US" dirty="0">
              <a:latin typeface="Arial" panose="020B0604020202020204" pitchFamily="34" charset="0"/>
              <a:cs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11</a:t>
            </a:fld>
            <a:endParaRPr lang="es-CO"/>
          </a:p>
        </p:txBody>
      </p:sp>
    </p:spTree>
    <p:extLst>
      <p:ext uri="{BB962C8B-B14F-4D97-AF65-F5344CB8AC3E}">
        <p14:creationId xmlns:p14="http://schemas.microsoft.com/office/powerpoint/2010/main" val="231060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37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5EAD2-6341-4759-8971-A5DFAA838E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4F425D1-336B-40A5-9346-81F5AAF7210A}"/>
              </a:ext>
            </a:extLst>
          </p:cNvPr>
          <p:cNvSpPr>
            <a:spLocks noGrp="1"/>
          </p:cNvSpPr>
          <p:nvPr>
            <p:ph type="dt" sz="half" idx="10"/>
          </p:nvPr>
        </p:nvSpPr>
        <p:spPr/>
        <p:txBody>
          <a:bodyPr/>
          <a:lstStyle/>
          <a:p>
            <a:fld id="{DD1B2FCD-9945-4904-A01C-786CCAC9B891}" type="datetimeFigureOut">
              <a:rPr lang="es-CO" smtClean="0"/>
              <a:t>21/01/2021</a:t>
            </a:fld>
            <a:endParaRPr lang="es-CO"/>
          </a:p>
        </p:txBody>
      </p:sp>
      <p:sp>
        <p:nvSpPr>
          <p:cNvPr id="4" name="Marcador de pie de página 3">
            <a:extLst>
              <a:ext uri="{FF2B5EF4-FFF2-40B4-BE49-F238E27FC236}">
                <a16:creationId xmlns:a16="http://schemas.microsoft.com/office/drawing/2014/main" id="{27F45B6E-B162-449E-ABEE-522FF472EC6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407B60F-408B-466D-B99E-25A92E2FC735}"/>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189128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0184A2-DD26-4518-9FF1-2D0EB0F033EC}"/>
              </a:ext>
            </a:extLst>
          </p:cNvPr>
          <p:cNvSpPr>
            <a:spLocks noGrp="1"/>
          </p:cNvSpPr>
          <p:nvPr>
            <p:ph type="dt" sz="half" idx="10"/>
          </p:nvPr>
        </p:nvSpPr>
        <p:spPr/>
        <p:txBody>
          <a:bodyPr/>
          <a:lstStyle/>
          <a:p>
            <a:fld id="{DD1B2FCD-9945-4904-A01C-786CCAC9B891}" type="datetimeFigureOut">
              <a:rPr lang="es-CO" smtClean="0"/>
              <a:t>21/01/2021</a:t>
            </a:fld>
            <a:endParaRPr lang="es-CO"/>
          </a:p>
        </p:txBody>
      </p:sp>
      <p:sp>
        <p:nvSpPr>
          <p:cNvPr id="3" name="Marcador de pie de página 2">
            <a:extLst>
              <a:ext uri="{FF2B5EF4-FFF2-40B4-BE49-F238E27FC236}">
                <a16:creationId xmlns:a16="http://schemas.microsoft.com/office/drawing/2014/main" id="{23EF960E-31EE-4197-91F4-F21B7A63BA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6C12CF9-598D-467B-9534-29D479BB1B36}"/>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6029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153703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8071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02194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74323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84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spTree>
    <p:extLst>
      <p:ext uri="{BB962C8B-B14F-4D97-AF65-F5344CB8AC3E}">
        <p14:creationId xmlns:p14="http://schemas.microsoft.com/office/powerpoint/2010/main" val="38254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762375"/>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7130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5172076"/>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3107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2A36A-D8E6-4D71-8BEF-DC62F2D6FD2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6580E52-669D-4242-89CB-EC8DF2DF214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2A2ED2-1908-43A6-8317-D06F080D195F}"/>
              </a:ext>
            </a:extLst>
          </p:cNvPr>
          <p:cNvSpPr>
            <a:spLocks noGrp="1"/>
          </p:cNvSpPr>
          <p:nvPr>
            <p:ph type="dt" sz="half" idx="10"/>
          </p:nvPr>
        </p:nvSpPr>
        <p:spPr/>
        <p:txBody>
          <a:bodyPr/>
          <a:lstStyle/>
          <a:p>
            <a:fld id="{DD1B2FCD-9945-4904-A01C-786CCAC9B891}" type="datetimeFigureOut">
              <a:rPr lang="es-CO" smtClean="0"/>
              <a:t>21/01/2021</a:t>
            </a:fld>
            <a:endParaRPr lang="es-CO"/>
          </a:p>
        </p:txBody>
      </p:sp>
      <p:sp>
        <p:nvSpPr>
          <p:cNvPr id="5" name="Marcador de pie de página 4">
            <a:extLst>
              <a:ext uri="{FF2B5EF4-FFF2-40B4-BE49-F238E27FC236}">
                <a16:creationId xmlns:a16="http://schemas.microsoft.com/office/drawing/2014/main" id="{0DF90A10-5F83-459A-A299-4AA611646E9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5F593CF-D027-4D10-919A-A6AD04592333}"/>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82945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C47CD-7267-465C-8307-91091AD866A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69F2932-7EAA-4D1E-900A-C846E8614B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8A6CA01-7721-44A2-B199-E1967E73AC22}"/>
              </a:ext>
            </a:extLst>
          </p:cNvPr>
          <p:cNvSpPr>
            <a:spLocks noGrp="1"/>
          </p:cNvSpPr>
          <p:nvPr>
            <p:ph type="dt" sz="half" idx="10"/>
          </p:nvPr>
        </p:nvSpPr>
        <p:spPr/>
        <p:txBody>
          <a:bodyPr/>
          <a:lstStyle/>
          <a:p>
            <a:fld id="{DD1B2FCD-9945-4904-A01C-786CCAC9B891}" type="datetimeFigureOut">
              <a:rPr lang="es-CO" smtClean="0"/>
              <a:t>21/01/2021</a:t>
            </a:fld>
            <a:endParaRPr lang="es-CO"/>
          </a:p>
        </p:txBody>
      </p:sp>
      <p:sp>
        <p:nvSpPr>
          <p:cNvPr id="5" name="Marcador de pie de página 4">
            <a:extLst>
              <a:ext uri="{FF2B5EF4-FFF2-40B4-BE49-F238E27FC236}">
                <a16:creationId xmlns:a16="http://schemas.microsoft.com/office/drawing/2014/main" id="{D68313C4-4D45-4343-80E4-399A995EFF3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ED6665-3629-4059-9C4C-7E8D3235D73A}"/>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321124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90496-40A1-49C6-9F87-30656AFACD5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E7DB547-57F7-44E5-8F6D-44EF8B0F188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AAE246-7624-470F-9AAA-DFD780F49F1D}"/>
              </a:ext>
            </a:extLst>
          </p:cNvPr>
          <p:cNvSpPr>
            <a:spLocks noGrp="1"/>
          </p:cNvSpPr>
          <p:nvPr>
            <p:ph type="dt" sz="half" idx="10"/>
          </p:nvPr>
        </p:nvSpPr>
        <p:spPr/>
        <p:txBody>
          <a:bodyPr/>
          <a:lstStyle/>
          <a:p>
            <a:fld id="{DD1B2FCD-9945-4904-A01C-786CCAC9B891}" type="datetimeFigureOut">
              <a:rPr lang="es-CO" smtClean="0"/>
              <a:t>21/01/2021</a:t>
            </a:fld>
            <a:endParaRPr lang="es-CO"/>
          </a:p>
        </p:txBody>
      </p:sp>
      <p:sp>
        <p:nvSpPr>
          <p:cNvPr id="5" name="Marcador de pie de página 4">
            <a:extLst>
              <a:ext uri="{FF2B5EF4-FFF2-40B4-BE49-F238E27FC236}">
                <a16:creationId xmlns:a16="http://schemas.microsoft.com/office/drawing/2014/main" id="{7A2D9877-3814-4452-8B49-066EC6D6009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0E95EA9-0D4A-4599-B33C-22E77222FC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41622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4A162-D815-4EE7-8D71-9911F698E3A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3B562F7-745A-4C8B-9DDA-6DC6957CD098}"/>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C6D97DB-7B30-4CF8-8DCD-AE1688CAD57F}"/>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0798A32-BF51-4AEB-A12E-3B33C63AC7FC}"/>
              </a:ext>
            </a:extLst>
          </p:cNvPr>
          <p:cNvSpPr>
            <a:spLocks noGrp="1"/>
          </p:cNvSpPr>
          <p:nvPr>
            <p:ph type="dt" sz="half" idx="10"/>
          </p:nvPr>
        </p:nvSpPr>
        <p:spPr/>
        <p:txBody>
          <a:bodyPr/>
          <a:lstStyle/>
          <a:p>
            <a:fld id="{DD1B2FCD-9945-4904-A01C-786CCAC9B891}" type="datetimeFigureOut">
              <a:rPr lang="es-CO" smtClean="0"/>
              <a:t>21/01/2021</a:t>
            </a:fld>
            <a:endParaRPr lang="es-CO"/>
          </a:p>
        </p:txBody>
      </p:sp>
      <p:sp>
        <p:nvSpPr>
          <p:cNvPr id="6" name="Marcador de pie de página 5">
            <a:extLst>
              <a:ext uri="{FF2B5EF4-FFF2-40B4-BE49-F238E27FC236}">
                <a16:creationId xmlns:a16="http://schemas.microsoft.com/office/drawing/2014/main" id="{EA65717E-D28B-441A-A6A6-66464420725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9E55FBB-EECE-4906-B3E8-750F0ACBDE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55975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0DD24-2E27-4D60-AAD2-1C29A28B27C5}"/>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09DAC3-9692-4013-A099-1679E410487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88A273-5E3D-49FA-8B3E-8951CD19384E}"/>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35B33FF-3AB4-4DA7-89A9-D072EFD724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419D15-FE6C-40BF-9C95-B9448CCD77B3}"/>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21E8266-CEE5-4D21-8D99-925ED405719B}"/>
              </a:ext>
            </a:extLst>
          </p:cNvPr>
          <p:cNvSpPr>
            <a:spLocks noGrp="1"/>
          </p:cNvSpPr>
          <p:nvPr>
            <p:ph type="dt" sz="half" idx="10"/>
          </p:nvPr>
        </p:nvSpPr>
        <p:spPr/>
        <p:txBody>
          <a:bodyPr/>
          <a:lstStyle/>
          <a:p>
            <a:fld id="{DD1B2FCD-9945-4904-A01C-786CCAC9B891}" type="datetimeFigureOut">
              <a:rPr lang="es-CO" smtClean="0"/>
              <a:t>21/01/2021</a:t>
            </a:fld>
            <a:endParaRPr lang="es-CO"/>
          </a:p>
        </p:txBody>
      </p:sp>
      <p:sp>
        <p:nvSpPr>
          <p:cNvPr id="8" name="Marcador de pie de página 7">
            <a:extLst>
              <a:ext uri="{FF2B5EF4-FFF2-40B4-BE49-F238E27FC236}">
                <a16:creationId xmlns:a16="http://schemas.microsoft.com/office/drawing/2014/main" id="{F9F0DAA1-B70D-4354-A96F-FFA672B3873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6ABD312-EB9F-48A8-BB0C-C0C476D36C99}"/>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9939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CEA3C5-03B6-4CAE-9AE7-891320DAC8A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E8B308B-1BE8-46E2-8740-C00FEF4116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B3C6B9-4406-4A2E-A8A2-307890C36C4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B2FCD-9945-4904-A01C-786CCAC9B891}" type="datetimeFigureOut">
              <a:rPr lang="es-CO" smtClean="0"/>
              <a:t>21/01/2021</a:t>
            </a:fld>
            <a:endParaRPr lang="es-CO"/>
          </a:p>
        </p:txBody>
      </p:sp>
      <p:sp>
        <p:nvSpPr>
          <p:cNvPr id="5" name="Marcador de pie de página 4">
            <a:extLst>
              <a:ext uri="{FF2B5EF4-FFF2-40B4-BE49-F238E27FC236}">
                <a16:creationId xmlns:a16="http://schemas.microsoft.com/office/drawing/2014/main" id="{BC54238A-EDDC-4D78-842D-4F12560CEF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5B00AD8-AA5E-4970-945A-B0B620E3DA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E23C7-5584-496A-9D50-5D6BB514B3F9}" type="slidenum">
              <a:rPr lang="es-CO" smtClean="0"/>
              <a:t>‹Nº›</a:t>
            </a:fld>
            <a:endParaRPr lang="es-CO"/>
          </a:p>
        </p:txBody>
      </p:sp>
    </p:spTree>
    <p:extLst>
      <p:ext uri="{BB962C8B-B14F-4D97-AF65-F5344CB8AC3E}">
        <p14:creationId xmlns:p14="http://schemas.microsoft.com/office/powerpoint/2010/main" val="29693830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21/01/2021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7807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34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7B8C9-3F25-43DE-BB55-DBD66F04F2DC}"/>
              </a:ext>
            </a:extLst>
          </p:cNvPr>
          <p:cNvSpPr>
            <a:spLocks noGrp="1"/>
          </p:cNvSpPr>
          <p:nvPr>
            <p:ph type="title"/>
          </p:nvPr>
        </p:nvSpPr>
        <p:spPr/>
        <p:txBody>
          <a:bodyPr>
            <a:noAutofit/>
          </a:bodyPr>
          <a:lstStyle/>
          <a:p>
            <a:pPr algn="r"/>
            <a:r>
              <a:rPr lang="es-CO" sz="2400" dirty="0">
                <a:solidFill>
                  <a:srgbClr val="C00000"/>
                </a:solidFill>
                <a:latin typeface="Gotham Black" pitchFamily="50" charset="0"/>
              </a:rPr>
              <a:t>Distribución frecuencia – Tabla 1 variable (Cuantitativas)</a:t>
            </a:r>
          </a:p>
        </p:txBody>
      </p:sp>
      <p:sp>
        <p:nvSpPr>
          <p:cNvPr id="3" name="Marcador de contenido 2">
            <a:extLst>
              <a:ext uri="{FF2B5EF4-FFF2-40B4-BE49-F238E27FC236}">
                <a16:creationId xmlns:a16="http://schemas.microsoft.com/office/drawing/2014/main" id="{18209A77-C2D0-4958-B0C4-6856326DDE13}"/>
              </a:ext>
            </a:extLst>
          </p:cNvPr>
          <p:cNvSpPr>
            <a:spLocks noGrp="1"/>
          </p:cNvSpPr>
          <p:nvPr>
            <p:ph sz="quarter" idx="10"/>
          </p:nvPr>
        </p:nvSpPr>
        <p:spPr>
          <a:xfrm>
            <a:off x="528637" y="1128154"/>
            <a:ext cx="8086725" cy="1944216"/>
          </a:xfrm>
        </p:spPr>
        <p:txBody>
          <a:bodyPr>
            <a:normAutofit/>
          </a:bodyPr>
          <a:lstStyle/>
          <a:p>
            <a:r>
              <a:rPr lang="es-MX" sz="2000" dirty="0">
                <a:latin typeface="Gotham Light" pitchFamily="50" charset="0"/>
              </a:rPr>
              <a:t>Columna 1: todos los valores posibles o rangos de valores ("intervalos") (opcionalmente: desconocido)</a:t>
            </a:r>
          </a:p>
          <a:p>
            <a:r>
              <a:rPr lang="es-MX" sz="2000" dirty="0">
                <a:latin typeface="Gotham Light" pitchFamily="50" charset="0"/>
              </a:rPr>
              <a:t>Columna 2: número de registros para cada valor o intervalo</a:t>
            </a:r>
          </a:p>
          <a:p>
            <a:r>
              <a:rPr lang="es-MX" sz="2000" dirty="0">
                <a:latin typeface="Gotham Light" pitchFamily="50" charset="0"/>
              </a:rPr>
              <a:t>Columna 3: Porcentaje (opcional)</a:t>
            </a:r>
            <a:endParaRPr lang="es-CO" sz="2000" dirty="0">
              <a:latin typeface="Gotham Light" pitchFamily="50" charset="0"/>
            </a:endParaRPr>
          </a:p>
        </p:txBody>
      </p:sp>
      <p:graphicFrame>
        <p:nvGraphicFramePr>
          <p:cNvPr id="6" name="Objeto 5">
            <a:extLst>
              <a:ext uri="{FF2B5EF4-FFF2-40B4-BE49-F238E27FC236}">
                <a16:creationId xmlns:a16="http://schemas.microsoft.com/office/drawing/2014/main" id="{F2A8BCFE-8313-49D8-A117-6B4D860A3520}"/>
              </a:ext>
            </a:extLst>
          </p:cNvPr>
          <p:cNvGraphicFramePr>
            <a:graphicFrameLocks noChangeAspect="1"/>
          </p:cNvGraphicFramePr>
          <p:nvPr>
            <p:extLst>
              <p:ext uri="{D42A27DB-BD31-4B8C-83A1-F6EECF244321}">
                <p14:modId xmlns:p14="http://schemas.microsoft.com/office/powerpoint/2010/main" val="2383270895"/>
              </p:ext>
            </p:extLst>
          </p:nvPr>
        </p:nvGraphicFramePr>
        <p:xfrm>
          <a:off x="1523101" y="3442956"/>
          <a:ext cx="5935766" cy="3226403"/>
        </p:xfrm>
        <a:graphic>
          <a:graphicData uri="http://schemas.openxmlformats.org/presentationml/2006/ole">
            <mc:AlternateContent xmlns:mc="http://schemas.openxmlformats.org/markup-compatibility/2006">
              <mc:Choice xmlns:v="urn:schemas-microsoft-com:vml" Requires="v">
                <p:oleObj name="Worksheet" r:id="rId3" imgW="3219503" imgH="1914460" progId="Excel.Sheet.12">
                  <p:embed/>
                </p:oleObj>
              </mc:Choice>
              <mc:Fallback>
                <p:oleObj name="Worksheet" r:id="rId3" imgW="3219503" imgH="1914460" progId="Excel.Sheet.12">
                  <p:embed/>
                  <p:pic>
                    <p:nvPicPr>
                      <p:cNvPr id="0" name=""/>
                      <p:cNvPicPr/>
                      <p:nvPr/>
                    </p:nvPicPr>
                    <p:blipFill>
                      <a:blip r:embed="rId4"/>
                      <a:stretch>
                        <a:fillRect/>
                      </a:stretch>
                    </p:blipFill>
                    <p:spPr>
                      <a:xfrm>
                        <a:off x="1523101" y="3442956"/>
                        <a:ext cx="5935766" cy="3226403"/>
                      </a:xfrm>
                      <a:prstGeom prst="rect">
                        <a:avLst/>
                      </a:prstGeom>
                    </p:spPr>
                  </p:pic>
                </p:oleObj>
              </mc:Fallback>
            </mc:AlternateContent>
          </a:graphicData>
        </a:graphic>
      </p:graphicFrame>
      <p:sp>
        <p:nvSpPr>
          <p:cNvPr id="9" name="CuadroTexto 8">
            <a:extLst>
              <a:ext uri="{FF2B5EF4-FFF2-40B4-BE49-F238E27FC236}">
                <a16:creationId xmlns:a16="http://schemas.microsoft.com/office/drawing/2014/main" id="{FC711C29-A07C-43AC-B1C8-87064F3A2109}"/>
              </a:ext>
            </a:extLst>
          </p:cNvPr>
          <p:cNvSpPr txBox="1"/>
          <p:nvPr/>
        </p:nvSpPr>
        <p:spPr>
          <a:xfrm>
            <a:off x="696540" y="2782669"/>
            <a:ext cx="7679481" cy="707886"/>
          </a:xfrm>
          <a:prstGeom prst="rect">
            <a:avLst/>
          </a:prstGeom>
          <a:noFill/>
        </p:spPr>
        <p:txBody>
          <a:bodyPr wrap="square">
            <a:spAutoFit/>
          </a:bodyPr>
          <a:lstStyle/>
          <a:p>
            <a:pPr algn="ctr"/>
            <a:r>
              <a:rPr lang="es-CO" sz="2000" b="1" dirty="0">
                <a:latin typeface="Gotham Light" pitchFamily="50" charset="0"/>
                <a:cs typeface="Arial" panose="020B0604020202020204" pitchFamily="34" charset="0"/>
              </a:rPr>
              <a:t>Número de casos de tuberculosis por grupo de edad en el Distrito A, 2019</a:t>
            </a:r>
          </a:p>
        </p:txBody>
      </p:sp>
    </p:spTree>
    <p:extLst>
      <p:ext uri="{BB962C8B-B14F-4D97-AF65-F5344CB8AC3E}">
        <p14:creationId xmlns:p14="http://schemas.microsoft.com/office/powerpoint/2010/main" val="253892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3A970-4CDC-4D52-9967-0C94C3559845}"/>
              </a:ext>
            </a:extLst>
          </p:cNvPr>
          <p:cNvSpPr>
            <a:spLocks noGrp="1"/>
          </p:cNvSpPr>
          <p:nvPr>
            <p:ph type="title"/>
          </p:nvPr>
        </p:nvSpPr>
        <p:spPr>
          <a:xfrm>
            <a:off x="613332" y="332656"/>
            <a:ext cx="8086725" cy="400050"/>
          </a:xfrm>
        </p:spPr>
        <p:txBody>
          <a:bodyPr>
            <a:noAutofit/>
          </a:bodyPr>
          <a:lstStyle/>
          <a:p>
            <a:pPr algn="ctr"/>
            <a:r>
              <a:rPr lang="es-CO" sz="2800" dirty="0">
                <a:solidFill>
                  <a:srgbClr val="C00000"/>
                </a:solidFill>
                <a:latin typeface="Gotham Black" pitchFamily="50" charset="0"/>
              </a:rPr>
              <a:t>Tabla de 2 variables</a:t>
            </a:r>
          </a:p>
        </p:txBody>
      </p:sp>
      <p:sp>
        <p:nvSpPr>
          <p:cNvPr id="3" name="Marcador de contenido 2">
            <a:extLst>
              <a:ext uri="{FF2B5EF4-FFF2-40B4-BE49-F238E27FC236}">
                <a16:creationId xmlns:a16="http://schemas.microsoft.com/office/drawing/2014/main" id="{6E3BAB01-AE4A-4700-AE46-99908BFD8347}"/>
              </a:ext>
            </a:extLst>
          </p:cNvPr>
          <p:cNvSpPr>
            <a:spLocks noGrp="1"/>
          </p:cNvSpPr>
          <p:nvPr>
            <p:ph sz="quarter" idx="10"/>
          </p:nvPr>
        </p:nvSpPr>
        <p:spPr>
          <a:xfrm>
            <a:off x="492919" y="1268760"/>
            <a:ext cx="8327553" cy="4690839"/>
          </a:xfrm>
        </p:spPr>
        <p:txBody>
          <a:bodyPr>
            <a:normAutofit lnSpcReduction="10000"/>
          </a:bodyPr>
          <a:lstStyle/>
          <a:p>
            <a:pPr eaLnBrk="1" hangingPunct="1">
              <a:defRPr b="0" i="0"/>
            </a:pPr>
            <a:r>
              <a:rPr lang="x-none" altLang="en-US" dirty="0">
                <a:latin typeface="Gotham Light" pitchFamily="50" charset="0"/>
              </a:rPr>
              <a:t>Muestra conteos de acuerdo a dos</a:t>
            </a:r>
            <a:r>
              <a:rPr lang="es-CO" altLang="en-US" dirty="0">
                <a:latin typeface="Gotham Light" pitchFamily="50" charset="0"/>
              </a:rPr>
              <a:t> </a:t>
            </a:r>
            <a:r>
              <a:rPr lang="x-none" altLang="en-US" dirty="0">
                <a:latin typeface="Gotham Light" pitchFamily="50" charset="0"/>
              </a:rPr>
              <a:t>variables simultáneamente, con</a:t>
            </a:r>
            <a:r>
              <a:rPr lang="es-CO" altLang="en-US" dirty="0">
                <a:latin typeface="Gotham Light" pitchFamily="50" charset="0"/>
              </a:rPr>
              <a:t>:</a:t>
            </a:r>
          </a:p>
          <a:p>
            <a:pPr lvl="1">
              <a:defRPr b="0" i="0"/>
            </a:pPr>
            <a:r>
              <a:rPr lang="x-none" altLang="en-US" dirty="0">
                <a:latin typeface="Gotham Light" pitchFamily="50" charset="0"/>
              </a:rPr>
              <a:t>Una variable a lo largo de las filas</a:t>
            </a:r>
          </a:p>
          <a:p>
            <a:pPr lvl="1">
              <a:defRPr b="0" i="0"/>
            </a:pPr>
            <a:r>
              <a:rPr lang="x-none" altLang="en-US" dirty="0">
                <a:latin typeface="Gotham Light" pitchFamily="50" charset="0"/>
              </a:rPr>
              <a:t>Otra variable a lo largo de las columnas</a:t>
            </a:r>
            <a:endParaRPr lang="es-CO" altLang="en-US" dirty="0">
              <a:latin typeface="Gotham Light" pitchFamily="50" charset="0"/>
            </a:endParaRPr>
          </a:p>
          <a:p>
            <a:pPr marL="457200" lvl="1" indent="0">
              <a:buNone/>
              <a:defRPr b="0" i="0"/>
            </a:pPr>
            <a:endParaRPr lang="x-none" altLang="en-US" dirty="0">
              <a:latin typeface="Gotham Light" pitchFamily="50" charset="0"/>
            </a:endParaRPr>
          </a:p>
          <a:p>
            <a:pPr eaLnBrk="1" hangingPunct="1">
              <a:defRPr b="0" i="0"/>
            </a:pPr>
            <a:r>
              <a:rPr lang="x-none" altLang="en-US" dirty="0">
                <a:latin typeface="Gotham Light" pitchFamily="50" charset="0"/>
              </a:rPr>
              <a:t>También se denomina “análisis cruzado” o tablas de contingencia</a:t>
            </a:r>
            <a:endParaRPr lang="es-CO" altLang="en-US" dirty="0">
              <a:latin typeface="Gotham Light" pitchFamily="50" charset="0"/>
            </a:endParaRPr>
          </a:p>
          <a:p>
            <a:pPr marL="0" indent="0" eaLnBrk="1" hangingPunct="1">
              <a:buNone/>
              <a:defRPr b="0" i="0"/>
            </a:pPr>
            <a:endParaRPr lang="x-none" altLang="en-US" dirty="0">
              <a:latin typeface="Gotham Light" pitchFamily="50" charset="0"/>
            </a:endParaRPr>
          </a:p>
          <a:p>
            <a:pPr eaLnBrk="1" hangingPunct="1">
              <a:defRPr b="0" i="0"/>
            </a:pPr>
            <a:r>
              <a:rPr lang="x-none" altLang="en-US" dirty="0">
                <a:latin typeface="Gotham Light" pitchFamily="50" charset="0"/>
              </a:rPr>
              <a:t>Tabla de dos por dos = tabla de dos variables donde ambas variables tienen solamente dos categorías cada una</a:t>
            </a:r>
          </a:p>
          <a:p>
            <a:endParaRPr lang="es-CO" dirty="0"/>
          </a:p>
        </p:txBody>
      </p:sp>
    </p:spTree>
    <p:extLst>
      <p:ext uri="{BB962C8B-B14F-4D97-AF65-F5344CB8AC3E}">
        <p14:creationId xmlns:p14="http://schemas.microsoft.com/office/powerpoint/2010/main" val="29975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3A970-4CDC-4D52-9967-0C94C3559845}"/>
              </a:ext>
            </a:extLst>
          </p:cNvPr>
          <p:cNvSpPr>
            <a:spLocks noGrp="1"/>
          </p:cNvSpPr>
          <p:nvPr>
            <p:ph type="title"/>
          </p:nvPr>
        </p:nvSpPr>
        <p:spPr>
          <a:xfrm>
            <a:off x="711000" y="652859"/>
            <a:ext cx="8086725" cy="400050"/>
          </a:xfrm>
        </p:spPr>
        <p:txBody>
          <a:bodyPr>
            <a:noAutofit/>
          </a:bodyPr>
          <a:lstStyle/>
          <a:p>
            <a:pPr algn="ctr"/>
            <a:r>
              <a:rPr lang="es-CO" sz="2800" dirty="0">
                <a:solidFill>
                  <a:srgbClr val="C00000"/>
                </a:solidFill>
                <a:latin typeface="Gotham Black" pitchFamily="50" charset="0"/>
              </a:rPr>
              <a:t>Ejemplo de Tabla de 2 x 2 </a:t>
            </a:r>
            <a:br>
              <a:rPr lang="es-CO" sz="2800" dirty="0">
                <a:solidFill>
                  <a:srgbClr val="C00000"/>
                </a:solidFill>
                <a:latin typeface="Gotham Black" pitchFamily="50" charset="0"/>
              </a:rPr>
            </a:br>
            <a:r>
              <a:rPr lang="es-CO" sz="2800" dirty="0">
                <a:solidFill>
                  <a:srgbClr val="C00000"/>
                </a:solidFill>
                <a:latin typeface="Gotham Black" pitchFamily="50" charset="0"/>
              </a:rPr>
              <a:t>Casos y tasa de ataque en Brote de ETA asociado al consumo de ensalada, municipio X, año X</a:t>
            </a:r>
          </a:p>
        </p:txBody>
      </p:sp>
      <p:graphicFrame>
        <p:nvGraphicFramePr>
          <p:cNvPr id="3" name="Objeto 2">
            <a:extLst>
              <a:ext uri="{FF2B5EF4-FFF2-40B4-BE49-F238E27FC236}">
                <a16:creationId xmlns:a16="http://schemas.microsoft.com/office/drawing/2014/main" id="{94BF7D76-A092-4598-A86F-A957BA032BB0}"/>
              </a:ext>
            </a:extLst>
          </p:cNvPr>
          <p:cNvGraphicFramePr>
            <a:graphicFrameLocks noChangeAspect="1"/>
          </p:cNvGraphicFramePr>
          <p:nvPr>
            <p:extLst>
              <p:ext uri="{D42A27DB-BD31-4B8C-83A1-F6EECF244321}">
                <p14:modId xmlns:p14="http://schemas.microsoft.com/office/powerpoint/2010/main" val="4089534073"/>
              </p:ext>
            </p:extLst>
          </p:nvPr>
        </p:nvGraphicFramePr>
        <p:xfrm>
          <a:off x="346275" y="2924944"/>
          <a:ext cx="8451450" cy="1690290"/>
        </p:xfrm>
        <a:graphic>
          <a:graphicData uri="http://schemas.openxmlformats.org/presentationml/2006/ole">
            <mc:AlternateContent xmlns:mc="http://schemas.openxmlformats.org/markup-compatibility/2006">
              <mc:Choice xmlns:v="urn:schemas-microsoft-com:vml" Requires="v">
                <p:oleObj name="Worksheet" r:id="rId3" imgW="5381472" imgH="1076434" progId="Excel.Sheet.12">
                  <p:embed/>
                </p:oleObj>
              </mc:Choice>
              <mc:Fallback>
                <p:oleObj name="Worksheet" r:id="rId3" imgW="5381472" imgH="1076434" progId="Excel.Sheet.12">
                  <p:embed/>
                  <p:pic>
                    <p:nvPicPr>
                      <p:cNvPr id="0" name=""/>
                      <p:cNvPicPr/>
                      <p:nvPr/>
                    </p:nvPicPr>
                    <p:blipFill>
                      <a:blip r:embed="rId4"/>
                      <a:stretch>
                        <a:fillRect/>
                      </a:stretch>
                    </p:blipFill>
                    <p:spPr>
                      <a:xfrm>
                        <a:off x="346275" y="2924944"/>
                        <a:ext cx="8451450" cy="1690290"/>
                      </a:xfrm>
                      <a:prstGeom prst="rect">
                        <a:avLst/>
                      </a:prstGeom>
                    </p:spPr>
                  </p:pic>
                </p:oleObj>
              </mc:Fallback>
            </mc:AlternateContent>
          </a:graphicData>
        </a:graphic>
      </p:graphicFrame>
      <p:sp>
        <p:nvSpPr>
          <p:cNvPr id="4" name="Elipse 3">
            <a:extLst>
              <a:ext uri="{FF2B5EF4-FFF2-40B4-BE49-F238E27FC236}">
                <a16:creationId xmlns:a16="http://schemas.microsoft.com/office/drawing/2014/main" id="{B962C179-B2C4-4AB6-931E-8F6E0433C867}"/>
              </a:ext>
            </a:extLst>
          </p:cNvPr>
          <p:cNvSpPr/>
          <p:nvPr/>
        </p:nvSpPr>
        <p:spPr>
          <a:xfrm>
            <a:off x="488507" y="2924944"/>
            <a:ext cx="1635221" cy="720080"/>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5" name="Elipse 4">
            <a:extLst>
              <a:ext uri="{FF2B5EF4-FFF2-40B4-BE49-F238E27FC236}">
                <a16:creationId xmlns:a16="http://schemas.microsoft.com/office/drawing/2014/main" id="{66EB72FB-E098-465D-9444-4850B1AEDF07}"/>
              </a:ext>
            </a:extLst>
          </p:cNvPr>
          <p:cNvSpPr/>
          <p:nvPr/>
        </p:nvSpPr>
        <p:spPr>
          <a:xfrm>
            <a:off x="3275857" y="2884934"/>
            <a:ext cx="1440160" cy="400050"/>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cxnSp>
        <p:nvCxnSpPr>
          <p:cNvPr id="8" name="Conector recto 7">
            <a:extLst>
              <a:ext uri="{FF2B5EF4-FFF2-40B4-BE49-F238E27FC236}">
                <a16:creationId xmlns:a16="http://schemas.microsoft.com/office/drawing/2014/main" id="{F5C5B799-E8AF-4735-8969-AF7BFD824043}"/>
              </a:ext>
            </a:extLst>
          </p:cNvPr>
          <p:cNvCxnSpPr>
            <a:cxnSpLocks/>
            <a:stCxn id="4" idx="0"/>
          </p:cNvCxnSpPr>
          <p:nvPr/>
        </p:nvCxnSpPr>
        <p:spPr>
          <a:xfrm flipV="1">
            <a:off x="1306118" y="2204864"/>
            <a:ext cx="947974" cy="72008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Conector recto 10">
            <a:extLst>
              <a:ext uri="{FF2B5EF4-FFF2-40B4-BE49-F238E27FC236}">
                <a16:creationId xmlns:a16="http://schemas.microsoft.com/office/drawing/2014/main" id="{3A9DD4C6-EE5B-49A8-A5D9-AB07680946DA}"/>
              </a:ext>
            </a:extLst>
          </p:cNvPr>
          <p:cNvCxnSpPr>
            <a:stCxn id="5" idx="0"/>
          </p:cNvCxnSpPr>
          <p:nvPr/>
        </p:nvCxnSpPr>
        <p:spPr>
          <a:xfrm flipH="1" flipV="1">
            <a:off x="2265960" y="2204864"/>
            <a:ext cx="1729977" cy="680070"/>
          </a:xfrm>
          <a:prstGeom prst="line">
            <a:avLst/>
          </a:prstGeom>
        </p:spPr>
        <p:style>
          <a:lnRef idx="3">
            <a:schemeClr val="accent6"/>
          </a:lnRef>
          <a:fillRef idx="0">
            <a:schemeClr val="accent6"/>
          </a:fillRef>
          <a:effectRef idx="2">
            <a:schemeClr val="accent6"/>
          </a:effectRef>
          <a:fontRef idx="minor">
            <a:schemeClr val="tx1"/>
          </a:fontRef>
        </p:style>
      </p:cxnSp>
      <p:sp>
        <p:nvSpPr>
          <p:cNvPr id="13" name="CuadroTexto 12">
            <a:extLst>
              <a:ext uri="{FF2B5EF4-FFF2-40B4-BE49-F238E27FC236}">
                <a16:creationId xmlns:a16="http://schemas.microsoft.com/office/drawing/2014/main" id="{DD92F839-109D-408C-B1B9-84070CC23A13}"/>
              </a:ext>
            </a:extLst>
          </p:cNvPr>
          <p:cNvSpPr txBox="1"/>
          <p:nvPr/>
        </p:nvSpPr>
        <p:spPr>
          <a:xfrm>
            <a:off x="1619783" y="1762645"/>
            <a:ext cx="1268617" cy="369332"/>
          </a:xfrm>
          <a:prstGeom prst="rect">
            <a:avLst/>
          </a:prstGeom>
          <a:noFill/>
        </p:spPr>
        <p:txBody>
          <a:bodyPr wrap="none" rtlCol="0">
            <a:spAutoFit/>
          </a:bodyPr>
          <a:lstStyle/>
          <a:p>
            <a:r>
              <a:rPr lang="es-CO" dirty="0">
                <a:latin typeface="Gotham Black" pitchFamily="50" charset="0"/>
              </a:rPr>
              <a:t>Variables</a:t>
            </a:r>
          </a:p>
        </p:txBody>
      </p:sp>
      <p:sp>
        <p:nvSpPr>
          <p:cNvPr id="14" name="Elipse 13">
            <a:extLst>
              <a:ext uri="{FF2B5EF4-FFF2-40B4-BE49-F238E27FC236}">
                <a16:creationId xmlns:a16="http://schemas.microsoft.com/office/drawing/2014/main" id="{30A096C2-918D-4214-B41D-A45ACCCC351E}"/>
              </a:ext>
            </a:extLst>
          </p:cNvPr>
          <p:cNvSpPr/>
          <p:nvPr/>
        </p:nvSpPr>
        <p:spPr>
          <a:xfrm>
            <a:off x="1043608" y="3645024"/>
            <a:ext cx="504056" cy="72008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5" name="Elipse 14">
            <a:extLst>
              <a:ext uri="{FF2B5EF4-FFF2-40B4-BE49-F238E27FC236}">
                <a16:creationId xmlns:a16="http://schemas.microsoft.com/office/drawing/2014/main" id="{F1167D9F-09C2-4EED-BA6C-7F18A9658BA1}"/>
              </a:ext>
            </a:extLst>
          </p:cNvPr>
          <p:cNvSpPr/>
          <p:nvPr/>
        </p:nvSpPr>
        <p:spPr>
          <a:xfrm>
            <a:off x="2821061" y="3284984"/>
            <a:ext cx="2471019" cy="392917"/>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cxnSp>
        <p:nvCxnSpPr>
          <p:cNvPr id="17" name="Conector recto 16">
            <a:extLst>
              <a:ext uri="{FF2B5EF4-FFF2-40B4-BE49-F238E27FC236}">
                <a16:creationId xmlns:a16="http://schemas.microsoft.com/office/drawing/2014/main" id="{B4911A36-9DAB-49D4-981C-EC4F0ACCFF90}"/>
              </a:ext>
            </a:extLst>
          </p:cNvPr>
          <p:cNvCxnSpPr>
            <a:cxnSpLocks/>
            <a:stCxn id="14" idx="6"/>
          </p:cNvCxnSpPr>
          <p:nvPr/>
        </p:nvCxnSpPr>
        <p:spPr>
          <a:xfrm>
            <a:off x="1547664" y="4005064"/>
            <a:ext cx="1340736" cy="133025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Conector recto 18">
            <a:extLst>
              <a:ext uri="{FF2B5EF4-FFF2-40B4-BE49-F238E27FC236}">
                <a16:creationId xmlns:a16="http://schemas.microsoft.com/office/drawing/2014/main" id="{67BADC1F-9B19-43C7-8E87-058A828EBF29}"/>
              </a:ext>
            </a:extLst>
          </p:cNvPr>
          <p:cNvCxnSpPr>
            <a:cxnSpLocks/>
          </p:cNvCxnSpPr>
          <p:nvPr/>
        </p:nvCxnSpPr>
        <p:spPr>
          <a:xfrm flipH="1">
            <a:off x="2888400" y="3677901"/>
            <a:ext cx="1201841" cy="1657413"/>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4" name="CuadroTexto 23">
            <a:extLst>
              <a:ext uri="{FF2B5EF4-FFF2-40B4-BE49-F238E27FC236}">
                <a16:creationId xmlns:a16="http://schemas.microsoft.com/office/drawing/2014/main" id="{E9E36718-EC86-452E-9FA0-AFC836564115}"/>
              </a:ext>
            </a:extLst>
          </p:cNvPr>
          <p:cNvSpPr txBox="1"/>
          <p:nvPr/>
        </p:nvSpPr>
        <p:spPr>
          <a:xfrm>
            <a:off x="2123728" y="5301208"/>
            <a:ext cx="1872209" cy="369332"/>
          </a:xfrm>
          <a:prstGeom prst="rect">
            <a:avLst/>
          </a:prstGeom>
          <a:noFill/>
        </p:spPr>
        <p:txBody>
          <a:bodyPr wrap="square" rtlCol="0">
            <a:spAutoFit/>
          </a:bodyPr>
          <a:lstStyle/>
          <a:p>
            <a:r>
              <a:rPr lang="es-CO" dirty="0">
                <a:latin typeface="Gotham Black" pitchFamily="50" charset="0"/>
              </a:rPr>
              <a:t>Categorías</a:t>
            </a:r>
          </a:p>
        </p:txBody>
      </p:sp>
    </p:spTree>
    <p:extLst>
      <p:ext uri="{BB962C8B-B14F-4D97-AF65-F5344CB8AC3E}">
        <p14:creationId xmlns:p14="http://schemas.microsoft.com/office/powerpoint/2010/main" val="4357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13" grpId="0"/>
      <p:bldP spid="14" grpId="0" animBg="1"/>
      <p:bldP spid="15"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C96D0-1527-4DD9-85C4-ACEE65164BE1}"/>
              </a:ext>
            </a:extLst>
          </p:cNvPr>
          <p:cNvSpPr>
            <a:spLocks noGrp="1"/>
          </p:cNvSpPr>
          <p:nvPr>
            <p:ph type="title"/>
          </p:nvPr>
        </p:nvSpPr>
        <p:spPr/>
        <p:txBody>
          <a:bodyPr>
            <a:noAutofit/>
          </a:bodyPr>
          <a:lstStyle/>
          <a:p>
            <a:pPr algn="ctr"/>
            <a:r>
              <a:rPr lang="es-CO" sz="2400" dirty="0">
                <a:solidFill>
                  <a:srgbClr val="C00000"/>
                </a:solidFill>
                <a:latin typeface="Gotham Black" pitchFamily="50" charset="0"/>
              </a:rPr>
              <a:t>Casos de cáncer &lt; 18 años por sexo y tipo de ruralidad, Colombia 2017</a:t>
            </a:r>
          </a:p>
        </p:txBody>
      </p:sp>
      <p:sp>
        <p:nvSpPr>
          <p:cNvPr id="6" name="CuadroTexto 5">
            <a:extLst>
              <a:ext uri="{FF2B5EF4-FFF2-40B4-BE49-F238E27FC236}">
                <a16:creationId xmlns:a16="http://schemas.microsoft.com/office/drawing/2014/main" id="{5E825E96-6776-43D3-870E-F868088615B7}"/>
              </a:ext>
            </a:extLst>
          </p:cNvPr>
          <p:cNvSpPr txBox="1"/>
          <p:nvPr/>
        </p:nvSpPr>
        <p:spPr>
          <a:xfrm>
            <a:off x="727828" y="5001704"/>
            <a:ext cx="7688337" cy="584775"/>
          </a:xfrm>
          <a:prstGeom prst="rect">
            <a:avLst/>
          </a:prstGeom>
          <a:noFill/>
        </p:spPr>
        <p:txBody>
          <a:bodyPr wrap="square">
            <a:spAutoFit/>
          </a:bodyPr>
          <a:lstStyle/>
          <a:p>
            <a:pPr algn="ctr"/>
            <a:r>
              <a:rPr lang="es-MX" sz="1600" dirty="0">
                <a:latin typeface="Gotham Light" pitchFamily="50" charset="0"/>
              </a:rPr>
              <a:t>Fuente: Adaptado de INS- Informe Quincenal Epidemiológico Nacional. Volumen 23 , 2018</a:t>
            </a:r>
            <a:endParaRPr lang="es-CO" sz="1600" dirty="0">
              <a:latin typeface="Gotham Light" pitchFamily="50" charset="0"/>
            </a:endParaRPr>
          </a:p>
        </p:txBody>
      </p:sp>
      <p:pic>
        <p:nvPicPr>
          <p:cNvPr id="3" name="Imagen 2">
            <a:extLst>
              <a:ext uri="{FF2B5EF4-FFF2-40B4-BE49-F238E27FC236}">
                <a16:creationId xmlns:a16="http://schemas.microsoft.com/office/drawing/2014/main" id="{F153C2B5-DE5F-4A78-B808-38B85A9564C5}"/>
              </a:ext>
            </a:extLst>
          </p:cNvPr>
          <p:cNvPicPr>
            <a:picLocks noChangeAspect="1"/>
          </p:cNvPicPr>
          <p:nvPr/>
        </p:nvPicPr>
        <p:blipFill>
          <a:blip r:embed="rId3"/>
          <a:stretch>
            <a:fillRect/>
          </a:stretch>
        </p:blipFill>
        <p:spPr>
          <a:xfrm>
            <a:off x="1043607" y="1412776"/>
            <a:ext cx="7336483" cy="3588928"/>
          </a:xfrm>
          <a:prstGeom prst="rect">
            <a:avLst/>
          </a:prstGeom>
        </p:spPr>
      </p:pic>
    </p:spTree>
    <p:extLst>
      <p:ext uri="{BB962C8B-B14F-4D97-AF65-F5344CB8AC3E}">
        <p14:creationId xmlns:p14="http://schemas.microsoft.com/office/powerpoint/2010/main" val="256648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518343" y="332656"/>
            <a:ext cx="8086725" cy="400050"/>
          </a:xfrm>
        </p:spPr>
        <p:txBody>
          <a:bodyPr>
            <a:noAutofit/>
          </a:bodyPr>
          <a:lstStyle/>
          <a:p>
            <a:pPr algn="ctr">
              <a:defRPr b="0" i="0"/>
            </a:pPr>
            <a:r>
              <a:rPr lang="es-CO" altLang="en-US" sz="3600" dirty="0">
                <a:solidFill>
                  <a:srgbClr val="C00000"/>
                </a:solidFill>
                <a:latin typeface="Gotham Black" pitchFamily="50" charset="0"/>
              </a:rPr>
              <a:t>Tabla compuesta (combinada)</a:t>
            </a:r>
            <a:endParaRPr lang="x-none" altLang="en-US" sz="2000" dirty="0">
              <a:solidFill>
                <a:srgbClr val="C00000"/>
              </a:solidFill>
              <a:latin typeface="Gotham Black" pitchFamily="50" charset="0"/>
            </a:endParaRPr>
          </a:p>
        </p:txBody>
      </p:sp>
      <p:sp>
        <p:nvSpPr>
          <p:cNvPr id="7" name="CuadroTexto 6">
            <a:extLst>
              <a:ext uri="{FF2B5EF4-FFF2-40B4-BE49-F238E27FC236}">
                <a16:creationId xmlns:a16="http://schemas.microsoft.com/office/drawing/2014/main" id="{522E6FE5-3E8F-4253-9A71-B424EAE3337C}"/>
              </a:ext>
            </a:extLst>
          </p:cNvPr>
          <p:cNvSpPr txBox="1"/>
          <p:nvPr/>
        </p:nvSpPr>
        <p:spPr>
          <a:xfrm>
            <a:off x="528637" y="1484784"/>
            <a:ext cx="8086725" cy="2616101"/>
          </a:xfrm>
          <a:prstGeom prst="rect">
            <a:avLst/>
          </a:prstGeom>
          <a:noFill/>
        </p:spPr>
        <p:txBody>
          <a:bodyPr wrap="square">
            <a:spAutoFit/>
          </a:bodyPr>
          <a:lstStyle/>
          <a:p>
            <a:pPr marL="342900" indent="-342900">
              <a:spcBef>
                <a:spcPts val="600"/>
              </a:spcBef>
              <a:buFont typeface="Arial" panose="020B0604020202020204" pitchFamily="34" charset="0"/>
              <a:buChar char="•"/>
              <a:defRPr b="0" i="0"/>
            </a:pPr>
            <a:r>
              <a:rPr lang="es-MX" altLang="en-US" sz="2400" dirty="0">
                <a:latin typeface="Gotham Light" pitchFamily="50" charset="0"/>
              </a:rPr>
              <a:t>Combina dos o más tablas de 1 o 2 opciones</a:t>
            </a:r>
          </a:p>
          <a:p>
            <a:pPr marL="342900" indent="-342900">
              <a:spcBef>
                <a:spcPts val="600"/>
              </a:spcBef>
              <a:buFont typeface="Arial" panose="020B0604020202020204" pitchFamily="34" charset="0"/>
              <a:buChar char="•"/>
              <a:defRPr b="0" i="0"/>
            </a:pPr>
            <a:endParaRPr lang="es-MX" altLang="en-US" sz="2400" dirty="0">
              <a:latin typeface="Gotham Light" pitchFamily="50" charset="0"/>
            </a:endParaRPr>
          </a:p>
          <a:p>
            <a:pPr marL="342900" indent="-342900">
              <a:spcBef>
                <a:spcPts val="600"/>
              </a:spcBef>
              <a:buFont typeface="Arial" panose="020B0604020202020204" pitchFamily="34" charset="0"/>
              <a:buChar char="•"/>
              <a:defRPr b="0" i="0"/>
            </a:pPr>
            <a:r>
              <a:rPr lang="es-MX" altLang="en-US" sz="2400" dirty="0">
                <a:latin typeface="Gotham Light" pitchFamily="50" charset="0"/>
              </a:rPr>
              <a:t>Usa el espacio limitado de manera eficiente</a:t>
            </a:r>
          </a:p>
          <a:p>
            <a:pPr marL="342900" indent="-342900">
              <a:spcBef>
                <a:spcPts val="600"/>
              </a:spcBef>
              <a:buFont typeface="Arial" panose="020B0604020202020204" pitchFamily="34" charset="0"/>
              <a:buChar char="•"/>
              <a:defRPr b="0" i="0"/>
            </a:pPr>
            <a:endParaRPr lang="es-MX" altLang="en-US" sz="2400" dirty="0">
              <a:latin typeface="Gotham Light" pitchFamily="50" charset="0"/>
            </a:endParaRPr>
          </a:p>
          <a:p>
            <a:pPr marL="342900" indent="-342900">
              <a:spcBef>
                <a:spcPts val="600"/>
              </a:spcBef>
              <a:buFont typeface="Arial" panose="020B0604020202020204" pitchFamily="34" charset="0"/>
              <a:buChar char="•"/>
              <a:defRPr b="0" i="0"/>
            </a:pPr>
            <a:r>
              <a:rPr lang="es-MX" altLang="en-US" sz="2400" dirty="0">
                <a:latin typeface="Gotham Light" pitchFamily="50" charset="0"/>
              </a:rPr>
              <a:t>Adecuada para presentaciones escritas y orales, pero primero se deben preparar las tablas simples</a:t>
            </a:r>
          </a:p>
        </p:txBody>
      </p:sp>
    </p:spTree>
    <p:extLst>
      <p:ext uri="{BB962C8B-B14F-4D97-AF65-F5344CB8AC3E}">
        <p14:creationId xmlns:p14="http://schemas.microsoft.com/office/powerpoint/2010/main" val="28984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additive="base">
                                        <p:cTn id="2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81189-EA3C-41C7-8DD0-73C0E1DA6EF4}"/>
              </a:ext>
            </a:extLst>
          </p:cNvPr>
          <p:cNvSpPr>
            <a:spLocks noGrp="1"/>
          </p:cNvSpPr>
          <p:nvPr>
            <p:ph type="title"/>
          </p:nvPr>
        </p:nvSpPr>
        <p:spPr>
          <a:xfrm>
            <a:off x="246459" y="260648"/>
            <a:ext cx="8651081" cy="446187"/>
          </a:xfrm>
        </p:spPr>
        <p:txBody>
          <a:bodyPr>
            <a:noAutofit/>
          </a:bodyPr>
          <a:lstStyle/>
          <a:p>
            <a:pPr algn="ctr"/>
            <a:r>
              <a:rPr lang="es-CO" sz="2000" dirty="0">
                <a:solidFill>
                  <a:srgbClr val="C00000"/>
                </a:solidFill>
                <a:latin typeface="Gotham Black" pitchFamily="50" charset="0"/>
              </a:rPr>
              <a:t>Prevalencia de defectos congénitos por variables</a:t>
            </a:r>
            <a:br>
              <a:rPr lang="es-CO" sz="2000" dirty="0">
                <a:solidFill>
                  <a:srgbClr val="C00000"/>
                </a:solidFill>
                <a:latin typeface="Gotham Black" pitchFamily="50" charset="0"/>
              </a:rPr>
            </a:br>
            <a:r>
              <a:rPr lang="es-CO" sz="2000" dirty="0">
                <a:solidFill>
                  <a:srgbClr val="C00000"/>
                </a:solidFill>
                <a:latin typeface="Gotham Black" pitchFamily="50" charset="0"/>
              </a:rPr>
              <a:t>demográficas, Colombia, periodo epidemiológico VI de 2020</a:t>
            </a:r>
          </a:p>
        </p:txBody>
      </p:sp>
      <p:sp>
        <p:nvSpPr>
          <p:cNvPr id="8" name="CuadroTexto 7">
            <a:extLst>
              <a:ext uri="{FF2B5EF4-FFF2-40B4-BE49-F238E27FC236}">
                <a16:creationId xmlns:a16="http://schemas.microsoft.com/office/drawing/2014/main" id="{2E555F63-E2FE-47E7-A255-A3BC8B8F67C3}"/>
              </a:ext>
            </a:extLst>
          </p:cNvPr>
          <p:cNvSpPr txBox="1"/>
          <p:nvPr/>
        </p:nvSpPr>
        <p:spPr>
          <a:xfrm>
            <a:off x="1889700" y="6393169"/>
            <a:ext cx="5364596" cy="261610"/>
          </a:xfrm>
          <a:prstGeom prst="rect">
            <a:avLst/>
          </a:prstGeom>
          <a:noFill/>
        </p:spPr>
        <p:txBody>
          <a:bodyPr wrap="square">
            <a:spAutoFit/>
          </a:bodyPr>
          <a:lstStyle/>
          <a:p>
            <a:pPr algn="ctr"/>
            <a:r>
              <a:rPr lang="es-MX" sz="1100" dirty="0">
                <a:latin typeface="Gotham Light" pitchFamily="50" charset="0"/>
              </a:rPr>
              <a:t>Fuente: INS, Informe de evento defectos congénitos, 2020</a:t>
            </a:r>
            <a:endParaRPr lang="es-CO" sz="1100" dirty="0">
              <a:latin typeface="Gotham Light" pitchFamily="50" charset="0"/>
            </a:endParaRPr>
          </a:p>
        </p:txBody>
      </p:sp>
      <p:graphicFrame>
        <p:nvGraphicFramePr>
          <p:cNvPr id="3" name="Objeto 2">
            <a:extLst>
              <a:ext uri="{FF2B5EF4-FFF2-40B4-BE49-F238E27FC236}">
                <a16:creationId xmlns:a16="http://schemas.microsoft.com/office/drawing/2014/main" id="{8F35559A-178E-41CA-86C4-529C656A1659}"/>
              </a:ext>
            </a:extLst>
          </p:cNvPr>
          <p:cNvGraphicFramePr>
            <a:graphicFrameLocks noChangeAspect="1"/>
          </p:cNvGraphicFramePr>
          <p:nvPr>
            <p:extLst>
              <p:ext uri="{D42A27DB-BD31-4B8C-83A1-F6EECF244321}">
                <p14:modId xmlns:p14="http://schemas.microsoft.com/office/powerpoint/2010/main" val="3920592883"/>
              </p:ext>
            </p:extLst>
          </p:nvPr>
        </p:nvGraphicFramePr>
        <p:xfrm>
          <a:off x="2061468" y="897766"/>
          <a:ext cx="5021063" cy="5495403"/>
        </p:xfrm>
        <a:graphic>
          <a:graphicData uri="http://schemas.openxmlformats.org/presentationml/2006/ole">
            <mc:AlternateContent xmlns:mc="http://schemas.openxmlformats.org/markup-compatibility/2006">
              <mc:Choice xmlns:v="urn:schemas-microsoft-com:vml" Requires="v">
                <p:oleObj name="Worksheet" r:id="rId3" imgW="4133688" imgH="4524432" progId="Excel.Sheet.12">
                  <p:embed/>
                </p:oleObj>
              </mc:Choice>
              <mc:Fallback>
                <p:oleObj name="Worksheet" r:id="rId3" imgW="4133688" imgH="4524432" progId="Excel.Sheet.12">
                  <p:embed/>
                  <p:pic>
                    <p:nvPicPr>
                      <p:cNvPr id="0" name=""/>
                      <p:cNvPicPr/>
                      <p:nvPr/>
                    </p:nvPicPr>
                    <p:blipFill>
                      <a:blip r:embed="rId4"/>
                      <a:stretch>
                        <a:fillRect/>
                      </a:stretch>
                    </p:blipFill>
                    <p:spPr>
                      <a:xfrm>
                        <a:off x="2061468" y="897766"/>
                        <a:ext cx="5021063" cy="5495403"/>
                      </a:xfrm>
                      <a:prstGeom prst="rect">
                        <a:avLst/>
                      </a:prstGeom>
                    </p:spPr>
                  </p:pic>
                </p:oleObj>
              </mc:Fallback>
            </mc:AlternateContent>
          </a:graphicData>
        </a:graphic>
      </p:graphicFrame>
    </p:spTree>
    <p:extLst>
      <p:ext uri="{BB962C8B-B14F-4D97-AF65-F5344CB8AC3E}">
        <p14:creationId xmlns:p14="http://schemas.microsoft.com/office/powerpoint/2010/main" val="38130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Resumen</a:t>
            </a:r>
            <a:endParaRPr lang="x-none" altLang="en-US" sz="3200" dirty="0">
              <a:solidFill>
                <a:srgbClr val="C00000"/>
              </a:solidFill>
              <a:latin typeface="Gotham Black" pitchFamily="50" charset="0"/>
            </a:endParaRPr>
          </a:p>
        </p:txBody>
      </p:sp>
      <p:sp>
        <p:nvSpPr>
          <p:cNvPr id="13315" name="Content Placeholder 2"/>
          <p:cNvSpPr>
            <a:spLocks noGrp="1"/>
          </p:cNvSpPr>
          <p:nvPr>
            <p:ph sz="quarter" idx="10"/>
          </p:nvPr>
        </p:nvSpPr>
        <p:spPr>
          <a:xfrm>
            <a:off x="395536" y="1628800"/>
            <a:ext cx="8086725" cy="4538385"/>
          </a:xfrm>
        </p:spPr>
        <p:txBody>
          <a:bodyPr>
            <a:normAutofit/>
          </a:bodyPr>
          <a:lstStyle/>
          <a:p>
            <a:pPr algn="just">
              <a:spcBef>
                <a:spcPts val="600"/>
              </a:spcBef>
              <a:spcAft>
                <a:spcPts val="600"/>
              </a:spcAft>
              <a:defRPr b="0" i="0"/>
            </a:pPr>
            <a:r>
              <a:rPr lang="es-MX" altLang="en-US" dirty="0">
                <a:latin typeface="Gotham Light" pitchFamily="50" charset="0"/>
              </a:rPr>
              <a:t>Las tablas son una forma de resumir y visualizar los datos de vigilancia. </a:t>
            </a:r>
          </a:p>
          <a:p>
            <a:pPr algn="just">
              <a:spcBef>
                <a:spcPts val="600"/>
              </a:spcBef>
              <a:spcAft>
                <a:spcPts val="600"/>
              </a:spcAft>
              <a:defRPr b="0" i="0"/>
            </a:pPr>
            <a:r>
              <a:rPr lang="es-MX" altLang="en-US" dirty="0">
                <a:latin typeface="Gotham Light" pitchFamily="50" charset="0"/>
              </a:rPr>
              <a:t>Se pueden ilustrar tablas de una sola variable, dos variables, o compuestas según los datos que se deseen presentar.</a:t>
            </a:r>
          </a:p>
          <a:p>
            <a:pPr algn="just">
              <a:spcBef>
                <a:spcPts val="600"/>
              </a:spcBef>
              <a:spcAft>
                <a:spcPts val="600"/>
              </a:spcAft>
              <a:defRPr b="0" i="0"/>
            </a:pPr>
            <a:r>
              <a:rPr lang="es-MX" altLang="en-US" dirty="0">
                <a:latin typeface="Gotham Light" pitchFamily="50" charset="0"/>
              </a:rPr>
              <a:t>Use siempre título, etiquetas y fuente cuando elabore una tabla.</a:t>
            </a:r>
          </a:p>
        </p:txBody>
      </p:sp>
    </p:spTree>
    <p:extLst>
      <p:ext uri="{BB962C8B-B14F-4D97-AF65-F5344CB8AC3E}">
        <p14:creationId xmlns:p14="http://schemas.microsoft.com/office/powerpoint/2010/main" val="6747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Effect transition="in" filter="barn(inVertical)">
                                      <p:cBhvr>
                                        <p:cTn id="15" dur="500"/>
                                        <p:tgtEl>
                                          <p:spTgt spid="133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315">
                                            <p:txEl>
                                              <p:pRg st="1" end="1"/>
                                            </p:txEl>
                                          </p:spTgt>
                                        </p:tgtEl>
                                        <p:attrNameLst>
                                          <p:attrName>style.visibility</p:attrName>
                                        </p:attrNameLst>
                                      </p:cBhvr>
                                      <p:to>
                                        <p:strVal val="visible"/>
                                      </p:to>
                                    </p:set>
                                    <p:animEffect transition="in" filter="barn(inVertical)">
                                      <p:cBhvr>
                                        <p:cTn id="20" dur="500"/>
                                        <p:tgtEl>
                                          <p:spTgt spid="133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Effect transition="in" filter="barn(inVertical)">
                                      <p:cBhvr>
                                        <p:cTn id="25"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3816F90-651E-4031-A45E-2790721B59A8}"/>
              </a:ext>
            </a:extLst>
          </p:cNvPr>
          <p:cNvSpPr>
            <a:spLocks noGrp="1"/>
          </p:cNvSpPr>
          <p:nvPr>
            <p:ph sz="quarter" idx="10"/>
          </p:nvPr>
        </p:nvSpPr>
        <p:spPr/>
        <p:txBody>
          <a:bodyPr/>
          <a:lstStyle/>
          <a:p>
            <a:endParaRPr lang="es-CO"/>
          </a:p>
        </p:txBody>
      </p:sp>
      <p:sp>
        <p:nvSpPr>
          <p:cNvPr id="5" name="Marcador de contenido 4">
            <a:extLst>
              <a:ext uri="{FF2B5EF4-FFF2-40B4-BE49-F238E27FC236}">
                <a16:creationId xmlns:a16="http://schemas.microsoft.com/office/drawing/2014/main" id="{A9461B09-1303-4B06-B918-C251A58E1AB1}"/>
              </a:ext>
            </a:extLst>
          </p:cNvPr>
          <p:cNvSpPr>
            <a:spLocks noGrp="1"/>
          </p:cNvSpPr>
          <p:nvPr>
            <p:ph sz="quarter" idx="11"/>
          </p:nvPr>
        </p:nvSpPr>
        <p:spPr/>
        <p:txBody>
          <a:bodyPr/>
          <a:lstStyle/>
          <a:p>
            <a:endParaRPr lang="es-CO"/>
          </a:p>
        </p:txBody>
      </p:sp>
      <p:sp>
        <p:nvSpPr>
          <p:cNvPr id="6" name="Marcador de contenido 5">
            <a:extLst>
              <a:ext uri="{FF2B5EF4-FFF2-40B4-BE49-F238E27FC236}">
                <a16:creationId xmlns:a16="http://schemas.microsoft.com/office/drawing/2014/main" id="{223C0309-6FFE-4FED-89FA-72ABEB5C2CF6}"/>
              </a:ext>
            </a:extLst>
          </p:cNvPr>
          <p:cNvSpPr>
            <a:spLocks noGrp="1"/>
          </p:cNvSpPr>
          <p:nvPr>
            <p:ph sz="quarter" idx="12"/>
          </p:nvPr>
        </p:nvSpPr>
        <p:spPr/>
        <p:txBody>
          <a:bodyPr/>
          <a:lstStyle/>
          <a:p>
            <a:endParaRPr lang="es-CO"/>
          </a:p>
        </p:txBody>
      </p:sp>
    </p:spTree>
    <p:extLst>
      <p:ext uri="{BB962C8B-B14F-4D97-AF65-F5344CB8AC3E}">
        <p14:creationId xmlns:p14="http://schemas.microsoft.com/office/powerpoint/2010/main" val="403133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77255" y="4276474"/>
            <a:ext cx="7598980" cy="768623"/>
          </a:xfrm>
        </p:spPr>
        <p:txBody>
          <a:bodyPr>
            <a:normAutofit/>
          </a:bodyPr>
          <a:lstStyle/>
          <a:p>
            <a:pPr algn="ctr">
              <a:defRPr b="0" i="0"/>
            </a:pPr>
            <a:r>
              <a:rPr lang="es-CO" altLang="en-US" sz="3600" dirty="0">
                <a:latin typeface="Gotham Black" pitchFamily="50" charset="0"/>
                <a:ea typeface="ＭＳ Ｐゴシック" pitchFamily="34" charset="-128"/>
              </a:rPr>
              <a:t>Visualización de datos: tablas</a:t>
            </a:r>
            <a:endParaRPr lang="x-none" altLang="en-US" sz="3600" dirty="0">
              <a:latin typeface="Gotham Black" pitchFamily="50" charset="0"/>
              <a:ea typeface="ＭＳ Ｐゴシック" pitchFamily="34" charset="-128"/>
            </a:endParaRPr>
          </a:p>
        </p:txBody>
      </p:sp>
      <p:sp>
        <p:nvSpPr>
          <p:cNvPr id="11" name="CuadroTexto 10">
            <a:extLst>
              <a:ext uri="{FF2B5EF4-FFF2-40B4-BE49-F238E27FC236}">
                <a16:creationId xmlns:a16="http://schemas.microsoft.com/office/drawing/2014/main" id="{1ECA61E6-B42F-4238-BF43-0E65388A4198}"/>
              </a:ext>
            </a:extLst>
          </p:cNvPr>
          <p:cNvSpPr txBox="1"/>
          <p:nvPr/>
        </p:nvSpPr>
        <p:spPr>
          <a:xfrm>
            <a:off x="495061" y="2603431"/>
            <a:ext cx="8563368" cy="1200329"/>
          </a:xfrm>
          <a:prstGeom prst="rect">
            <a:avLst/>
          </a:prstGeom>
          <a:noFill/>
        </p:spPr>
        <p:txBody>
          <a:bodyPr wrap="square">
            <a:spAutoFit/>
          </a:bodyPr>
          <a:lstStyle/>
          <a:p>
            <a:pPr algn="ctr"/>
            <a:r>
              <a:rPr lang="es-CO" sz="36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
        <p:nvSpPr>
          <p:cNvPr id="14" name="Marcador de contenido 3">
            <a:extLst>
              <a:ext uri="{FF2B5EF4-FFF2-40B4-BE49-F238E27FC236}">
                <a16:creationId xmlns:a16="http://schemas.microsoft.com/office/drawing/2014/main" id="{886F7990-BB2B-470F-99EC-199AA9A6FD8E}"/>
              </a:ext>
            </a:extLst>
          </p:cNvPr>
          <p:cNvSpPr txBox="1">
            <a:spLocks/>
          </p:cNvSpPr>
          <p:nvPr/>
        </p:nvSpPr>
        <p:spPr>
          <a:xfrm>
            <a:off x="899592" y="5013176"/>
            <a:ext cx="7598569" cy="12501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500" b="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O" sz="1600" dirty="0">
                <a:latin typeface="Gotham Light" pitchFamily="50" charset="0"/>
              </a:rPr>
              <a:t>Dirección de Vigilancia y Análisis del Riesgo en Salud Pública</a:t>
            </a:r>
          </a:p>
          <a:p>
            <a:pPr algn="ctr"/>
            <a:r>
              <a:rPr lang="es-CO" sz="1600" dirty="0">
                <a:latin typeface="Gotham Light" pitchFamily="50" charset="0"/>
              </a:rPr>
              <a:t>Grupo Formación de Talento Humano para la Vigilancia en Salud Pública</a:t>
            </a:r>
          </a:p>
        </p:txBody>
      </p:sp>
    </p:spTree>
    <p:extLst>
      <p:ext uri="{BB962C8B-B14F-4D97-AF65-F5344CB8AC3E}">
        <p14:creationId xmlns:p14="http://schemas.microsoft.com/office/powerpoint/2010/main" val="386539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110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9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210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2C355-DCF3-4EDD-93EC-48567A2B975E}"/>
              </a:ext>
            </a:extLst>
          </p:cNvPr>
          <p:cNvSpPr>
            <a:spLocks noGrp="1"/>
          </p:cNvSpPr>
          <p:nvPr>
            <p:ph type="title"/>
          </p:nvPr>
        </p:nvSpPr>
        <p:spPr/>
        <p:txBody>
          <a:bodyPr/>
          <a:lstStyle/>
          <a:p>
            <a:r>
              <a:rPr lang="x-none" sz="2800" b="1" dirty="0">
                <a:solidFill>
                  <a:srgbClr val="C00000"/>
                </a:solidFill>
                <a:latin typeface="Gotham Black" pitchFamily="50" charset="0"/>
                <a:ea typeface="Tahoma" panose="020B0604030504040204" pitchFamily="34" charset="0"/>
                <a:cs typeface="Tahoma" panose="020B0604030504040204" pitchFamily="34" charset="0"/>
              </a:rPr>
              <a:t>Objetivos de aprendizaje</a:t>
            </a:r>
            <a:endParaRPr lang="es-CO" dirty="0">
              <a:latin typeface="Gotham Black" pitchFamily="50" charset="0"/>
            </a:endParaRPr>
          </a:p>
        </p:txBody>
      </p:sp>
      <p:sp>
        <p:nvSpPr>
          <p:cNvPr id="3" name="Content Placeholder 2"/>
          <p:cNvSpPr>
            <a:spLocks noGrp="1"/>
          </p:cNvSpPr>
          <p:nvPr>
            <p:ph sz="quarter" idx="10"/>
          </p:nvPr>
        </p:nvSpPr>
        <p:spPr/>
        <p:txBody>
          <a:bodyPr>
            <a:normAutofit/>
          </a:bodyPr>
          <a:lstStyle/>
          <a:p>
            <a:pPr algn="just">
              <a:defRPr b="0" i="0"/>
            </a:pPr>
            <a:r>
              <a:rPr lang="es-MX" dirty="0">
                <a:latin typeface="Gotham Light" pitchFamily="50" charset="0"/>
              </a:rPr>
              <a:t>Resumir los datos de vigilancia a través de tablas para organizar y presentar la información</a:t>
            </a:r>
          </a:p>
          <a:p>
            <a:pPr marL="0" indent="0" algn="just">
              <a:buNone/>
              <a:defRPr b="0" i="0"/>
            </a:pPr>
            <a:endParaRPr lang="es-MX" dirty="0">
              <a:latin typeface="Gotham Light" pitchFamily="50" charset="0"/>
            </a:endParaRPr>
          </a:p>
          <a:p>
            <a:pPr algn="just">
              <a:defRPr b="0" i="0"/>
            </a:pPr>
            <a:r>
              <a:rPr lang="es-MX" dirty="0">
                <a:latin typeface="Gotham Light" pitchFamily="50" charset="0"/>
              </a:rPr>
              <a:t>Reconocer los diferentes tipos de tablas para presentar los datos de vigilancia </a:t>
            </a:r>
          </a:p>
        </p:txBody>
      </p:sp>
    </p:spTree>
    <p:extLst>
      <p:ext uri="{BB962C8B-B14F-4D97-AF65-F5344CB8AC3E}">
        <p14:creationId xmlns:p14="http://schemas.microsoft.com/office/powerpoint/2010/main" val="24403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F8894-2B87-47E4-BFBD-4AE02BFB4F9B}"/>
              </a:ext>
            </a:extLst>
          </p:cNvPr>
          <p:cNvSpPr>
            <a:spLocks noGrp="1"/>
          </p:cNvSpPr>
          <p:nvPr>
            <p:ph type="title"/>
          </p:nvPr>
        </p:nvSpPr>
        <p:spPr/>
        <p:txBody>
          <a:bodyPr>
            <a:noAutofit/>
          </a:bodyPr>
          <a:lstStyle/>
          <a:p>
            <a:pPr algn="ctr"/>
            <a:r>
              <a:rPr lang="es-MX" sz="2800" dirty="0">
                <a:solidFill>
                  <a:srgbClr val="C00000"/>
                </a:solidFill>
                <a:latin typeface="Gotham Black" pitchFamily="50" charset="0"/>
              </a:rPr>
              <a:t>¿Por qué organizar y presentar los datos?</a:t>
            </a:r>
            <a:endParaRPr lang="es-CO" sz="28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78C240B2-B7D4-4628-AD4E-CE08F5B9E80F}"/>
              </a:ext>
            </a:extLst>
          </p:cNvPr>
          <p:cNvSpPr>
            <a:spLocks noGrp="1"/>
          </p:cNvSpPr>
          <p:nvPr>
            <p:ph sz="quarter" idx="10"/>
          </p:nvPr>
        </p:nvSpPr>
        <p:spPr>
          <a:xfrm>
            <a:off x="528637" y="1268760"/>
            <a:ext cx="8086725" cy="4538385"/>
          </a:xfrm>
        </p:spPr>
        <p:txBody>
          <a:bodyPr>
            <a:normAutofit fontScale="92500" lnSpcReduction="10000"/>
          </a:bodyPr>
          <a:lstStyle/>
          <a:p>
            <a:r>
              <a:rPr lang="es-MX" dirty="0">
                <a:latin typeface="Gotham Light" pitchFamily="50" charset="0"/>
              </a:rPr>
              <a:t>Para resumir cuando el conjunto de datos tiene demasiados registros para observar individualmente</a:t>
            </a:r>
          </a:p>
          <a:p>
            <a:r>
              <a:rPr lang="es-MX" dirty="0">
                <a:latin typeface="Gotham Light" pitchFamily="50" charset="0"/>
              </a:rPr>
              <a:t>Para familiarizarse con los datos antes del análisis y detectar errores </a:t>
            </a:r>
          </a:p>
          <a:p>
            <a:r>
              <a:rPr lang="es-MX" dirty="0">
                <a:latin typeface="Gotham Light" pitchFamily="50" charset="0"/>
              </a:rPr>
              <a:t>Para buscar y visualizar</a:t>
            </a:r>
          </a:p>
          <a:p>
            <a:pPr lvl="1"/>
            <a:r>
              <a:rPr lang="es-MX" dirty="0">
                <a:latin typeface="Gotham Light" pitchFamily="50" charset="0"/>
              </a:rPr>
              <a:t>Patrones</a:t>
            </a:r>
          </a:p>
          <a:p>
            <a:pPr lvl="1"/>
            <a:r>
              <a:rPr lang="es-MX" dirty="0">
                <a:latin typeface="Gotham Light" pitchFamily="50" charset="0"/>
              </a:rPr>
              <a:t>Tendencias</a:t>
            </a:r>
          </a:p>
          <a:p>
            <a:pPr lvl="1"/>
            <a:r>
              <a:rPr lang="es-MX" dirty="0">
                <a:latin typeface="Gotham Light" pitchFamily="50" charset="0"/>
              </a:rPr>
              <a:t>Relaciones</a:t>
            </a:r>
          </a:p>
          <a:p>
            <a:pPr lvl="1"/>
            <a:r>
              <a:rPr lang="es-MX" dirty="0">
                <a:latin typeface="Gotham Light" pitchFamily="50" charset="0"/>
              </a:rPr>
              <a:t>Excepciones / valores atípicos</a:t>
            </a:r>
          </a:p>
          <a:p>
            <a:r>
              <a:rPr lang="es-MX" dirty="0">
                <a:latin typeface="Gotham Light" pitchFamily="50" charset="0"/>
              </a:rPr>
              <a:t>Para comunicar la información a otras personas</a:t>
            </a:r>
          </a:p>
          <a:p>
            <a:endParaRPr lang="es-CO" dirty="0"/>
          </a:p>
        </p:txBody>
      </p:sp>
    </p:spTree>
    <p:extLst>
      <p:ext uri="{BB962C8B-B14F-4D97-AF65-F5344CB8AC3E}">
        <p14:creationId xmlns:p14="http://schemas.microsoft.com/office/powerpoint/2010/main" val="411592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516" y="188640"/>
            <a:ext cx="8760172" cy="720080"/>
          </a:xfrm>
        </p:spPr>
        <p:txBody>
          <a:bodyPr>
            <a:noAutofit/>
          </a:bodyPr>
          <a:lstStyle/>
          <a:p>
            <a:pPr algn="ctr">
              <a:defRPr b="0" i="0"/>
            </a:pPr>
            <a:r>
              <a:rPr lang="es-MX" sz="2800" dirty="0">
                <a:solidFill>
                  <a:srgbClr val="C00000"/>
                </a:solidFill>
                <a:latin typeface="Gotham Black" pitchFamily="50" charset="0"/>
                <a:ea typeface="Tahoma" panose="020B0604030504040204" pitchFamily="34" charset="0"/>
                <a:cs typeface="Tahoma" panose="020B0604030504040204" pitchFamily="34" charset="0"/>
              </a:rPr>
              <a:t>¿Puede resumir la edad y el sexo de los casos-pacientes a simple vista?</a:t>
            </a:r>
            <a:endParaRPr lang="x-none" sz="280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9" name="Group 3">
            <a:extLst>
              <a:ext uri="{FF2B5EF4-FFF2-40B4-BE49-F238E27FC236}">
                <a16:creationId xmlns:a16="http://schemas.microsoft.com/office/drawing/2014/main" id="{1610ED2C-A561-4092-B89A-FED9AD0DC53E}"/>
              </a:ext>
            </a:extLst>
          </p:cNvPr>
          <p:cNvGraphicFramePr>
            <a:graphicFrameLocks/>
          </p:cNvGraphicFramePr>
          <p:nvPr>
            <p:extLst>
              <p:ext uri="{D42A27DB-BD31-4B8C-83A1-F6EECF244321}">
                <p14:modId xmlns:p14="http://schemas.microsoft.com/office/powerpoint/2010/main" val="859591488"/>
              </p:ext>
            </p:extLst>
          </p:nvPr>
        </p:nvGraphicFramePr>
        <p:xfrm>
          <a:off x="1619672" y="2060848"/>
          <a:ext cx="5904657" cy="2650207"/>
        </p:xfrm>
        <a:graphic>
          <a:graphicData uri="http://schemas.openxmlformats.org/drawingml/2006/table">
            <a:tbl>
              <a:tblPr/>
              <a:tblGrid>
                <a:gridCol w="1269227">
                  <a:extLst>
                    <a:ext uri="{9D8B030D-6E8A-4147-A177-3AD203B41FA5}">
                      <a16:colId xmlns:a16="http://schemas.microsoft.com/office/drawing/2014/main" val="20000"/>
                    </a:ext>
                  </a:extLst>
                </a:gridCol>
                <a:gridCol w="2005589">
                  <a:extLst>
                    <a:ext uri="{9D8B030D-6E8A-4147-A177-3AD203B41FA5}">
                      <a16:colId xmlns:a16="http://schemas.microsoft.com/office/drawing/2014/main" val="20001"/>
                    </a:ext>
                  </a:extLst>
                </a:gridCol>
                <a:gridCol w="1274408">
                  <a:extLst>
                    <a:ext uri="{9D8B030D-6E8A-4147-A177-3AD203B41FA5}">
                      <a16:colId xmlns:a16="http://schemas.microsoft.com/office/drawing/2014/main" val="20002"/>
                    </a:ext>
                  </a:extLst>
                </a:gridCol>
                <a:gridCol w="1355433">
                  <a:extLst>
                    <a:ext uri="{9D8B030D-6E8A-4147-A177-3AD203B41FA5}">
                      <a16:colId xmlns:a16="http://schemas.microsoft.com/office/drawing/2014/main" val="20003"/>
                    </a:ext>
                  </a:extLst>
                </a:gridCol>
              </a:tblGrid>
              <a:tr h="79208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1" i="0" u="none" strike="noStrike" cap="none" normalizeH="0" baseline="0" dirty="0">
                          <a:ln>
                            <a:noFill/>
                          </a:ln>
                          <a:solidFill>
                            <a:schemeClr val="tx1"/>
                          </a:solidFill>
                          <a:latin typeface="Gotham Light" pitchFamily="50" charset="0"/>
                          <a:cs typeface="Times New Roman" pitchFamily="18" charset="0"/>
                        </a:rPr>
                        <a:t>N.° de caso</a:t>
                      </a:r>
                    </a:p>
                  </a:txBody>
                  <a:tcPr marT="45715" marB="45715"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1" i="0" u="none" strike="noStrike" cap="none" normalizeH="0" baseline="0" dirty="0">
                          <a:ln>
                            <a:noFill/>
                          </a:ln>
                          <a:solidFill>
                            <a:schemeClr val="tx1"/>
                          </a:solidFill>
                          <a:latin typeface="Gotham Light" pitchFamily="50" charset="0"/>
                          <a:cs typeface="Times New Roman" pitchFamily="18" charset="0"/>
                        </a:rPr>
                        <a:t>Fecha de aparición</a:t>
                      </a:r>
                    </a:p>
                  </a:txBody>
                  <a:tcPr marT="45715" marB="4571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1" i="0" u="none" strike="noStrike" cap="none" normalizeH="0" baseline="0" dirty="0">
                          <a:ln>
                            <a:noFill/>
                          </a:ln>
                          <a:solidFill>
                            <a:schemeClr val="tx1"/>
                          </a:solidFill>
                          <a:latin typeface="Gotham Light" pitchFamily="50" charset="0"/>
                          <a:cs typeface="Times New Roman" pitchFamily="18" charset="0"/>
                        </a:rPr>
                        <a:t>Edad</a:t>
                      </a:r>
                    </a:p>
                  </a:txBody>
                  <a:tcPr marT="45715" marB="4571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1" i="0" u="none" strike="noStrike" cap="none" normalizeH="0" baseline="0" dirty="0">
                          <a:ln>
                            <a:noFill/>
                          </a:ln>
                          <a:solidFill>
                            <a:schemeClr val="tx1"/>
                          </a:solidFill>
                          <a:latin typeface="Gotham Light" pitchFamily="50" charset="0"/>
                          <a:cs typeface="Times New Roman" pitchFamily="18" charset="0"/>
                        </a:rPr>
                        <a:t>Sexo</a:t>
                      </a:r>
                    </a:p>
                  </a:txBody>
                  <a:tcPr marT="45715" marB="45715"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62096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a:ln>
                            <a:noFill/>
                          </a:ln>
                          <a:solidFill>
                            <a:schemeClr val="tx1"/>
                          </a:solidFill>
                          <a:latin typeface="Gotham Light" pitchFamily="50" charset="0"/>
                          <a:cs typeface="Times New Roman" pitchFamily="18" charset="0"/>
                        </a:rPr>
                        <a:t>1</a:t>
                      </a: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dirty="0">
                          <a:ln>
                            <a:noFill/>
                          </a:ln>
                          <a:solidFill>
                            <a:schemeClr val="tx1"/>
                          </a:solidFill>
                          <a:latin typeface="Gotham Light" pitchFamily="50" charset="0"/>
                          <a:cs typeface="Times New Roman" pitchFamily="18" charset="0"/>
                        </a:rPr>
                        <a:t>21 de nov.</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dirty="0">
                          <a:ln>
                            <a:noFill/>
                          </a:ln>
                          <a:solidFill>
                            <a:schemeClr val="tx1"/>
                          </a:solidFill>
                          <a:latin typeface="Gotham Light" pitchFamily="50" charset="0"/>
                          <a:cs typeface="Times New Roman" pitchFamily="18" charset="0"/>
                        </a:rPr>
                        <a:t>9</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dirty="0">
                          <a:ln>
                            <a:noFill/>
                          </a:ln>
                          <a:solidFill>
                            <a:schemeClr val="tx1"/>
                          </a:solidFill>
                          <a:latin typeface="Gotham Light" pitchFamily="50" charset="0"/>
                          <a:cs typeface="Times New Roman" pitchFamily="18" charset="0"/>
                        </a:rPr>
                        <a:t>M</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857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a:ln>
                            <a:noFill/>
                          </a:ln>
                          <a:solidFill>
                            <a:schemeClr val="tx1"/>
                          </a:solidFill>
                          <a:latin typeface="Gotham Light" pitchFamily="50" charset="0"/>
                          <a:cs typeface="Times New Roman" pitchFamily="18" charset="0"/>
                        </a:rPr>
                        <a:t>2</a:t>
                      </a: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dirty="0">
                          <a:ln>
                            <a:noFill/>
                          </a:ln>
                          <a:solidFill>
                            <a:schemeClr val="tx1"/>
                          </a:solidFill>
                          <a:latin typeface="Gotham Light" pitchFamily="50" charset="0"/>
                          <a:cs typeface="Times New Roman" pitchFamily="18" charset="0"/>
                        </a:rPr>
                        <a:t>21 de nov.</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dirty="0">
                          <a:ln>
                            <a:noFill/>
                          </a:ln>
                          <a:solidFill>
                            <a:schemeClr val="tx1"/>
                          </a:solidFill>
                          <a:latin typeface="Gotham Light" pitchFamily="50" charset="0"/>
                          <a:cs typeface="Times New Roman" pitchFamily="18" charset="0"/>
                        </a:rPr>
                        <a:t>39</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dirty="0">
                          <a:ln>
                            <a:noFill/>
                          </a:ln>
                          <a:solidFill>
                            <a:schemeClr val="tx1"/>
                          </a:solidFill>
                          <a:latin typeface="Gotham Light" pitchFamily="50" charset="0"/>
                          <a:cs typeface="Times New Roman" pitchFamily="18" charset="0"/>
                        </a:rPr>
                        <a:t>M</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857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a:ln>
                            <a:noFill/>
                          </a:ln>
                          <a:solidFill>
                            <a:schemeClr val="tx1"/>
                          </a:solidFill>
                          <a:latin typeface="Gotham Light" pitchFamily="50" charset="0"/>
                          <a:cs typeface="Times New Roman" pitchFamily="18" charset="0"/>
                        </a:rPr>
                        <a:t>3</a:t>
                      </a: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dirty="0">
                          <a:ln>
                            <a:noFill/>
                          </a:ln>
                          <a:solidFill>
                            <a:schemeClr val="tx1"/>
                          </a:solidFill>
                          <a:latin typeface="Gotham Light" pitchFamily="50" charset="0"/>
                          <a:cs typeface="Times New Roman" pitchFamily="18" charset="0"/>
                        </a:rPr>
                        <a:t>22 de nov. </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a:ln>
                            <a:noFill/>
                          </a:ln>
                          <a:solidFill>
                            <a:schemeClr val="tx1"/>
                          </a:solidFill>
                          <a:latin typeface="Gotham Light" pitchFamily="50" charset="0"/>
                          <a:cs typeface="Times New Roman" pitchFamily="18" charset="0"/>
                        </a:rPr>
                        <a:t>29</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2000" b="0" i="0" u="none" strike="noStrike" cap="none" normalizeH="0" baseline="0" dirty="0">
                          <a:ln>
                            <a:noFill/>
                          </a:ln>
                          <a:solidFill>
                            <a:schemeClr val="tx1"/>
                          </a:solidFill>
                          <a:latin typeface="Gotham Light" pitchFamily="50" charset="0"/>
                          <a:cs typeface="Times New Roman" pitchFamily="18" charset="0"/>
                        </a:rPr>
                        <a:t>F</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70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516" y="188640"/>
            <a:ext cx="8760172" cy="720080"/>
          </a:xfrm>
        </p:spPr>
        <p:txBody>
          <a:bodyPr>
            <a:noAutofit/>
          </a:bodyPr>
          <a:lstStyle/>
          <a:p>
            <a:pPr algn="ctr">
              <a:defRPr b="0" i="0"/>
            </a:pPr>
            <a:r>
              <a:rPr lang="es-MX" sz="2800" dirty="0">
                <a:solidFill>
                  <a:srgbClr val="C00000"/>
                </a:solidFill>
                <a:latin typeface="Gotham Black" pitchFamily="50" charset="0"/>
                <a:ea typeface="Tahoma" panose="020B0604030504040204" pitchFamily="34" charset="0"/>
                <a:cs typeface="Tahoma" panose="020B0604030504040204" pitchFamily="34" charset="0"/>
              </a:rPr>
              <a:t>¿Puede resumir la edad y el sexo de los casos-pacientes a simple vista?</a:t>
            </a:r>
            <a:endParaRPr lang="x-none" sz="280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2" name="Group 3">
            <a:extLst>
              <a:ext uri="{FF2B5EF4-FFF2-40B4-BE49-F238E27FC236}">
                <a16:creationId xmlns:a16="http://schemas.microsoft.com/office/drawing/2014/main" id="{DED0ADA5-D320-4225-91E4-2D55EA143496}"/>
              </a:ext>
            </a:extLst>
          </p:cNvPr>
          <p:cNvGraphicFramePr>
            <a:graphicFrameLocks/>
          </p:cNvGraphicFramePr>
          <p:nvPr>
            <p:extLst>
              <p:ext uri="{D42A27DB-BD31-4B8C-83A1-F6EECF244321}">
                <p14:modId xmlns:p14="http://schemas.microsoft.com/office/powerpoint/2010/main" val="2997712252"/>
              </p:ext>
            </p:extLst>
          </p:nvPr>
        </p:nvGraphicFramePr>
        <p:xfrm>
          <a:off x="1799692" y="1700808"/>
          <a:ext cx="5544616" cy="3882694"/>
        </p:xfrm>
        <a:graphic>
          <a:graphicData uri="http://schemas.openxmlformats.org/drawingml/2006/table">
            <a:tbl>
              <a:tblPr/>
              <a:tblGrid>
                <a:gridCol w="1289363">
                  <a:extLst>
                    <a:ext uri="{9D8B030D-6E8A-4147-A177-3AD203B41FA5}">
                      <a16:colId xmlns:a16="http://schemas.microsoft.com/office/drawing/2014/main" val="20000"/>
                    </a:ext>
                  </a:extLst>
                </a:gridCol>
                <a:gridCol w="2037405">
                  <a:extLst>
                    <a:ext uri="{9D8B030D-6E8A-4147-A177-3AD203B41FA5}">
                      <a16:colId xmlns:a16="http://schemas.microsoft.com/office/drawing/2014/main" val="20001"/>
                    </a:ext>
                  </a:extLst>
                </a:gridCol>
                <a:gridCol w="1108924">
                  <a:extLst>
                    <a:ext uri="{9D8B030D-6E8A-4147-A177-3AD203B41FA5}">
                      <a16:colId xmlns:a16="http://schemas.microsoft.com/office/drawing/2014/main" val="20002"/>
                    </a:ext>
                  </a:extLst>
                </a:gridCol>
                <a:gridCol w="1108924">
                  <a:extLst>
                    <a:ext uri="{9D8B030D-6E8A-4147-A177-3AD203B41FA5}">
                      <a16:colId xmlns:a16="http://schemas.microsoft.com/office/drawing/2014/main" val="20003"/>
                    </a:ext>
                  </a:extLst>
                </a:gridCol>
              </a:tblGrid>
              <a:tr h="648072">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800" b="1" i="0" u="none" strike="noStrike" cap="none" normalizeH="0" baseline="0" dirty="0">
                          <a:ln>
                            <a:noFill/>
                          </a:ln>
                          <a:solidFill>
                            <a:schemeClr val="tx1"/>
                          </a:solidFill>
                          <a:latin typeface="Gotham Light" pitchFamily="50" charset="0"/>
                          <a:cs typeface="Times New Roman" pitchFamily="18" charset="0"/>
                        </a:rPr>
                        <a:t>N.° de caso</a:t>
                      </a:r>
                    </a:p>
                  </a:txBody>
                  <a:tcPr marT="45717" marB="45717"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800" b="1" i="0" u="none" strike="noStrike" cap="none" normalizeH="0" baseline="0" dirty="0">
                          <a:ln>
                            <a:noFill/>
                          </a:ln>
                          <a:solidFill>
                            <a:schemeClr val="tx1"/>
                          </a:solidFill>
                          <a:latin typeface="Gotham Light" pitchFamily="50" charset="0"/>
                          <a:cs typeface="Times New Roman" pitchFamily="18" charset="0"/>
                        </a:rPr>
                        <a:t>Fecha de aparición</a:t>
                      </a:r>
                    </a:p>
                  </a:txBody>
                  <a:tcPr marT="45717" marB="4571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800" b="1" i="0" u="none" strike="noStrike" cap="none" normalizeH="0" baseline="0" dirty="0">
                          <a:ln>
                            <a:noFill/>
                          </a:ln>
                          <a:solidFill>
                            <a:schemeClr val="tx1"/>
                          </a:solidFill>
                          <a:latin typeface="Gotham Light" pitchFamily="50" charset="0"/>
                          <a:cs typeface="Times New Roman" pitchFamily="18" charset="0"/>
                        </a:rPr>
                        <a:t>Edad</a:t>
                      </a:r>
                    </a:p>
                  </a:txBody>
                  <a:tcPr marT="45717" marB="45717"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800" b="1" i="0" u="none" strike="noStrike" cap="none" normalizeH="0" baseline="0" dirty="0">
                          <a:ln>
                            <a:noFill/>
                          </a:ln>
                          <a:solidFill>
                            <a:schemeClr val="tx1"/>
                          </a:solidFill>
                          <a:latin typeface="Gotham Light" pitchFamily="50" charset="0"/>
                          <a:cs typeface="Times New Roman" pitchFamily="18" charset="0"/>
                        </a:rPr>
                        <a:t>Sexo</a:t>
                      </a:r>
                    </a:p>
                  </a:txBody>
                  <a:tcPr marT="45717" marB="45717"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54083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1</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Times New Roman" pitchFamily="18" charset="0"/>
                        </a:rPr>
                        <a:t>21 de nov.</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M</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875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2</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Times New Roman" pitchFamily="18" charset="0"/>
                        </a:rPr>
                        <a:t>21 de nov.</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39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M</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875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3</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Times New Roman" pitchFamily="18" charset="0"/>
                        </a:rPr>
                        <a:t>22 de nov. </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29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F</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875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4</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Times New Roman" pitchFamily="18" charset="0"/>
                        </a:rPr>
                        <a:t>21 de nov.</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Times New Roman" pitchFamily="18" charset="0"/>
                        </a:rPr>
                        <a:t>10</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M</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875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5</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22 de nov.</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Times New Roman" pitchFamily="18" charset="0"/>
                        </a:rPr>
                        <a:t>55</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Times New Roman" pitchFamily="18" charset="0"/>
                        </a:rPr>
                        <a:t>F</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875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6</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22 de nov.</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Gotham Light" pitchFamily="50" charset="0"/>
                          <a:cs typeface="Times New Roman" pitchFamily="18" charset="0"/>
                        </a:rPr>
                        <a:t>11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Times New Roman" pitchFamily="18" charset="0"/>
                        </a:rPr>
                        <a:t>M</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7498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250" fill="hold"/>
                                        <p:tgtEl>
                                          <p:spTgt spid="2"/>
                                        </p:tgtEl>
                                        <p:attrNameLst>
                                          <p:attrName>ppt_x</p:attrName>
                                        </p:attrNameLst>
                                      </p:cBhvr>
                                      <p:tavLst>
                                        <p:tav tm="0">
                                          <p:val>
                                            <p:strVal val="1+#ppt_w/2"/>
                                          </p:val>
                                        </p:tav>
                                        <p:tav tm="100000">
                                          <p:val>
                                            <p:strVal val="#ppt_x"/>
                                          </p:val>
                                        </p:tav>
                                      </p:tavLst>
                                    </p:anim>
                                    <p:anim calcmode="lin" valueType="num">
                                      <p:cBhvr additive="base">
                                        <p:cTn id="13"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516" y="188640"/>
            <a:ext cx="8760172" cy="720080"/>
          </a:xfrm>
        </p:spPr>
        <p:txBody>
          <a:bodyPr>
            <a:noAutofit/>
          </a:bodyPr>
          <a:lstStyle/>
          <a:p>
            <a:pPr algn="ctr">
              <a:defRPr b="0" i="0"/>
            </a:pPr>
            <a:r>
              <a:rPr lang="es-MX" sz="2800" dirty="0">
                <a:solidFill>
                  <a:srgbClr val="C00000"/>
                </a:solidFill>
                <a:latin typeface="Gotham Black" pitchFamily="50" charset="0"/>
                <a:ea typeface="Tahoma" panose="020B0604030504040204" pitchFamily="34" charset="0"/>
                <a:cs typeface="Tahoma" panose="020B0604030504040204" pitchFamily="34" charset="0"/>
              </a:rPr>
              <a:t>¿Puede resumir la edad y el sexo de los casos-pacientes a simple vista?</a:t>
            </a:r>
            <a:endParaRPr lang="x-none" sz="280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5" name="Group 3">
            <a:extLst>
              <a:ext uri="{FF2B5EF4-FFF2-40B4-BE49-F238E27FC236}">
                <a16:creationId xmlns:a16="http://schemas.microsoft.com/office/drawing/2014/main" id="{E4A2C57B-1B7F-4B92-A080-51B17D0BD1B2}"/>
              </a:ext>
            </a:extLst>
          </p:cNvPr>
          <p:cNvGraphicFramePr>
            <a:graphicFrameLocks/>
          </p:cNvGraphicFramePr>
          <p:nvPr>
            <p:extLst>
              <p:ext uri="{D42A27DB-BD31-4B8C-83A1-F6EECF244321}">
                <p14:modId xmlns:p14="http://schemas.microsoft.com/office/powerpoint/2010/main" val="3051060920"/>
              </p:ext>
            </p:extLst>
          </p:nvPr>
        </p:nvGraphicFramePr>
        <p:xfrm>
          <a:off x="530352" y="1371600"/>
          <a:ext cx="1927224" cy="4710115"/>
        </p:xfrm>
        <a:graphic>
          <a:graphicData uri="http://schemas.openxmlformats.org/drawingml/2006/table">
            <a:tbl>
              <a:tblPr/>
              <a:tblGrid>
                <a:gridCol w="708510">
                  <a:extLst>
                    <a:ext uri="{9D8B030D-6E8A-4147-A177-3AD203B41FA5}">
                      <a16:colId xmlns:a16="http://schemas.microsoft.com/office/drawing/2014/main" val="20000"/>
                    </a:ext>
                  </a:extLst>
                </a:gridCol>
                <a:gridCol w="609357">
                  <a:extLst>
                    <a:ext uri="{9D8B030D-6E8A-4147-A177-3AD203B41FA5}">
                      <a16:colId xmlns:a16="http://schemas.microsoft.com/office/drawing/2014/main" val="20001"/>
                    </a:ext>
                  </a:extLst>
                </a:gridCol>
                <a:gridCol w="609357">
                  <a:extLst>
                    <a:ext uri="{9D8B030D-6E8A-4147-A177-3AD203B41FA5}">
                      <a16:colId xmlns:a16="http://schemas.microsoft.com/office/drawing/2014/main" val="20002"/>
                    </a:ext>
                  </a:extLst>
                </a:gridCol>
              </a:tblGrid>
              <a:tr h="59706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Arial" pitchFamily="34" charset="0"/>
                          <a:cs typeface="Times New Roman" pitchFamily="18" charset="0"/>
                        </a:rPr>
                        <a:t>N.° de caso</a:t>
                      </a:r>
                    </a:p>
                  </a:txBody>
                  <a:tcPr marL="91404" marR="91404" marT="45718" marB="45718"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Arial" pitchFamily="34" charset="0"/>
                          <a:cs typeface="Times New Roman" pitchFamily="18" charset="0"/>
                        </a:rPr>
                        <a:t>Edad</a:t>
                      </a:r>
                    </a:p>
                  </a:txBody>
                  <a:tcPr marL="91404" marR="91404" marT="45718" marB="45718"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Arial" pitchFamily="34" charset="0"/>
                          <a:cs typeface="Times New Roman" pitchFamily="18" charset="0"/>
                        </a:rPr>
                        <a:t>Sexo</a:t>
                      </a:r>
                    </a:p>
                  </a:txBody>
                  <a:tcPr marL="91404" marR="91404" marT="45718" marB="45718"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3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9</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39</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29</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4</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10</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5</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55</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6</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11</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7</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9</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8</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7</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9</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17</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10</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10</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6" name="Group 3">
            <a:extLst>
              <a:ext uri="{FF2B5EF4-FFF2-40B4-BE49-F238E27FC236}">
                <a16:creationId xmlns:a16="http://schemas.microsoft.com/office/drawing/2014/main" id="{F15BBCEA-17A4-4F08-B3B4-29CFF3871740}"/>
              </a:ext>
            </a:extLst>
          </p:cNvPr>
          <p:cNvGraphicFramePr>
            <a:graphicFrameLocks noGrp="1"/>
          </p:cNvGraphicFramePr>
          <p:nvPr>
            <p:extLst>
              <p:ext uri="{D42A27DB-BD31-4B8C-83A1-F6EECF244321}">
                <p14:modId xmlns:p14="http://schemas.microsoft.com/office/powerpoint/2010/main" val="3350028907"/>
              </p:ext>
            </p:extLst>
          </p:nvPr>
        </p:nvGraphicFramePr>
        <p:xfrm>
          <a:off x="2644775" y="1371600"/>
          <a:ext cx="1927224" cy="4710115"/>
        </p:xfrm>
        <a:graphic>
          <a:graphicData uri="http://schemas.openxmlformats.org/drawingml/2006/table">
            <a:tbl>
              <a:tblPr/>
              <a:tblGrid>
                <a:gridCol w="708510">
                  <a:extLst>
                    <a:ext uri="{9D8B030D-6E8A-4147-A177-3AD203B41FA5}">
                      <a16:colId xmlns:a16="http://schemas.microsoft.com/office/drawing/2014/main" val="20000"/>
                    </a:ext>
                  </a:extLst>
                </a:gridCol>
                <a:gridCol w="609357">
                  <a:extLst>
                    <a:ext uri="{9D8B030D-6E8A-4147-A177-3AD203B41FA5}">
                      <a16:colId xmlns:a16="http://schemas.microsoft.com/office/drawing/2014/main" val="20001"/>
                    </a:ext>
                  </a:extLst>
                </a:gridCol>
                <a:gridCol w="609357">
                  <a:extLst>
                    <a:ext uri="{9D8B030D-6E8A-4147-A177-3AD203B41FA5}">
                      <a16:colId xmlns:a16="http://schemas.microsoft.com/office/drawing/2014/main" val="20002"/>
                    </a:ext>
                  </a:extLst>
                </a:gridCol>
              </a:tblGrid>
              <a:tr h="59706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Arial" pitchFamily="34" charset="0"/>
                          <a:cs typeface="Times New Roman" pitchFamily="18" charset="0"/>
                        </a:rPr>
                        <a:t>N.° de caso</a:t>
                      </a:r>
                    </a:p>
                  </a:txBody>
                  <a:tcPr marL="91404" marR="91404" marT="45718" marB="45718"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Arial" pitchFamily="34" charset="0"/>
                          <a:cs typeface="Times New Roman" pitchFamily="18" charset="0"/>
                        </a:rPr>
                        <a:t>Edad</a:t>
                      </a:r>
                    </a:p>
                  </a:txBody>
                  <a:tcPr marL="91404" marR="91404" marT="45718" marB="45718"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Arial" pitchFamily="34" charset="0"/>
                          <a:cs typeface="Times New Roman" pitchFamily="18" charset="0"/>
                        </a:rPr>
                        <a:t>Sexo</a:t>
                      </a:r>
                    </a:p>
                  </a:txBody>
                  <a:tcPr marL="91404" marR="91404" marT="45718" marB="45718"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3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11</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10</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12</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6</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13</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9</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14</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40</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15</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40</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16</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10</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17</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11</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18</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43</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19</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71</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20</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9</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7" name="Group 3">
            <a:extLst>
              <a:ext uri="{FF2B5EF4-FFF2-40B4-BE49-F238E27FC236}">
                <a16:creationId xmlns:a16="http://schemas.microsoft.com/office/drawing/2014/main" id="{FFBCDAA2-A2F3-486E-8498-10FD6D7914CA}"/>
              </a:ext>
            </a:extLst>
          </p:cNvPr>
          <p:cNvGraphicFramePr>
            <a:graphicFrameLocks noGrp="1"/>
          </p:cNvGraphicFramePr>
          <p:nvPr>
            <p:extLst>
              <p:ext uri="{D42A27DB-BD31-4B8C-83A1-F6EECF244321}">
                <p14:modId xmlns:p14="http://schemas.microsoft.com/office/powerpoint/2010/main" val="399176047"/>
              </p:ext>
            </p:extLst>
          </p:nvPr>
        </p:nvGraphicFramePr>
        <p:xfrm>
          <a:off x="4724400" y="1371600"/>
          <a:ext cx="1927224" cy="4710115"/>
        </p:xfrm>
        <a:graphic>
          <a:graphicData uri="http://schemas.openxmlformats.org/drawingml/2006/table">
            <a:tbl>
              <a:tblPr/>
              <a:tblGrid>
                <a:gridCol w="708510">
                  <a:extLst>
                    <a:ext uri="{9D8B030D-6E8A-4147-A177-3AD203B41FA5}">
                      <a16:colId xmlns:a16="http://schemas.microsoft.com/office/drawing/2014/main" val="20000"/>
                    </a:ext>
                  </a:extLst>
                </a:gridCol>
                <a:gridCol w="609357">
                  <a:extLst>
                    <a:ext uri="{9D8B030D-6E8A-4147-A177-3AD203B41FA5}">
                      <a16:colId xmlns:a16="http://schemas.microsoft.com/office/drawing/2014/main" val="20001"/>
                    </a:ext>
                  </a:extLst>
                </a:gridCol>
                <a:gridCol w="609357">
                  <a:extLst>
                    <a:ext uri="{9D8B030D-6E8A-4147-A177-3AD203B41FA5}">
                      <a16:colId xmlns:a16="http://schemas.microsoft.com/office/drawing/2014/main" val="20002"/>
                    </a:ext>
                  </a:extLst>
                </a:gridCol>
              </a:tblGrid>
              <a:tr h="59706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Arial" pitchFamily="34" charset="0"/>
                          <a:cs typeface="Times New Roman" pitchFamily="18" charset="0"/>
                        </a:rPr>
                        <a:t>N.° de caso</a:t>
                      </a:r>
                    </a:p>
                  </a:txBody>
                  <a:tcPr marL="91404" marR="91404" marT="45718" marB="45718"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Arial" pitchFamily="34" charset="0"/>
                          <a:cs typeface="Times New Roman" pitchFamily="18" charset="0"/>
                        </a:rPr>
                        <a:t>Edad</a:t>
                      </a:r>
                    </a:p>
                  </a:txBody>
                  <a:tcPr marL="91404" marR="91404" marT="45718" marB="45718"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Arial" pitchFamily="34" charset="0"/>
                          <a:cs typeface="Times New Roman" pitchFamily="18" charset="0"/>
                        </a:rPr>
                        <a:t>Sexo</a:t>
                      </a:r>
                    </a:p>
                  </a:txBody>
                  <a:tcPr marL="91404" marR="91404" marT="45718" marB="45718"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3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21</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38</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22</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34</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23</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9</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24</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10</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25</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6</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26</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11</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27</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9</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28</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41</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29</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6</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30</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11</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8" name="Group 3">
            <a:extLst>
              <a:ext uri="{FF2B5EF4-FFF2-40B4-BE49-F238E27FC236}">
                <a16:creationId xmlns:a16="http://schemas.microsoft.com/office/drawing/2014/main" id="{1D551660-E5AD-4523-B14E-9FA235A94310}"/>
              </a:ext>
            </a:extLst>
          </p:cNvPr>
          <p:cNvGraphicFramePr>
            <a:graphicFrameLocks noGrp="1"/>
          </p:cNvGraphicFramePr>
          <p:nvPr>
            <p:extLst>
              <p:ext uri="{D42A27DB-BD31-4B8C-83A1-F6EECF244321}">
                <p14:modId xmlns:p14="http://schemas.microsoft.com/office/powerpoint/2010/main" val="3656257597"/>
              </p:ext>
            </p:extLst>
          </p:nvPr>
        </p:nvGraphicFramePr>
        <p:xfrm>
          <a:off x="6781800" y="1371600"/>
          <a:ext cx="1927224" cy="4710115"/>
        </p:xfrm>
        <a:graphic>
          <a:graphicData uri="http://schemas.openxmlformats.org/drawingml/2006/table">
            <a:tbl>
              <a:tblPr/>
              <a:tblGrid>
                <a:gridCol w="708510">
                  <a:extLst>
                    <a:ext uri="{9D8B030D-6E8A-4147-A177-3AD203B41FA5}">
                      <a16:colId xmlns:a16="http://schemas.microsoft.com/office/drawing/2014/main" val="20000"/>
                    </a:ext>
                  </a:extLst>
                </a:gridCol>
                <a:gridCol w="609357">
                  <a:extLst>
                    <a:ext uri="{9D8B030D-6E8A-4147-A177-3AD203B41FA5}">
                      <a16:colId xmlns:a16="http://schemas.microsoft.com/office/drawing/2014/main" val="20001"/>
                    </a:ext>
                  </a:extLst>
                </a:gridCol>
                <a:gridCol w="609357">
                  <a:extLst>
                    <a:ext uri="{9D8B030D-6E8A-4147-A177-3AD203B41FA5}">
                      <a16:colId xmlns:a16="http://schemas.microsoft.com/office/drawing/2014/main" val="20002"/>
                    </a:ext>
                  </a:extLst>
                </a:gridCol>
              </a:tblGrid>
              <a:tr h="59706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Arial" pitchFamily="34" charset="0"/>
                          <a:cs typeface="Times New Roman" pitchFamily="18" charset="0"/>
                        </a:rPr>
                        <a:t>N.° de caso</a:t>
                      </a:r>
                    </a:p>
                  </a:txBody>
                  <a:tcPr marL="91404" marR="91404" marT="45718" marB="45718"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Arial" pitchFamily="34" charset="0"/>
                          <a:cs typeface="Times New Roman" pitchFamily="18" charset="0"/>
                        </a:rPr>
                        <a:t>Edad</a:t>
                      </a:r>
                    </a:p>
                  </a:txBody>
                  <a:tcPr marL="91404" marR="91404" marT="45718" marB="45718"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Arial" pitchFamily="34" charset="0"/>
                          <a:cs typeface="Times New Roman" pitchFamily="18" charset="0"/>
                        </a:rPr>
                        <a:t>Sexo</a:t>
                      </a:r>
                    </a:p>
                  </a:txBody>
                  <a:tcPr marL="91404" marR="91404" marT="45718" marB="45718"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3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31</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10</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32</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31</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33</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8</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34</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9</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35</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10</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36</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11</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37</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38</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38</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11</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39</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7</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M</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1146">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40</a:t>
                      </a:r>
                    </a:p>
                  </a:txBody>
                  <a:tcPr marL="91404" marR="91404"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a:ln>
                            <a:noFill/>
                          </a:ln>
                          <a:solidFill>
                            <a:schemeClr val="tx1"/>
                          </a:solidFill>
                          <a:latin typeface="Arial" pitchFamily="34" charset="0"/>
                          <a:cs typeface="Times New Roman" pitchFamily="18" charset="0"/>
                        </a:rPr>
                        <a:t>16</a:t>
                      </a:r>
                    </a:p>
                  </a:txBody>
                  <a:tcPr marL="91404" marR="91404"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600" b="0" i="0" u="none" strike="noStrike" cap="none" normalizeH="0" baseline="0" dirty="0">
                          <a:ln>
                            <a:noFill/>
                          </a:ln>
                          <a:solidFill>
                            <a:schemeClr val="tx1"/>
                          </a:solidFill>
                          <a:latin typeface="Arial" pitchFamily="34" charset="0"/>
                          <a:cs typeface="Times New Roman" pitchFamily="18" charset="0"/>
                        </a:rPr>
                        <a:t>F</a:t>
                      </a:r>
                    </a:p>
                  </a:txBody>
                  <a:tcPr marL="91404" marR="91404"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327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7BD67-82DE-4D15-A791-DF2BFDA9DE0E}"/>
              </a:ext>
            </a:extLst>
          </p:cNvPr>
          <p:cNvSpPr>
            <a:spLocks noGrp="1"/>
          </p:cNvSpPr>
          <p:nvPr>
            <p:ph type="title"/>
          </p:nvPr>
        </p:nvSpPr>
        <p:spPr/>
        <p:txBody>
          <a:bodyPr>
            <a:noAutofit/>
          </a:bodyPr>
          <a:lstStyle/>
          <a:p>
            <a:pPr algn="ctr"/>
            <a:r>
              <a:rPr lang="es-MX" dirty="0">
                <a:solidFill>
                  <a:srgbClr val="C00000"/>
                </a:solidFill>
                <a:latin typeface="Gotham Black" pitchFamily="50" charset="0"/>
              </a:rPr>
              <a:t>Tabla. Mortalidad materna según tipo de muerte, Colombia, semanas epidemiológicas 01 a 52, 2017 a 2019</a:t>
            </a:r>
            <a:endParaRPr lang="es-CO" dirty="0">
              <a:solidFill>
                <a:srgbClr val="C00000"/>
              </a:solidFill>
              <a:latin typeface="Gotham Black" pitchFamily="50" charset="0"/>
            </a:endParaRPr>
          </a:p>
        </p:txBody>
      </p:sp>
      <p:sp>
        <p:nvSpPr>
          <p:cNvPr id="16" name="CuadroTexto 15">
            <a:extLst>
              <a:ext uri="{FF2B5EF4-FFF2-40B4-BE49-F238E27FC236}">
                <a16:creationId xmlns:a16="http://schemas.microsoft.com/office/drawing/2014/main" id="{697F6F26-9353-4A1E-AC5D-4381CF9907D9}"/>
              </a:ext>
            </a:extLst>
          </p:cNvPr>
          <p:cNvSpPr txBox="1"/>
          <p:nvPr/>
        </p:nvSpPr>
        <p:spPr>
          <a:xfrm>
            <a:off x="1025342" y="5058346"/>
            <a:ext cx="6696744" cy="338554"/>
          </a:xfrm>
          <a:prstGeom prst="rect">
            <a:avLst/>
          </a:prstGeom>
          <a:noFill/>
        </p:spPr>
        <p:txBody>
          <a:bodyPr wrap="square">
            <a:spAutoFit/>
          </a:bodyPr>
          <a:lstStyle/>
          <a:p>
            <a:r>
              <a:rPr lang="es-MX" sz="1600" dirty="0">
                <a:latin typeface="Gotham Light" pitchFamily="50" charset="0"/>
              </a:rPr>
              <a:t>Fuente: Sivigila, Instituto Nacional de Salud, Colombia, 2017-2019</a:t>
            </a:r>
            <a:endParaRPr lang="es-CO" sz="1600" dirty="0">
              <a:latin typeface="Gotham Light" pitchFamily="50" charset="0"/>
            </a:endParaRPr>
          </a:p>
        </p:txBody>
      </p:sp>
      <p:sp>
        <p:nvSpPr>
          <p:cNvPr id="19" name="CuadroTexto 18">
            <a:extLst>
              <a:ext uri="{FF2B5EF4-FFF2-40B4-BE49-F238E27FC236}">
                <a16:creationId xmlns:a16="http://schemas.microsoft.com/office/drawing/2014/main" id="{B0030598-D95D-4DB3-9DB1-CF10E7A9356F}"/>
              </a:ext>
            </a:extLst>
          </p:cNvPr>
          <p:cNvSpPr txBox="1"/>
          <p:nvPr/>
        </p:nvSpPr>
        <p:spPr>
          <a:xfrm>
            <a:off x="3373618" y="4735520"/>
            <a:ext cx="1508166" cy="369332"/>
          </a:xfrm>
          <a:prstGeom prst="rect">
            <a:avLst/>
          </a:prstGeom>
          <a:noFill/>
        </p:spPr>
        <p:txBody>
          <a:bodyPr wrap="square" rtlCol="0">
            <a:spAutoFit/>
          </a:bodyPr>
          <a:lstStyle/>
          <a:p>
            <a:r>
              <a:rPr lang="es-CO" dirty="0">
                <a:latin typeface="Gotham Black" pitchFamily="50" charset="0"/>
              </a:rPr>
              <a:t>Columnas</a:t>
            </a:r>
          </a:p>
        </p:txBody>
      </p:sp>
      <p:sp>
        <p:nvSpPr>
          <p:cNvPr id="21" name="CuadroTexto 20">
            <a:extLst>
              <a:ext uri="{FF2B5EF4-FFF2-40B4-BE49-F238E27FC236}">
                <a16:creationId xmlns:a16="http://schemas.microsoft.com/office/drawing/2014/main" id="{CDD36FF5-2F12-4469-B416-51960FFCBC14}"/>
              </a:ext>
            </a:extLst>
          </p:cNvPr>
          <p:cNvSpPr txBox="1"/>
          <p:nvPr/>
        </p:nvSpPr>
        <p:spPr>
          <a:xfrm>
            <a:off x="8215602" y="3093737"/>
            <a:ext cx="728084" cy="369332"/>
          </a:xfrm>
          <a:prstGeom prst="rect">
            <a:avLst/>
          </a:prstGeom>
          <a:noFill/>
        </p:spPr>
        <p:txBody>
          <a:bodyPr wrap="square" rtlCol="0">
            <a:spAutoFit/>
          </a:bodyPr>
          <a:lstStyle/>
          <a:p>
            <a:r>
              <a:rPr lang="es-CO" dirty="0">
                <a:latin typeface="Gotham Black" pitchFamily="50" charset="0"/>
              </a:rPr>
              <a:t>Filas</a:t>
            </a:r>
          </a:p>
        </p:txBody>
      </p:sp>
      <p:sp>
        <p:nvSpPr>
          <p:cNvPr id="24" name="Cerrar llave 23">
            <a:extLst>
              <a:ext uri="{FF2B5EF4-FFF2-40B4-BE49-F238E27FC236}">
                <a16:creationId xmlns:a16="http://schemas.microsoft.com/office/drawing/2014/main" id="{AF4818A1-1D95-4302-BC9F-6D8ECF53F0D4}"/>
              </a:ext>
            </a:extLst>
          </p:cNvPr>
          <p:cNvSpPr/>
          <p:nvPr/>
        </p:nvSpPr>
        <p:spPr>
          <a:xfrm>
            <a:off x="7748030" y="1848126"/>
            <a:ext cx="216024" cy="2403474"/>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5" name="Cerrar llave 24">
            <a:extLst>
              <a:ext uri="{FF2B5EF4-FFF2-40B4-BE49-F238E27FC236}">
                <a16:creationId xmlns:a16="http://schemas.microsoft.com/office/drawing/2014/main" id="{AC1717DF-EDB3-448D-AB31-99687F71AC47}"/>
              </a:ext>
            </a:extLst>
          </p:cNvPr>
          <p:cNvSpPr/>
          <p:nvPr/>
        </p:nvSpPr>
        <p:spPr>
          <a:xfrm rot="5400000">
            <a:off x="3890443" y="1730555"/>
            <a:ext cx="369332" cy="561662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26" name="Elipse 25">
            <a:extLst>
              <a:ext uri="{FF2B5EF4-FFF2-40B4-BE49-F238E27FC236}">
                <a16:creationId xmlns:a16="http://schemas.microsoft.com/office/drawing/2014/main" id="{789EEC2D-2C09-409F-A667-2F50F8BD43D6}"/>
              </a:ext>
            </a:extLst>
          </p:cNvPr>
          <p:cNvSpPr/>
          <p:nvPr/>
        </p:nvSpPr>
        <p:spPr>
          <a:xfrm>
            <a:off x="6660232" y="3789040"/>
            <a:ext cx="792088" cy="504056"/>
          </a:xfrm>
          <a:prstGeom prst="ellipse">
            <a:avLst/>
          </a:prstGeom>
          <a:noFill/>
          <a:ln w="28575">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CO"/>
          </a:p>
        </p:txBody>
      </p:sp>
      <p:sp>
        <p:nvSpPr>
          <p:cNvPr id="28" name="CuadroTexto 27">
            <a:extLst>
              <a:ext uri="{FF2B5EF4-FFF2-40B4-BE49-F238E27FC236}">
                <a16:creationId xmlns:a16="http://schemas.microsoft.com/office/drawing/2014/main" id="{4BEBF05B-0EFA-413B-8AC3-B54563320321}"/>
              </a:ext>
            </a:extLst>
          </p:cNvPr>
          <p:cNvSpPr txBox="1"/>
          <p:nvPr/>
        </p:nvSpPr>
        <p:spPr>
          <a:xfrm>
            <a:off x="7462721" y="4613526"/>
            <a:ext cx="915302" cy="369332"/>
          </a:xfrm>
          <a:prstGeom prst="rect">
            <a:avLst/>
          </a:prstGeom>
          <a:noFill/>
        </p:spPr>
        <p:txBody>
          <a:bodyPr wrap="square" rtlCol="0">
            <a:spAutoFit/>
          </a:bodyPr>
          <a:lstStyle/>
          <a:p>
            <a:r>
              <a:rPr lang="es-CO" dirty="0">
                <a:latin typeface="Gotham Black" pitchFamily="50" charset="0"/>
              </a:rPr>
              <a:t>Celda</a:t>
            </a:r>
          </a:p>
        </p:txBody>
      </p:sp>
      <p:cxnSp>
        <p:nvCxnSpPr>
          <p:cNvPr id="30" name="Conector recto 29">
            <a:extLst>
              <a:ext uri="{FF2B5EF4-FFF2-40B4-BE49-F238E27FC236}">
                <a16:creationId xmlns:a16="http://schemas.microsoft.com/office/drawing/2014/main" id="{1D4775A1-AF11-44B3-9EB3-A0D1D4F70840}"/>
              </a:ext>
            </a:extLst>
          </p:cNvPr>
          <p:cNvCxnSpPr>
            <a:stCxn id="26" idx="4"/>
            <a:endCxn id="28" idx="1"/>
          </p:cNvCxnSpPr>
          <p:nvPr/>
        </p:nvCxnSpPr>
        <p:spPr>
          <a:xfrm>
            <a:off x="7056276" y="4293096"/>
            <a:ext cx="406445" cy="50509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Cerrar llave 33">
            <a:extLst>
              <a:ext uri="{FF2B5EF4-FFF2-40B4-BE49-F238E27FC236}">
                <a16:creationId xmlns:a16="http://schemas.microsoft.com/office/drawing/2014/main" id="{1C98FB7B-5B41-4B55-8A10-8BEDDCADB1A1}"/>
              </a:ext>
            </a:extLst>
          </p:cNvPr>
          <p:cNvSpPr/>
          <p:nvPr/>
        </p:nvSpPr>
        <p:spPr>
          <a:xfrm rot="5400000">
            <a:off x="4469743" y="-1720725"/>
            <a:ext cx="369332" cy="561662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36" name="CuadroTexto 35">
            <a:extLst>
              <a:ext uri="{FF2B5EF4-FFF2-40B4-BE49-F238E27FC236}">
                <a16:creationId xmlns:a16="http://schemas.microsoft.com/office/drawing/2014/main" id="{B91323C0-0622-4A4F-A056-39A5049E5955}"/>
              </a:ext>
            </a:extLst>
          </p:cNvPr>
          <p:cNvSpPr txBox="1"/>
          <p:nvPr/>
        </p:nvSpPr>
        <p:spPr>
          <a:xfrm>
            <a:off x="4254783" y="1241045"/>
            <a:ext cx="1508166" cy="369332"/>
          </a:xfrm>
          <a:prstGeom prst="rect">
            <a:avLst/>
          </a:prstGeom>
          <a:noFill/>
        </p:spPr>
        <p:txBody>
          <a:bodyPr wrap="square" rtlCol="0">
            <a:spAutoFit/>
          </a:bodyPr>
          <a:lstStyle/>
          <a:p>
            <a:r>
              <a:rPr lang="es-CO" dirty="0">
                <a:latin typeface="Gotham Black" pitchFamily="50" charset="0"/>
              </a:rPr>
              <a:t>Titulo	</a:t>
            </a:r>
          </a:p>
        </p:txBody>
      </p:sp>
      <p:sp>
        <p:nvSpPr>
          <p:cNvPr id="37" name="Elipse 36">
            <a:extLst>
              <a:ext uri="{FF2B5EF4-FFF2-40B4-BE49-F238E27FC236}">
                <a16:creationId xmlns:a16="http://schemas.microsoft.com/office/drawing/2014/main" id="{7A39D89F-A2EB-4040-91B5-77FD178D61E1}"/>
              </a:ext>
            </a:extLst>
          </p:cNvPr>
          <p:cNvSpPr/>
          <p:nvPr/>
        </p:nvSpPr>
        <p:spPr>
          <a:xfrm>
            <a:off x="1011536" y="1961245"/>
            <a:ext cx="820755" cy="50519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Elipse 38">
            <a:extLst>
              <a:ext uri="{FF2B5EF4-FFF2-40B4-BE49-F238E27FC236}">
                <a16:creationId xmlns:a16="http://schemas.microsoft.com/office/drawing/2014/main" id="{9B2F7970-AB17-4633-890D-71A092F08DD3}"/>
              </a:ext>
            </a:extLst>
          </p:cNvPr>
          <p:cNvSpPr/>
          <p:nvPr/>
        </p:nvSpPr>
        <p:spPr>
          <a:xfrm>
            <a:off x="3059832" y="1723153"/>
            <a:ext cx="2376264" cy="50519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1" name="Conector recto 40">
            <a:extLst>
              <a:ext uri="{FF2B5EF4-FFF2-40B4-BE49-F238E27FC236}">
                <a16:creationId xmlns:a16="http://schemas.microsoft.com/office/drawing/2014/main" id="{C5EA260D-AFF9-46BB-8AF3-1655C2C5B20C}"/>
              </a:ext>
            </a:extLst>
          </p:cNvPr>
          <p:cNvCxnSpPr>
            <a:stCxn id="37" idx="0"/>
          </p:cNvCxnSpPr>
          <p:nvPr/>
        </p:nvCxnSpPr>
        <p:spPr>
          <a:xfrm flipV="1">
            <a:off x="1421914" y="1461100"/>
            <a:ext cx="269766" cy="5001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F5513721-1DD5-4A07-8154-9181DEAA7425}"/>
              </a:ext>
            </a:extLst>
          </p:cNvPr>
          <p:cNvCxnSpPr>
            <a:cxnSpLocks/>
          </p:cNvCxnSpPr>
          <p:nvPr/>
        </p:nvCxnSpPr>
        <p:spPr>
          <a:xfrm flipH="1" flipV="1">
            <a:off x="1691681" y="1456047"/>
            <a:ext cx="2294481" cy="26710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CuadroTexto 44">
            <a:extLst>
              <a:ext uri="{FF2B5EF4-FFF2-40B4-BE49-F238E27FC236}">
                <a16:creationId xmlns:a16="http://schemas.microsoft.com/office/drawing/2014/main" id="{40453029-FBCF-4367-9FFD-10D63F99DA16}"/>
              </a:ext>
            </a:extLst>
          </p:cNvPr>
          <p:cNvSpPr txBox="1"/>
          <p:nvPr/>
        </p:nvSpPr>
        <p:spPr>
          <a:xfrm>
            <a:off x="452135" y="1150473"/>
            <a:ext cx="1508166" cy="369332"/>
          </a:xfrm>
          <a:prstGeom prst="rect">
            <a:avLst/>
          </a:prstGeom>
          <a:noFill/>
        </p:spPr>
        <p:txBody>
          <a:bodyPr wrap="square" rtlCol="0">
            <a:spAutoFit/>
          </a:bodyPr>
          <a:lstStyle/>
          <a:p>
            <a:r>
              <a:rPr lang="es-CO" dirty="0">
                <a:latin typeface="Gotham Black" pitchFamily="50" charset="0"/>
              </a:rPr>
              <a:t>Etiquetas</a:t>
            </a:r>
          </a:p>
        </p:txBody>
      </p:sp>
      <p:sp>
        <p:nvSpPr>
          <p:cNvPr id="47" name="Cerrar llave 46">
            <a:extLst>
              <a:ext uri="{FF2B5EF4-FFF2-40B4-BE49-F238E27FC236}">
                <a16:creationId xmlns:a16="http://schemas.microsoft.com/office/drawing/2014/main" id="{A90FEF88-3561-450C-B684-46D7DC910425}"/>
              </a:ext>
            </a:extLst>
          </p:cNvPr>
          <p:cNvSpPr/>
          <p:nvPr/>
        </p:nvSpPr>
        <p:spPr>
          <a:xfrm rot="5400000">
            <a:off x="3945444" y="2770639"/>
            <a:ext cx="369332" cy="561662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49" name="CuadroTexto 48">
            <a:extLst>
              <a:ext uri="{FF2B5EF4-FFF2-40B4-BE49-F238E27FC236}">
                <a16:creationId xmlns:a16="http://schemas.microsoft.com/office/drawing/2014/main" id="{7AFE01C0-FFAE-4D44-B423-671AA5A2E76A}"/>
              </a:ext>
            </a:extLst>
          </p:cNvPr>
          <p:cNvSpPr txBox="1"/>
          <p:nvPr/>
        </p:nvSpPr>
        <p:spPr>
          <a:xfrm>
            <a:off x="3573048" y="5784900"/>
            <a:ext cx="1114123" cy="369332"/>
          </a:xfrm>
          <a:prstGeom prst="rect">
            <a:avLst/>
          </a:prstGeom>
          <a:noFill/>
        </p:spPr>
        <p:txBody>
          <a:bodyPr wrap="square" rtlCol="0">
            <a:spAutoFit/>
          </a:bodyPr>
          <a:lstStyle/>
          <a:p>
            <a:r>
              <a:rPr lang="es-CO" dirty="0">
                <a:latin typeface="Gotham Black" pitchFamily="50" charset="0"/>
              </a:rPr>
              <a:t>Fuente</a:t>
            </a:r>
          </a:p>
        </p:txBody>
      </p:sp>
      <p:sp>
        <p:nvSpPr>
          <p:cNvPr id="3" name="Rectángulo 2"/>
          <p:cNvSpPr/>
          <p:nvPr/>
        </p:nvSpPr>
        <p:spPr>
          <a:xfrm>
            <a:off x="1025342" y="6159538"/>
            <a:ext cx="6821040" cy="604204"/>
          </a:xfrm>
          <a:prstGeom prst="rect">
            <a:avLst/>
          </a:prstGeom>
          <a:noFill/>
          <a:ln>
            <a:solidFill>
              <a:schemeClr val="accent1"/>
            </a:solidFill>
          </a:ln>
        </p:spPr>
        <p:txBody>
          <a:bodyPr wrap="square">
            <a:spAutoFit/>
          </a:bodyPr>
          <a:lstStyle/>
          <a:p>
            <a:pPr algn="ctr">
              <a:lnSpc>
                <a:spcPct val="107000"/>
              </a:lnSpc>
              <a:spcAft>
                <a:spcPts val="800"/>
              </a:spcAft>
            </a:pPr>
            <a:r>
              <a:rPr lang="es-CO" sz="1600" dirty="0">
                <a:latin typeface="Gotham Light"/>
                <a:ea typeface="Calibri" panose="020F0502020204030204" pitchFamily="34" charset="0"/>
                <a:cs typeface="Times New Roman" panose="02020603050405020304" pitchFamily="18" charset="0"/>
              </a:rPr>
              <a:t>Recuerde: Cada fila representa un registro único y cada columna un campo dentro del registro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47662820-F90D-4CD3-A2CB-F4E2A92AD576}"/>
              </a:ext>
            </a:extLst>
          </p:cNvPr>
          <p:cNvPicPr>
            <a:picLocks noChangeAspect="1"/>
          </p:cNvPicPr>
          <p:nvPr/>
        </p:nvPicPr>
        <p:blipFill>
          <a:blip r:embed="rId3"/>
          <a:stretch>
            <a:fillRect/>
          </a:stretch>
        </p:blipFill>
        <p:spPr>
          <a:xfrm>
            <a:off x="662588" y="1738760"/>
            <a:ext cx="6990064" cy="2539953"/>
          </a:xfrm>
          <a:prstGeom prst="rect">
            <a:avLst/>
          </a:prstGeom>
        </p:spPr>
      </p:pic>
    </p:spTree>
    <p:extLst>
      <p:ext uri="{BB962C8B-B14F-4D97-AF65-F5344CB8AC3E}">
        <p14:creationId xmlns:p14="http://schemas.microsoft.com/office/powerpoint/2010/main" val="2379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down)">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1" grpId="0"/>
      <p:bldP spid="24" grpId="0" animBg="1"/>
      <p:bldP spid="25" grpId="0" animBg="1"/>
      <p:bldP spid="26" grpId="0" animBg="1"/>
      <p:bldP spid="28" grpId="0"/>
      <p:bldP spid="34" grpId="0" animBg="1"/>
      <p:bldP spid="36" grpId="0"/>
      <p:bldP spid="37" grpId="0" animBg="1"/>
      <p:bldP spid="39" grpId="0" animBg="1"/>
      <p:bldP spid="45" grpId="0"/>
      <p:bldP spid="47" grpId="0" animBg="1"/>
      <p:bldP spid="49"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7B8C9-3F25-43DE-BB55-DBD66F04F2DC}"/>
              </a:ext>
            </a:extLst>
          </p:cNvPr>
          <p:cNvSpPr>
            <a:spLocks noGrp="1"/>
          </p:cNvSpPr>
          <p:nvPr>
            <p:ph type="title"/>
          </p:nvPr>
        </p:nvSpPr>
        <p:spPr/>
        <p:txBody>
          <a:bodyPr>
            <a:noAutofit/>
          </a:bodyPr>
          <a:lstStyle/>
          <a:p>
            <a:pPr algn="r"/>
            <a:r>
              <a:rPr lang="es-CO" sz="2400" dirty="0">
                <a:solidFill>
                  <a:srgbClr val="C00000"/>
                </a:solidFill>
                <a:latin typeface="Gotham Black" pitchFamily="50" charset="0"/>
              </a:rPr>
              <a:t>Distribución frecuencia – Tabla 1 variable (Cualitativas: nominales, ordinales)</a:t>
            </a:r>
          </a:p>
        </p:txBody>
      </p:sp>
      <p:sp>
        <p:nvSpPr>
          <p:cNvPr id="3" name="Marcador de contenido 2">
            <a:extLst>
              <a:ext uri="{FF2B5EF4-FFF2-40B4-BE49-F238E27FC236}">
                <a16:creationId xmlns:a16="http://schemas.microsoft.com/office/drawing/2014/main" id="{18209A77-C2D0-4958-B0C4-6856326DDE13}"/>
              </a:ext>
            </a:extLst>
          </p:cNvPr>
          <p:cNvSpPr>
            <a:spLocks noGrp="1"/>
          </p:cNvSpPr>
          <p:nvPr>
            <p:ph sz="quarter" idx="10"/>
          </p:nvPr>
        </p:nvSpPr>
        <p:spPr>
          <a:xfrm>
            <a:off x="492919" y="1330449"/>
            <a:ext cx="8086725" cy="2314575"/>
          </a:xfrm>
        </p:spPr>
        <p:txBody>
          <a:bodyPr>
            <a:normAutofit/>
          </a:bodyPr>
          <a:lstStyle/>
          <a:p>
            <a:r>
              <a:rPr lang="es-MX" sz="2400" dirty="0">
                <a:latin typeface="Gotham Light" pitchFamily="50" charset="0"/>
              </a:rPr>
              <a:t>Columna 1: todos los valores posibles (más el total)</a:t>
            </a:r>
          </a:p>
          <a:p>
            <a:pPr marL="0" indent="0">
              <a:buNone/>
            </a:pPr>
            <a:r>
              <a:rPr lang="es-MX" sz="2400" dirty="0">
                <a:latin typeface="Gotham Light" pitchFamily="50" charset="0"/>
              </a:rPr>
              <a:t>(opcionalmente: otro, desconocido)</a:t>
            </a:r>
          </a:p>
          <a:p>
            <a:r>
              <a:rPr lang="es-MX" sz="2400" dirty="0">
                <a:latin typeface="Gotham Light" pitchFamily="50" charset="0"/>
              </a:rPr>
              <a:t>Columna 2: número de registros con cada valor</a:t>
            </a:r>
          </a:p>
          <a:p>
            <a:r>
              <a:rPr lang="es-MX" sz="2400" dirty="0">
                <a:latin typeface="Gotham Light" pitchFamily="50" charset="0"/>
              </a:rPr>
              <a:t>Columna 3: Porcentaje (opcional)</a:t>
            </a:r>
            <a:endParaRPr lang="es-CO" sz="2400" dirty="0">
              <a:latin typeface="Gotham Light" pitchFamily="50" charset="0"/>
            </a:endParaRPr>
          </a:p>
        </p:txBody>
      </p:sp>
      <p:graphicFrame>
        <p:nvGraphicFramePr>
          <p:cNvPr id="5" name="Objeto 4">
            <a:extLst>
              <a:ext uri="{FF2B5EF4-FFF2-40B4-BE49-F238E27FC236}">
                <a16:creationId xmlns:a16="http://schemas.microsoft.com/office/drawing/2014/main" id="{2E381C41-777B-4CE8-AD18-8EC3B101EE88}"/>
              </a:ext>
            </a:extLst>
          </p:cNvPr>
          <p:cNvGraphicFramePr>
            <a:graphicFrameLocks noChangeAspect="1"/>
          </p:cNvGraphicFramePr>
          <p:nvPr>
            <p:extLst>
              <p:ext uri="{D42A27DB-BD31-4B8C-83A1-F6EECF244321}">
                <p14:modId xmlns:p14="http://schemas.microsoft.com/office/powerpoint/2010/main" val="1352616321"/>
              </p:ext>
            </p:extLst>
          </p:nvPr>
        </p:nvGraphicFramePr>
        <p:xfrm>
          <a:off x="1511660" y="4221088"/>
          <a:ext cx="6120680" cy="1694958"/>
        </p:xfrm>
        <a:graphic>
          <a:graphicData uri="http://schemas.openxmlformats.org/presentationml/2006/ole">
            <mc:AlternateContent xmlns:mc="http://schemas.openxmlformats.org/markup-compatibility/2006">
              <mc:Choice xmlns:v="urn:schemas-microsoft-com:vml" Requires="v">
                <p:oleObj name="Worksheet" r:id="rId3" imgW="3095443" imgH="857357" progId="Excel.Sheet.12">
                  <p:embed/>
                </p:oleObj>
              </mc:Choice>
              <mc:Fallback>
                <p:oleObj name="Worksheet" r:id="rId3" imgW="3095443" imgH="857357" progId="Excel.Sheet.12">
                  <p:embed/>
                  <p:pic>
                    <p:nvPicPr>
                      <p:cNvPr id="0" name=""/>
                      <p:cNvPicPr/>
                      <p:nvPr/>
                    </p:nvPicPr>
                    <p:blipFill>
                      <a:blip r:embed="rId4"/>
                      <a:stretch>
                        <a:fillRect/>
                      </a:stretch>
                    </p:blipFill>
                    <p:spPr>
                      <a:xfrm>
                        <a:off x="1511660" y="4221088"/>
                        <a:ext cx="6120680" cy="1694958"/>
                      </a:xfrm>
                      <a:prstGeom prst="rect">
                        <a:avLst/>
                      </a:prstGeom>
                    </p:spPr>
                  </p:pic>
                </p:oleObj>
              </mc:Fallback>
            </mc:AlternateContent>
          </a:graphicData>
        </a:graphic>
      </p:graphicFrame>
      <p:sp>
        <p:nvSpPr>
          <p:cNvPr id="7" name="CuadroTexto 6">
            <a:extLst>
              <a:ext uri="{FF2B5EF4-FFF2-40B4-BE49-F238E27FC236}">
                <a16:creationId xmlns:a16="http://schemas.microsoft.com/office/drawing/2014/main" id="{E4B6DD11-CD0D-40EC-8B8E-53F07C109915}"/>
              </a:ext>
            </a:extLst>
          </p:cNvPr>
          <p:cNvSpPr txBox="1"/>
          <p:nvPr/>
        </p:nvSpPr>
        <p:spPr>
          <a:xfrm>
            <a:off x="1115901" y="3467100"/>
            <a:ext cx="6840760" cy="707886"/>
          </a:xfrm>
          <a:prstGeom prst="rect">
            <a:avLst/>
          </a:prstGeom>
          <a:noFill/>
        </p:spPr>
        <p:txBody>
          <a:bodyPr wrap="square">
            <a:spAutoFit/>
          </a:bodyPr>
          <a:lstStyle/>
          <a:p>
            <a:pPr algn="ctr"/>
            <a:r>
              <a:rPr lang="es-CO" sz="2000" dirty="0">
                <a:latin typeface="Gotham Light" pitchFamily="50" charset="0"/>
                <a:cs typeface="Arial" panose="020B0604020202020204" pitchFamily="34" charset="0"/>
              </a:rPr>
              <a:t>Número de casos de tuberculosis por sexo en el Distrito A, 2019</a:t>
            </a:r>
          </a:p>
        </p:txBody>
      </p:sp>
      <p:sp>
        <p:nvSpPr>
          <p:cNvPr id="4" name="Rectángulo 3"/>
          <p:cNvSpPr/>
          <p:nvPr/>
        </p:nvSpPr>
        <p:spPr>
          <a:xfrm>
            <a:off x="1331640" y="6030796"/>
            <a:ext cx="5832648" cy="273473"/>
          </a:xfrm>
          <a:prstGeom prst="rect">
            <a:avLst/>
          </a:prstGeom>
        </p:spPr>
        <p:txBody>
          <a:bodyPr wrap="square">
            <a:spAutoFit/>
          </a:bodyPr>
          <a:lstStyle/>
          <a:p>
            <a:pPr algn="ctr">
              <a:lnSpc>
                <a:spcPct val="107000"/>
              </a:lnSpc>
              <a:spcAft>
                <a:spcPts val="800"/>
              </a:spcAft>
            </a:pPr>
            <a:r>
              <a:rPr lang="es-CO" sz="1100" dirty="0">
                <a:latin typeface="Gotham Light"/>
                <a:ea typeface="Calibri" panose="020F0502020204030204" pitchFamily="34" charset="0"/>
                <a:cs typeface="Times New Roman" panose="02020603050405020304" pitchFamily="18" charset="0"/>
              </a:rPr>
              <a:t>Fuente: construcción propia, GFTHVSP, INS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09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6087</TotalTime>
  <Words>2021</Words>
  <Application>Microsoft Office PowerPoint</Application>
  <PresentationFormat>Presentación en pantalla (4:3)</PresentationFormat>
  <Paragraphs>301</Paragraphs>
  <Slides>17</Slides>
  <Notes>14</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17</vt:i4>
      </vt:variant>
    </vt:vector>
  </HeadingPairs>
  <TitlesOfParts>
    <vt:vector size="28" baseType="lpstr">
      <vt:lpstr>Arial</vt:lpstr>
      <vt:lpstr>Calibri</vt:lpstr>
      <vt:lpstr>Calibri Light</vt:lpstr>
      <vt:lpstr>Gotham Black</vt:lpstr>
      <vt:lpstr>Gotham Light</vt:lpstr>
      <vt:lpstr>Helvetica</vt:lpstr>
      <vt:lpstr>Times</vt:lpstr>
      <vt:lpstr>Wingdings</vt:lpstr>
      <vt:lpstr>Diseño personalizado</vt:lpstr>
      <vt:lpstr>1_Diseño personalizado</vt:lpstr>
      <vt:lpstr>Worksheet</vt:lpstr>
      <vt:lpstr>Presentación de PowerPoint</vt:lpstr>
      <vt:lpstr>Visualización de datos: tablas</vt:lpstr>
      <vt:lpstr>Objetivos de aprendizaje</vt:lpstr>
      <vt:lpstr>¿Por qué organizar y presentar los datos?</vt:lpstr>
      <vt:lpstr>¿Puede resumir la edad y el sexo de los casos-pacientes a simple vista?</vt:lpstr>
      <vt:lpstr>¿Puede resumir la edad y el sexo de los casos-pacientes a simple vista?</vt:lpstr>
      <vt:lpstr>¿Puede resumir la edad y el sexo de los casos-pacientes a simple vista?</vt:lpstr>
      <vt:lpstr>Tabla. Mortalidad materna según tipo de muerte, Colombia, semanas epidemiológicas 01 a 52, 2017 a 2019</vt:lpstr>
      <vt:lpstr>Distribución frecuencia – Tabla 1 variable (Cualitativas: nominales, ordinales)</vt:lpstr>
      <vt:lpstr>Distribución frecuencia – Tabla 1 variable (Cuantitativas)</vt:lpstr>
      <vt:lpstr>Tabla de 2 variables</vt:lpstr>
      <vt:lpstr>Ejemplo de Tabla de 2 x 2  Casos y tasa de ataque en Brote de ETA asociado al consumo de ensalada, municipio X, año X</vt:lpstr>
      <vt:lpstr>Casos de cáncer &lt; 18 años por sexo y tipo de ruralidad, Colombia 2017</vt:lpstr>
      <vt:lpstr>Tabla compuesta (combinada)</vt:lpstr>
      <vt:lpstr>Prevalencia de defectos congénitos por variables demográficas, Colombia, periodo epidemiológico VI de 2020</vt:lpstr>
      <vt:lpstr>Resumen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Vigilancia de la salud pública: Monitoreo y evaluación</dc:title>
  <dc:creator>CLAUDIA</dc:creator>
  <cp:lastModifiedBy>Yury silva lopez</cp:lastModifiedBy>
  <cp:revision>156</cp:revision>
  <dcterms:created xsi:type="dcterms:W3CDTF">2017-02-23T16:52:25Z</dcterms:created>
  <dcterms:modified xsi:type="dcterms:W3CDTF">2021-01-22T04:06:31Z</dcterms:modified>
</cp:coreProperties>
</file>