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5"/>
  </p:sldMasterIdLst>
  <p:notesMasterIdLst>
    <p:notesMasterId r:id="rId28"/>
  </p:notesMasterIdLst>
  <p:handoutMasterIdLst>
    <p:handoutMasterId r:id="rId29"/>
  </p:handoutMasterIdLst>
  <p:sldIdLst>
    <p:sldId id="256" r:id="rId6"/>
    <p:sldId id="276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8" r:id="rId23"/>
    <p:sldId id="274" r:id="rId24"/>
    <p:sldId id="279" r:id="rId25"/>
    <p:sldId id="275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tza Adegnis Gonzalez Duarte" initials="MAGD" lastIdx="1" clrIdx="0">
    <p:extLst>
      <p:ext uri="{19B8F6BF-5375-455C-9EA6-DF929625EA0E}">
        <p15:presenceInfo xmlns:p15="http://schemas.microsoft.com/office/powerpoint/2012/main" userId="Maritza Adegnis Gonzalez Duar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6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C2BD491-2FE5-4255-B7DA-DCD89E168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C91FC0-B804-4B2E-8F67-99D7F52CF2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E5DDA-CC49-46E5-8951-678B68B02587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7CF2C4-0C0B-4FBE-9F9B-7412969A94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3F2341-92C4-4EF8-9CD4-4FBC8FFD8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ECA1F-D9B6-4400-90A9-C86D4C0797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243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81D29-02B3-4B42-AAED-8FA3B6F84DB0}" type="datetimeFigureOut">
              <a:rPr lang="es-CO" smtClean="0"/>
              <a:t>10/11/2020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C6B5F-1B87-42C0-B996-0CDF8CB5BE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9BB63-C39D-44B7-9BCE-AA634EC7685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438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C6B5F-1B87-42C0-B996-0CDF8CB5BE0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238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9BB63-C39D-44B7-9BCE-AA634EC7685A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19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0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8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8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5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38F72EA5-75F0-4518-BEAF-0E74CBACE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5CAD88-7D0E-4824-9728-1F6804F8BD5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EA34FA7B-1DD6-406E-90ED-89D2564716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3" y="2419359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8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749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6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749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5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749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233230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999C6D7-E820-4A07-8728-AD7580665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DA70C4-DCD7-46CF-85F9-31DE95F85EA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89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168E362B-B88D-40AA-B44C-9D20485439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" y="5858559"/>
            <a:ext cx="943200" cy="940557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20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20" y="2524134"/>
            <a:ext cx="8086725" cy="3762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1604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0DC071-ED28-43E2-A4EF-0CF4D3CCC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C0F632-A953-43CF-88D0-42799C9043E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FF2E5EAA-D25A-47A1-9EFB-81A97D2D9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20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20" y="1114425"/>
            <a:ext cx="8086725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2423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09E77DE-50D7-47A2-A359-DDA8D97C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A6A294F-F008-4AE5-B9A9-A4191C23AE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5EA556-8434-4E7F-9E0A-26E97ECD442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502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749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60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749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9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749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96922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3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2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6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9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1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7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52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4976329"/>
            <a:ext cx="1012289" cy="10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3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2A93A-A910-4CC3-B509-2AC4D2C3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400" dirty="0">
                <a:solidFill>
                  <a:srgbClr val="C00000"/>
                </a:solidFill>
                <a:latin typeface="Gotham Black" pitchFamily="50" charset="0"/>
              </a:rPr>
              <a:t>Tres pruebas para una intervención en salud pública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9B4A8-8A44-42C6-A38B-26188CE61F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s-CO" sz="2000" dirty="0">
                <a:latin typeface="Gotham Light" pitchFamily="50" charset="0"/>
              </a:rPr>
              <a:t>Para proteger los derechos de las personas a su privacidad y su autonomía, se deben aplicar tres criterios:</a:t>
            </a:r>
          </a:p>
          <a:p>
            <a:pPr lvl="1" algn="just"/>
            <a:r>
              <a:rPr lang="es-CO" sz="2000" dirty="0">
                <a:latin typeface="Gotham Light" pitchFamily="50" charset="0"/>
              </a:rPr>
              <a:t>La intervención debe respetar a las personas y sus derechos individuales</a:t>
            </a:r>
          </a:p>
          <a:p>
            <a:pPr lvl="1" algn="just"/>
            <a:r>
              <a:rPr lang="es-CO" sz="2000" dirty="0">
                <a:latin typeface="Gotham Light" pitchFamily="50" charset="0"/>
              </a:rPr>
              <a:t>Debe existir un claro beneficio para la sociedad en equilibrio con los límites de cada persona.</a:t>
            </a:r>
          </a:p>
          <a:p>
            <a:pPr lvl="1" algn="just"/>
            <a:r>
              <a:rPr lang="es-CO" sz="2000" dirty="0">
                <a:latin typeface="Gotham Light" pitchFamily="50" charset="0"/>
              </a:rPr>
              <a:t>El beneficio debe cubrir a todas las personas de la comunidad.</a:t>
            </a:r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99357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Consideraciones legales</a:t>
            </a:r>
            <a:endParaRPr lang="es-CO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9804" y="2550320"/>
            <a:ext cx="6895514" cy="31759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1800" dirty="0">
                <a:latin typeface="Gotham Light" pitchFamily="50" charset="0"/>
              </a:rPr>
              <a:t>Las acciones que desarrollan las autoridades de salud pública están protegidas por la Constitución y las Leyes</a:t>
            </a:r>
          </a:p>
          <a:p>
            <a:pPr algn="just"/>
            <a:r>
              <a:rPr lang="es-CO" sz="1800" dirty="0">
                <a:latin typeface="Gotham Light" pitchFamily="50" charset="0"/>
              </a:rPr>
              <a:t>La legislación colombiana debe cumplirse en todo momento, en las actividades de salud pública, como el rastreo a  casos  y contactos.</a:t>
            </a:r>
          </a:p>
          <a:p>
            <a:pPr algn="just"/>
            <a:r>
              <a:rPr lang="es-CO" sz="1800" dirty="0">
                <a:latin typeface="Gotham Light" pitchFamily="50" charset="0"/>
              </a:rPr>
              <a:t>En un Estado de Derecho, se deben cumplir algunos deberes para proteger y garantizar los derechos colectivos.</a:t>
            </a:r>
          </a:p>
          <a:p>
            <a:pPr algn="just"/>
            <a:r>
              <a:rPr lang="es-CO" sz="1800" dirty="0">
                <a:latin typeface="Gotham Light" pitchFamily="50" charset="0"/>
              </a:rPr>
              <a:t>Hay acciones de salud pública que deben ser aplicadas de forma obligatoria, cuando así lo requieran las autoridades, respaldadas por la Constitución y las Leyes vigentes.</a:t>
            </a:r>
          </a:p>
          <a:p>
            <a:pPr algn="just"/>
            <a:r>
              <a:rPr lang="es-CO" sz="1800" dirty="0">
                <a:latin typeface="Gotham Light" pitchFamily="50" charset="0"/>
              </a:rPr>
              <a:t>Se debe asegurar la confidencialidad de los datos (Habeas Data).</a:t>
            </a:r>
          </a:p>
          <a:p>
            <a:pPr algn="just"/>
            <a:endParaRPr lang="es-CO" sz="1800" dirty="0"/>
          </a:p>
        </p:txBody>
      </p:sp>
      <p:pic>
        <p:nvPicPr>
          <p:cNvPr id="5" name="Gráfico 4" descr="Éxito de grupo">
            <a:extLst>
              <a:ext uri="{FF2B5EF4-FFF2-40B4-BE49-F238E27FC236}">
                <a16:creationId xmlns:a16="http://schemas.microsoft.com/office/drawing/2014/main" id="{50DA1DDD-F4B2-4BE3-94A2-FB34267B8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0175" y="2257074"/>
            <a:ext cx="1134619" cy="13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8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dirty="0">
                <a:solidFill>
                  <a:srgbClr val="C00000"/>
                </a:solidFill>
                <a:latin typeface="Gotham Black" pitchFamily="50" charset="0"/>
              </a:rPr>
              <a:t>Respeto a la privacidad y confidencialidad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50347"/>
            <a:ext cx="8086724" cy="282178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O" dirty="0">
                <a:latin typeface="Gotham Light" pitchFamily="50" charset="0"/>
              </a:rPr>
              <a:t>Se debe garantizar a los casos y a los contactos que la información que suministran será </a:t>
            </a:r>
            <a:r>
              <a:rPr lang="es-CO" b="1" dirty="0">
                <a:latin typeface="Gotham Light" pitchFamily="50" charset="0"/>
              </a:rPr>
              <a:t>confidencial</a:t>
            </a:r>
            <a:r>
              <a:rPr lang="es-CO" dirty="0">
                <a:latin typeface="Gotham Light" pitchFamily="50" charset="0"/>
              </a:rPr>
              <a:t> y se usará solamente para vigilancia y control en salud pública. </a:t>
            </a:r>
          </a:p>
          <a:p>
            <a:pPr algn="just"/>
            <a:r>
              <a:rPr lang="es-CO" dirty="0">
                <a:latin typeface="Gotham Light" pitchFamily="50" charset="0"/>
              </a:rPr>
              <a:t>Se garantizará que esta información no será publicada o compartida con otras personas o instituciones.</a:t>
            </a:r>
          </a:p>
          <a:p>
            <a:pPr algn="just"/>
            <a:r>
              <a:rPr lang="es-CO" dirty="0">
                <a:latin typeface="Gotham Light" pitchFamily="50" charset="0"/>
              </a:rPr>
              <a:t>Las personas deben tener la seguridad de que su información será mantenida en </a:t>
            </a:r>
            <a:r>
              <a:rPr lang="es-CO" b="1" dirty="0">
                <a:latin typeface="Gotham Light" pitchFamily="50" charset="0"/>
              </a:rPr>
              <a:t>privado, </a:t>
            </a:r>
            <a:r>
              <a:rPr lang="es-CO" dirty="0">
                <a:latin typeface="Gotham Light" pitchFamily="50" charset="0"/>
              </a:rPr>
              <a:t>de forma tal que los contactos tendrán información sobre su posible exposición pero no sobre la identidad del caso con el que tuvieron contacto.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813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Ejemplo 1</a:t>
            </a:r>
            <a:endParaRPr lang="es-CO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50347"/>
            <a:ext cx="8086724" cy="28217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2600" dirty="0">
                <a:latin typeface="Gotham Light" pitchFamily="50" charset="0"/>
              </a:rPr>
              <a:t>Durante una entrevista con un caso confirmado de Covid-19, usted recibe información de sus contactos: su esposa, sus dos hijos y una  novia, que vive en el mismo barrio</a:t>
            </a:r>
          </a:p>
          <a:p>
            <a:pPr marL="0" indent="0" algn="just">
              <a:buNone/>
            </a:pPr>
            <a:r>
              <a:rPr lang="es-CO" sz="2600" dirty="0">
                <a:latin typeface="Gotham Light" pitchFamily="50" charset="0"/>
              </a:rPr>
              <a:t>1) ¿Su novia debe ser considerada un contacto?</a:t>
            </a:r>
          </a:p>
          <a:p>
            <a:pPr marL="0" indent="0" algn="just">
              <a:buNone/>
            </a:pPr>
            <a:endParaRPr lang="es-CO" sz="2600" dirty="0">
              <a:latin typeface="Gotham Light" pitchFamily="50" charset="0"/>
            </a:endParaRPr>
          </a:p>
          <a:p>
            <a:pPr marL="0" indent="0" algn="just">
              <a:buNone/>
            </a:pPr>
            <a:r>
              <a:rPr lang="es-CO" sz="2600" dirty="0">
                <a:latin typeface="Gotham Light" pitchFamily="50" charset="0"/>
              </a:rPr>
              <a:t>2) ¿Debe usted informarle a la esposa sobre la novia?</a:t>
            </a:r>
          </a:p>
          <a:p>
            <a:pPr marL="0" indent="0" algn="just">
              <a:buNone/>
            </a:pPr>
            <a:endParaRPr lang="es-CO" dirty="0"/>
          </a:p>
        </p:txBody>
      </p:sp>
      <p:pic>
        <p:nvPicPr>
          <p:cNvPr id="5" name="Gráfico 4" descr="Cerebro en la cabeza">
            <a:extLst>
              <a:ext uri="{FF2B5EF4-FFF2-40B4-BE49-F238E27FC236}">
                <a16:creationId xmlns:a16="http://schemas.microsoft.com/office/drawing/2014/main" id="{7C08171C-0108-4927-9E55-5DAACE1BA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802" y="1559737"/>
            <a:ext cx="1078099" cy="10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Ejemplo 1</a:t>
            </a:r>
            <a:endParaRPr lang="es-CO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50347"/>
            <a:ext cx="8086724" cy="2821781"/>
          </a:xfrm>
        </p:spPr>
        <p:txBody>
          <a:bodyPr>
            <a:normAutofit/>
          </a:bodyPr>
          <a:lstStyle/>
          <a:p>
            <a:pPr marL="385727" indent="-385727" algn="just">
              <a:buAutoNum type="arabicParenR"/>
            </a:pPr>
            <a:r>
              <a:rPr lang="es-CO" sz="2200" b="1" dirty="0">
                <a:latin typeface="Gotham Light" pitchFamily="50" charset="0"/>
              </a:rPr>
              <a:t>¿Su novia debe ser considerada un contacto?</a:t>
            </a:r>
          </a:p>
          <a:p>
            <a:pPr lvl="1" algn="just">
              <a:buFontTx/>
              <a:buChar char="-"/>
            </a:pPr>
            <a:r>
              <a:rPr lang="es-CO" sz="1900" dirty="0">
                <a:latin typeface="Gotham Light" pitchFamily="50" charset="0"/>
              </a:rPr>
              <a:t>Si. Ella ha tenido exposición al virus y deberá seguir las recomendaciones respectivas.</a:t>
            </a:r>
          </a:p>
          <a:p>
            <a:pPr lvl="1" algn="just">
              <a:buFontTx/>
              <a:buChar char="-"/>
            </a:pPr>
            <a:r>
              <a:rPr lang="es-CO" sz="1900" dirty="0">
                <a:latin typeface="Gotham Light" pitchFamily="50" charset="0"/>
              </a:rPr>
              <a:t>El tipo de relación que lleva con el caso, no es importante para esta investigación.</a:t>
            </a:r>
          </a:p>
          <a:p>
            <a:pPr marL="0" indent="0" algn="just">
              <a:buNone/>
            </a:pPr>
            <a:r>
              <a:rPr lang="es-CO" sz="2200" b="1" dirty="0">
                <a:latin typeface="Gotham Light" pitchFamily="50" charset="0"/>
              </a:rPr>
              <a:t>2) ¿Debe usted informarle a la esposa sobre la novia?</a:t>
            </a:r>
          </a:p>
          <a:p>
            <a:pPr marL="457200" lvl="1" indent="0" algn="just">
              <a:buNone/>
            </a:pPr>
            <a:r>
              <a:rPr lang="es-CO" sz="2000" dirty="0">
                <a:latin typeface="Gotham Light" pitchFamily="50" charset="0"/>
              </a:rPr>
              <a:t>No. Esta información es privada y usted no está autorizado para compartirla con alguien</a:t>
            </a:r>
            <a:r>
              <a:rPr lang="es-CO" sz="2200" dirty="0">
                <a:latin typeface="Gotham Light" pitchFamily="50" charset="0"/>
              </a:rPr>
              <a:t>.</a:t>
            </a:r>
          </a:p>
          <a:p>
            <a:pPr marL="0" indent="0" algn="just"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49123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Ejemplo 2: información privada sobre alguien que usted conoce</a:t>
            </a:r>
            <a:endParaRPr lang="es-CO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50347"/>
            <a:ext cx="8086724" cy="2821781"/>
          </a:xfrm>
        </p:spPr>
        <p:txBody>
          <a:bodyPr/>
          <a:lstStyle/>
          <a:p>
            <a:pPr algn="just"/>
            <a:r>
              <a:rPr lang="es-CO" sz="1875" dirty="0">
                <a:latin typeface="Gotham Light" pitchFamily="50" charset="0"/>
              </a:rPr>
              <a:t>Durante una entrevista con un caso usted recibe información de contactos que tuvo en un evento público</a:t>
            </a:r>
          </a:p>
          <a:p>
            <a:pPr algn="just"/>
            <a:r>
              <a:rPr lang="es-CO" sz="1875" dirty="0">
                <a:latin typeface="Gotham Light" pitchFamily="50" charset="0"/>
              </a:rPr>
              <a:t>Algunas de estas personas van al mismo colegio que su hermano menor.</a:t>
            </a:r>
          </a:p>
          <a:p>
            <a:pPr algn="just"/>
            <a:endParaRPr lang="es-CO" sz="1875" dirty="0">
              <a:latin typeface="Gotham Light" pitchFamily="50" charset="0"/>
            </a:endParaRPr>
          </a:p>
          <a:p>
            <a:pPr algn="just"/>
            <a:r>
              <a:rPr lang="es-CO" sz="1875" dirty="0">
                <a:latin typeface="Gotham Light" pitchFamily="50" charset="0"/>
              </a:rPr>
              <a:t>¿Debería usted avisarle a su hermano que no tenga contacto con estas personas?</a:t>
            </a:r>
          </a:p>
          <a:p>
            <a:pPr algn="just"/>
            <a:endParaRPr lang="es-CO" sz="1875" dirty="0"/>
          </a:p>
          <a:p>
            <a:pPr marL="0" indent="0" algn="just">
              <a:buNone/>
            </a:pPr>
            <a:endParaRPr lang="es-CO" sz="1875" dirty="0"/>
          </a:p>
        </p:txBody>
      </p:sp>
    </p:spTree>
    <p:extLst>
      <p:ext uri="{BB962C8B-B14F-4D97-AF65-F5344CB8AC3E}">
        <p14:creationId xmlns:p14="http://schemas.microsoft.com/office/powerpoint/2010/main" val="236896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Ejemplo 2: información privada sobre alguien que usted conoce</a:t>
            </a:r>
            <a:endParaRPr lang="es-CO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50347"/>
            <a:ext cx="8086724" cy="2821781"/>
          </a:xfrm>
        </p:spPr>
        <p:txBody>
          <a:bodyPr/>
          <a:lstStyle/>
          <a:p>
            <a:pPr algn="just"/>
            <a:endParaRPr lang="es-CO" sz="2400" dirty="0">
              <a:latin typeface="Gotham Light" pitchFamily="50" charset="0"/>
            </a:endParaRPr>
          </a:p>
          <a:p>
            <a:pPr algn="just"/>
            <a:r>
              <a:rPr lang="es-CO" sz="2400" b="1" dirty="0">
                <a:latin typeface="Gotham Light" pitchFamily="50" charset="0"/>
              </a:rPr>
              <a:t>¿Debería usted avisarle a su hermano que no tenga contacto con estas personas?</a:t>
            </a:r>
          </a:p>
          <a:p>
            <a:pPr algn="just"/>
            <a:endParaRPr lang="es-CO" sz="2400" dirty="0">
              <a:latin typeface="Gotham Light" pitchFamily="50" charset="0"/>
            </a:endParaRPr>
          </a:p>
          <a:p>
            <a:pPr lvl="1" algn="just"/>
            <a:r>
              <a:rPr lang="es-CO" sz="2000" dirty="0">
                <a:latin typeface="Gotham Light" pitchFamily="50" charset="0"/>
              </a:rPr>
              <a:t>No. Usted no puede revelar ninguna información privada que obtenga durante las entrevistas, incluso a sus familiares o amigos cercanos.</a:t>
            </a:r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11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Ejemplo 3: un contacto que es indocumentado</a:t>
            </a:r>
            <a:endParaRPr lang="es-CO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50347"/>
            <a:ext cx="8086724" cy="2821781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1875" dirty="0">
                <a:latin typeface="Gotham Light" pitchFamily="50" charset="0"/>
              </a:rPr>
              <a:t>En una entrevista con un caso confirmado de Covid-19, le informa que ha tenido contacto estrecho con un extranjero que trabaja indocumentado en su ciudad. </a:t>
            </a:r>
          </a:p>
          <a:p>
            <a:pPr algn="just"/>
            <a:r>
              <a:rPr lang="es-CO" sz="1875" dirty="0">
                <a:latin typeface="Gotham Light" pitchFamily="50" charset="0"/>
              </a:rPr>
              <a:t>Al hacer la entrevista, esta persona sin documentos, le informa que trabaja haciendo aseo a tres casas más en el mismo barrio. </a:t>
            </a:r>
          </a:p>
          <a:p>
            <a:pPr algn="just"/>
            <a:r>
              <a:rPr lang="es-CO" sz="1875" dirty="0">
                <a:latin typeface="Gotham Light" pitchFamily="50" charset="0"/>
              </a:rPr>
              <a:t>Esta persona le confirma que no tiene documentos ni permiso de trabajo en Colombia.</a:t>
            </a:r>
          </a:p>
          <a:p>
            <a:pPr algn="just"/>
            <a:r>
              <a:rPr lang="es-CO" sz="1875" dirty="0">
                <a:latin typeface="Gotham Light" pitchFamily="50" charset="0"/>
              </a:rPr>
              <a:t>Al informarle que debe entrar en aislamiento por 10 días, le responde abiertamente que no puede hacerlo porque si no trabaja no recibe pago</a:t>
            </a:r>
          </a:p>
          <a:p>
            <a:pPr marL="0" indent="0" algn="just">
              <a:buNone/>
            </a:pPr>
            <a:endParaRPr lang="es-CO" sz="1875" dirty="0"/>
          </a:p>
        </p:txBody>
      </p:sp>
    </p:spTree>
    <p:extLst>
      <p:ext uri="{BB962C8B-B14F-4D97-AF65-F5344CB8AC3E}">
        <p14:creationId xmlns:p14="http://schemas.microsoft.com/office/powerpoint/2010/main" val="394993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Ejemplo 3: un contacto que es indocumentado</a:t>
            </a:r>
            <a:endParaRPr lang="es-CO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50347"/>
            <a:ext cx="8086724" cy="2821781"/>
          </a:xfrm>
        </p:spPr>
        <p:txBody>
          <a:bodyPr>
            <a:normAutofit fontScale="92500" lnSpcReduction="10000"/>
          </a:bodyPr>
          <a:lstStyle/>
          <a:p>
            <a:pPr marL="342866" indent="-342866" algn="just">
              <a:buAutoNum type="arabicParenR"/>
            </a:pPr>
            <a:r>
              <a:rPr lang="es-CO" dirty="0">
                <a:latin typeface="Gotham Light" pitchFamily="50" charset="0"/>
              </a:rPr>
              <a:t>¿Cómo puede usted convencer a esta persona de cumplir el aislamiento?</a:t>
            </a:r>
          </a:p>
          <a:p>
            <a:pPr marL="0" indent="0" algn="just">
              <a:buNone/>
            </a:pPr>
            <a:endParaRPr lang="es-CO" dirty="0">
              <a:latin typeface="Gotham Light" pitchFamily="50" charset="0"/>
            </a:endParaRPr>
          </a:p>
          <a:p>
            <a:pPr marL="0" indent="0" algn="just">
              <a:buNone/>
            </a:pPr>
            <a:endParaRPr lang="es-CO" dirty="0">
              <a:latin typeface="Gotham Light" pitchFamily="50" charset="0"/>
            </a:endParaRPr>
          </a:p>
          <a:p>
            <a:pPr marL="0" indent="0" algn="just">
              <a:buNone/>
            </a:pPr>
            <a:r>
              <a:rPr lang="es-CO" dirty="0">
                <a:latin typeface="Gotham Light" pitchFamily="50" charset="0"/>
              </a:rPr>
              <a:t>2)     ¿Debería usted llamar a la policía para informar de esta persona indocumentada y sin permiso  de trabajo?</a:t>
            </a:r>
          </a:p>
          <a:p>
            <a:pPr marL="0" indent="0" algn="just"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382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Ejemplo 3: un contacto que es indocumentado</a:t>
            </a:r>
            <a:endParaRPr lang="es-CO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50346"/>
            <a:ext cx="8086724" cy="2978944"/>
          </a:xfrm>
        </p:spPr>
        <p:txBody>
          <a:bodyPr>
            <a:normAutofit fontScale="77500" lnSpcReduction="20000"/>
          </a:bodyPr>
          <a:lstStyle/>
          <a:p>
            <a:pPr marL="342866" indent="-342866" algn="just">
              <a:buAutoNum type="arabicParenR"/>
            </a:pPr>
            <a:r>
              <a:rPr lang="es-CO" sz="2600" b="1" dirty="0">
                <a:latin typeface="Gotham Light" pitchFamily="50" charset="0"/>
              </a:rPr>
              <a:t>¿Cómo puede usted convencer a esta persona de cumplir el aislamiento?</a:t>
            </a:r>
          </a:p>
          <a:p>
            <a:pPr lvl="1" algn="just"/>
            <a:r>
              <a:rPr lang="es-CO" sz="2300" dirty="0">
                <a:latin typeface="Gotham Light" pitchFamily="50" charset="0"/>
              </a:rPr>
              <a:t>Infórmele sobre las ayudas disponibles y las organizaciones de apoyo a personas en condición de vulnerabilidad, para que pueda cumplir su tiempo de aislamiento.</a:t>
            </a:r>
          </a:p>
          <a:p>
            <a:pPr lvl="1" algn="just"/>
            <a:r>
              <a:rPr lang="es-CO" sz="2300" dirty="0">
                <a:latin typeface="Gotham Light" pitchFamily="50" charset="0"/>
              </a:rPr>
              <a:t>Recuérdele que las personas cercanas a ella también están en riesgo de enfermar y hasta de morir por este virus.</a:t>
            </a:r>
          </a:p>
          <a:p>
            <a:pPr marL="0" indent="0" algn="just">
              <a:buNone/>
            </a:pPr>
            <a:endParaRPr lang="es-CO" sz="1800" dirty="0">
              <a:latin typeface="Gotham Light" pitchFamily="50" charset="0"/>
            </a:endParaRPr>
          </a:p>
          <a:p>
            <a:pPr marL="0" indent="0" algn="just">
              <a:buNone/>
            </a:pPr>
            <a:r>
              <a:rPr lang="es-CO" sz="2600" b="1" dirty="0">
                <a:latin typeface="Gotham Light" pitchFamily="50" charset="0"/>
              </a:rPr>
              <a:t>2)   ¿Debería usted llamar a la policía para informar de esta persona indocumentada   y sin permiso  de trabajo?</a:t>
            </a:r>
          </a:p>
          <a:p>
            <a:pPr lvl="1" algn="just"/>
            <a:r>
              <a:rPr lang="es-CO" sz="2300" dirty="0">
                <a:latin typeface="Gotham Light" pitchFamily="50" charset="0"/>
              </a:rPr>
              <a:t>No. Usted no puede revelar esta información porque es </a:t>
            </a:r>
            <a:r>
              <a:rPr lang="es-CO" sz="2300" b="1" dirty="0">
                <a:latin typeface="Gotham Light" pitchFamily="50" charset="0"/>
              </a:rPr>
              <a:t>privada.</a:t>
            </a:r>
          </a:p>
          <a:p>
            <a:pPr marL="0" indent="0" algn="just">
              <a:buNone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888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148" y="4023255"/>
            <a:ext cx="7598980" cy="1164431"/>
          </a:xfrm>
        </p:spPr>
        <p:txBody>
          <a:bodyPr>
            <a:noAutofit/>
          </a:bodyPr>
          <a:lstStyle/>
          <a:p>
            <a:pPr algn="ctr"/>
            <a:br>
              <a:rPr lang="es-ES_tradnl" sz="2400" dirty="0"/>
            </a:br>
            <a:br>
              <a:rPr lang="es-ES_tradnl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Aspectos éticos en la investigación de campo</a:t>
            </a:r>
            <a:b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B84E767-6DDC-4B88-865E-7F1B6F45B5F9}"/>
              </a:ext>
            </a:extLst>
          </p:cNvPr>
          <p:cNvSpPr txBox="1">
            <a:spLocks/>
          </p:cNvSpPr>
          <p:nvPr/>
        </p:nvSpPr>
        <p:spPr>
          <a:xfrm>
            <a:off x="960970" y="2635939"/>
            <a:ext cx="8015339" cy="1164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Helvetica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Programa de entrenamiento en</a:t>
            </a:r>
            <a:r>
              <a:rPr kumimoji="0" lang="es-C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 epidemiología de campo </a:t>
            </a:r>
          </a:p>
          <a:p>
            <a:pPr algn="just">
              <a:spcBef>
                <a:spcPct val="50000"/>
              </a:spcBef>
              <a:defRPr/>
            </a:pPr>
            <a:endParaRPr lang="es-CO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64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Ejemplo 4: Información de su municipio</a:t>
            </a:r>
            <a:r>
              <a:rPr lang="es-CO" sz="2700" dirty="0"/>
              <a:t>	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50347"/>
            <a:ext cx="8086724" cy="2821781"/>
          </a:xfrm>
        </p:spPr>
        <p:txBody>
          <a:bodyPr/>
          <a:lstStyle/>
          <a:p>
            <a:pPr marL="0" indent="0" algn="just">
              <a:buNone/>
            </a:pPr>
            <a:r>
              <a:rPr lang="es-CO" sz="1800" dirty="0">
                <a:latin typeface="Gotham Light" pitchFamily="50" charset="0"/>
              </a:rPr>
              <a:t>Durante su  trabajo haciendo seguimiento a casos y contactos usted se entera de 5 nuevos casos en el municipio donde usted nació y vive parte de su familia.  En esta situación usted debería:</a:t>
            </a:r>
          </a:p>
          <a:p>
            <a:pPr marL="342866" indent="-342866" algn="just">
              <a:buAutoNum type="arabicParenR"/>
            </a:pPr>
            <a:r>
              <a:rPr lang="es-CO" sz="1800" dirty="0">
                <a:latin typeface="Gotham Light" pitchFamily="50" charset="0"/>
              </a:rPr>
              <a:t>¿Llamar o enviarles un mensaje a sus conocidos alertando sobre estos nuevos casos?</a:t>
            </a:r>
          </a:p>
          <a:p>
            <a:pPr marL="342866" lvl="1" indent="0" algn="just">
              <a:buNone/>
            </a:pPr>
            <a:endParaRPr lang="es-CO" dirty="0">
              <a:latin typeface="Gotham Light" pitchFamily="50" charset="0"/>
            </a:endParaRPr>
          </a:p>
          <a:p>
            <a:pPr marL="0" indent="0" algn="just">
              <a:buNone/>
            </a:pPr>
            <a:r>
              <a:rPr lang="es-CO" sz="1800" dirty="0">
                <a:latin typeface="Gotham Light" pitchFamily="50" charset="0"/>
              </a:rPr>
              <a:t>2)     ¿Esperar a que se les informe oficialmente por parte de la secretaría municipal de salud?</a:t>
            </a:r>
          </a:p>
          <a:p>
            <a:pPr marL="342866" lvl="1" indent="0" algn="just">
              <a:buNone/>
            </a:pPr>
            <a:endParaRPr lang="es-CO" b="1" dirty="0"/>
          </a:p>
          <a:p>
            <a:pPr marL="0" indent="0" algn="just">
              <a:buNone/>
            </a:pP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422376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700" dirty="0">
                <a:solidFill>
                  <a:srgbClr val="C00000"/>
                </a:solidFill>
                <a:latin typeface="Gotham Black" pitchFamily="50" charset="0"/>
              </a:rPr>
              <a:t>Ejemplo 4: Información de su municipio</a:t>
            </a:r>
            <a:r>
              <a:rPr lang="es-CO" sz="2700" dirty="0"/>
              <a:t>	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736060"/>
            <a:ext cx="8086724" cy="2821781"/>
          </a:xfrm>
        </p:spPr>
        <p:txBody>
          <a:bodyPr>
            <a:normAutofit lnSpcReduction="10000"/>
          </a:bodyPr>
          <a:lstStyle/>
          <a:p>
            <a:pPr marL="342866" indent="-342866" algn="just">
              <a:buAutoNum type="arabicParenR"/>
            </a:pPr>
            <a:r>
              <a:rPr lang="es-CO" sz="1800" b="1" dirty="0">
                <a:latin typeface="Gotham Light" pitchFamily="50" charset="0"/>
              </a:rPr>
              <a:t>¿Llamar o enviarles un mensaje a sus conocidos alertando sobre estos nuevos casos?</a:t>
            </a:r>
          </a:p>
          <a:p>
            <a:pPr lvl="1" algn="just"/>
            <a:r>
              <a:rPr lang="es-CO" sz="1500" dirty="0">
                <a:latin typeface="Gotham Light" pitchFamily="50" charset="0"/>
              </a:rPr>
              <a:t>No. Esto constituye una violación de los principios de confidencialidad y de privacidad. La confidencialidad protege la información médica y el resultado de la prueba está amparado por este principio. La privacidad se pone también en riesgo al comunicar información personal.</a:t>
            </a:r>
          </a:p>
          <a:p>
            <a:pPr marL="0" indent="0" algn="just">
              <a:buNone/>
            </a:pPr>
            <a:endParaRPr lang="es-CO" sz="1500" dirty="0">
              <a:latin typeface="Gotham Light" pitchFamily="50" charset="0"/>
            </a:endParaRPr>
          </a:p>
          <a:p>
            <a:pPr marL="0" indent="0" algn="just">
              <a:buNone/>
            </a:pPr>
            <a:r>
              <a:rPr lang="es-CO" sz="1800" b="1" dirty="0">
                <a:latin typeface="Gotham Light" pitchFamily="50" charset="0"/>
              </a:rPr>
              <a:t>2)     ¿Esperar a que se les informe oficialmente por parte de la secretaría municipal de salud?</a:t>
            </a:r>
          </a:p>
          <a:p>
            <a:pPr lvl="1" algn="just"/>
            <a:r>
              <a:rPr lang="es-CO" sz="1500" dirty="0">
                <a:latin typeface="Gotham Light" pitchFamily="50" charset="0"/>
              </a:rPr>
              <a:t>Si. Los procedimientos de notificación oficiales deben respetarse, aunque usted conozca personalmente a los nuevos casos confirmados o a personas cercanas a ellos</a:t>
            </a:r>
            <a:r>
              <a:rPr lang="es-CO" sz="1500" b="1" dirty="0">
                <a:latin typeface="Gotham Light" pitchFamily="50" charset="0"/>
              </a:rPr>
              <a:t>.</a:t>
            </a:r>
          </a:p>
          <a:p>
            <a:pPr marL="0" indent="0" algn="just">
              <a:buNone/>
            </a:pPr>
            <a:endParaRPr lang="es-CO" sz="1500" dirty="0"/>
          </a:p>
        </p:txBody>
      </p:sp>
    </p:spTree>
    <p:extLst>
      <p:ext uri="{BB962C8B-B14F-4D97-AF65-F5344CB8AC3E}">
        <p14:creationId xmlns:p14="http://schemas.microsoft.com/office/powerpoint/2010/main" val="34842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285" y="544339"/>
            <a:ext cx="1971430" cy="196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81E6A-AA36-42E7-B273-CCD13068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C00000"/>
                </a:solidFill>
                <a:latin typeface="Gotham Black" pitchFamily="50" charset="0"/>
              </a:rPr>
              <a:t>Resultado de aprendizaje</a:t>
            </a:r>
            <a:endParaRPr lang="es-ES" dirty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12291" y="3030169"/>
            <a:ext cx="7345454" cy="1200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400" b="1" i="1" dirty="0">
                <a:latin typeface="Gotham Light" pitchFamily="50" charset="0"/>
              </a:rPr>
              <a:t>Comprender los aspectos éticos del seguimiento a contactos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1655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69993-BF66-4310-8582-1BFEF4AE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C00000"/>
                </a:solidFill>
                <a:latin typeface="Gotham Black" pitchFamily="50" charset="0"/>
              </a:rPr>
              <a:t>Protección de la salud pública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AA1080-D349-4155-9CC0-62435FEE34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s-CO" sz="2400" dirty="0">
                <a:latin typeface="Gotham Light" pitchFamily="50" charset="0"/>
              </a:rPr>
              <a:t>La identificación, el rastreo y el seguimiento a casos y contactos tiene como propósito la protección de la salud de la comunidad.</a:t>
            </a:r>
          </a:p>
          <a:p>
            <a:pPr algn="just"/>
            <a:r>
              <a:rPr lang="es-CO" sz="2400" dirty="0">
                <a:latin typeface="Gotham Light" pitchFamily="50" charset="0"/>
              </a:rPr>
              <a:t>Mediante estas acciones se busca disminuir el impacto que la infección por el virus SARS CoV-2 pueda tener en la población.</a:t>
            </a:r>
          </a:p>
          <a:p>
            <a:pPr algn="just"/>
            <a:r>
              <a:rPr lang="es-CO" sz="2400" dirty="0">
                <a:latin typeface="Gotham Light" pitchFamily="50" charset="0"/>
              </a:rPr>
              <a:t>Limitar el número de contactos ayuda a controlar la transmisión de la enfermedad.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92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2A93A-A910-4CC3-B509-2AC4D2C3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400" dirty="0">
                <a:solidFill>
                  <a:srgbClr val="C00000"/>
                </a:solidFill>
                <a:latin typeface="Gotham Black" pitchFamily="50" charset="0"/>
                <a:cs typeface="Helvetica" panose="020B0604020202020204" pitchFamily="34" charset="0"/>
              </a:rPr>
              <a:t>Siempre se debe hacer seguimiento a casos y contactos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9B4A8-8A44-42C6-A38B-26188CE61F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21" y="2750347"/>
            <a:ext cx="5331412" cy="2821781"/>
          </a:xfrm>
        </p:spPr>
        <p:txBody>
          <a:bodyPr>
            <a:normAutofit fontScale="92500" lnSpcReduction="20000"/>
          </a:bodyPr>
          <a:lstStyle/>
          <a:p>
            <a:r>
              <a:rPr lang="es-CO" sz="2400" dirty="0">
                <a:latin typeface="Gotham Light" pitchFamily="50" charset="0"/>
              </a:rPr>
              <a:t>Es una acción muy frecuente en salud pública, para ayudar a detener la transmisión de una enfermedad contagiosa.</a:t>
            </a:r>
          </a:p>
          <a:p>
            <a:r>
              <a:rPr lang="es-CO" sz="2400" dirty="0">
                <a:latin typeface="Gotham Light" pitchFamily="50" charset="0"/>
              </a:rPr>
              <a:t>Se aplica regularmente en enfermedades tales como:</a:t>
            </a:r>
          </a:p>
          <a:p>
            <a:pPr lvl="1"/>
            <a:r>
              <a:rPr lang="es-CO" sz="2100" dirty="0">
                <a:latin typeface="Gotham Light" pitchFamily="50" charset="0"/>
              </a:rPr>
              <a:t>Sarampión</a:t>
            </a:r>
          </a:p>
          <a:p>
            <a:pPr lvl="1"/>
            <a:r>
              <a:rPr lang="es-CO" sz="2100" dirty="0">
                <a:latin typeface="Gotham Light" pitchFamily="50" charset="0"/>
              </a:rPr>
              <a:t>Tuberculosis</a:t>
            </a:r>
          </a:p>
          <a:p>
            <a:pPr lvl="1"/>
            <a:r>
              <a:rPr lang="es-CO" sz="2100" dirty="0">
                <a:latin typeface="Gotham Light" pitchFamily="50" charset="0"/>
              </a:rPr>
              <a:t>Parotiditis</a:t>
            </a:r>
          </a:p>
          <a:p>
            <a:pPr lvl="1"/>
            <a:r>
              <a:rPr lang="es-CO" sz="2100" dirty="0">
                <a:latin typeface="Gotham Light" pitchFamily="50" charset="0"/>
              </a:rPr>
              <a:t>Varicela </a:t>
            </a:r>
          </a:p>
          <a:p>
            <a:endParaRPr lang="es-CO" dirty="0"/>
          </a:p>
        </p:txBody>
      </p:sp>
      <p:pic>
        <p:nvPicPr>
          <p:cNvPr id="5" name="Gráfico 4" descr="Piezas de rompecabezas">
            <a:extLst>
              <a:ext uri="{FF2B5EF4-FFF2-40B4-BE49-F238E27FC236}">
                <a16:creationId xmlns:a16="http://schemas.microsoft.com/office/drawing/2014/main" id="{BB7995B2-8AA3-4D6B-95FF-D9C1C79CE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7956" y="2762710"/>
            <a:ext cx="2344004" cy="234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C00000"/>
                </a:solidFill>
                <a:latin typeface="Gotham Black" pitchFamily="50" charset="0"/>
              </a:rPr>
              <a:t>Privacidad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21" y="2750347"/>
            <a:ext cx="3482734" cy="28217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sz="2600" dirty="0">
                <a:latin typeface="Gotham Light" pitchFamily="50" charset="0"/>
              </a:rPr>
              <a:t>La privacidad es el derecho de toda persona de no ser víctima de intrusión o publicación de sus asuntos personales.</a:t>
            </a:r>
          </a:p>
          <a:p>
            <a:pPr algn="just"/>
            <a:r>
              <a:rPr lang="es-CO" sz="2600" dirty="0">
                <a:latin typeface="Gotham Light" pitchFamily="50" charset="0"/>
              </a:rPr>
              <a:t>Todas las personas tienen el derecho de mantener en privacidad su vida personal</a:t>
            </a:r>
          </a:p>
          <a:p>
            <a:pPr algn="just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E08B7-DDF6-4B44-91C4-0DE2E7F3968B}"/>
              </a:ext>
            </a:extLst>
          </p:cNvPr>
          <p:cNvSpPr txBox="1"/>
          <p:nvPr/>
        </p:nvSpPr>
        <p:spPr>
          <a:xfrm>
            <a:off x="4237898" y="2750350"/>
            <a:ext cx="434175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latin typeface="Gotham Light" pitchFamily="50" charset="0"/>
              </a:rPr>
              <a:t>Durante el rastreo de contactos, es posible que se indague por algunos de estos datos privados:</a:t>
            </a:r>
          </a:p>
          <a:p>
            <a:pPr lvl="1" algn="just"/>
            <a:r>
              <a:rPr lang="es-CO" sz="1400" dirty="0">
                <a:latin typeface="Gotham Light" pitchFamily="50" charset="0"/>
              </a:rPr>
              <a:t>Con quién vive la persona</a:t>
            </a:r>
          </a:p>
          <a:p>
            <a:pPr lvl="1" algn="just"/>
            <a:r>
              <a:rPr lang="es-CO" sz="1400" dirty="0">
                <a:latin typeface="Gotham Light" pitchFamily="50" charset="0"/>
              </a:rPr>
              <a:t>Con quién ha tenido contacto en los últimos días</a:t>
            </a:r>
          </a:p>
          <a:p>
            <a:pPr lvl="1" algn="just"/>
            <a:r>
              <a:rPr lang="es-CO" sz="1400" dirty="0">
                <a:latin typeface="Gotham Light" pitchFamily="50" charset="0"/>
              </a:rPr>
              <a:t>Qué lugares ha visitado recientemente</a:t>
            </a:r>
          </a:p>
          <a:p>
            <a:pPr lvl="1" algn="just"/>
            <a:r>
              <a:rPr lang="es-CO" sz="1400" dirty="0">
                <a:latin typeface="Gotham Light" pitchFamily="50" charset="0"/>
              </a:rPr>
              <a:t>Cuánto tiempo ha estado fuera de su casa</a:t>
            </a:r>
          </a:p>
          <a:p>
            <a:pPr algn="just"/>
            <a:r>
              <a:rPr lang="es-CO" sz="1400" dirty="0">
                <a:latin typeface="Gotham Light" pitchFamily="50" charset="0"/>
              </a:rPr>
              <a:t>Quien hace el rastreo solo puede preguntar y usar estos datos para completar información útil para la acción en salud pública.</a:t>
            </a:r>
          </a:p>
          <a:p>
            <a:pPr algn="just"/>
            <a:endParaRPr lang="es-CO" sz="1500" dirty="0"/>
          </a:p>
        </p:txBody>
      </p:sp>
      <p:pic>
        <p:nvPicPr>
          <p:cNvPr id="6" name="Gráfico 5" descr="Bloquear">
            <a:extLst>
              <a:ext uri="{FF2B5EF4-FFF2-40B4-BE49-F238E27FC236}">
                <a16:creationId xmlns:a16="http://schemas.microsoft.com/office/drawing/2014/main" id="{DE55E04B-1BC0-497F-BF8E-5997A661E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9376" y="1397675"/>
            <a:ext cx="1127647" cy="11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6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C00000"/>
                </a:solidFill>
                <a:latin typeface="Gotham Black" pitchFamily="50" charset="0"/>
              </a:rPr>
              <a:t>Confidencialidad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364" y="2750347"/>
            <a:ext cx="3482734" cy="282178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O" sz="2600" dirty="0">
                <a:latin typeface="Gotham Light" pitchFamily="50" charset="0"/>
              </a:rPr>
              <a:t>La confidencialidad es el derecho de cada persona a que se mantenga privada su información médica y no se revele sin su consentimiento.</a:t>
            </a:r>
          </a:p>
          <a:p>
            <a:pPr algn="just"/>
            <a:r>
              <a:rPr lang="es-CO" sz="2600" dirty="0">
                <a:latin typeface="Gotham Light" pitchFamily="50" charset="0"/>
              </a:rPr>
              <a:t>La información médica no puede ser compartida o publicada a menos que la persona lo permita directamente</a:t>
            </a:r>
          </a:p>
          <a:p>
            <a:pPr algn="just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E08B7-DDF6-4B44-91C4-0DE2E7F3968B}"/>
              </a:ext>
            </a:extLst>
          </p:cNvPr>
          <p:cNvSpPr txBox="1"/>
          <p:nvPr/>
        </p:nvSpPr>
        <p:spPr>
          <a:xfrm>
            <a:off x="4600575" y="2750344"/>
            <a:ext cx="39790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500" dirty="0">
                <a:latin typeface="Gotham Light" pitchFamily="50" charset="0"/>
              </a:rPr>
              <a:t>Es posible que se pregunte y se use información confidencial durante el rastreo de contactos, por ejemplo:</a:t>
            </a:r>
          </a:p>
          <a:p>
            <a:pPr lvl="1" algn="just"/>
            <a:r>
              <a:rPr lang="es-CO" sz="1500" dirty="0">
                <a:latin typeface="Gotham Light" pitchFamily="50" charset="0"/>
              </a:rPr>
              <a:t>Condiciones de salud previas de las personas</a:t>
            </a:r>
          </a:p>
          <a:p>
            <a:pPr lvl="1" algn="just"/>
            <a:r>
              <a:rPr lang="es-CO" sz="1500" dirty="0">
                <a:latin typeface="Gotham Light" pitchFamily="50" charset="0"/>
              </a:rPr>
              <a:t>El resultado de la prueba Covid-19</a:t>
            </a:r>
          </a:p>
          <a:p>
            <a:pPr lvl="1" algn="just"/>
            <a:endParaRPr lang="es-CO" sz="1500" dirty="0">
              <a:latin typeface="Gotham Light" pitchFamily="50" charset="0"/>
            </a:endParaRPr>
          </a:p>
          <a:p>
            <a:pPr algn="just"/>
            <a:r>
              <a:rPr lang="es-CO" sz="1500" dirty="0">
                <a:latin typeface="Gotham Light" pitchFamily="50" charset="0"/>
              </a:rPr>
              <a:t>Esta información solo puede ser utilizada para proteger la salud pública y evitar mayor número de contagios.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079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C00000"/>
                </a:solidFill>
                <a:latin typeface="Gotham Black" pitchFamily="50" charset="0"/>
              </a:rPr>
              <a:t>Justicia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21" y="2750347"/>
            <a:ext cx="3482734" cy="28217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2400" dirty="0">
                <a:latin typeface="Gotham Light" pitchFamily="50" charset="0"/>
              </a:rPr>
              <a:t>Ser justos significa tratar a todas las personas de la misma manera, independientemente de su raza, religión, condición socioeconómica, orientación sexual o procedencia.</a:t>
            </a:r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E08B7-DDF6-4B44-91C4-0DE2E7F3968B}"/>
              </a:ext>
            </a:extLst>
          </p:cNvPr>
          <p:cNvSpPr txBox="1"/>
          <p:nvPr/>
        </p:nvSpPr>
        <p:spPr>
          <a:xfrm>
            <a:off x="4237898" y="2750345"/>
            <a:ext cx="434175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latin typeface="Gotham Light" pitchFamily="50" charset="0"/>
              </a:rPr>
              <a:t>En el seguimiento a casos y contactos por Covid-19 se debe obrar con justicia. Esto implica:</a:t>
            </a:r>
          </a:p>
          <a:p>
            <a:pPr lvl="1" algn="just"/>
            <a:endParaRPr lang="es-CO" sz="1400" dirty="0">
              <a:latin typeface="Gotham Light" pitchFamily="50" charset="0"/>
            </a:endParaRPr>
          </a:p>
          <a:p>
            <a:pPr lvl="1" algn="just"/>
            <a:r>
              <a:rPr lang="es-CO" sz="1400" b="1" dirty="0">
                <a:latin typeface="Gotham Light" pitchFamily="50" charset="0"/>
              </a:rPr>
              <a:t>Hacer el seguimiento a todos los casos que sea posible, sin distinción racial, de género, religiosa o de cualquier otro tipo.</a:t>
            </a:r>
          </a:p>
          <a:p>
            <a:pPr lvl="1" algn="just"/>
            <a:r>
              <a:rPr lang="es-CO" sz="1400" b="1" dirty="0">
                <a:latin typeface="Gotham Light" pitchFamily="50" charset="0"/>
              </a:rPr>
              <a:t>La estrategia de control debe significar el mismo esfuerzo para disminuir el riesgo de transmisión de la enfermedad en todas las comunidades.</a:t>
            </a:r>
          </a:p>
          <a:p>
            <a:pPr algn="just"/>
            <a:endParaRPr lang="es-CO" sz="2100" dirty="0"/>
          </a:p>
        </p:txBody>
      </p:sp>
      <p:pic>
        <p:nvPicPr>
          <p:cNvPr id="6" name="Gráfico 5" descr="Balanza de la justicia">
            <a:extLst>
              <a:ext uri="{FF2B5EF4-FFF2-40B4-BE49-F238E27FC236}">
                <a16:creationId xmlns:a16="http://schemas.microsoft.com/office/drawing/2014/main" id="{E81FD51F-B1DC-483E-B38A-9AFC31847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6760" y="1500694"/>
            <a:ext cx="1137140" cy="11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21562-4028-474F-A3FE-AC46CC98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C00000"/>
                </a:solidFill>
                <a:latin typeface="Gotham Black" pitchFamily="50" charset="0"/>
              </a:rPr>
              <a:t>Beneficio público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0EA27-E679-406A-9E31-AD314455E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21" y="2750347"/>
            <a:ext cx="3482734" cy="2821781"/>
          </a:xfrm>
        </p:spPr>
        <p:txBody>
          <a:bodyPr>
            <a:normAutofit fontScale="92500"/>
          </a:bodyPr>
          <a:lstStyle/>
          <a:p>
            <a:pPr algn="just"/>
            <a:r>
              <a:rPr lang="es-CO" sz="2400" dirty="0">
                <a:latin typeface="Gotham Light" pitchFamily="50" charset="0"/>
              </a:rPr>
              <a:t>Cuando hablamos de beneficio público nos referimos a todo aquello que genere mayor bienestar a la comunidad.</a:t>
            </a:r>
          </a:p>
          <a:p>
            <a:pPr algn="just"/>
            <a:r>
              <a:rPr lang="es-CO" sz="2400" dirty="0">
                <a:latin typeface="Gotham Light" pitchFamily="50" charset="0"/>
              </a:rPr>
              <a:t>El beneficio público nos favorece a todos</a:t>
            </a:r>
          </a:p>
          <a:p>
            <a:pPr marL="0" indent="0" algn="just">
              <a:buNone/>
            </a:pP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E08B7-DDF6-4B44-91C4-0DE2E7F3968B}"/>
              </a:ext>
            </a:extLst>
          </p:cNvPr>
          <p:cNvSpPr txBox="1"/>
          <p:nvPr/>
        </p:nvSpPr>
        <p:spPr>
          <a:xfrm>
            <a:off x="4586290" y="2750344"/>
            <a:ext cx="39933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Gotham Light" pitchFamily="50" charset="0"/>
              </a:rPr>
              <a:t>Como principio, el rastreo a los contactos produce beneficio a la comunidad porque:</a:t>
            </a:r>
          </a:p>
          <a:p>
            <a:pPr algn="just"/>
            <a:r>
              <a:rPr lang="es-CO" sz="1600" dirty="0">
                <a:latin typeface="Gotham Light" pitchFamily="50" charset="0"/>
              </a:rPr>
              <a:t>Ayuda a disminuir el riesgo de ser infectado</a:t>
            </a:r>
          </a:p>
          <a:p>
            <a:pPr algn="just"/>
            <a:r>
              <a:rPr lang="es-CO" sz="1600" dirty="0">
                <a:latin typeface="Gotham Light" pitchFamily="50" charset="0"/>
              </a:rPr>
              <a:t>Ayuda a disminuir el número de enfermos y de fallecimientos por COVID-19</a:t>
            </a:r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75498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B9ECF0223A2846BE5B0D1FEF5C8D7B" ma:contentTypeVersion="14" ma:contentTypeDescription="Crear nuevo documento." ma:contentTypeScope="" ma:versionID="22b29e574c10d966f952a9f4cd68a084">
  <xsd:schema xmlns:xsd="http://www.w3.org/2001/XMLSchema" xmlns:xs="http://www.w3.org/2001/XMLSchema" xmlns:p="http://schemas.microsoft.com/office/2006/metadata/properties" xmlns:ns1="c55f4233-694a-42b1-bd72-cc55cefea4b3" xmlns:ns2="http://schemas.microsoft.com/sharepoint/v3" xmlns:ns3="3bfbf733-a6c3-488d-a481-abc1b690c7db" targetNamespace="http://schemas.microsoft.com/office/2006/metadata/properties" ma:root="true" ma:fieldsID="3c70cdb770124d2719528ecc2ef5f1f1" ns1:_="" ns2:_="" ns3:_="">
    <xsd:import namespace="c55f4233-694a-42b1-bd72-cc55cefea4b3"/>
    <xsd:import namespace="http://schemas.microsoft.com/sharepoint/v3"/>
    <xsd:import namespace="3bfbf733-a6c3-488d-a481-abc1b690c7db"/>
    <xsd:element name="properties">
      <xsd:complexType>
        <xsd:sequence>
          <xsd:element name="documentManagement">
            <xsd:complexType>
              <xsd:all>
                <xsd:element ref="ns1:Nivel_x0020_de_x0020_Proceso" minOccurs="0"/>
                <xsd:element ref="ns1:Proceso"/>
                <xsd:element ref="ns1:Tipo_x0020_de_x0020_Documento" minOccurs="0"/>
                <xsd:element ref="ns1:Clasificaci_x00f3_n_x0020_de_x0020_Documento" minOccurs="0"/>
                <xsd:element ref="ns1:C_x00f3_digo" minOccurs="0"/>
                <xsd:element ref="ns1:Bloque" minOccurs="0"/>
                <xsd:element ref="ns1:Grupo_x0020_o_x0020_Dependencia" minOccurs="0"/>
                <xsd:element ref="ns3:_dlc_DocIdUrl" minOccurs="0"/>
                <xsd:element ref="ns3:_dlc_DocIdPersistId" minOccurs="0"/>
                <xsd:element ref="ns3:_dlc_DocId" minOccurs="0"/>
                <xsd:element ref="ns2:AverageRating" minOccurs="0"/>
                <xsd:element ref="ns2:RatingCount" minOccurs="0"/>
                <xsd:element ref="ns2:RatedBy" minOccurs="0"/>
                <xsd:element ref="ns2:Ratings" minOccurs="0"/>
                <xsd:element ref="ns2:LikesCount" minOccurs="0"/>
                <xsd:element ref="ns2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f4233-694a-42b1-bd72-cc55cefea4b3" elementFormDefault="qualified">
    <xsd:import namespace="http://schemas.microsoft.com/office/2006/documentManagement/types"/>
    <xsd:import namespace="http://schemas.microsoft.com/office/infopath/2007/PartnerControls"/>
    <xsd:element name="Nivel_x0020_de_x0020_Proceso" ma:index="0" nillable="true" ma:displayName="Nivel de Proceso" ma:format="Dropdown" ma:internalName="Nivel_x0020_de_x0020_Proceso">
      <xsd:simpleType>
        <xsd:restriction base="dms:Choice">
          <xsd:enumeration value="Estratégicos"/>
          <xsd:enumeration value="Apoyo"/>
          <xsd:enumeration value="Misionales"/>
          <xsd:enumeration value="Control Institucional"/>
        </xsd:restriction>
      </xsd:simpleType>
    </xsd:element>
    <xsd:element name="Proceso" ma:index="1" ma:displayName="Proceso" ma:format="Dropdown" ma:internalName="Proceso">
      <xsd:simpleType>
        <xsd:restriction base="dms:Choice">
          <xsd:enumeration value="A01 – Gestión Humana"/>
          <xsd:enumeration value="A02 – Adquisición de Bienes y Servicios"/>
          <xsd:enumeration value="A03 – Gestión Documental"/>
          <xsd:enumeration value="A04 - Equipos de Laboratorio"/>
          <xsd:enumeration value="A05 – Gestión Ambiental"/>
          <xsd:enumeration value="A07 – Gestión Jurídica"/>
          <xsd:enumeration value="A08 – Atención al Ciudadano"/>
          <xsd:enumeration value="A09 – Gestión Financiera"/>
          <xsd:enumeration value="A10 Recursos Físicos"/>
          <xsd:enumeration value="D01 – Planeación Institucional"/>
          <xsd:enumeration value="D02 – Gestión de Calidad"/>
          <xsd:enumeration value="D03 – Comunicación Institucional"/>
          <xsd:enumeration value="D04 – Tecnologías de Información y Comunicación"/>
          <xsd:enumeration value="E01 – Control Institucional"/>
          <xsd:enumeration value="R01 – Redes en Salud Pública"/>
          <xsd:enumeration value="R02 – Vigilancia y Análisis del Riesgo en Salud Pública"/>
          <xsd:enumeration value="R03 – Investigación en Salud Pública"/>
          <xsd:enumeration value="R04 – Producción"/>
          <xsd:enumeration value="R05 – Observatorio Nacional de Salud"/>
        </xsd:restriction>
      </xsd:simpleType>
    </xsd:element>
    <xsd:element name="Tipo_x0020_de_x0020_Documento" ma:index="3" nillable="true" ma:displayName="Tipo de Documento" ma:format="Dropdown" ma:internalName="Tipo_x0020_de_x0020_Documento">
      <xsd:simpleType>
        <xsd:restriction base="dms:Choice">
          <xsd:enumeration value="Caracterización"/>
          <xsd:enumeration value="Formatos"/>
          <xsd:enumeration value="Instructivos"/>
          <xsd:enumeration value="Manuales"/>
          <xsd:enumeration value="Métodos de ensayo"/>
          <xsd:enumeration value="Plantilla"/>
          <xsd:enumeration value="Plantillas"/>
          <xsd:enumeration value="Procedimientos"/>
        </xsd:restriction>
      </xsd:simpleType>
    </xsd:element>
    <xsd:element name="Clasificaci_x00f3_n_x0020_de_x0020_Documento" ma:index="4" nillable="true" ma:displayName="Clasificación de Documento" ma:format="Dropdown" ma:internalName="Clasificaci_x00f3_n_x0020_de_x0020_Documento">
      <xsd:simpleType>
        <xsd:restriction base="dms:Choice">
          <xsd:enumeration value="Específicos"/>
          <xsd:enumeration value="Transversales"/>
        </xsd:restriction>
      </xsd:simpleType>
    </xsd:element>
    <xsd:element name="C_x00f3_digo" ma:index="5" nillable="true" ma:displayName="Nombre." ma:internalName="C_x00f3_digo">
      <xsd:simpleType>
        <xsd:restriction base="dms:Text">
          <xsd:maxLength value="255"/>
        </xsd:restriction>
      </xsd:simpleType>
    </xsd:element>
    <xsd:element name="Bloque" ma:index="6" nillable="true" ma:displayName="Bloque" ma:internalName="Bloque">
      <xsd:simpleType>
        <xsd:restriction base="dms:Text">
          <xsd:maxLength value="255"/>
        </xsd:restriction>
      </xsd:simpleType>
    </xsd:element>
    <xsd:element name="Grupo_x0020_o_x0020_Dependencia" ma:index="7" nillable="true" ma:displayName="Grupo o Dependencia" ma:internalName="Grupo_x0020_o_x0020_Dependenci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8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9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20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1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22" nillable="true" ma:displayName="Número de Me gusta" ma:internalName="LikesCount">
      <xsd:simpleType>
        <xsd:restriction base="dms:Unknown"/>
      </xsd:simpleType>
    </xsd:element>
    <xsd:element name="LikedBy" ma:index="23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5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ipo de contenido"/>
        <xsd:element ref="dc:title" minOccurs="0" maxOccurs="1" ma:index="8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ivel_x0020_de_x0020_Proceso xmlns="c55f4233-694a-42b1-bd72-cc55cefea4b3" xsi:nil="true"/>
    <Grupo_x0020_o_x0020_Dependencia xmlns="c55f4233-694a-42b1-bd72-cc55cefea4b3">Comunicación Institucional</Grupo_x0020_o_x0020_Dependencia>
    <LikesCount xmlns="http://schemas.microsoft.com/sharepoint/v3" xsi:nil="true"/>
    <C_x00f3_digo xmlns="c55f4233-694a-42b1-bd72-cc55cefea4b3" xsi:nil="true"/>
    <Clasificaci_x00f3_n_x0020_de_x0020_Documento xmlns="c55f4233-694a-42b1-bd72-cc55cefea4b3">Transversales</Clasificaci_x00f3_n_x0020_de_x0020_Documento>
    <Proceso xmlns="c55f4233-694a-42b1-bd72-cc55cefea4b3">D03 – Comunicación Institucional</Proceso>
    <LikedBy xmlns="http://schemas.microsoft.com/sharepoint/v3">
      <UserInfo>
        <DisplayName/>
        <AccountId xsi:nil="true"/>
        <AccountType/>
      </UserInfo>
    </LikedBy>
    <_dlc_DocIdPersistId xmlns="3bfbf733-a6c3-488d-a481-abc1b690c7db">false</_dlc_DocIdPersistId>
    <_dlc_DocId xmlns="3bfbf733-a6c3-488d-a481-abc1b690c7db">AVMXRNAJRR5T-1206118410-5388</_dlc_DocId>
    <RatedBy xmlns="http://schemas.microsoft.com/sharepoint/v3">
      <UserInfo>
        <DisplayName>Saint Germain Brito Gomez</DisplayName>
        <AccountId>279</AccountId>
        <AccountType/>
      </UserInfo>
    </RatedBy>
    <_dlc_DocIdUrl xmlns="3bfbf733-a6c3-488d-a481-abc1b690c7db">
      <Url>http://boa-frontend1:15002/sig/_layouts/15/DocIdRedir.aspx?ID=AVMXRNAJRR5T-1206118410-5388</Url>
      <Description>AVMXRNAJRR5T-1206118410-5388</Description>
    </_dlc_DocIdUrl>
    <Bloque xmlns="c55f4233-694a-42b1-bd72-cc55cefea4b3" xsi:nil="true"/>
    <Tipo_x0020_de_x0020_Documento xmlns="c55f4233-694a-42b1-bd72-cc55cefea4b3">Plantilla</Tipo_x0020_de_x0020_Documento>
    <Ratings xmlns="http://schemas.microsoft.com/sharepoint/v3">5,</Ratings>
    <RatingCount xmlns="http://schemas.microsoft.com/sharepoint/v3">1</RatingCount>
    <AverageRating xmlns="http://schemas.microsoft.com/sharepoint/v3">5</AverageRating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21B36B-019D-4337-BB96-F9B3F2FFC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f4233-694a-42b1-bd72-cc55cefea4b3"/>
    <ds:schemaRef ds:uri="http://schemas.microsoft.com/sharepoint/v3"/>
    <ds:schemaRef ds:uri="3bfbf733-a6c3-488d-a481-abc1b690c7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16239-45EA-48FE-92CC-EA2BA4D40EBF}">
  <ds:schemaRefs>
    <ds:schemaRef ds:uri="http://purl.org/dc/terms/"/>
    <ds:schemaRef ds:uri="http://schemas.openxmlformats.org/package/2006/metadata/core-properties"/>
    <ds:schemaRef ds:uri="c55f4233-694a-42b1-bd72-cc55cefea4b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3bfbf733-a6c3-488d-a481-abc1b690c7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CA0942-BC59-4371-852D-34B2343467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626352B-15C2-42AF-A7E7-0F05E6DE57D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1418</Words>
  <Application>Microsoft Office PowerPoint</Application>
  <PresentationFormat>Presentación en pantalla (4:3)</PresentationFormat>
  <Paragraphs>111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Gotham Black</vt:lpstr>
      <vt:lpstr>Gotham Light</vt:lpstr>
      <vt:lpstr>Helvetica</vt:lpstr>
      <vt:lpstr>Tema de Office</vt:lpstr>
      <vt:lpstr>Presentación de PowerPoint</vt:lpstr>
      <vt:lpstr>  Aspectos éticos en la investigación de campo  </vt:lpstr>
      <vt:lpstr>Resultado de aprendizaje</vt:lpstr>
      <vt:lpstr>Protección de la salud pública</vt:lpstr>
      <vt:lpstr>Siempre se debe hacer seguimiento a casos y contactos</vt:lpstr>
      <vt:lpstr>Privacidad</vt:lpstr>
      <vt:lpstr>Confidencialidad</vt:lpstr>
      <vt:lpstr>Justicia</vt:lpstr>
      <vt:lpstr>Beneficio público</vt:lpstr>
      <vt:lpstr>Tres pruebas para una intervención en salud pública</vt:lpstr>
      <vt:lpstr>Consideraciones legales</vt:lpstr>
      <vt:lpstr>Respeto a la privacidad y confidencialidad</vt:lpstr>
      <vt:lpstr>Ejemplo 1</vt:lpstr>
      <vt:lpstr>Ejemplo 1</vt:lpstr>
      <vt:lpstr>Ejemplo 2: información privada sobre alguien que usted conoce</vt:lpstr>
      <vt:lpstr>Ejemplo 2: información privada sobre alguien que usted conoce</vt:lpstr>
      <vt:lpstr>Ejemplo 3: un contacto que es indocumentado</vt:lpstr>
      <vt:lpstr>Ejemplo 3: un contacto que es indocumentado</vt:lpstr>
      <vt:lpstr>Ejemplo 3: un contacto que es indocumentado</vt:lpstr>
      <vt:lpstr>Ejemplo 4: Información de su municipio </vt:lpstr>
      <vt:lpstr>Ejemplo 4: Información de su municipio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Valles Kurmen</dc:creator>
  <cp:lastModifiedBy>Yury silva lopez</cp:lastModifiedBy>
  <cp:revision>32</cp:revision>
  <dcterms:created xsi:type="dcterms:W3CDTF">2019-01-30T14:38:17Z</dcterms:created>
  <dcterms:modified xsi:type="dcterms:W3CDTF">2020-11-10T17:57:28Z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1800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0x010100F6B9ECF0223A2846BE5B0D1FEF5C8D7B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_dlc_DocIdItemGuid">
    <vt:lpwstr>a2f1f32d-1be2-430f-acd2-06b92c5a53b4</vt:lpwstr>
  </property>
</Properties>
</file>