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0"/>
  </p:notesMasterIdLst>
  <p:handoutMasterIdLst>
    <p:handoutMasterId r:id="rId21"/>
  </p:handoutMasterIdLst>
  <p:sldIdLst>
    <p:sldId id="257" r:id="rId2"/>
    <p:sldId id="342" r:id="rId3"/>
    <p:sldId id="420" r:id="rId4"/>
    <p:sldId id="399" r:id="rId5"/>
    <p:sldId id="286" r:id="rId6"/>
    <p:sldId id="265" r:id="rId7"/>
    <p:sldId id="266" r:id="rId8"/>
    <p:sldId id="267" r:id="rId9"/>
    <p:sldId id="268" r:id="rId10"/>
    <p:sldId id="408" r:id="rId11"/>
    <p:sldId id="406" r:id="rId12"/>
    <p:sldId id="409" r:id="rId13"/>
    <p:sldId id="272" r:id="rId14"/>
    <p:sldId id="289" r:id="rId15"/>
    <p:sldId id="415" r:id="rId16"/>
    <p:sldId id="419" r:id="rId17"/>
    <p:sldId id="273" r:id="rId18"/>
    <p:sldId id="398" r:id="rId1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8" autoAdjust="0"/>
    <p:restoredTop sz="66790" autoAdjust="0"/>
  </p:normalViewPr>
  <p:slideViewPr>
    <p:cSldViewPr>
      <p:cViewPr varScale="1">
        <p:scale>
          <a:sx n="44" d="100"/>
          <a:sy n="44" d="100"/>
        </p:scale>
        <p:origin x="2256" y="5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53" d="100"/>
          <a:sy n="53" d="100"/>
        </p:scale>
        <p:origin x="2648" y="60"/>
      </p:cViewPr>
      <p:guideLst>
        <p:guide orient="horz" pos="2880"/>
        <p:guide pos="2160"/>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01B8A-4DFE-49AB-8269-98F0D74804F9}"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CO"/>
        </a:p>
      </dgm:t>
    </dgm:pt>
    <dgm:pt modelId="{939D9061-A5D6-4156-A157-90EE06093414}">
      <dgm:prSet phldrT="[Texto]" custT="1"/>
      <dgm:spPr/>
      <dgm:t>
        <a:bodyPr/>
        <a:lstStyle/>
        <a:p>
          <a:r>
            <a:rPr lang="x-none" altLang="en-US" sz="2000" b="0" dirty="0">
              <a:latin typeface="Gotham Light" pitchFamily="50" charset="0"/>
              <a:ea typeface="Tahoma" panose="020B0604030504040204" pitchFamily="34" charset="0"/>
              <a:cs typeface="Tahoma" panose="020B0604030504040204" pitchFamily="34" charset="0"/>
            </a:rPr>
            <a:t>Confirmar el caso</a:t>
          </a:r>
          <a:endParaRPr lang="es-CO" sz="1400" b="0" dirty="0">
            <a:latin typeface="Gotham Light" pitchFamily="50" charset="0"/>
            <a:ea typeface="Tahoma" panose="020B0604030504040204" pitchFamily="34" charset="0"/>
            <a:cs typeface="Tahoma" panose="020B0604030504040204" pitchFamily="34" charset="0"/>
          </a:endParaRPr>
        </a:p>
      </dgm:t>
    </dgm:pt>
    <dgm:pt modelId="{2A763FB5-E970-487B-A4E0-1050978197E6}" type="parTrans" cxnId="{8E6A9D95-8453-4683-8CB1-BA790BA6C427}">
      <dgm:prSet/>
      <dgm:spPr/>
      <dgm:t>
        <a:bodyPr/>
        <a:lstStyle/>
        <a:p>
          <a:endParaRPr lang="es-CO" sz="2000" b="1"/>
        </a:p>
      </dgm:t>
    </dgm:pt>
    <dgm:pt modelId="{8C640347-8EB9-411D-85AE-6CB495F6D345}" type="sibTrans" cxnId="{8E6A9D95-8453-4683-8CB1-BA790BA6C427}">
      <dgm:prSet/>
      <dgm:spPr/>
      <dgm:t>
        <a:bodyPr/>
        <a:lstStyle/>
        <a:p>
          <a:endParaRPr lang="es-CO" sz="2000" b="1"/>
        </a:p>
      </dgm:t>
    </dgm:pt>
    <dgm:pt modelId="{EAB3C03F-CAE4-4C7D-B5CD-D23E719A50F9}">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x-none" altLang="en-US" sz="2000" b="0" dirty="0">
              <a:latin typeface="Gotham Light" pitchFamily="50" charset="0"/>
              <a:ea typeface="Tahoma" panose="020B0604030504040204" pitchFamily="34" charset="0"/>
              <a:cs typeface="Tahoma" panose="020B0604030504040204" pitchFamily="34" charset="0"/>
            </a:rPr>
            <a:t>Identificar la fuente / el modo de transmisión</a:t>
          </a:r>
          <a:r>
            <a:rPr lang="es-CO" altLang="en-US" sz="2000" b="0" dirty="0">
              <a:latin typeface="Gotham Light" pitchFamily="50" charset="0"/>
              <a:ea typeface="Tahoma" panose="020B0604030504040204" pitchFamily="34" charset="0"/>
              <a:cs typeface="Tahoma" panose="020B0604030504040204" pitchFamily="34" charset="0"/>
            </a:rPr>
            <a:t>.</a:t>
          </a:r>
          <a:endParaRPr lang="x-none" altLang="en-US" sz="2000" b="0" dirty="0">
            <a:latin typeface="Gotham Light" pitchFamily="50" charset="0"/>
            <a:ea typeface="Tahoma" panose="020B0604030504040204" pitchFamily="34" charset="0"/>
            <a:cs typeface="Tahoma" panose="020B0604030504040204" pitchFamily="34" charset="0"/>
          </a:endParaRPr>
        </a:p>
        <a:p>
          <a:pPr marL="0" lvl="0" defTabSz="1289050">
            <a:lnSpc>
              <a:spcPct val="90000"/>
            </a:lnSpc>
            <a:spcBef>
              <a:spcPct val="0"/>
            </a:spcBef>
            <a:spcAft>
              <a:spcPct val="35000"/>
            </a:spcAft>
            <a:buNone/>
          </a:pPr>
          <a:endParaRPr lang="es-CO" sz="1400" b="0" dirty="0">
            <a:latin typeface="Gotham Light" pitchFamily="50" charset="0"/>
            <a:ea typeface="Tahoma" panose="020B0604030504040204" pitchFamily="34" charset="0"/>
            <a:cs typeface="Tahoma" panose="020B0604030504040204" pitchFamily="34" charset="0"/>
          </a:endParaRPr>
        </a:p>
      </dgm:t>
    </dgm:pt>
    <dgm:pt modelId="{A8283A88-D13E-4216-B287-CAAA45497955}" type="parTrans" cxnId="{E985B03D-CD4F-47D5-BB8E-B446487B9B68}">
      <dgm:prSet/>
      <dgm:spPr/>
      <dgm:t>
        <a:bodyPr/>
        <a:lstStyle/>
        <a:p>
          <a:endParaRPr lang="es-CO" sz="2000" b="1"/>
        </a:p>
      </dgm:t>
    </dgm:pt>
    <dgm:pt modelId="{E4752B89-9930-4020-B744-48FDAEC75E11}" type="sibTrans" cxnId="{E985B03D-CD4F-47D5-BB8E-B446487B9B68}">
      <dgm:prSet/>
      <dgm:spPr/>
      <dgm:t>
        <a:bodyPr/>
        <a:lstStyle/>
        <a:p>
          <a:endParaRPr lang="es-CO" sz="2000" b="1"/>
        </a:p>
      </dgm:t>
    </dgm:pt>
    <dgm:pt modelId="{4833D27D-52F2-4EB4-9D73-2DEE0004C560}">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x-none" altLang="en-US" sz="2000" b="0" dirty="0">
              <a:latin typeface="Gotham Light" pitchFamily="50" charset="0"/>
              <a:ea typeface="Tahoma" panose="020B0604030504040204" pitchFamily="34" charset="0"/>
              <a:cs typeface="Tahoma" panose="020B0604030504040204" pitchFamily="34" charset="0"/>
            </a:rPr>
            <a:t>Determinar la necesidad de</a:t>
          </a:r>
          <a:r>
            <a:rPr lang="es-CO" altLang="en-US" sz="2000" b="0" dirty="0">
              <a:latin typeface="Gotham Light" pitchFamily="50" charset="0"/>
              <a:ea typeface="Tahoma" panose="020B0604030504040204" pitchFamily="34" charset="0"/>
              <a:cs typeface="Tahoma" panose="020B0604030504040204" pitchFamily="34" charset="0"/>
            </a:rPr>
            <a:t>:  Aislamiento, profilaxis</a:t>
          </a:r>
          <a:r>
            <a:rPr lang="x-none" altLang="en-US" sz="2000" b="0" dirty="0">
              <a:latin typeface="Gotham Light" pitchFamily="50" charset="0"/>
              <a:ea typeface="Tahoma" panose="020B0604030504040204" pitchFamily="34" charset="0"/>
              <a:cs typeface="Tahoma" panose="020B0604030504040204" pitchFamily="34" charset="0"/>
            </a:rPr>
            <a:t> </a:t>
          </a:r>
        </a:p>
        <a:p>
          <a:pPr marL="0" lvl="0" defTabSz="711200">
            <a:lnSpc>
              <a:spcPct val="90000"/>
            </a:lnSpc>
            <a:spcBef>
              <a:spcPct val="0"/>
            </a:spcBef>
            <a:spcAft>
              <a:spcPct val="35000"/>
            </a:spcAft>
            <a:buNone/>
          </a:pPr>
          <a:endParaRPr lang="es-CO" sz="1400" b="0" dirty="0">
            <a:latin typeface="Gotham Light" pitchFamily="50" charset="0"/>
            <a:ea typeface="Tahoma" panose="020B0604030504040204" pitchFamily="34" charset="0"/>
            <a:cs typeface="Tahoma" panose="020B0604030504040204" pitchFamily="34" charset="0"/>
          </a:endParaRPr>
        </a:p>
      </dgm:t>
    </dgm:pt>
    <dgm:pt modelId="{FE7D92B0-3C98-48BA-A81E-6ADEC6F24374}" type="parTrans" cxnId="{BE9298C8-837C-4B3A-AB54-C39F9186DC9A}">
      <dgm:prSet/>
      <dgm:spPr/>
      <dgm:t>
        <a:bodyPr/>
        <a:lstStyle/>
        <a:p>
          <a:endParaRPr lang="es-CO" sz="2000" b="1"/>
        </a:p>
      </dgm:t>
    </dgm:pt>
    <dgm:pt modelId="{E341F994-82F1-43DB-B8A3-F8D1D4290EA3}" type="sibTrans" cxnId="{BE9298C8-837C-4B3A-AB54-C39F9186DC9A}">
      <dgm:prSet/>
      <dgm:spPr/>
      <dgm:t>
        <a:bodyPr/>
        <a:lstStyle/>
        <a:p>
          <a:endParaRPr lang="es-CO" sz="2000" b="1"/>
        </a:p>
      </dgm:t>
    </dgm:pt>
    <dgm:pt modelId="{EEBCB7A3-A293-429D-98D8-2A67A6E9DB3C}">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x-none" altLang="en-US" sz="2000" b="0" dirty="0">
              <a:latin typeface="Gotham Light" pitchFamily="50" charset="0"/>
              <a:ea typeface="Tahoma" panose="020B0604030504040204" pitchFamily="34" charset="0"/>
              <a:cs typeface="Tahoma" panose="020B0604030504040204" pitchFamily="34" charset="0"/>
            </a:rPr>
            <a:t>Identificar factores de riesgo</a:t>
          </a:r>
          <a:endParaRPr lang="es-CO" altLang="en-US" sz="2000" b="0" dirty="0">
            <a:latin typeface="Gotham Light" pitchFamily="50" charset="0"/>
            <a:ea typeface="Tahoma" panose="020B0604030504040204" pitchFamily="34" charset="0"/>
            <a:cs typeface="Tahoma" panose="020B0604030504040204" pitchFamily="34" charset="0"/>
          </a:endParaRPr>
        </a:p>
        <a:p>
          <a:pPr marL="0" lvl="0" defTabSz="711200">
            <a:lnSpc>
              <a:spcPct val="90000"/>
            </a:lnSpc>
            <a:spcBef>
              <a:spcPct val="0"/>
            </a:spcBef>
            <a:spcAft>
              <a:spcPct val="35000"/>
            </a:spcAft>
            <a:buNone/>
          </a:pPr>
          <a:endParaRPr lang="es-CO" sz="1400" b="0" dirty="0">
            <a:latin typeface="Gotham Light" pitchFamily="50" charset="0"/>
            <a:ea typeface="Tahoma" panose="020B0604030504040204" pitchFamily="34" charset="0"/>
            <a:cs typeface="Tahoma" panose="020B0604030504040204" pitchFamily="34" charset="0"/>
          </a:endParaRPr>
        </a:p>
      </dgm:t>
    </dgm:pt>
    <dgm:pt modelId="{ABF4837D-AC34-4EFD-8047-EC4BA96D9530}" type="parTrans" cxnId="{97FEC8B2-DD06-4070-B6AA-D1AC542BA062}">
      <dgm:prSet/>
      <dgm:spPr/>
      <dgm:t>
        <a:bodyPr/>
        <a:lstStyle/>
        <a:p>
          <a:endParaRPr lang="es-CO" sz="2000" b="1"/>
        </a:p>
      </dgm:t>
    </dgm:pt>
    <dgm:pt modelId="{BA098BA5-FAE4-4512-AAF5-E1AC18F5EC00}" type="sibTrans" cxnId="{97FEC8B2-DD06-4070-B6AA-D1AC542BA062}">
      <dgm:prSet/>
      <dgm:spPr/>
      <dgm:t>
        <a:bodyPr/>
        <a:lstStyle/>
        <a:p>
          <a:endParaRPr lang="es-CO" sz="2000" b="1"/>
        </a:p>
      </dgm:t>
    </dgm:pt>
    <dgm:pt modelId="{E844E950-6530-4820-B555-555BC85C0203}">
      <dgm:prSet custT="1"/>
      <dgm:spPr/>
      <dgm:t>
        <a:bodyPr/>
        <a:lstStyle/>
        <a:p>
          <a:pPr marL="0" marR="0" lvl="0" indent="0" defTabSz="711200" eaLnBrk="1" fontAlgn="auto" latinLnBrk="0" hangingPunct="1">
            <a:lnSpc>
              <a:spcPct val="90000"/>
            </a:lnSpc>
            <a:spcBef>
              <a:spcPct val="0"/>
            </a:spcBef>
            <a:spcAft>
              <a:spcPct val="35000"/>
            </a:spcAft>
            <a:buClrTx/>
            <a:buSzTx/>
            <a:buFontTx/>
            <a:buNone/>
            <a:tabLst/>
            <a:defRPr/>
          </a:pPr>
          <a:endParaRPr lang="es-CO" sz="2000" b="1" dirty="0">
            <a:latin typeface="Gotham Light" pitchFamily="50" charset="0"/>
            <a:ea typeface="Tahoma" panose="020B0604030504040204" pitchFamily="34" charset="0"/>
            <a:cs typeface="Tahoma" panose="020B0604030504040204" pitchFamily="34" charset="0"/>
          </a:endParaRPr>
        </a:p>
        <a:p>
          <a:pPr marL="0" marR="0" lvl="0" indent="0" defTabSz="711200" eaLnBrk="1" fontAlgn="auto" latinLnBrk="0" hangingPunct="1">
            <a:lnSpc>
              <a:spcPct val="90000"/>
            </a:lnSpc>
            <a:spcBef>
              <a:spcPct val="0"/>
            </a:spcBef>
            <a:spcAft>
              <a:spcPct val="35000"/>
            </a:spcAft>
            <a:buClrTx/>
            <a:buSzTx/>
            <a:buFontTx/>
            <a:buNone/>
            <a:tabLst/>
            <a:defRPr/>
          </a:pPr>
          <a:r>
            <a:rPr lang="es-CO" sz="2000" b="0" dirty="0">
              <a:latin typeface="Gotham Light" pitchFamily="50" charset="0"/>
              <a:ea typeface="Tahoma" panose="020B0604030504040204" pitchFamily="34" charset="0"/>
              <a:cs typeface="Tahoma" panose="020B0604030504040204" pitchFamily="34" charset="0"/>
            </a:rPr>
            <a:t>Estudiar o describir exposiciones, enfermedades o situaciones muy poco frecuentes</a:t>
          </a:r>
        </a:p>
        <a:p>
          <a:pPr marL="0" lvl="0" defTabSz="711200">
            <a:lnSpc>
              <a:spcPct val="90000"/>
            </a:lnSpc>
            <a:spcBef>
              <a:spcPct val="0"/>
            </a:spcBef>
            <a:spcAft>
              <a:spcPct val="35000"/>
            </a:spcAft>
            <a:buNone/>
          </a:pPr>
          <a:endParaRPr lang="es-CO" sz="1400" b="1" dirty="0">
            <a:latin typeface="Gotham Light" pitchFamily="50" charset="0"/>
            <a:ea typeface="Tahoma" panose="020B0604030504040204" pitchFamily="34" charset="0"/>
            <a:cs typeface="Tahoma" panose="020B0604030504040204" pitchFamily="34" charset="0"/>
          </a:endParaRPr>
        </a:p>
      </dgm:t>
    </dgm:pt>
    <dgm:pt modelId="{4F9FD5E1-9457-4421-8147-53C16D25E09A}" type="parTrans" cxnId="{68DBAA77-3985-43B8-A4B7-5839F24E1B7D}">
      <dgm:prSet/>
      <dgm:spPr/>
      <dgm:t>
        <a:bodyPr/>
        <a:lstStyle/>
        <a:p>
          <a:endParaRPr lang="es-CO" sz="2000" b="1"/>
        </a:p>
      </dgm:t>
    </dgm:pt>
    <dgm:pt modelId="{70FB0BA1-A97B-4901-8F8C-7BCFE1144ECE}" type="sibTrans" cxnId="{68DBAA77-3985-43B8-A4B7-5839F24E1B7D}">
      <dgm:prSet/>
      <dgm:spPr/>
      <dgm:t>
        <a:bodyPr/>
        <a:lstStyle/>
        <a:p>
          <a:endParaRPr lang="es-CO" sz="2000" b="1"/>
        </a:p>
      </dgm:t>
    </dgm:pt>
    <dgm:pt modelId="{CCE15863-687B-421E-82F6-FB69BFB3A2C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CO" sz="2000" b="0" dirty="0">
              <a:latin typeface="Gotham Light" pitchFamily="50" charset="0"/>
              <a:ea typeface="Tahoma" panose="020B0604030504040204" pitchFamily="34" charset="0"/>
              <a:cs typeface="Tahoma" panose="020B0604030504040204" pitchFamily="34" charset="0"/>
            </a:rPr>
            <a:t>Comunicar de manera rápida información de un caso de interés. </a:t>
          </a:r>
        </a:p>
        <a:p>
          <a:endParaRPr lang="es-CO" sz="1400" b="1" dirty="0">
            <a:latin typeface="Gotham Light" pitchFamily="50" charset="0"/>
            <a:ea typeface="Tahoma" panose="020B0604030504040204" pitchFamily="34" charset="0"/>
            <a:cs typeface="Tahoma" panose="020B0604030504040204" pitchFamily="34" charset="0"/>
          </a:endParaRPr>
        </a:p>
      </dgm:t>
    </dgm:pt>
    <dgm:pt modelId="{DF3BE585-CDC0-4A44-9B84-11BCFC258EB1}" type="parTrans" cxnId="{60E54508-E6C5-4A54-BE45-E40E603F9072}">
      <dgm:prSet/>
      <dgm:spPr/>
      <dgm:t>
        <a:bodyPr/>
        <a:lstStyle/>
        <a:p>
          <a:endParaRPr lang="es-CO" sz="2000" b="1"/>
        </a:p>
      </dgm:t>
    </dgm:pt>
    <dgm:pt modelId="{71AC5F02-9324-40E4-B727-FC22C7A6178A}" type="sibTrans" cxnId="{60E54508-E6C5-4A54-BE45-E40E603F9072}">
      <dgm:prSet/>
      <dgm:spPr/>
      <dgm:t>
        <a:bodyPr/>
        <a:lstStyle/>
        <a:p>
          <a:endParaRPr lang="es-CO" sz="2000" b="1"/>
        </a:p>
      </dgm:t>
    </dgm:pt>
    <dgm:pt modelId="{662A2CFE-88BF-43B4-A853-3E24B3AD1C8E}" type="pres">
      <dgm:prSet presAssocID="{14B01B8A-4DFE-49AB-8269-98F0D74804F9}" presName="Name0" presStyleCnt="0">
        <dgm:presLayoutVars>
          <dgm:chMax val="7"/>
          <dgm:chPref val="7"/>
          <dgm:dir/>
        </dgm:presLayoutVars>
      </dgm:prSet>
      <dgm:spPr/>
    </dgm:pt>
    <dgm:pt modelId="{1DD79FF2-F190-4234-A512-3DA56D3293DC}" type="pres">
      <dgm:prSet presAssocID="{14B01B8A-4DFE-49AB-8269-98F0D74804F9}" presName="Name1" presStyleCnt="0"/>
      <dgm:spPr/>
    </dgm:pt>
    <dgm:pt modelId="{645DE06B-7719-452A-AEDD-F03CB7C7044D}" type="pres">
      <dgm:prSet presAssocID="{14B01B8A-4DFE-49AB-8269-98F0D74804F9}" presName="cycle" presStyleCnt="0"/>
      <dgm:spPr/>
    </dgm:pt>
    <dgm:pt modelId="{E4FA8DE8-3B88-43FA-8306-7CD285CA5380}" type="pres">
      <dgm:prSet presAssocID="{14B01B8A-4DFE-49AB-8269-98F0D74804F9}" presName="srcNode" presStyleLbl="node1" presStyleIdx="0" presStyleCnt="6"/>
      <dgm:spPr/>
    </dgm:pt>
    <dgm:pt modelId="{34192F0C-3E6C-49C6-B76E-D17E382FAABC}" type="pres">
      <dgm:prSet presAssocID="{14B01B8A-4DFE-49AB-8269-98F0D74804F9}" presName="conn" presStyleLbl="parChTrans1D2" presStyleIdx="0" presStyleCnt="1"/>
      <dgm:spPr/>
    </dgm:pt>
    <dgm:pt modelId="{84CDF318-0D46-407C-BB47-C83064672980}" type="pres">
      <dgm:prSet presAssocID="{14B01B8A-4DFE-49AB-8269-98F0D74804F9}" presName="extraNode" presStyleLbl="node1" presStyleIdx="0" presStyleCnt="6"/>
      <dgm:spPr/>
    </dgm:pt>
    <dgm:pt modelId="{4BED3823-E9F7-43A8-89DE-F270D0FA24B4}" type="pres">
      <dgm:prSet presAssocID="{14B01B8A-4DFE-49AB-8269-98F0D74804F9}" presName="dstNode" presStyleLbl="node1" presStyleIdx="0" presStyleCnt="6"/>
      <dgm:spPr/>
    </dgm:pt>
    <dgm:pt modelId="{A63D8FE9-D65B-469E-A0F0-A31D33E114B5}" type="pres">
      <dgm:prSet presAssocID="{939D9061-A5D6-4156-A157-90EE06093414}" presName="text_1" presStyleLbl="node1" presStyleIdx="0" presStyleCnt="6">
        <dgm:presLayoutVars>
          <dgm:bulletEnabled val="1"/>
        </dgm:presLayoutVars>
      </dgm:prSet>
      <dgm:spPr/>
    </dgm:pt>
    <dgm:pt modelId="{5792A6F9-366E-4C20-8A78-4D384A6BE7B3}" type="pres">
      <dgm:prSet presAssocID="{939D9061-A5D6-4156-A157-90EE06093414}" presName="accent_1" presStyleCnt="0"/>
      <dgm:spPr/>
    </dgm:pt>
    <dgm:pt modelId="{78F652D9-1DC7-40EA-921B-A13D053FC320}" type="pres">
      <dgm:prSet presAssocID="{939D9061-A5D6-4156-A157-90EE06093414}" presName="accentRepeatNode" presStyleLbl="solidFgAcc1" presStyleIdx="0" presStyleCnt="6"/>
      <dgm:spPr>
        <a:blipFill rotWithShape="0">
          <a:blip xmlns:r="http://schemas.openxmlformats.org/officeDocument/2006/relationships" r:embed="rId1"/>
          <a:srcRect/>
          <a:stretch>
            <a:fillRect/>
          </a:stretch>
        </a:blipFill>
      </dgm:spPr>
    </dgm:pt>
    <dgm:pt modelId="{AFAC7D2D-B9B2-41FA-B54A-CE60E9380AD0}" type="pres">
      <dgm:prSet presAssocID="{EAB3C03F-CAE4-4C7D-B5CD-D23E719A50F9}" presName="text_2" presStyleLbl="node1" presStyleIdx="1" presStyleCnt="6">
        <dgm:presLayoutVars>
          <dgm:bulletEnabled val="1"/>
        </dgm:presLayoutVars>
      </dgm:prSet>
      <dgm:spPr/>
    </dgm:pt>
    <dgm:pt modelId="{9D36C0FA-BB2B-4ED2-B6B0-77013C885D62}" type="pres">
      <dgm:prSet presAssocID="{EAB3C03F-CAE4-4C7D-B5CD-D23E719A50F9}" presName="accent_2" presStyleCnt="0"/>
      <dgm:spPr/>
    </dgm:pt>
    <dgm:pt modelId="{533FF125-24AE-4494-A1BE-801902126D56}" type="pres">
      <dgm:prSet presAssocID="{EAB3C03F-CAE4-4C7D-B5CD-D23E719A50F9}" presName="accentRepeatNode" presStyleLbl="solidFgAcc1" presStyleIdx="1" presStyleCnt="6"/>
      <dgm:spPr>
        <a:blipFill rotWithShape="0">
          <a:blip xmlns:r="http://schemas.openxmlformats.org/officeDocument/2006/relationships" r:embed="rId2"/>
          <a:srcRect/>
          <a:stretch>
            <a:fillRect/>
          </a:stretch>
        </a:blipFill>
      </dgm:spPr>
    </dgm:pt>
    <dgm:pt modelId="{E6D21655-2EB1-467C-B181-D3DD5478905B}" type="pres">
      <dgm:prSet presAssocID="{4833D27D-52F2-4EB4-9D73-2DEE0004C560}" presName="text_3" presStyleLbl="node1" presStyleIdx="2" presStyleCnt="6">
        <dgm:presLayoutVars>
          <dgm:bulletEnabled val="1"/>
        </dgm:presLayoutVars>
      </dgm:prSet>
      <dgm:spPr/>
    </dgm:pt>
    <dgm:pt modelId="{2C97DF71-EB03-4DD3-B043-A111D696B8E3}" type="pres">
      <dgm:prSet presAssocID="{4833D27D-52F2-4EB4-9D73-2DEE0004C560}" presName="accent_3" presStyleCnt="0"/>
      <dgm:spPr/>
    </dgm:pt>
    <dgm:pt modelId="{66DC4B7A-1B99-40F3-822C-FEFB2BAFE14D}" type="pres">
      <dgm:prSet presAssocID="{4833D27D-52F2-4EB4-9D73-2DEE0004C560}" presName="accentRepeatNode" presStyleLbl="solidFgAcc1" presStyleIdx="2" presStyleCnt="6"/>
      <dgm:spPr>
        <a:blipFill rotWithShape="0">
          <a:blip xmlns:r="http://schemas.openxmlformats.org/officeDocument/2006/relationships" r:embed="rId2"/>
          <a:srcRect/>
          <a:stretch>
            <a:fillRect/>
          </a:stretch>
        </a:blipFill>
      </dgm:spPr>
    </dgm:pt>
    <dgm:pt modelId="{6F519269-2B20-4D9C-8B0F-D648EF6BCAC1}" type="pres">
      <dgm:prSet presAssocID="{EEBCB7A3-A293-429D-98D8-2A67A6E9DB3C}" presName="text_4" presStyleLbl="node1" presStyleIdx="3" presStyleCnt="6">
        <dgm:presLayoutVars>
          <dgm:bulletEnabled val="1"/>
        </dgm:presLayoutVars>
      </dgm:prSet>
      <dgm:spPr/>
    </dgm:pt>
    <dgm:pt modelId="{C741D86F-A745-4110-86A2-95EFB2478E63}" type="pres">
      <dgm:prSet presAssocID="{EEBCB7A3-A293-429D-98D8-2A67A6E9DB3C}" presName="accent_4" presStyleCnt="0"/>
      <dgm:spPr/>
    </dgm:pt>
    <dgm:pt modelId="{6597ACD4-FE7C-42C2-AED9-B6B5088F1112}" type="pres">
      <dgm:prSet presAssocID="{EEBCB7A3-A293-429D-98D8-2A67A6E9DB3C}" presName="accentRepeatNode" presStyleLbl="solidFgAcc1" presStyleIdx="3" presStyleCnt="6"/>
      <dgm:spPr>
        <a:blipFill rotWithShape="0">
          <a:blip xmlns:r="http://schemas.openxmlformats.org/officeDocument/2006/relationships" r:embed="rId2"/>
          <a:srcRect/>
          <a:stretch>
            <a:fillRect/>
          </a:stretch>
        </a:blipFill>
      </dgm:spPr>
    </dgm:pt>
    <dgm:pt modelId="{0B839F16-1EE7-42EB-B73D-DAC145C7C444}" type="pres">
      <dgm:prSet presAssocID="{CCE15863-687B-421E-82F6-FB69BFB3A2CF}" presName="text_5" presStyleLbl="node1" presStyleIdx="4" presStyleCnt="6">
        <dgm:presLayoutVars>
          <dgm:bulletEnabled val="1"/>
        </dgm:presLayoutVars>
      </dgm:prSet>
      <dgm:spPr/>
    </dgm:pt>
    <dgm:pt modelId="{3D407014-BB81-4BD7-BC8F-F5231CE8C9BA}" type="pres">
      <dgm:prSet presAssocID="{CCE15863-687B-421E-82F6-FB69BFB3A2CF}" presName="accent_5" presStyleCnt="0"/>
      <dgm:spPr/>
    </dgm:pt>
    <dgm:pt modelId="{C319A9D4-DC40-4704-A478-FD5AFB4809B6}" type="pres">
      <dgm:prSet presAssocID="{CCE15863-687B-421E-82F6-FB69BFB3A2CF}" presName="accentRepeatNode" presStyleLbl="solidFgAcc1" presStyleIdx="4" presStyleCnt="6"/>
      <dgm:spPr>
        <a:blipFill rotWithShape="0">
          <a:blip xmlns:r="http://schemas.openxmlformats.org/officeDocument/2006/relationships" r:embed="rId2"/>
          <a:srcRect/>
          <a:stretch>
            <a:fillRect/>
          </a:stretch>
        </a:blipFill>
      </dgm:spPr>
    </dgm:pt>
    <dgm:pt modelId="{E4F4C89D-E200-4718-8285-52FAED0A91C4}" type="pres">
      <dgm:prSet presAssocID="{E844E950-6530-4820-B555-555BC85C0203}" presName="text_6" presStyleLbl="node1" presStyleIdx="5" presStyleCnt="6">
        <dgm:presLayoutVars>
          <dgm:bulletEnabled val="1"/>
        </dgm:presLayoutVars>
      </dgm:prSet>
      <dgm:spPr/>
    </dgm:pt>
    <dgm:pt modelId="{9701AAE1-19A9-478E-850C-0E890B50DB8E}" type="pres">
      <dgm:prSet presAssocID="{E844E950-6530-4820-B555-555BC85C0203}" presName="accent_6" presStyleCnt="0"/>
      <dgm:spPr/>
    </dgm:pt>
    <dgm:pt modelId="{B6208ECF-9289-4C61-B02E-09AB86D380F0}" type="pres">
      <dgm:prSet presAssocID="{E844E950-6530-4820-B555-555BC85C0203}" presName="accentRepeatNode" presStyleLbl="solidFgAcc1" presStyleIdx="5" presStyleCnt="6"/>
      <dgm:spPr>
        <a:blipFill rotWithShape="0">
          <a:blip xmlns:r="http://schemas.openxmlformats.org/officeDocument/2006/relationships" r:embed="rId2"/>
          <a:srcRect/>
          <a:stretch>
            <a:fillRect/>
          </a:stretch>
        </a:blipFill>
      </dgm:spPr>
    </dgm:pt>
  </dgm:ptLst>
  <dgm:cxnLst>
    <dgm:cxn modelId="{B07D2703-AB45-4311-B9C9-75417ADC01D9}" type="presOf" srcId="{CCE15863-687B-421E-82F6-FB69BFB3A2CF}" destId="{0B839F16-1EE7-42EB-B73D-DAC145C7C444}" srcOrd="0" destOrd="0" presId="urn:microsoft.com/office/officeart/2008/layout/VerticalCurvedList"/>
    <dgm:cxn modelId="{60E54508-E6C5-4A54-BE45-E40E603F9072}" srcId="{14B01B8A-4DFE-49AB-8269-98F0D74804F9}" destId="{CCE15863-687B-421E-82F6-FB69BFB3A2CF}" srcOrd="4" destOrd="0" parTransId="{DF3BE585-CDC0-4A44-9B84-11BCFC258EB1}" sibTransId="{71AC5F02-9324-40E4-B727-FC22C7A6178A}"/>
    <dgm:cxn modelId="{E45D2F2A-A933-4431-B6F7-9333598977E8}" type="presOf" srcId="{EEBCB7A3-A293-429D-98D8-2A67A6E9DB3C}" destId="{6F519269-2B20-4D9C-8B0F-D648EF6BCAC1}" srcOrd="0" destOrd="0" presId="urn:microsoft.com/office/officeart/2008/layout/VerticalCurvedList"/>
    <dgm:cxn modelId="{E985B03D-CD4F-47D5-BB8E-B446487B9B68}" srcId="{14B01B8A-4DFE-49AB-8269-98F0D74804F9}" destId="{EAB3C03F-CAE4-4C7D-B5CD-D23E719A50F9}" srcOrd="1" destOrd="0" parTransId="{A8283A88-D13E-4216-B287-CAAA45497955}" sibTransId="{E4752B89-9930-4020-B744-48FDAEC75E11}"/>
    <dgm:cxn modelId="{E192444E-57E2-4395-9B83-74BC21DB61DF}" type="presOf" srcId="{4833D27D-52F2-4EB4-9D73-2DEE0004C560}" destId="{E6D21655-2EB1-467C-B181-D3DD5478905B}" srcOrd="0" destOrd="0" presId="urn:microsoft.com/office/officeart/2008/layout/VerticalCurvedList"/>
    <dgm:cxn modelId="{68DBAA77-3985-43B8-A4B7-5839F24E1B7D}" srcId="{14B01B8A-4DFE-49AB-8269-98F0D74804F9}" destId="{E844E950-6530-4820-B555-555BC85C0203}" srcOrd="5" destOrd="0" parTransId="{4F9FD5E1-9457-4421-8147-53C16D25E09A}" sibTransId="{70FB0BA1-A97B-4901-8F8C-7BCFE1144ECE}"/>
    <dgm:cxn modelId="{C1779283-B4D5-4CBA-8B66-97862B1784B1}" type="presOf" srcId="{8C640347-8EB9-411D-85AE-6CB495F6D345}" destId="{34192F0C-3E6C-49C6-B76E-D17E382FAABC}" srcOrd="0" destOrd="0" presId="urn:microsoft.com/office/officeart/2008/layout/VerticalCurvedList"/>
    <dgm:cxn modelId="{0A369084-F866-4EFC-8EDE-0EE053E14CF7}" type="presOf" srcId="{EAB3C03F-CAE4-4C7D-B5CD-D23E719A50F9}" destId="{AFAC7D2D-B9B2-41FA-B54A-CE60E9380AD0}" srcOrd="0" destOrd="0" presId="urn:microsoft.com/office/officeart/2008/layout/VerticalCurvedList"/>
    <dgm:cxn modelId="{8E6A9D95-8453-4683-8CB1-BA790BA6C427}" srcId="{14B01B8A-4DFE-49AB-8269-98F0D74804F9}" destId="{939D9061-A5D6-4156-A157-90EE06093414}" srcOrd="0" destOrd="0" parTransId="{2A763FB5-E970-487B-A4E0-1050978197E6}" sibTransId="{8C640347-8EB9-411D-85AE-6CB495F6D345}"/>
    <dgm:cxn modelId="{97FEC8B2-DD06-4070-B6AA-D1AC542BA062}" srcId="{14B01B8A-4DFE-49AB-8269-98F0D74804F9}" destId="{EEBCB7A3-A293-429D-98D8-2A67A6E9DB3C}" srcOrd="3" destOrd="0" parTransId="{ABF4837D-AC34-4EFD-8047-EC4BA96D9530}" sibTransId="{BA098BA5-FAE4-4512-AAF5-E1AC18F5EC00}"/>
    <dgm:cxn modelId="{BE9298C8-837C-4B3A-AB54-C39F9186DC9A}" srcId="{14B01B8A-4DFE-49AB-8269-98F0D74804F9}" destId="{4833D27D-52F2-4EB4-9D73-2DEE0004C560}" srcOrd="2" destOrd="0" parTransId="{FE7D92B0-3C98-48BA-A81E-6ADEC6F24374}" sibTransId="{E341F994-82F1-43DB-B8A3-F8D1D4290EA3}"/>
    <dgm:cxn modelId="{37DDFEE2-5F1E-4635-8CF1-1793B0653BE9}" type="presOf" srcId="{939D9061-A5D6-4156-A157-90EE06093414}" destId="{A63D8FE9-D65B-469E-A0F0-A31D33E114B5}" srcOrd="0" destOrd="0" presId="urn:microsoft.com/office/officeart/2008/layout/VerticalCurvedList"/>
    <dgm:cxn modelId="{566229EA-C5EC-4BAE-9987-CE6482CBA807}" type="presOf" srcId="{E844E950-6530-4820-B555-555BC85C0203}" destId="{E4F4C89D-E200-4718-8285-52FAED0A91C4}" srcOrd="0" destOrd="0" presId="urn:microsoft.com/office/officeart/2008/layout/VerticalCurvedList"/>
    <dgm:cxn modelId="{F20911F1-B735-4E98-8FCE-6FEED603BF82}" type="presOf" srcId="{14B01B8A-4DFE-49AB-8269-98F0D74804F9}" destId="{662A2CFE-88BF-43B4-A853-3E24B3AD1C8E}" srcOrd="0" destOrd="0" presId="urn:microsoft.com/office/officeart/2008/layout/VerticalCurvedList"/>
    <dgm:cxn modelId="{4DCB7807-1860-45EA-A710-C7DAB04D9164}" type="presParOf" srcId="{662A2CFE-88BF-43B4-A853-3E24B3AD1C8E}" destId="{1DD79FF2-F190-4234-A512-3DA56D3293DC}" srcOrd="0" destOrd="0" presId="urn:microsoft.com/office/officeart/2008/layout/VerticalCurvedList"/>
    <dgm:cxn modelId="{5B47B731-8F8F-405A-8940-6859251DC63F}" type="presParOf" srcId="{1DD79FF2-F190-4234-A512-3DA56D3293DC}" destId="{645DE06B-7719-452A-AEDD-F03CB7C7044D}" srcOrd="0" destOrd="0" presId="urn:microsoft.com/office/officeart/2008/layout/VerticalCurvedList"/>
    <dgm:cxn modelId="{D339EEF9-07CE-41C8-AA82-C0407BD3CA30}" type="presParOf" srcId="{645DE06B-7719-452A-AEDD-F03CB7C7044D}" destId="{E4FA8DE8-3B88-43FA-8306-7CD285CA5380}" srcOrd="0" destOrd="0" presId="urn:microsoft.com/office/officeart/2008/layout/VerticalCurvedList"/>
    <dgm:cxn modelId="{83ABC2BD-0454-458F-A96A-078B6D716352}" type="presParOf" srcId="{645DE06B-7719-452A-AEDD-F03CB7C7044D}" destId="{34192F0C-3E6C-49C6-B76E-D17E382FAABC}" srcOrd="1" destOrd="0" presId="urn:microsoft.com/office/officeart/2008/layout/VerticalCurvedList"/>
    <dgm:cxn modelId="{C7698332-E189-4C64-A13E-98E84FDDC3D3}" type="presParOf" srcId="{645DE06B-7719-452A-AEDD-F03CB7C7044D}" destId="{84CDF318-0D46-407C-BB47-C83064672980}" srcOrd="2" destOrd="0" presId="urn:microsoft.com/office/officeart/2008/layout/VerticalCurvedList"/>
    <dgm:cxn modelId="{BD9951F3-ACCB-4273-81E4-C5753F73F2AC}" type="presParOf" srcId="{645DE06B-7719-452A-AEDD-F03CB7C7044D}" destId="{4BED3823-E9F7-43A8-89DE-F270D0FA24B4}" srcOrd="3" destOrd="0" presId="urn:microsoft.com/office/officeart/2008/layout/VerticalCurvedList"/>
    <dgm:cxn modelId="{067AE4B0-557A-4431-B094-F133A10CE8B3}" type="presParOf" srcId="{1DD79FF2-F190-4234-A512-3DA56D3293DC}" destId="{A63D8FE9-D65B-469E-A0F0-A31D33E114B5}" srcOrd="1" destOrd="0" presId="urn:microsoft.com/office/officeart/2008/layout/VerticalCurvedList"/>
    <dgm:cxn modelId="{FF9FBA82-C141-4725-BCB9-0581B816578B}" type="presParOf" srcId="{1DD79FF2-F190-4234-A512-3DA56D3293DC}" destId="{5792A6F9-366E-4C20-8A78-4D384A6BE7B3}" srcOrd="2" destOrd="0" presId="urn:microsoft.com/office/officeart/2008/layout/VerticalCurvedList"/>
    <dgm:cxn modelId="{3906231D-BE4B-4DF2-A88F-9CF4CF957EEE}" type="presParOf" srcId="{5792A6F9-366E-4C20-8A78-4D384A6BE7B3}" destId="{78F652D9-1DC7-40EA-921B-A13D053FC320}" srcOrd="0" destOrd="0" presId="urn:microsoft.com/office/officeart/2008/layout/VerticalCurvedList"/>
    <dgm:cxn modelId="{D625F7C1-EC40-4842-913D-3DBA347A0020}" type="presParOf" srcId="{1DD79FF2-F190-4234-A512-3DA56D3293DC}" destId="{AFAC7D2D-B9B2-41FA-B54A-CE60E9380AD0}" srcOrd="3" destOrd="0" presId="urn:microsoft.com/office/officeart/2008/layout/VerticalCurvedList"/>
    <dgm:cxn modelId="{CC99C358-2AEB-45D7-B861-BE180D6FFDA5}" type="presParOf" srcId="{1DD79FF2-F190-4234-A512-3DA56D3293DC}" destId="{9D36C0FA-BB2B-4ED2-B6B0-77013C885D62}" srcOrd="4" destOrd="0" presId="urn:microsoft.com/office/officeart/2008/layout/VerticalCurvedList"/>
    <dgm:cxn modelId="{5052D3E1-3255-4E23-9086-B2E2599EB190}" type="presParOf" srcId="{9D36C0FA-BB2B-4ED2-B6B0-77013C885D62}" destId="{533FF125-24AE-4494-A1BE-801902126D56}" srcOrd="0" destOrd="0" presId="urn:microsoft.com/office/officeart/2008/layout/VerticalCurvedList"/>
    <dgm:cxn modelId="{F756E45B-5C44-4667-A232-053DDB763324}" type="presParOf" srcId="{1DD79FF2-F190-4234-A512-3DA56D3293DC}" destId="{E6D21655-2EB1-467C-B181-D3DD5478905B}" srcOrd="5" destOrd="0" presId="urn:microsoft.com/office/officeart/2008/layout/VerticalCurvedList"/>
    <dgm:cxn modelId="{7F05C552-C1A2-42D4-BCC1-F03614F5026D}" type="presParOf" srcId="{1DD79FF2-F190-4234-A512-3DA56D3293DC}" destId="{2C97DF71-EB03-4DD3-B043-A111D696B8E3}" srcOrd="6" destOrd="0" presId="urn:microsoft.com/office/officeart/2008/layout/VerticalCurvedList"/>
    <dgm:cxn modelId="{1383296E-2AAA-47ED-B952-D2E0D57761ED}" type="presParOf" srcId="{2C97DF71-EB03-4DD3-B043-A111D696B8E3}" destId="{66DC4B7A-1B99-40F3-822C-FEFB2BAFE14D}" srcOrd="0" destOrd="0" presId="urn:microsoft.com/office/officeart/2008/layout/VerticalCurvedList"/>
    <dgm:cxn modelId="{B05A42EC-42DC-4E68-BB0D-CF7C95B5D31C}" type="presParOf" srcId="{1DD79FF2-F190-4234-A512-3DA56D3293DC}" destId="{6F519269-2B20-4D9C-8B0F-D648EF6BCAC1}" srcOrd="7" destOrd="0" presId="urn:microsoft.com/office/officeart/2008/layout/VerticalCurvedList"/>
    <dgm:cxn modelId="{9716EB03-F2E3-4E0B-9FAF-41B5AA4D2CFC}" type="presParOf" srcId="{1DD79FF2-F190-4234-A512-3DA56D3293DC}" destId="{C741D86F-A745-4110-86A2-95EFB2478E63}" srcOrd="8" destOrd="0" presId="urn:microsoft.com/office/officeart/2008/layout/VerticalCurvedList"/>
    <dgm:cxn modelId="{589D7482-33D2-4653-89A8-7D0419223639}" type="presParOf" srcId="{C741D86F-A745-4110-86A2-95EFB2478E63}" destId="{6597ACD4-FE7C-42C2-AED9-B6B5088F1112}" srcOrd="0" destOrd="0" presId="urn:microsoft.com/office/officeart/2008/layout/VerticalCurvedList"/>
    <dgm:cxn modelId="{A44CDDE1-C588-4FC3-988A-569B3B84C796}" type="presParOf" srcId="{1DD79FF2-F190-4234-A512-3DA56D3293DC}" destId="{0B839F16-1EE7-42EB-B73D-DAC145C7C444}" srcOrd="9" destOrd="0" presId="urn:microsoft.com/office/officeart/2008/layout/VerticalCurvedList"/>
    <dgm:cxn modelId="{D7B538E7-315A-46A5-9F07-E1338E878B39}" type="presParOf" srcId="{1DD79FF2-F190-4234-A512-3DA56D3293DC}" destId="{3D407014-BB81-4BD7-BC8F-F5231CE8C9BA}" srcOrd="10" destOrd="0" presId="urn:microsoft.com/office/officeart/2008/layout/VerticalCurvedList"/>
    <dgm:cxn modelId="{1C8742B7-69BE-44D9-B50E-4DEE62199827}" type="presParOf" srcId="{3D407014-BB81-4BD7-BC8F-F5231CE8C9BA}" destId="{C319A9D4-DC40-4704-A478-FD5AFB4809B6}" srcOrd="0" destOrd="0" presId="urn:microsoft.com/office/officeart/2008/layout/VerticalCurvedList"/>
    <dgm:cxn modelId="{70FF1562-B0A7-4BCF-B99D-47A48E6E3ED2}" type="presParOf" srcId="{1DD79FF2-F190-4234-A512-3DA56D3293DC}" destId="{E4F4C89D-E200-4718-8285-52FAED0A91C4}" srcOrd="11" destOrd="0" presId="urn:microsoft.com/office/officeart/2008/layout/VerticalCurvedList"/>
    <dgm:cxn modelId="{236580C6-5BB1-4301-908E-7CBCEC58CF84}" type="presParOf" srcId="{1DD79FF2-F190-4234-A512-3DA56D3293DC}" destId="{9701AAE1-19A9-478E-850C-0E890B50DB8E}" srcOrd="12" destOrd="0" presId="urn:microsoft.com/office/officeart/2008/layout/VerticalCurvedList"/>
    <dgm:cxn modelId="{5C2112E7-0F74-47CB-8392-CE07E5DEDEBB}" type="presParOf" srcId="{9701AAE1-19A9-478E-850C-0E890B50DB8E}" destId="{B6208ECF-9289-4C61-B02E-09AB86D380F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1B178-910A-44D9-8D48-DF1FAF95E586}"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CO"/>
        </a:p>
      </dgm:t>
    </dgm:pt>
    <dgm:pt modelId="{25775F9B-6ACB-45D0-89ED-6890CF0C943A}">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CO" sz="2400" b="0" dirty="0">
              <a:latin typeface="Gotham Light" pitchFamily="50" charset="0"/>
              <a:ea typeface="Tahoma" panose="020B0604030504040204" pitchFamily="34" charset="0"/>
              <a:cs typeface="Tahoma" panose="020B0604030504040204" pitchFamily="34" charset="0"/>
            </a:rPr>
            <a:t>Realizar y comunicar de manera rápida, para controlar una enfermedad o evento.</a:t>
          </a:r>
        </a:p>
        <a:p>
          <a:pPr marL="0" lvl="0" defTabSz="2355850">
            <a:lnSpc>
              <a:spcPct val="90000"/>
            </a:lnSpc>
            <a:spcBef>
              <a:spcPct val="0"/>
            </a:spcBef>
            <a:spcAft>
              <a:spcPct val="35000"/>
            </a:spcAft>
            <a:buNone/>
          </a:pPr>
          <a:endParaRPr lang="es-CO" sz="2000" b="1" dirty="0">
            <a:latin typeface="Gotham Light" pitchFamily="50" charset="0"/>
          </a:endParaRPr>
        </a:p>
      </dgm:t>
    </dgm:pt>
    <dgm:pt modelId="{C5CD474E-C150-468D-A309-4235B976E508}" type="parTrans" cxnId="{392BB3FF-7B97-4D31-A8E6-4F8AD8DD1A69}">
      <dgm:prSet/>
      <dgm:spPr/>
      <dgm:t>
        <a:bodyPr/>
        <a:lstStyle/>
        <a:p>
          <a:endParaRPr lang="es-CO" sz="2000" b="1"/>
        </a:p>
      </dgm:t>
    </dgm:pt>
    <dgm:pt modelId="{314C220E-6C60-419F-A5D1-6A30FE450CF8}" type="sibTrans" cxnId="{392BB3FF-7B97-4D31-A8E6-4F8AD8DD1A69}">
      <dgm:prSet custT="1"/>
      <dgm:spPr>
        <a:solidFill>
          <a:schemeClr val="bg1">
            <a:lumMod val="75000"/>
            <a:alpha val="90000"/>
          </a:schemeClr>
        </a:solidFill>
      </dgm:spPr>
      <dgm:t>
        <a:bodyPr/>
        <a:lstStyle/>
        <a:p>
          <a:endParaRPr lang="es-CO" sz="4000" b="1"/>
        </a:p>
      </dgm:t>
    </dgm:pt>
    <dgm:pt modelId="{4F468623-B027-4F27-A465-F0DA013B8062}">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s-CO" sz="2000" b="0" dirty="0">
            <a:latin typeface="Gotham Light" pitchFamily="50" charset="0"/>
            <a:ea typeface="Tahoma" panose="020B0604030504040204" pitchFamily="34" charset="0"/>
            <a:cs typeface="Tahoma" panose="020B060403050404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s-CO" sz="2400" b="0" dirty="0">
              <a:latin typeface="Gotham Light" pitchFamily="50" charset="0"/>
              <a:ea typeface="Tahoma" panose="020B0604030504040204" pitchFamily="34" charset="0"/>
              <a:cs typeface="Tahoma" panose="020B0604030504040204" pitchFamily="34" charset="0"/>
            </a:rPr>
            <a:t>Estudiar o describir exposiciones, nuevas enfermedades o situaciones poco frecuentes de casos identificados, sin importar su incidencia/prevalencia.</a:t>
          </a:r>
        </a:p>
        <a:p>
          <a:pPr marL="0" lvl="0" defTabSz="755650">
            <a:lnSpc>
              <a:spcPct val="90000"/>
            </a:lnSpc>
            <a:spcBef>
              <a:spcPct val="0"/>
            </a:spcBef>
            <a:spcAft>
              <a:spcPct val="35000"/>
            </a:spcAft>
            <a:buNone/>
          </a:pPr>
          <a:endParaRPr lang="es-CO" sz="1800" b="1" dirty="0">
            <a:latin typeface="Gotham Light" pitchFamily="50" charset="0"/>
            <a:ea typeface="Tahoma" panose="020B0604030504040204" pitchFamily="34" charset="0"/>
            <a:cs typeface="Tahoma" panose="020B0604030504040204" pitchFamily="34" charset="0"/>
          </a:endParaRPr>
        </a:p>
      </dgm:t>
    </dgm:pt>
    <dgm:pt modelId="{C98061FE-08B6-4C6F-8AEF-C25C1A518659}" type="parTrans" cxnId="{D8ACB410-8C79-442C-9EA7-8DD2D36C2244}">
      <dgm:prSet/>
      <dgm:spPr/>
      <dgm:t>
        <a:bodyPr/>
        <a:lstStyle/>
        <a:p>
          <a:endParaRPr lang="es-CO" sz="2000" b="1"/>
        </a:p>
      </dgm:t>
    </dgm:pt>
    <dgm:pt modelId="{BFAB7C72-2242-4650-8509-875C2AD332BB}" type="sibTrans" cxnId="{D8ACB410-8C79-442C-9EA7-8DD2D36C2244}">
      <dgm:prSet custT="1"/>
      <dgm:spPr>
        <a:solidFill>
          <a:schemeClr val="bg1">
            <a:lumMod val="75000"/>
            <a:alpha val="90000"/>
          </a:schemeClr>
        </a:solidFill>
      </dgm:spPr>
      <dgm:t>
        <a:bodyPr/>
        <a:lstStyle/>
        <a:p>
          <a:endParaRPr lang="es-CO" sz="4000" b="1"/>
        </a:p>
      </dgm:t>
    </dgm:pt>
    <dgm:pt modelId="{D87CB3D0-A096-4A25-A935-161D0BD08ACE}">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s-CO" sz="2400" b="0" dirty="0">
            <a:latin typeface="Gotham Light" pitchFamily="50"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s-CO" sz="2400" b="0" dirty="0">
              <a:latin typeface="Gotham Light" pitchFamily="50" charset="0"/>
              <a:ea typeface="Tahoma" panose="020B0604030504040204" pitchFamily="34" charset="0"/>
              <a:cs typeface="Tahoma" panose="020B0604030504040204" pitchFamily="34" charset="0"/>
            </a:rPr>
            <a:t>Realizar descripción clínica de un síndrome, enfermedad o asociación poco conocida.</a:t>
          </a:r>
        </a:p>
        <a:p>
          <a:pPr marL="0" lvl="0" defTabSz="577850">
            <a:lnSpc>
              <a:spcPct val="90000"/>
            </a:lnSpc>
            <a:spcBef>
              <a:spcPct val="0"/>
            </a:spcBef>
            <a:spcAft>
              <a:spcPct val="35000"/>
            </a:spcAft>
            <a:buNone/>
          </a:pPr>
          <a:endParaRPr lang="es-CO" sz="2000" b="1" dirty="0">
            <a:latin typeface="Gotham Light" pitchFamily="50" charset="0"/>
          </a:endParaRPr>
        </a:p>
      </dgm:t>
    </dgm:pt>
    <dgm:pt modelId="{6ED9E88E-9B1C-4951-9D2B-016E6FF7904D}" type="parTrans" cxnId="{33DC79AB-96CF-4D4E-818F-15C33AB8A819}">
      <dgm:prSet/>
      <dgm:spPr/>
      <dgm:t>
        <a:bodyPr/>
        <a:lstStyle/>
        <a:p>
          <a:endParaRPr lang="es-CO" sz="2000" b="1"/>
        </a:p>
      </dgm:t>
    </dgm:pt>
    <dgm:pt modelId="{BC14822A-F49D-48CB-842C-1685F823A0F0}" type="sibTrans" cxnId="{33DC79AB-96CF-4D4E-818F-15C33AB8A819}">
      <dgm:prSet/>
      <dgm:spPr/>
      <dgm:t>
        <a:bodyPr/>
        <a:lstStyle/>
        <a:p>
          <a:endParaRPr lang="es-CO" sz="2000" b="1"/>
        </a:p>
      </dgm:t>
    </dgm:pt>
    <dgm:pt modelId="{E60F63BB-BF03-4FE5-8541-FC775DA9744D}" type="pres">
      <dgm:prSet presAssocID="{ABC1B178-910A-44D9-8D48-DF1FAF95E586}" presName="outerComposite" presStyleCnt="0">
        <dgm:presLayoutVars>
          <dgm:chMax val="5"/>
          <dgm:dir/>
          <dgm:resizeHandles val="exact"/>
        </dgm:presLayoutVars>
      </dgm:prSet>
      <dgm:spPr/>
    </dgm:pt>
    <dgm:pt modelId="{763C84DA-B203-414D-879A-6CDB8A9670F3}" type="pres">
      <dgm:prSet presAssocID="{ABC1B178-910A-44D9-8D48-DF1FAF95E586}" presName="dummyMaxCanvas" presStyleCnt="0">
        <dgm:presLayoutVars/>
      </dgm:prSet>
      <dgm:spPr/>
    </dgm:pt>
    <dgm:pt modelId="{1AE87746-02DF-474E-A1AF-A0C1ED3D442F}" type="pres">
      <dgm:prSet presAssocID="{ABC1B178-910A-44D9-8D48-DF1FAF95E586}" presName="ThreeNodes_1" presStyleLbl="node1" presStyleIdx="0" presStyleCnt="3">
        <dgm:presLayoutVars>
          <dgm:bulletEnabled val="1"/>
        </dgm:presLayoutVars>
      </dgm:prSet>
      <dgm:spPr/>
    </dgm:pt>
    <dgm:pt modelId="{D75EAF68-0697-468B-BBBE-2A4E8726D498}" type="pres">
      <dgm:prSet presAssocID="{ABC1B178-910A-44D9-8D48-DF1FAF95E586}" presName="ThreeNodes_2" presStyleLbl="node1" presStyleIdx="1" presStyleCnt="3" custScaleY="120516">
        <dgm:presLayoutVars>
          <dgm:bulletEnabled val="1"/>
        </dgm:presLayoutVars>
      </dgm:prSet>
      <dgm:spPr/>
    </dgm:pt>
    <dgm:pt modelId="{AA27684C-2557-4BD8-8194-7B54B3A00E81}" type="pres">
      <dgm:prSet presAssocID="{ABC1B178-910A-44D9-8D48-DF1FAF95E586}" presName="ThreeNodes_3" presStyleLbl="node1" presStyleIdx="2" presStyleCnt="3">
        <dgm:presLayoutVars>
          <dgm:bulletEnabled val="1"/>
        </dgm:presLayoutVars>
      </dgm:prSet>
      <dgm:spPr/>
    </dgm:pt>
    <dgm:pt modelId="{C139E0BD-8C1E-41AD-908C-1EDA245D23DF}" type="pres">
      <dgm:prSet presAssocID="{ABC1B178-910A-44D9-8D48-DF1FAF95E586}" presName="ThreeConn_1-2" presStyleLbl="fgAccFollowNode1" presStyleIdx="0" presStyleCnt="2">
        <dgm:presLayoutVars>
          <dgm:bulletEnabled val="1"/>
        </dgm:presLayoutVars>
      </dgm:prSet>
      <dgm:spPr/>
    </dgm:pt>
    <dgm:pt modelId="{E64F567E-593D-4494-BB41-6014E950D136}" type="pres">
      <dgm:prSet presAssocID="{ABC1B178-910A-44D9-8D48-DF1FAF95E586}" presName="ThreeConn_2-3" presStyleLbl="fgAccFollowNode1" presStyleIdx="1" presStyleCnt="2">
        <dgm:presLayoutVars>
          <dgm:bulletEnabled val="1"/>
        </dgm:presLayoutVars>
      </dgm:prSet>
      <dgm:spPr/>
    </dgm:pt>
    <dgm:pt modelId="{AB8F074A-1360-4325-A3E0-FF2CC1C52950}" type="pres">
      <dgm:prSet presAssocID="{ABC1B178-910A-44D9-8D48-DF1FAF95E586}" presName="ThreeNodes_1_text" presStyleLbl="node1" presStyleIdx="2" presStyleCnt="3">
        <dgm:presLayoutVars>
          <dgm:bulletEnabled val="1"/>
        </dgm:presLayoutVars>
      </dgm:prSet>
      <dgm:spPr/>
    </dgm:pt>
    <dgm:pt modelId="{38D89232-CCB4-4729-A5E6-4EAC88C739CD}" type="pres">
      <dgm:prSet presAssocID="{ABC1B178-910A-44D9-8D48-DF1FAF95E586}" presName="ThreeNodes_2_text" presStyleLbl="node1" presStyleIdx="2" presStyleCnt="3">
        <dgm:presLayoutVars>
          <dgm:bulletEnabled val="1"/>
        </dgm:presLayoutVars>
      </dgm:prSet>
      <dgm:spPr/>
    </dgm:pt>
    <dgm:pt modelId="{93693B95-5AD0-4B90-8C9E-E9C5615708E0}" type="pres">
      <dgm:prSet presAssocID="{ABC1B178-910A-44D9-8D48-DF1FAF95E586}" presName="ThreeNodes_3_text" presStyleLbl="node1" presStyleIdx="2" presStyleCnt="3">
        <dgm:presLayoutVars>
          <dgm:bulletEnabled val="1"/>
        </dgm:presLayoutVars>
      </dgm:prSet>
      <dgm:spPr/>
    </dgm:pt>
  </dgm:ptLst>
  <dgm:cxnLst>
    <dgm:cxn modelId="{D8ACB410-8C79-442C-9EA7-8DD2D36C2244}" srcId="{ABC1B178-910A-44D9-8D48-DF1FAF95E586}" destId="{4F468623-B027-4F27-A465-F0DA013B8062}" srcOrd="1" destOrd="0" parTransId="{C98061FE-08B6-4C6F-8AEF-C25C1A518659}" sibTransId="{BFAB7C72-2242-4650-8509-875C2AD332BB}"/>
    <dgm:cxn modelId="{C438F518-2AAA-4C1B-B1BF-18F77CA5495B}" type="presOf" srcId="{4F468623-B027-4F27-A465-F0DA013B8062}" destId="{38D89232-CCB4-4729-A5E6-4EAC88C739CD}" srcOrd="1" destOrd="0" presId="urn:microsoft.com/office/officeart/2005/8/layout/vProcess5"/>
    <dgm:cxn modelId="{3EEAA81E-554C-40AA-8F2D-7FA54630F406}" type="presOf" srcId="{D87CB3D0-A096-4A25-A935-161D0BD08ACE}" destId="{AA27684C-2557-4BD8-8194-7B54B3A00E81}" srcOrd="0" destOrd="0" presId="urn:microsoft.com/office/officeart/2005/8/layout/vProcess5"/>
    <dgm:cxn modelId="{030A6B38-B816-4E7E-B95F-EE74E0AC8F43}" type="presOf" srcId="{D87CB3D0-A096-4A25-A935-161D0BD08ACE}" destId="{93693B95-5AD0-4B90-8C9E-E9C5615708E0}" srcOrd="1" destOrd="0" presId="urn:microsoft.com/office/officeart/2005/8/layout/vProcess5"/>
    <dgm:cxn modelId="{4AC6987A-09EC-41F8-A901-339BD4EBDB16}" type="presOf" srcId="{314C220E-6C60-419F-A5D1-6A30FE450CF8}" destId="{C139E0BD-8C1E-41AD-908C-1EDA245D23DF}" srcOrd="0" destOrd="0" presId="urn:microsoft.com/office/officeart/2005/8/layout/vProcess5"/>
    <dgm:cxn modelId="{03D216A2-5941-49DE-B9AD-4EAD2E9E6867}" type="presOf" srcId="{ABC1B178-910A-44D9-8D48-DF1FAF95E586}" destId="{E60F63BB-BF03-4FE5-8541-FC775DA9744D}" srcOrd="0" destOrd="0" presId="urn:microsoft.com/office/officeart/2005/8/layout/vProcess5"/>
    <dgm:cxn modelId="{33DC79AB-96CF-4D4E-818F-15C33AB8A819}" srcId="{ABC1B178-910A-44D9-8D48-DF1FAF95E586}" destId="{D87CB3D0-A096-4A25-A935-161D0BD08ACE}" srcOrd="2" destOrd="0" parTransId="{6ED9E88E-9B1C-4951-9D2B-016E6FF7904D}" sibTransId="{BC14822A-F49D-48CB-842C-1685F823A0F0}"/>
    <dgm:cxn modelId="{F5A92AE6-E68B-4C51-959B-4D0AD37834EC}" type="presOf" srcId="{4F468623-B027-4F27-A465-F0DA013B8062}" destId="{D75EAF68-0697-468B-BBBE-2A4E8726D498}" srcOrd="0" destOrd="0" presId="urn:microsoft.com/office/officeart/2005/8/layout/vProcess5"/>
    <dgm:cxn modelId="{6990FEE9-3C8E-4B0A-8A51-45DCA5BD06A4}" type="presOf" srcId="{25775F9B-6ACB-45D0-89ED-6890CF0C943A}" destId="{1AE87746-02DF-474E-A1AF-A0C1ED3D442F}" srcOrd="0" destOrd="0" presId="urn:microsoft.com/office/officeart/2005/8/layout/vProcess5"/>
    <dgm:cxn modelId="{E4D7E6F0-2B3A-4C31-B9CD-3FB2B6313E4E}" type="presOf" srcId="{BFAB7C72-2242-4650-8509-875C2AD332BB}" destId="{E64F567E-593D-4494-BB41-6014E950D136}" srcOrd="0" destOrd="0" presId="urn:microsoft.com/office/officeart/2005/8/layout/vProcess5"/>
    <dgm:cxn modelId="{7F66F7F5-86C4-422A-BC5B-057224D6D305}" type="presOf" srcId="{25775F9B-6ACB-45D0-89ED-6890CF0C943A}" destId="{AB8F074A-1360-4325-A3E0-FF2CC1C52950}" srcOrd="1" destOrd="0" presId="urn:microsoft.com/office/officeart/2005/8/layout/vProcess5"/>
    <dgm:cxn modelId="{392BB3FF-7B97-4D31-A8E6-4F8AD8DD1A69}" srcId="{ABC1B178-910A-44D9-8D48-DF1FAF95E586}" destId="{25775F9B-6ACB-45D0-89ED-6890CF0C943A}" srcOrd="0" destOrd="0" parTransId="{C5CD474E-C150-468D-A309-4235B976E508}" sibTransId="{314C220E-6C60-419F-A5D1-6A30FE450CF8}"/>
    <dgm:cxn modelId="{241EB27F-3071-42BC-9F9E-F9E6C492E14F}" type="presParOf" srcId="{E60F63BB-BF03-4FE5-8541-FC775DA9744D}" destId="{763C84DA-B203-414D-879A-6CDB8A9670F3}" srcOrd="0" destOrd="0" presId="urn:microsoft.com/office/officeart/2005/8/layout/vProcess5"/>
    <dgm:cxn modelId="{D9511FF9-B1F0-400A-82EA-E45D72365469}" type="presParOf" srcId="{E60F63BB-BF03-4FE5-8541-FC775DA9744D}" destId="{1AE87746-02DF-474E-A1AF-A0C1ED3D442F}" srcOrd="1" destOrd="0" presId="urn:microsoft.com/office/officeart/2005/8/layout/vProcess5"/>
    <dgm:cxn modelId="{4013DFE8-F08B-45F0-A059-3803892BC3B4}" type="presParOf" srcId="{E60F63BB-BF03-4FE5-8541-FC775DA9744D}" destId="{D75EAF68-0697-468B-BBBE-2A4E8726D498}" srcOrd="2" destOrd="0" presId="urn:microsoft.com/office/officeart/2005/8/layout/vProcess5"/>
    <dgm:cxn modelId="{93069BF7-EA6A-4139-B1AB-5165E901DBE0}" type="presParOf" srcId="{E60F63BB-BF03-4FE5-8541-FC775DA9744D}" destId="{AA27684C-2557-4BD8-8194-7B54B3A00E81}" srcOrd="3" destOrd="0" presId="urn:microsoft.com/office/officeart/2005/8/layout/vProcess5"/>
    <dgm:cxn modelId="{19CB424F-74F9-4631-B49C-51D42C3CA4EE}" type="presParOf" srcId="{E60F63BB-BF03-4FE5-8541-FC775DA9744D}" destId="{C139E0BD-8C1E-41AD-908C-1EDA245D23DF}" srcOrd="4" destOrd="0" presId="urn:microsoft.com/office/officeart/2005/8/layout/vProcess5"/>
    <dgm:cxn modelId="{F9D17EA4-9D9C-4214-AE5E-2E65F52B2BDB}" type="presParOf" srcId="{E60F63BB-BF03-4FE5-8541-FC775DA9744D}" destId="{E64F567E-593D-4494-BB41-6014E950D136}" srcOrd="5" destOrd="0" presId="urn:microsoft.com/office/officeart/2005/8/layout/vProcess5"/>
    <dgm:cxn modelId="{ECB9F475-9FD7-4D49-AC55-34B1EEDFF812}" type="presParOf" srcId="{E60F63BB-BF03-4FE5-8541-FC775DA9744D}" destId="{AB8F074A-1360-4325-A3E0-FF2CC1C52950}" srcOrd="6" destOrd="0" presId="urn:microsoft.com/office/officeart/2005/8/layout/vProcess5"/>
    <dgm:cxn modelId="{1BB5FBAC-9B79-44AE-9D1D-6008C2743505}" type="presParOf" srcId="{E60F63BB-BF03-4FE5-8541-FC775DA9744D}" destId="{38D89232-CCB4-4729-A5E6-4EAC88C739CD}" srcOrd="7" destOrd="0" presId="urn:microsoft.com/office/officeart/2005/8/layout/vProcess5"/>
    <dgm:cxn modelId="{84F43E47-8493-4100-A85B-31CF5CF820AF}" type="presParOf" srcId="{E60F63BB-BF03-4FE5-8541-FC775DA9744D}" destId="{93693B95-5AD0-4B90-8C9E-E9C5615708E0}"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D8F3E-49F8-44AE-912D-A1EB18D81045}"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E9DCB3BD-009D-4C2F-BAEE-E42056048D2C}">
      <dgm:prSet custT="1"/>
      <dgm:spPr/>
      <dgm:t>
        <a:bodyPr/>
        <a:lstStyle/>
        <a:p>
          <a:r>
            <a:rPr lang="x-none" sz="2400" b="1" i="0" dirty="0">
              <a:solidFill>
                <a:srgbClr val="C00000"/>
              </a:solidFill>
              <a:latin typeface="Gotham Light" pitchFamily="50" charset="0"/>
            </a:rPr>
            <a:t>Comenzar con la fuente </a:t>
          </a:r>
          <a:r>
            <a:rPr lang="es-CO" sz="2400" b="1" i="0" dirty="0">
              <a:solidFill>
                <a:srgbClr val="C00000"/>
              </a:solidFill>
              <a:latin typeface="Gotham Light" pitchFamily="50" charset="0"/>
            </a:rPr>
            <a:t>primaria</a:t>
          </a:r>
          <a:endParaRPr lang="en-US" sz="2400" b="1" dirty="0">
            <a:solidFill>
              <a:srgbClr val="C00000"/>
            </a:solidFill>
            <a:latin typeface="Gotham Light" pitchFamily="50" charset="0"/>
          </a:endParaRPr>
        </a:p>
      </dgm:t>
    </dgm:pt>
    <dgm:pt modelId="{F3F3E8B6-D99D-49B7-B53E-CD043FD52B56}" type="parTrans" cxnId="{F1AD38A7-FE2C-47BB-90E7-69DF63ADC6A4}">
      <dgm:prSet/>
      <dgm:spPr/>
      <dgm:t>
        <a:bodyPr/>
        <a:lstStyle/>
        <a:p>
          <a:endParaRPr lang="en-US" sz="5400">
            <a:latin typeface="Gotham Light" pitchFamily="50" charset="0"/>
          </a:endParaRPr>
        </a:p>
      </dgm:t>
    </dgm:pt>
    <dgm:pt modelId="{195DF736-92ED-4F26-92E4-BCC7DA7E9782}" type="sibTrans" cxnId="{F1AD38A7-FE2C-47BB-90E7-69DF63ADC6A4}">
      <dgm:prSet/>
      <dgm:spPr/>
      <dgm:t>
        <a:bodyPr/>
        <a:lstStyle/>
        <a:p>
          <a:endParaRPr lang="en-US" sz="5400">
            <a:latin typeface="Gotham Light" pitchFamily="50" charset="0"/>
          </a:endParaRPr>
        </a:p>
      </dgm:t>
    </dgm:pt>
    <dgm:pt modelId="{CEC549C0-BF6C-4A44-B71F-8FB8E844B9DF}">
      <dgm:prSet custT="1"/>
      <dgm:spPr/>
      <dgm:t>
        <a:bodyPr/>
        <a:lstStyle/>
        <a:p>
          <a:r>
            <a:rPr lang="x-none" sz="2400" b="1" i="0">
              <a:latin typeface="Gotham Light" pitchFamily="50" charset="0"/>
            </a:rPr>
            <a:t>Entrevistar</a:t>
          </a:r>
          <a:r>
            <a:rPr lang="x-none" sz="2400" b="0" i="0">
              <a:latin typeface="Gotham Light" pitchFamily="50" charset="0"/>
            </a:rPr>
            <a:t> al personal médico</a:t>
          </a:r>
          <a:endParaRPr lang="en-US" sz="2400">
            <a:latin typeface="Gotham Light" pitchFamily="50" charset="0"/>
          </a:endParaRPr>
        </a:p>
      </dgm:t>
    </dgm:pt>
    <dgm:pt modelId="{D6944675-9ACD-4C6E-9C7C-9ACE5E3C8F39}" type="parTrans" cxnId="{0C9194A9-2300-46B6-8DFB-25C20420C428}">
      <dgm:prSet/>
      <dgm:spPr/>
      <dgm:t>
        <a:bodyPr/>
        <a:lstStyle/>
        <a:p>
          <a:endParaRPr lang="en-US" sz="5400">
            <a:latin typeface="Gotham Light" pitchFamily="50" charset="0"/>
          </a:endParaRPr>
        </a:p>
      </dgm:t>
    </dgm:pt>
    <dgm:pt modelId="{D33F9B41-FD93-4777-A055-3EB7686D31E1}" type="sibTrans" cxnId="{0C9194A9-2300-46B6-8DFB-25C20420C428}">
      <dgm:prSet/>
      <dgm:spPr/>
      <dgm:t>
        <a:bodyPr/>
        <a:lstStyle/>
        <a:p>
          <a:endParaRPr lang="en-US" sz="5400">
            <a:latin typeface="Gotham Light" pitchFamily="50" charset="0"/>
          </a:endParaRPr>
        </a:p>
      </dgm:t>
    </dgm:pt>
    <dgm:pt modelId="{118F06A8-3FCD-43ED-B238-D81E430D93E5}">
      <dgm:prSet custT="1"/>
      <dgm:spPr/>
      <dgm:t>
        <a:bodyPr/>
        <a:lstStyle/>
        <a:p>
          <a:r>
            <a:rPr lang="x-none" sz="2400" b="1" i="0">
              <a:latin typeface="Gotham Light" pitchFamily="50" charset="0"/>
            </a:rPr>
            <a:t>Entrevistar</a:t>
          </a:r>
          <a:r>
            <a:rPr lang="x-none" sz="2400" b="0" i="0">
              <a:latin typeface="Gotham Light" pitchFamily="50" charset="0"/>
            </a:rPr>
            <a:t> al paciente </a:t>
          </a:r>
          <a:endParaRPr lang="en-US" sz="2400">
            <a:latin typeface="Gotham Light" pitchFamily="50" charset="0"/>
          </a:endParaRPr>
        </a:p>
      </dgm:t>
    </dgm:pt>
    <dgm:pt modelId="{3127EC63-3C17-46B7-ABB4-7A5AD7B75F12}" type="parTrans" cxnId="{F3E20879-DB6C-4BB2-B66B-2C8DA5177FF7}">
      <dgm:prSet/>
      <dgm:spPr/>
      <dgm:t>
        <a:bodyPr/>
        <a:lstStyle/>
        <a:p>
          <a:endParaRPr lang="en-US" sz="5400">
            <a:latin typeface="Gotham Light" pitchFamily="50" charset="0"/>
          </a:endParaRPr>
        </a:p>
      </dgm:t>
    </dgm:pt>
    <dgm:pt modelId="{93074C56-B77A-472D-BDAA-CC637B93CBFA}" type="sibTrans" cxnId="{F3E20879-DB6C-4BB2-B66B-2C8DA5177FF7}">
      <dgm:prSet/>
      <dgm:spPr/>
      <dgm:t>
        <a:bodyPr/>
        <a:lstStyle/>
        <a:p>
          <a:endParaRPr lang="en-US" sz="5400">
            <a:latin typeface="Gotham Light" pitchFamily="50" charset="0"/>
          </a:endParaRPr>
        </a:p>
      </dgm:t>
    </dgm:pt>
    <dgm:pt modelId="{4A5D3463-6BFD-41B3-AC69-02C74E9FD16B}">
      <dgm:prSet custT="1"/>
      <dgm:spPr/>
      <dgm:t>
        <a:bodyPr/>
        <a:lstStyle/>
        <a:p>
          <a:r>
            <a:rPr lang="x-none" sz="2400" b="1" i="0" dirty="0">
              <a:latin typeface="Gotham Light" pitchFamily="50" charset="0"/>
            </a:rPr>
            <a:t>Entrevistar </a:t>
          </a:r>
          <a:r>
            <a:rPr lang="x-none" sz="2400" b="0" i="0" dirty="0">
              <a:latin typeface="Gotham Light" pitchFamily="50" charset="0"/>
            </a:rPr>
            <a:t>a miembros de la familia/amigos</a:t>
          </a:r>
          <a:endParaRPr lang="en-US" sz="2400" dirty="0">
            <a:latin typeface="Gotham Light" pitchFamily="50" charset="0"/>
          </a:endParaRPr>
        </a:p>
      </dgm:t>
    </dgm:pt>
    <dgm:pt modelId="{9DBC1D6A-7CEC-4723-9373-AB417438F633}" type="parTrans" cxnId="{11DBE36B-E463-466F-BB7B-533F256FD889}">
      <dgm:prSet/>
      <dgm:spPr/>
      <dgm:t>
        <a:bodyPr/>
        <a:lstStyle/>
        <a:p>
          <a:endParaRPr lang="en-US" sz="5400">
            <a:latin typeface="Gotham Light" pitchFamily="50" charset="0"/>
          </a:endParaRPr>
        </a:p>
      </dgm:t>
    </dgm:pt>
    <dgm:pt modelId="{FAF0FC53-B285-495B-A6D0-31494C2A2649}" type="sibTrans" cxnId="{11DBE36B-E463-466F-BB7B-533F256FD889}">
      <dgm:prSet/>
      <dgm:spPr/>
      <dgm:t>
        <a:bodyPr/>
        <a:lstStyle/>
        <a:p>
          <a:endParaRPr lang="en-US" sz="5400">
            <a:latin typeface="Gotham Light" pitchFamily="50" charset="0"/>
          </a:endParaRPr>
        </a:p>
      </dgm:t>
    </dgm:pt>
    <dgm:pt modelId="{B759B4CE-7BC9-4B81-879C-F6022B92B1A9}" type="pres">
      <dgm:prSet presAssocID="{D2CD8F3E-49F8-44AE-912D-A1EB18D81045}" presName="cycle" presStyleCnt="0">
        <dgm:presLayoutVars>
          <dgm:dir/>
          <dgm:resizeHandles val="exact"/>
        </dgm:presLayoutVars>
      </dgm:prSet>
      <dgm:spPr/>
    </dgm:pt>
    <dgm:pt modelId="{48F2792E-1994-4C5F-BB92-AAD6A93F56EC}" type="pres">
      <dgm:prSet presAssocID="{E9DCB3BD-009D-4C2F-BAEE-E42056048D2C}" presName="dummy" presStyleCnt="0"/>
      <dgm:spPr/>
    </dgm:pt>
    <dgm:pt modelId="{C220A5C9-5115-4060-ADB7-CDB55D6A900E}" type="pres">
      <dgm:prSet presAssocID="{E9DCB3BD-009D-4C2F-BAEE-E42056048D2C}" presName="node" presStyleLbl="revTx" presStyleIdx="0" presStyleCnt="4">
        <dgm:presLayoutVars>
          <dgm:bulletEnabled val="1"/>
        </dgm:presLayoutVars>
      </dgm:prSet>
      <dgm:spPr/>
    </dgm:pt>
    <dgm:pt modelId="{F29AC0FF-2B65-4D95-920A-3D6C48DFAFA1}" type="pres">
      <dgm:prSet presAssocID="{195DF736-92ED-4F26-92E4-BCC7DA7E9782}" presName="sibTrans" presStyleLbl="node1" presStyleIdx="0" presStyleCnt="4"/>
      <dgm:spPr/>
    </dgm:pt>
    <dgm:pt modelId="{F194542C-1BDC-4CC0-BCF6-80540C6A515D}" type="pres">
      <dgm:prSet presAssocID="{CEC549C0-BF6C-4A44-B71F-8FB8E844B9DF}" presName="dummy" presStyleCnt="0"/>
      <dgm:spPr/>
    </dgm:pt>
    <dgm:pt modelId="{BC8562E7-BC1D-44A1-94AA-8D8E05CDE020}" type="pres">
      <dgm:prSet presAssocID="{CEC549C0-BF6C-4A44-B71F-8FB8E844B9DF}" presName="node" presStyleLbl="revTx" presStyleIdx="1" presStyleCnt="4">
        <dgm:presLayoutVars>
          <dgm:bulletEnabled val="1"/>
        </dgm:presLayoutVars>
      </dgm:prSet>
      <dgm:spPr/>
    </dgm:pt>
    <dgm:pt modelId="{9ACE3059-B2D0-4C34-9528-6421E3D8448E}" type="pres">
      <dgm:prSet presAssocID="{D33F9B41-FD93-4777-A055-3EB7686D31E1}" presName="sibTrans" presStyleLbl="node1" presStyleIdx="1" presStyleCnt="4"/>
      <dgm:spPr/>
    </dgm:pt>
    <dgm:pt modelId="{D5A80A65-F1B9-49D9-AB71-F07633893587}" type="pres">
      <dgm:prSet presAssocID="{118F06A8-3FCD-43ED-B238-D81E430D93E5}" presName="dummy" presStyleCnt="0"/>
      <dgm:spPr/>
    </dgm:pt>
    <dgm:pt modelId="{30B5F8F8-1365-4F9F-9088-7268E5A4BB07}" type="pres">
      <dgm:prSet presAssocID="{118F06A8-3FCD-43ED-B238-D81E430D93E5}" presName="node" presStyleLbl="revTx" presStyleIdx="2" presStyleCnt="4">
        <dgm:presLayoutVars>
          <dgm:bulletEnabled val="1"/>
        </dgm:presLayoutVars>
      </dgm:prSet>
      <dgm:spPr/>
    </dgm:pt>
    <dgm:pt modelId="{E9F492A8-8FC1-4297-A51D-206D7740A6F5}" type="pres">
      <dgm:prSet presAssocID="{93074C56-B77A-472D-BDAA-CC637B93CBFA}" presName="sibTrans" presStyleLbl="node1" presStyleIdx="2" presStyleCnt="4"/>
      <dgm:spPr/>
    </dgm:pt>
    <dgm:pt modelId="{E3006A07-A073-4806-8D39-D8F4DB34FBA7}" type="pres">
      <dgm:prSet presAssocID="{4A5D3463-6BFD-41B3-AC69-02C74E9FD16B}" presName="dummy" presStyleCnt="0"/>
      <dgm:spPr/>
    </dgm:pt>
    <dgm:pt modelId="{C1B882B2-3F98-4134-A32F-5C6EB85C6735}" type="pres">
      <dgm:prSet presAssocID="{4A5D3463-6BFD-41B3-AC69-02C74E9FD16B}" presName="node" presStyleLbl="revTx" presStyleIdx="3" presStyleCnt="4" custScaleX="118031">
        <dgm:presLayoutVars>
          <dgm:bulletEnabled val="1"/>
        </dgm:presLayoutVars>
      </dgm:prSet>
      <dgm:spPr/>
    </dgm:pt>
    <dgm:pt modelId="{84DD9677-EFC2-40FC-AD77-C1057DCD0A1D}" type="pres">
      <dgm:prSet presAssocID="{FAF0FC53-B285-495B-A6D0-31494C2A2649}" presName="sibTrans" presStyleLbl="node1" presStyleIdx="3" presStyleCnt="4"/>
      <dgm:spPr/>
    </dgm:pt>
  </dgm:ptLst>
  <dgm:cxnLst>
    <dgm:cxn modelId="{B864281A-F449-47ED-8201-DC9E7B60C59D}" type="presOf" srcId="{D33F9B41-FD93-4777-A055-3EB7686D31E1}" destId="{9ACE3059-B2D0-4C34-9528-6421E3D8448E}" srcOrd="0" destOrd="0" presId="urn:microsoft.com/office/officeart/2005/8/layout/cycle1"/>
    <dgm:cxn modelId="{C1CE391D-0408-4DBA-A51B-4718E38DD774}" type="presOf" srcId="{E9DCB3BD-009D-4C2F-BAEE-E42056048D2C}" destId="{C220A5C9-5115-4060-ADB7-CDB55D6A900E}" srcOrd="0" destOrd="0" presId="urn:microsoft.com/office/officeart/2005/8/layout/cycle1"/>
    <dgm:cxn modelId="{7AF33B21-239E-481E-97D0-592516A28CEA}" type="presOf" srcId="{FAF0FC53-B285-495B-A6D0-31494C2A2649}" destId="{84DD9677-EFC2-40FC-AD77-C1057DCD0A1D}" srcOrd="0" destOrd="0" presId="urn:microsoft.com/office/officeart/2005/8/layout/cycle1"/>
    <dgm:cxn modelId="{0F280544-171D-45ED-8A06-F7BDF79B8EEB}" type="presOf" srcId="{93074C56-B77A-472D-BDAA-CC637B93CBFA}" destId="{E9F492A8-8FC1-4297-A51D-206D7740A6F5}" srcOrd="0" destOrd="0" presId="urn:microsoft.com/office/officeart/2005/8/layout/cycle1"/>
    <dgm:cxn modelId="{11DBE36B-E463-466F-BB7B-533F256FD889}" srcId="{D2CD8F3E-49F8-44AE-912D-A1EB18D81045}" destId="{4A5D3463-6BFD-41B3-AC69-02C74E9FD16B}" srcOrd="3" destOrd="0" parTransId="{9DBC1D6A-7CEC-4723-9373-AB417438F633}" sibTransId="{FAF0FC53-B285-495B-A6D0-31494C2A2649}"/>
    <dgm:cxn modelId="{B2C89154-EB84-4663-BAD2-53C6B7D337A7}" type="presOf" srcId="{D2CD8F3E-49F8-44AE-912D-A1EB18D81045}" destId="{B759B4CE-7BC9-4B81-879C-F6022B92B1A9}" srcOrd="0" destOrd="0" presId="urn:microsoft.com/office/officeart/2005/8/layout/cycle1"/>
    <dgm:cxn modelId="{F3E20879-DB6C-4BB2-B66B-2C8DA5177FF7}" srcId="{D2CD8F3E-49F8-44AE-912D-A1EB18D81045}" destId="{118F06A8-3FCD-43ED-B238-D81E430D93E5}" srcOrd="2" destOrd="0" parTransId="{3127EC63-3C17-46B7-ABB4-7A5AD7B75F12}" sibTransId="{93074C56-B77A-472D-BDAA-CC637B93CBFA}"/>
    <dgm:cxn modelId="{E5C40388-EE61-48AB-9419-377CE7D9990E}" type="presOf" srcId="{118F06A8-3FCD-43ED-B238-D81E430D93E5}" destId="{30B5F8F8-1365-4F9F-9088-7268E5A4BB07}" srcOrd="0" destOrd="0" presId="urn:microsoft.com/office/officeart/2005/8/layout/cycle1"/>
    <dgm:cxn modelId="{8C33BF9A-FC79-496A-9E7E-0A728C97002C}" type="presOf" srcId="{4A5D3463-6BFD-41B3-AC69-02C74E9FD16B}" destId="{C1B882B2-3F98-4134-A32F-5C6EB85C6735}" srcOrd="0" destOrd="0" presId="urn:microsoft.com/office/officeart/2005/8/layout/cycle1"/>
    <dgm:cxn modelId="{F1AD38A7-FE2C-47BB-90E7-69DF63ADC6A4}" srcId="{D2CD8F3E-49F8-44AE-912D-A1EB18D81045}" destId="{E9DCB3BD-009D-4C2F-BAEE-E42056048D2C}" srcOrd="0" destOrd="0" parTransId="{F3F3E8B6-D99D-49B7-B53E-CD043FD52B56}" sibTransId="{195DF736-92ED-4F26-92E4-BCC7DA7E9782}"/>
    <dgm:cxn modelId="{0C9194A9-2300-46B6-8DFB-25C20420C428}" srcId="{D2CD8F3E-49F8-44AE-912D-A1EB18D81045}" destId="{CEC549C0-BF6C-4A44-B71F-8FB8E844B9DF}" srcOrd="1" destOrd="0" parTransId="{D6944675-9ACD-4C6E-9C7C-9ACE5E3C8F39}" sibTransId="{D33F9B41-FD93-4777-A055-3EB7686D31E1}"/>
    <dgm:cxn modelId="{E2195DBD-63D2-4FAC-93C8-AD2BDA8FE79B}" type="presOf" srcId="{CEC549C0-BF6C-4A44-B71F-8FB8E844B9DF}" destId="{BC8562E7-BC1D-44A1-94AA-8D8E05CDE020}" srcOrd="0" destOrd="0" presId="urn:microsoft.com/office/officeart/2005/8/layout/cycle1"/>
    <dgm:cxn modelId="{827DC7DF-4923-4EA0-AC9C-E9FDE33ADBBF}" type="presOf" srcId="{195DF736-92ED-4F26-92E4-BCC7DA7E9782}" destId="{F29AC0FF-2B65-4D95-920A-3D6C48DFAFA1}" srcOrd="0" destOrd="0" presId="urn:microsoft.com/office/officeart/2005/8/layout/cycle1"/>
    <dgm:cxn modelId="{176228F6-987D-4D33-A594-100CA68429EC}" type="presParOf" srcId="{B759B4CE-7BC9-4B81-879C-F6022B92B1A9}" destId="{48F2792E-1994-4C5F-BB92-AAD6A93F56EC}" srcOrd="0" destOrd="0" presId="urn:microsoft.com/office/officeart/2005/8/layout/cycle1"/>
    <dgm:cxn modelId="{10060A23-D382-4D81-ABCF-1AC2BEBFF124}" type="presParOf" srcId="{B759B4CE-7BC9-4B81-879C-F6022B92B1A9}" destId="{C220A5C9-5115-4060-ADB7-CDB55D6A900E}" srcOrd="1" destOrd="0" presId="urn:microsoft.com/office/officeart/2005/8/layout/cycle1"/>
    <dgm:cxn modelId="{0CB1A192-1730-40CA-85A0-BFDFB79F88E8}" type="presParOf" srcId="{B759B4CE-7BC9-4B81-879C-F6022B92B1A9}" destId="{F29AC0FF-2B65-4D95-920A-3D6C48DFAFA1}" srcOrd="2" destOrd="0" presId="urn:microsoft.com/office/officeart/2005/8/layout/cycle1"/>
    <dgm:cxn modelId="{66084852-B9C5-4943-B358-F38D6FDC9FFA}" type="presParOf" srcId="{B759B4CE-7BC9-4B81-879C-F6022B92B1A9}" destId="{F194542C-1BDC-4CC0-BCF6-80540C6A515D}" srcOrd="3" destOrd="0" presId="urn:microsoft.com/office/officeart/2005/8/layout/cycle1"/>
    <dgm:cxn modelId="{A63A0A97-86B7-4104-B5DF-0C5F56F7B3E0}" type="presParOf" srcId="{B759B4CE-7BC9-4B81-879C-F6022B92B1A9}" destId="{BC8562E7-BC1D-44A1-94AA-8D8E05CDE020}" srcOrd="4" destOrd="0" presId="urn:microsoft.com/office/officeart/2005/8/layout/cycle1"/>
    <dgm:cxn modelId="{4DE30FB5-85F2-4810-9448-7C4EE341AB13}" type="presParOf" srcId="{B759B4CE-7BC9-4B81-879C-F6022B92B1A9}" destId="{9ACE3059-B2D0-4C34-9528-6421E3D8448E}" srcOrd="5" destOrd="0" presId="urn:microsoft.com/office/officeart/2005/8/layout/cycle1"/>
    <dgm:cxn modelId="{CC2CC2A2-7F26-4F3D-A9E6-6118E010756D}" type="presParOf" srcId="{B759B4CE-7BC9-4B81-879C-F6022B92B1A9}" destId="{D5A80A65-F1B9-49D9-AB71-F07633893587}" srcOrd="6" destOrd="0" presId="urn:microsoft.com/office/officeart/2005/8/layout/cycle1"/>
    <dgm:cxn modelId="{B9DC8DF0-8A53-4204-88A3-CD2121CE22D5}" type="presParOf" srcId="{B759B4CE-7BC9-4B81-879C-F6022B92B1A9}" destId="{30B5F8F8-1365-4F9F-9088-7268E5A4BB07}" srcOrd="7" destOrd="0" presId="urn:microsoft.com/office/officeart/2005/8/layout/cycle1"/>
    <dgm:cxn modelId="{739F6DB3-FEE0-4604-A3FF-83291A9E83E1}" type="presParOf" srcId="{B759B4CE-7BC9-4B81-879C-F6022B92B1A9}" destId="{E9F492A8-8FC1-4297-A51D-206D7740A6F5}" srcOrd="8" destOrd="0" presId="urn:microsoft.com/office/officeart/2005/8/layout/cycle1"/>
    <dgm:cxn modelId="{F16B33BC-16E2-4246-B78B-8A519EE6F416}" type="presParOf" srcId="{B759B4CE-7BC9-4B81-879C-F6022B92B1A9}" destId="{E3006A07-A073-4806-8D39-D8F4DB34FBA7}" srcOrd="9" destOrd="0" presId="urn:microsoft.com/office/officeart/2005/8/layout/cycle1"/>
    <dgm:cxn modelId="{CA8098F1-507B-492B-82E4-09C8A27309F4}" type="presParOf" srcId="{B759B4CE-7BC9-4B81-879C-F6022B92B1A9}" destId="{C1B882B2-3F98-4134-A32F-5C6EB85C6735}" srcOrd="10" destOrd="0" presId="urn:microsoft.com/office/officeart/2005/8/layout/cycle1"/>
    <dgm:cxn modelId="{49FAA971-8FC8-4E85-8679-EF892877691A}" type="presParOf" srcId="{B759B4CE-7BC9-4B81-879C-F6022B92B1A9}" destId="{84DD9677-EFC2-40FC-AD77-C1057DCD0A1D}"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92F0C-3E6C-49C6-B76E-D17E382FAABC}">
      <dsp:nvSpPr>
        <dsp:cNvPr id="0" name=""/>
        <dsp:cNvSpPr/>
      </dsp:nvSpPr>
      <dsp:spPr>
        <a:xfrm>
          <a:off x="-5928687" y="-907264"/>
          <a:ext cx="7057929" cy="7057929"/>
        </a:xfrm>
        <a:prstGeom prst="blockArc">
          <a:avLst>
            <a:gd name="adj1" fmla="val 18900000"/>
            <a:gd name="adj2" fmla="val 2700000"/>
            <a:gd name="adj3" fmla="val 306"/>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3D8FE9-D65B-469E-A0F0-A31D33E114B5}">
      <dsp:nvSpPr>
        <dsp:cNvPr id="0" name=""/>
        <dsp:cNvSpPr/>
      </dsp:nvSpPr>
      <dsp:spPr>
        <a:xfrm>
          <a:off x="420638" y="276117"/>
          <a:ext cx="7897147" cy="55202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70" tIns="50800" rIns="50800" bIns="50800" numCol="1" spcCol="1270" anchor="ctr" anchorCtr="0">
          <a:noAutofit/>
        </a:bodyPr>
        <a:lstStyle/>
        <a:p>
          <a:pPr marL="0" lvl="0" indent="0" algn="l" defTabSz="889000">
            <a:lnSpc>
              <a:spcPct val="90000"/>
            </a:lnSpc>
            <a:spcBef>
              <a:spcPct val="0"/>
            </a:spcBef>
            <a:spcAft>
              <a:spcPct val="35000"/>
            </a:spcAft>
            <a:buNone/>
          </a:pPr>
          <a:r>
            <a:rPr lang="x-none" altLang="en-US" sz="2000" b="0" kern="1200" dirty="0">
              <a:latin typeface="Gotham Light" pitchFamily="50" charset="0"/>
              <a:ea typeface="Tahoma" panose="020B0604030504040204" pitchFamily="34" charset="0"/>
              <a:cs typeface="Tahoma" panose="020B0604030504040204" pitchFamily="34" charset="0"/>
            </a:rPr>
            <a:t>Confirmar el caso</a:t>
          </a:r>
          <a:endParaRPr lang="es-CO" sz="1400" b="0" kern="1200" dirty="0">
            <a:latin typeface="Gotham Light" pitchFamily="50" charset="0"/>
            <a:ea typeface="Tahoma" panose="020B0604030504040204" pitchFamily="34" charset="0"/>
            <a:cs typeface="Tahoma" panose="020B0604030504040204" pitchFamily="34" charset="0"/>
          </a:endParaRPr>
        </a:p>
      </dsp:txBody>
      <dsp:txXfrm>
        <a:off x="420638" y="276117"/>
        <a:ext cx="7897147" cy="552025"/>
      </dsp:txXfrm>
    </dsp:sp>
    <dsp:sp modelId="{78F652D9-1DC7-40EA-921B-A13D053FC320}">
      <dsp:nvSpPr>
        <dsp:cNvPr id="0" name=""/>
        <dsp:cNvSpPr/>
      </dsp:nvSpPr>
      <dsp:spPr>
        <a:xfrm>
          <a:off x="75622" y="207114"/>
          <a:ext cx="690031" cy="690031"/>
        </a:xfrm>
        <a:prstGeom prst="ellipse">
          <a:avLst/>
        </a:prstGeom>
        <a:blipFill rotWithShape="0">
          <a:blip xmlns:r="http://schemas.openxmlformats.org/officeDocument/2006/relationships" r:embed="rId1"/>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AC7D2D-B9B2-41FA-B54A-CE60E9380AD0}">
      <dsp:nvSpPr>
        <dsp:cNvPr id="0" name=""/>
        <dsp:cNvSpPr/>
      </dsp:nvSpPr>
      <dsp:spPr>
        <a:xfrm>
          <a:off x="874717" y="1104050"/>
          <a:ext cx="7443068" cy="55202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70"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x-none" altLang="en-US" sz="2000" b="0" kern="1200" dirty="0">
              <a:latin typeface="Gotham Light" pitchFamily="50" charset="0"/>
              <a:ea typeface="Tahoma" panose="020B0604030504040204" pitchFamily="34" charset="0"/>
              <a:cs typeface="Tahoma" panose="020B0604030504040204" pitchFamily="34" charset="0"/>
            </a:rPr>
            <a:t>Identificar la fuente / el modo de transmisión</a:t>
          </a:r>
          <a:r>
            <a:rPr lang="es-CO" altLang="en-US" sz="2000" b="0" kern="1200" dirty="0">
              <a:latin typeface="Gotham Light" pitchFamily="50" charset="0"/>
              <a:ea typeface="Tahoma" panose="020B0604030504040204" pitchFamily="34" charset="0"/>
              <a:cs typeface="Tahoma" panose="020B0604030504040204" pitchFamily="34" charset="0"/>
            </a:rPr>
            <a:t>.</a:t>
          </a:r>
          <a:endParaRPr lang="x-none" altLang="en-US" sz="2000" b="0" kern="1200" dirty="0">
            <a:latin typeface="Gotham Light" pitchFamily="50" charset="0"/>
            <a:ea typeface="Tahoma" panose="020B0604030504040204" pitchFamily="34" charset="0"/>
            <a:cs typeface="Tahoma" panose="020B0604030504040204" pitchFamily="34" charset="0"/>
          </a:endParaRPr>
        </a:p>
        <a:p>
          <a:pPr marL="0" lvl="0" algn="l" defTabSz="1289050">
            <a:lnSpc>
              <a:spcPct val="90000"/>
            </a:lnSpc>
            <a:spcBef>
              <a:spcPct val="0"/>
            </a:spcBef>
            <a:spcAft>
              <a:spcPct val="35000"/>
            </a:spcAft>
            <a:buNone/>
          </a:pPr>
          <a:endParaRPr lang="es-CO" sz="1400" b="0" kern="1200" dirty="0">
            <a:latin typeface="Gotham Light" pitchFamily="50" charset="0"/>
            <a:ea typeface="Tahoma" panose="020B0604030504040204" pitchFamily="34" charset="0"/>
            <a:cs typeface="Tahoma" panose="020B0604030504040204" pitchFamily="34" charset="0"/>
          </a:endParaRPr>
        </a:p>
      </dsp:txBody>
      <dsp:txXfrm>
        <a:off x="874717" y="1104050"/>
        <a:ext cx="7443068" cy="552025"/>
      </dsp:txXfrm>
    </dsp:sp>
    <dsp:sp modelId="{533FF125-24AE-4494-A1BE-801902126D56}">
      <dsp:nvSpPr>
        <dsp:cNvPr id="0" name=""/>
        <dsp:cNvSpPr/>
      </dsp:nvSpPr>
      <dsp:spPr>
        <a:xfrm>
          <a:off x="529701" y="1035047"/>
          <a:ext cx="690031" cy="690031"/>
        </a:xfrm>
        <a:prstGeom prst="ellipse">
          <a:avLst/>
        </a:prstGeom>
        <a:blipFill rotWithShape="0">
          <a:blip xmlns:r="http://schemas.openxmlformats.org/officeDocument/2006/relationships" r:embed="rId2"/>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D21655-2EB1-467C-B181-D3DD5478905B}">
      <dsp:nvSpPr>
        <dsp:cNvPr id="0" name=""/>
        <dsp:cNvSpPr/>
      </dsp:nvSpPr>
      <dsp:spPr>
        <a:xfrm>
          <a:off x="1082355" y="1931983"/>
          <a:ext cx="7235430" cy="55202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70"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x-none" altLang="en-US" sz="2000" b="0" kern="1200" dirty="0">
              <a:latin typeface="Gotham Light" pitchFamily="50" charset="0"/>
              <a:ea typeface="Tahoma" panose="020B0604030504040204" pitchFamily="34" charset="0"/>
              <a:cs typeface="Tahoma" panose="020B0604030504040204" pitchFamily="34" charset="0"/>
            </a:rPr>
            <a:t>Determinar la necesidad de</a:t>
          </a:r>
          <a:r>
            <a:rPr lang="es-CO" altLang="en-US" sz="2000" b="0" kern="1200" dirty="0">
              <a:latin typeface="Gotham Light" pitchFamily="50" charset="0"/>
              <a:ea typeface="Tahoma" panose="020B0604030504040204" pitchFamily="34" charset="0"/>
              <a:cs typeface="Tahoma" panose="020B0604030504040204" pitchFamily="34" charset="0"/>
            </a:rPr>
            <a:t>:  Aislamiento, profilaxis</a:t>
          </a:r>
          <a:r>
            <a:rPr lang="x-none" altLang="en-US" sz="2000" b="0" kern="1200" dirty="0">
              <a:latin typeface="Gotham Light" pitchFamily="50" charset="0"/>
              <a:ea typeface="Tahoma" panose="020B0604030504040204" pitchFamily="34" charset="0"/>
              <a:cs typeface="Tahoma" panose="020B0604030504040204" pitchFamily="34" charset="0"/>
            </a:rPr>
            <a:t> </a:t>
          </a:r>
        </a:p>
        <a:p>
          <a:pPr marL="0" lvl="0" algn="l" defTabSz="711200">
            <a:lnSpc>
              <a:spcPct val="90000"/>
            </a:lnSpc>
            <a:spcBef>
              <a:spcPct val="0"/>
            </a:spcBef>
            <a:spcAft>
              <a:spcPct val="35000"/>
            </a:spcAft>
            <a:buNone/>
          </a:pPr>
          <a:endParaRPr lang="es-CO" sz="1400" b="0" kern="1200" dirty="0">
            <a:latin typeface="Gotham Light" pitchFamily="50" charset="0"/>
            <a:ea typeface="Tahoma" panose="020B0604030504040204" pitchFamily="34" charset="0"/>
            <a:cs typeface="Tahoma" panose="020B0604030504040204" pitchFamily="34" charset="0"/>
          </a:endParaRPr>
        </a:p>
      </dsp:txBody>
      <dsp:txXfrm>
        <a:off x="1082355" y="1931983"/>
        <a:ext cx="7235430" cy="552025"/>
      </dsp:txXfrm>
    </dsp:sp>
    <dsp:sp modelId="{66DC4B7A-1B99-40F3-822C-FEFB2BAFE14D}">
      <dsp:nvSpPr>
        <dsp:cNvPr id="0" name=""/>
        <dsp:cNvSpPr/>
      </dsp:nvSpPr>
      <dsp:spPr>
        <a:xfrm>
          <a:off x="737340" y="1862980"/>
          <a:ext cx="690031" cy="690031"/>
        </a:xfrm>
        <a:prstGeom prst="ellipse">
          <a:avLst/>
        </a:prstGeom>
        <a:blipFill rotWithShape="0">
          <a:blip xmlns:r="http://schemas.openxmlformats.org/officeDocument/2006/relationships" r:embed="rId2"/>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519269-2B20-4D9C-8B0F-D648EF6BCAC1}">
      <dsp:nvSpPr>
        <dsp:cNvPr id="0" name=""/>
        <dsp:cNvSpPr/>
      </dsp:nvSpPr>
      <dsp:spPr>
        <a:xfrm>
          <a:off x="1082355" y="2759391"/>
          <a:ext cx="7235430" cy="55202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70"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x-none" altLang="en-US" sz="2000" b="0" kern="1200" dirty="0">
              <a:latin typeface="Gotham Light" pitchFamily="50" charset="0"/>
              <a:ea typeface="Tahoma" panose="020B0604030504040204" pitchFamily="34" charset="0"/>
              <a:cs typeface="Tahoma" panose="020B0604030504040204" pitchFamily="34" charset="0"/>
            </a:rPr>
            <a:t>Identificar factores de riesgo</a:t>
          </a:r>
          <a:endParaRPr lang="es-CO" altLang="en-US" sz="2000" b="0" kern="1200" dirty="0">
            <a:latin typeface="Gotham Light" pitchFamily="50" charset="0"/>
            <a:ea typeface="Tahoma" panose="020B0604030504040204" pitchFamily="34" charset="0"/>
            <a:cs typeface="Tahoma" panose="020B0604030504040204" pitchFamily="34" charset="0"/>
          </a:endParaRPr>
        </a:p>
        <a:p>
          <a:pPr marL="0" lvl="0" algn="l" defTabSz="711200">
            <a:lnSpc>
              <a:spcPct val="90000"/>
            </a:lnSpc>
            <a:spcBef>
              <a:spcPct val="0"/>
            </a:spcBef>
            <a:spcAft>
              <a:spcPct val="35000"/>
            </a:spcAft>
            <a:buNone/>
          </a:pPr>
          <a:endParaRPr lang="es-CO" sz="1400" b="0" kern="1200" dirty="0">
            <a:latin typeface="Gotham Light" pitchFamily="50" charset="0"/>
            <a:ea typeface="Tahoma" panose="020B0604030504040204" pitchFamily="34" charset="0"/>
            <a:cs typeface="Tahoma" panose="020B0604030504040204" pitchFamily="34" charset="0"/>
          </a:endParaRPr>
        </a:p>
      </dsp:txBody>
      <dsp:txXfrm>
        <a:off x="1082355" y="2759391"/>
        <a:ext cx="7235430" cy="552025"/>
      </dsp:txXfrm>
    </dsp:sp>
    <dsp:sp modelId="{6597ACD4-FE7C-42C2-AED9-B6B5088F1112}">
      <dsp:nvSpPr>
        <dsp:cNvPr id="0" name=""/>
        <dsp:cNvSpPr/>
      </dsp:nvSpPr>
      <dsp:spPr>
        <a:xfrm>
          <a:off x="737340" y="2690388"/>
          <a:ext cx="690031" cy="690031"/>
        </a:xfrm>
        <a:prstGeom prst="ellipse">
          <a:avLst/>
        </a:prstGeom>
        <a:blipFill rotWithShape="0">
          <a:blip xmlns:r="http://schemas.openxmlformats.org/officeDocument/2006/relationships" r:embed="rId2"/>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839F16-1EE7-42EB-B73D-DAC145C7C444}">
      <dsp:nvSpPr>
        <dsp:cNvPr id="0" name=""/>
        <dsp:cNvSpPr/>
      </dsp:nvSpPr>
      <dsp:spPr>
        <a:xfrm>
          <a:off x="874717" y="3587324"/>
          <a:ext cx="7443068" cy="55202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70"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CO" sz="2000" b="0" kern="1200" dirty="0">
              <a:latin typeface="Gotham Light" pitchFamily="50" charset="0"/>
              <a:ea typeface="Tahoma" panose="020B0604030504040204" pitchFamily="34" charset="0"/>
              <a:cs typeface="Tahoma" panose="020B0604030504040204" pitchFamily="34" charset="0"/>
            </a:rPr>
            <a:t>Comunicar de manera rápida información de un caso de interés. </a:t>
          </a:r>
        </a:p>
        <a:p>
          <a:pPr algn="l">
            <a:spcBef>
              <a:spcPct val="0"/>
            </a:spcBef>
            <a:buNone/>
          </a:pPr>
          <a:endParaRPr lang="es-CO" sz="1400" b="1" kern="1200" dirty="0">
            <a:latin typeface="Gotham Light" pitchFamily="50" charset="0"/>
            <a:ea typeface="Tahoma" panose="020B0604030504040204" pitchFamily="34" charset="0"/>
            <a:cs typeface="Tahoma" panose="020B0604030504040204" pitchFamily="34" charset="0"/>
          </a:endParaRPr>
        </a:p>
      </dsp:txBody>
      <dsp:txXfrm>
        <a:off x="874717" y="3587324"/>
        <a:ext cx="7443068" cy="552025"/>
      </dsp:txXfrm>
    </dsp:sp>
    <dsp:sp modelId="{C319A9D4-DC40-4704-A478-FD5AFB4809B6}">
      <dsp:nvSpPr>
        <dsp:cNvPr id="0" name=""/>
        <dsp:cNvSpPr/>
      </dsp:nvSpPr>
      <dsp:spPr>
        <a:xfrm>
          <a:off x="529701" y="3518321"/>
          <a:ext cx="690031" cy="690031"/>
        </a:xfrm>
        <a:prstGeom prst="ellipse">
          <a:avLst/>
        </a:prstGeom>
        <a:blipFill rotWithShape="0">
          <a:blip xmlns:r="http://schemas.openxmlformats.org/officeDocument/2006/relationships" r:embed="rId2"/>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F4C89D-E200-4718-8285-52FAED0A91C4}">
      <dsp:nvSpPr>
        <dsp:cNvPr id="0" name=""/>
        <dsp:cNvSpPr/>
      </dsp:nvSpPr>
      <dsp:spPr>
        <a:xfrm>
          <a:off x="420638" y="4415257"/>
          <a:ext cx="7897147" cy="55202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70" tIns="50800" rIns="50800" bIns="5080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endParaRPr lang="es-CO" sz="2000" b="1" kern="1200" dirty="0">
            <a:latin typeface="Gotham Light" pitchFamily="50" charset="0"/>
            <a:ea typeface="Tahoma" panose="020B0604030504040204" pitchFamily="34" charset="0"/>
            <a:cs typeface="Tahoma" panose="020B0604030504040204" pitchFamily="34" charset="0"/>
          </a:endParaRPr>
        </a:p>
        <a:p>
          <a:pPr marL="0" marR="0" lvl="0" indent="0" algn="l" defTabSz="711200" eaLnBrk="1" fontAlgn="auto" latinLnBrk="0" hangingPunct="1">
            <a:lnSpc>
              <a:spcPct val="90000"/>
            </a:lnSpc>
            <a:spcBef>
              <a:spcPct val="0"/>
            </a:spcBef>
            <a:spcAft>
              <a:spcPct val="35000"/>
            </a:spcAft>
            <a:buClrTx/>
            <a:buSzTx/>
            <a:buFontTx/>
            <a:buNone/>
            <a:tabLst/>
            <a:defRPr/>
          </a:pPr>
          <a:r>
            <a:rPr lang="es-CO" sz="2000" b="0" kern="1200" dirty="0">
              <a:latin typeface="Gotham Light" pitchFamily="50" charset="0"/>
              <a:ea typeface="Tahoma" panose="020B0604030504040204" pitchFamily="34" charset="0"/>
              <a:cs typeface="Tahoma" panose="020B0604030504040204" pitchFamily="34" charset="0"/>
            </a:rPr>
            <a:t>Estudiar o describir exposiciones, enfermedades o situaciones muy poco frecuentes</a:t>
          </a:r>
        </a:p>
        <a:p>
          <a:pPr marL="0" lvl="0" algn="l" defTabSz="711200">
            <a:lnSpc>
              <a:spcPct val="90000"/>
            </a:lnSpc>
            <a:spcBef>
              <a:spcPct val="0"/>
            </a:spcBef>
            <a:spcAft>
              <a:spcPct val="35000"/>
            </a:spcAft>
            <a:buNone/>
          </a:pPr>
          <a:endParaRPr lang="es-CO" sz="1400" b="1" kern="1200" dirty="0">
            <a:latin typeface="Gotham Light" pitchFamily="50" charset="0"/>
            <a:ea typeface="Tahoma" panose="020B0604030504040204" pitchFamily="34" charset="0"/>
            <a:cs typeface="Tahoma" panose="020B0604030504040204" pitchFamily="34" charset="0"/>
          </a:endParaRPr>
        </a:p>
      </dsp:txBody>
      <dsp:txXfrm>
        <a:off x="420638" y="4415257"/>
        <a:ext cx="7897147" cy="552025"/>
      </dsp:txXfrm>
    </dsp:sp>
    <dsp:sp modelId="{B6208ECF-9289-4C61-B02E-09AB86D380F0}">
      <dsp:nvSpPr>
        <dsp:cNvPr id="0" name=""/>
        <dsp:cNvSpPr/>
      </dsp:nvSpPr>
      <dsp:spPr>
        <a:xfrm>
          <a:off x="75622" y="4346254"/>
          <a:ext cx="690031" cy="690031"/>
        </a:xfrm>
        <a:prstGeom prst="ellipse">
          <a:avLst/>
        </a:prstGeom>
        <a:blipFill rotWithShape="0">
          <a:blip xmlns:r="http://schemas.openxmlformats.org/officeDocument/2006/relationships" r:embed="rId2"/>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87746-02DF-474E-A1AF-A0C1ED3D442F}">
      <dsp:nvSpPr>
        <dsp:cNvPr id="0" name=""/>
        <dsp:cNvSpPr/>
      </dsp:nvSpPr>
      <dsp:spPr>
        <a:xfrm>
          <a:off x="0" y="0"/>
          <a:ext cx="7325640" cy="133260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CO" sz="2400" b="0" kern="1200" dirty="0">
              <a:latin typeface="Gotham Light" pitchFamily="50" charset="0"/>
              <a:ea typeface="Tahoma" panose="020B0604030504040204" pitchFamily="34" charset="0"/>
              <a:cs typeface="Tahoma" panose="020B0604030504040204" pitchFamily="34" charset="0"/>
            </a:rPr>
            <a:t>Realizar y comunicar de manera rápida, para controlar una enfermedad o evento.</a:t>
          </a:r>
        </a:p>
        <a:p>
          <a:pPr marL="0" lvl="0" defTabSz="2355850">
            <a:lnSpc>
              <a:spcPct val="90000"/>
            </a:lnSpc>
            <a:spcBef>
              <a:spcPct val="0"/>
            </a:spcBef>
            <a:spcAft>
              <a:spcPct val="35000"/>
            </a:spcAft>
            <a:buNone/>
          </a:pPr>
          <a:endParaRPr lang="es-CO" sz="2000" b="1" kern="1200" dirty="0">
            <a:latin typeface="Gotham Light" pitchFamily="50" charset="0"/>
          </a:endParaRPr>
        </a:p>
      </dsp:txBody>
      <dsp:txXfrm>
        <a:off x="39031" y="39031"/>
        <a:ext cx="5887660" cy="1254538"/>
      </dsp:txXfrm>
    </dsp:sp>
    <dsp:sp modelId="{D75EAF68-0697-468B-BBBE-2A4E8726D498}">
      <dsp:nvSpPr>
        <dsp:cNvPr id="0" name=""/>
        <dsp:cNvSpPr/>
      </dsp:nvSpPr>
      <dsp:spPr>
        <a:xfrm>
          <a:off x="646380" y="1418001"/>
          <a:ext cx="7325640" cy="160599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s-CO" sz="2000" b="0" kern="1200" dirty="0">
            <a:latin typeface="Gotham Light" pitchFamily="50" charset="0"/>
            <a:ea typeface="Tahoma" panose="020B0604030504040204" pitchFamily="34" charset="0"/>
            <a:cs typeface="Tahoma" panose="020B0604030504040204" pitchFamily="34"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CO" sz="2400" b="0" kern="1200" dirty="0">
              <a:latin typeface="Gotham Light" pitchFamily="50" charset="0"/>
              <a:ea typeface="Tahoma" panose="020B0604030504040204" pitchFamily="34" charset="0"/>
              <a:cs typeface="Tahoma" panose="020B0604030504040204" pitchFamily="34" charset="0"/>
            </a:rPr>
            <a:t>Estudiar o describir exposiciones, nuevas enfermedades o situaciones poco frecuentes de casos identificados, sin importar su incidencia/prevalencia.</a:t>
          </a:r>
        </a:p>
        <a:p>
          <a:pPr marL="0" lvl="0" defTabSz="755650">
            <a:lnSpc>
              <a:spcPct val="90000"/>
            </a:lnSpc>
            <a:spcBef>
              <a:spcPct val="0"/>
            </a:spcBef>
            <a:spcAft>
              <a:spcPct val="35000"/>
            </a:spcAft>
            <a:buNone/>
          </a:pPr>
          <a:endParaRPr lang="es-CO" sz="1800" b="1" kern="1200" dirty="0">
            <a:latin typeface="Gotham Light" pitchFamily="50" charset="0"/>
            <a:ea typeface="Tahoma" panose="020B0604030504040204" pitchFamily="34" charset="0"/>
            <a:cs typeface="Tahoma" panose="020B0604030504040204" pitchFamily="34" charset="0"/>
          </a:endParaRPr>
        </a:p>
      </dsp:txBody>
      <dsp:txXfrm>
        <a:off x="693418" y="1465039"/>
        <a:ext cx="5718994" cy="1511920"/>
      </dsp:txXfrm>
    </dsp:sp>
    <dsp:sp modelId="{AA27684C-2557-4BD8-8194-7B54B3A00E81}">
      <dsp:nvSpPr>
        <dsp:cNvPr id="0" name=""/>
        <dsp:cNvSpPr/>
      </dsp:nvSpPr>
      <dsp:spPr>
        <a:xfrm>
          <a:off x="1292760" y="3109399"/>
          <a:ext cx="7325640" cy="133260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s-CO" sz="2400" b="0" kern="1200" dirty="0">
            <a:latin typeface="Gotham Light" pitchFamily="50"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CO" sz="2400" b="0" kern="1200" dirty="0">
              <a:latin typeface="Gotham Light" pitchFamily="50" charset="0"/>
              <a:ea typeface="Tahoma" panose="020B0604030504040204" pitchFamily="34" charset="0"/>
              <a:cs typeface="Tahoma" panose="020B0604030504040204" pitchFamily="34" charset="0"/>
            </a:rPr>
            <a:t>Realizar descripción clínica de un síndrome, enfermedad o asociación poco conocida.</a:t>
          </a:r>
        </a:p>
        <a:p>
          <a:pPr marL="0" lvl="0" defTabSz="577850">
            <a:lnSpc>
              <a:spcPct val="90000"/>
            </a:lnSpc>
            <a:spcBef>
              <a:spcPct val="0"/>
            </a:spcBef>
            <a:spcAft>
              <a:spcPct val="35000"/>
            </a:spcAft>
            <a:buNone/>
          </a:pPr>
          <a:endParaRPr lang="es-CO" sz="2000" b="1" kern="1200" dirty="0">
            <a:latin typeface="Gotham Light" pitchFamily="50" charset="0"/>
          </a:endParaRPr>
        </a:p>
      </dsp:txBody>
      <dsp:txXfrm>
        <a:off x="1331791" y="3148430"/>
        <a:ext cx="5735008" cy="1254538"/>
      </dsp:txXfrm>
    </dsp:sp>
    <dsp:sp modelId="{C139E0BD-8C1E-41AD-908C-1EDA245D23DF}">
      <dsp:nvSpPr>
        <dsp:cNvPr id="0" name=""/>
        <dsp:cNvSpPr/>
      </dsp:nvSpPr>
      <dsp:spPr>
        <a:xfrm>
          <a:off x="6459450" y="1010555"/>
          <a:ext cx="866190" cy="866190"/>
        </a:xfrm>
        <a:prstGeom prst="downArrow">
          <a:avLst>
            <a:gd name="adj1" fmla="val 55000"/>
            <a:gd name="adj2" fmla="val 45000"/>
          </a:avLst>
        </a:prstGeom>
        <a:solidFill>
          <a:schemeClr val="bg1">
            <a:lumMod val="75000"/>
            <a:alpha val="9000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s-CO" sz="4000" b="1" kern="1200"/>
        </a:p>
      </dsp:txBody>
      <dsp:txXfrm>
        <a:off x="6654343" y="1010555"/>
        <a:ext cx="476404" cy="651808"/>
      </dsp:txXfrm>
    </dsp:sp>
    <dsp:sp modelId="{E64F567E-593D-4494-BB41-6014E950D136}">
      <dsp:nvSpPr>
        <dsp:cNvPr id="0" name=""/>
        <dsp:cNvSpPr/>
      </dsp:nvSpPr>
      <dsp:spPr>
        <a:xfrm>
          <a:off x="7105830" y="2556371"/>
          <a:ext cx="866190" cy="866190"/>
        </a:xfrm>
        <a:prstGeom prst="downArrow">
          <a:avLst>
            <a:gd name="adj1" fmla="val 55000"/>
            <a:gd name="adj2" fmla="val 45000"/>
          </a:avLst>
        </a:prstGeom>
        <a:solidFill>
          <a:schemeClr val="bg1">
            <a:lumMod val="75000"/>
            <a:alpha val="9000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s-CO" sz="4000" b="1" kern="1200"/>
        </a:p>
      </dsp:txBody>
      <dsp:txXfrm>
        <a:off x="7300723" y="2556371"/>
        <a:ext cx="476404" cy="651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0A5C9-5115-4060-ADB7-CDB55D6A900E}">
      <dsp:nvSpPr>
        <dsp:cNvPr id="0" name=""/>
        <dsp:cNvSpPr/>
      </dsp:nvSpPr>
      <dsp:spPr>
        <a:xfrm>
          <a:off x="4971119" y="122356"/>
          <a:ext cx="1922964" cy="192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x-none" sz="2400" b="1" i="0" kern="1200" dirty="0">
              <a:solidFill>
                <a:srgbClr val="C00000"/>
              </a:solidFill>
              <a:latin typeface="Gotham Light" pitchFamily="50" charset="0"/>
            </a:rPr>
            <a:t>Comenzar con la fuente </a:t>
          </a:r>
          <a:r>
            <a:rPr lang="es-CO" sz="2400" b="1" i="0" kern="1200" dirty="0">
              <a:solidFill>
                <a:srgbClr val="C00000"/>
              </a:solidFill>
              <a:latin typeface="Gotham Light" pitchFamily="50" charset="0"/>
            </a:rPr>
            <a:t>primaria</a:t>
          </a:r>
          <a:endParaRPr lang="en-US" sz="2400" b="1" kern="1200" dirty="0">
            <a:solidFill>
              <a:srgbClr val="C00000"/>
            </a:solidFill>
            <a:latin typeface="Gotham Light" pitchFamily="50" charset="0"/>
          </a:endParaRPr>
        </a:p>
      </dsp:txBody>
      <dsp:txXfrm>
        <a:off x="4971119" y="122356"/>
        <a:ext cx="1922964" cy="1922964"/>
      </dsp:txXfrm>
    </dsp:sp>
    <dsp:sp modelId="{F29AC0FF-2B65-4D95-920A-3D6C48DFAFA1}">
      <dsp:nvSpPr>
        <dsp:cNvPr id="0" name=""/>
        <dsp:cNvSpPr/>
      </dsp:nvSpPr>
      <dsp:spPr>
        <a:xfrm>
          <a:off x="1581240" y="734"/>
          <a:ext cx="5434466" cy="5434466"/>
        </a:xfrm>
        <a:prstGeom prst="circularArrow">
          <a:avLst>
            <a:gd name="adj1" fmla="val 6900"/>
            <a:gd name="adj2" fmla="val 465188"/>
            <a:gd name="adj3" fmla="val 550105"/>
            <a:gd name="adj4" fmla="val 20584707"/>
            <a:gd name="adj5" fmla="val 805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562E7-BC1D-44A1-94AA-8D8E05CDE020}">
      <dsp:nvSpPr>
        <dsp:cNvPr id="0" name=""/>
        <dsp:cNvSpPr/>
      </dsp:nvSpPr>
      <dsp:spPr>
        <a:xfrm>
          <a:off x="4971119" y="3390614"/>
          <a:ext cx="1922964" cy="192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x-none" sz="2400" b="1" i="0" kern="1200">
              <a:latin typeface="Gotham Light" pitchFamily="50" charset="0"/>
            </a:rPr>
            <a:t>Entrevistar</a:t>
          </a:r>
          <a:r>
            <a:rPr lang="x-none" sz="2400" b="0" i="0" kern="1200">
              <a:latin typeface="Gotham Light" pitchFamily="50" charset="0"/>
            </a:rPr>
            <a:t> al personal médico</a:t>
          </a:r>
          <a:endParaRPr lang="en-US" sz="2400" kern="1200">
            <a:latin typeface="Gotham Light" pitchFamily="50" charset="0"/>
          </a:endParaRPr>
        </a:p>
      </dsp:txBody>
      <dsp:txXfrm>
        <a:off x="4971119" y="3390614"/>
        <a:ext cx="1922964" cy="1922964"/>
      </dsp:txXfrm>
    </dsp:sp>
    <dsp:sp modelId="{9ACE3059-B2D0-4C34-9528-6421E3D8448E}">
      <dsp:nvSpPr>
        <dsp:cNvPr id="0" name=""/>
        <dsp:cNvSpPr/>
      </dsp:nvSpPr>
      <dsp:spPr>
        <a:xfrm>
          <a:off x="1581240" y="734"/>
          <a:ext cx="5434466" cy="5434466"/>
        </a:xfrm>
        <a:prstGeom prst="circularArrow">
          <a:avLst>
            <a:gd name="adj1" fmla="val 6900"/>
            <a:gd name="adj2" fmla="val 465188"/>
            <a:gd name="adj3" fmla="val 5950105"/>
            <a:gd name="adj4" fmla="val 4384707"/>
            <a:gd name="adj5" fmla="val 805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B5F8F8-1365-4F9F-9088-7268E5A4BB07}">
      <dsp:nvSpPr>
        <dsp:cNvPr id="0" name=""/>
        <dsp:cNvSpPr/>
      </dsp:nvSpPr>
      <dsp:spPr>
        <a:xfrm>
          <a:off x="1702862" y="3390614"/>
          <a:ext cx="1922964" cy="192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x-none" sz="2400" b="1" i="0" kern="1200">
              <a:latin typeface="Gotham Light" pitchFamily="50" charset="0"/>
            </a:rPr>
            <a:t>Entrevistar</a:t>
          </a:r>
          <a:r>
            <a:rPr lang="x-none" sz="2400" b="0" i="0" kern="1200">
              <a:latin typeface="Gotham Light" pitchFamily="50" charset="0"/>
            </a:rPr>
            <a:t> al paciente </a:t>
          </a:r>
          <a:endParaRPr lang="en-US" sz="2400" kern="1200">
            <a:latin typeface="Gotham Light" pitchFamily="50" charset="0"/>
          </a:endParaRPr>
        </a:p>
      </dsp:txBody>
      <dsp:txXfrm>
        <a:off x="1702862" y="3390614"/>
        <a:ext cx="1922964" cy="1922964"/>
      </dsp:txXfrm>
    </dsp:sp>
    <dsp:sp modelId="{E9F492A8-8FC1-4297-A51D-206D7740A6F5}">
      <dsp:nvSpPr>
        <dsp:cNvPr id="0" name=""/>
        <dsp:cNvSpPr/>
      </dsp:nvSpPr>
      <dsp:spPr>
        <a:xfrm>
          <a:off x="1581240" y="734"/>
          <a:ext cx="5434466" cy="5434466"/>
        </a:xfrm>
        <a:prstGeom prst="circularArrow">
          <a:avLst>
            <a:gd name="adj1" fmla="val 6900"/>
            <a:gd name="adj2" fmla="val 465188"/>
            <a:gd name="adj3" fmla="val 11350105"/>
            <a:gd name="adj4" fmla="val 9784707"/>
            <a:gd name="adj5" fmla="val 805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882B2-3F98-4134-A32F-5C6EB85C6735}">
      <dsp:nvSpPr>
        <dsp:cNvPr id="0" name=""/>
        <dsp:cNvSpPr/>
      </dsp:nvSpPr>
      <dsp:spPr>
        <a:xfrm>
          <a:off x="1529497" y="122356"/>
          <a:ext cx="2269693" cy="192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x-none" sz="2400" b="1" i="0" kern="1200" dirty="0">
              <a:latin typeface="Gotham Light" pitchFamily="50" charset="0"/>
            </a:rPr>
            <a:t>Entrevistar </a:t>
          </a:r>
          <a:r>
            <a:rPr lang="x-none" sz="2400" b="0" i="0" kern="1200" dirty="0">
              <a:latin typeface="Gotham Light" pitchFamily="50" charset="0"/>
            </a:rPr>
            <a:t>a miembros de la familia/amigos</a:t>
          </a:r>
          <a:endParaRPr lang="en-US" sz="2400" kern="1200" dirty="0">
            <a:latin typeface="Gotham Light" pitchFamily="50" charset="0"/>
          </a:endParaRPr>
        </a:p>
      </dsp:txBody>
      <dsp:txXfrm>
        <a:off x="1529497" y="122356"/>
        <a:ext cx="2269693" cy="1922964"/>
      </dsp:txXfrm>
    </dsp:sp>
    <dsp:sp modelId="{84DD9677-EFC2-40FC-AD77-C1057DCD0A1D}">
      <dsp:nvSpPr>
        <dsp:cNvPr id="0" name=""/>
        <dsp:cNvSpPr/>
      </dsp:nvSpPr>
      <dsp:spPr>
        <a:xfrm>
          <a:off x="1581240" y="734"/>
          <a:ext cx="5434466" cy="5434466"/>
        </a:xfrm>
        <a:prstGeom prst="circularArrow">
          <a:avLst>
            <a:gd name="adj1" fmla="val 6900"/>
            <a:gd name="adj2" fmla="val 465188"/>
            <a:gd name="adj3" fmla="val 16750105"/>
            <a:gd name="adj4" fmla="val 15451389"/>
            <a:gd name="adj5" fmla="val 805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285405-F4BF-4538-9F3F-5BBE05AC0AA1}" type="datetimeFigureOut">
              <a:rPr lang="es-CO" smtClean="0"/>
              <a:t>30/11/2020</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C99672-8C6C-47DF-9422-C161FBFD3D08}" type="slidenum">
              <a:rPr lang="es-CO" smtClean="0"/>
              <a:t>‹Nº›</a:t>
            </a:fld>
            <a:endParaRPr lang="es-CO"/>
          </a:p>
        </p:txBody>
      </p:sp>
    </p:spTree>
    <p:extLst>
      <p:ext uri="{BB962C8B-B14F-4D97-AF65-F5344CB8AC3E}">
        <p14:creationId xmlns:p14="http://schemas.microsoft.com/office/powerpoint/2010/main" val="395950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15338-59B3-4EA2-A281-A8747AADA239}" type="datetimeFigureOut">
              <a:rPr lang="es-CO" smtClean="0"/>
              <a:t>30/11/2020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BDC81-E13C-410C-A016-AEEB83A9E09C}" type="slidenum">
              <a:rPr lang="es-CO" smtClean="0"/>
              <a:t>‹Nº›</a:t>
            </a:fld>
            <a:endParaRPr lang="es-CO"/>
          </a:p>
        </p:txBody>
      </p:sp>
    </p:spTree>
    <p:extLst>
      <p:ext uri="{BB962C8B-B14F-4D97-AF65-F5344CB8AC3E}">
        <p14:creationId xmlns:p14="http://schemas.microsoft.com/office/powerpoint/2010/main" val="2160969039"/>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4400" b="1" kern="1200" baseline="0" dirty="0">
                <a:solidFill>
                  <a:schemeClr val="tx1"/>
                </a:solidFill>
                <a:effectLst/>
                <a:latin typeface="+mn-lt"/>
                <a:ea typeface="+mn-ea"/>
                <a:cs typeface="+mn-cs"/>
              </a:rPr>
              <a:t>Investigación del caso</a:t>
            </a:r>
          </a:p>
          <a:p>
            <a:r>
              <a:rPr lang="es-MX" sz="4400" kern="1200" baseline="0" dirty="0">
                <a:solidFill>
                  <a:schemeClr val="tx1"/>
                </a:solidFill>
                <a:effectLst/>
                <a:latin typeface="+mn-lt"/>
                <a:ea typeface="+mn-ea"/>
                <a:cs typeface="+mn-cs"/>
              </a:rPr>
              <a:t>La investigación epidemiológica de caso es la red principal de las actividades de salud pública, la cual permite la aplicación de los principios y métodos de investigación epidemiológica para determinar el estudio de problemas de salud, para los cuales demanda una respuesta inmediata y una intervención oportuna a nivel individual o colectivo.</a:t>
            </a:r>
            <a:endParaRPr lang="es-CO" sz="4400" kern="1200" baseline="0" dirty="0">
              <a:solidFill>
                <a:schemeClr val="tx1"/>
              </a:solidFill>
              <a:effectLst/>
              <a:latin typeface="+mn-lt"/>
              <a:ea typeface="+mn-ea"/>
              <a:cs typeface="+mn-cs"/>
            </a:endParaRPr>
          </a:p>
          <a:p>
            <a:r>
              <a:rPr lang="es-MX" sz="4400" kern="1200" baseline="0" dirty="0">
                <a:solidFill>
                  <a:schemeClr val="tx1"/>
                </a:solidFill>
                <a:effectLst/>
                <a:latin typeface="+mn-lt"/>
                <a:ea typeface="+mn-ea"/>
                <a:cs typeface="+mn-cs"/>
              </a:rPr>
              <a:t> </a:t>
            </a:r>
            <a:endParaRPr lang="es-CO" sz="4400" kern="1200" baseline="0" dirty="0">
              <a:solidFill>
                <a:schemeClr val="tx1"/>
              </a:solidFill>
              <a:effectLst/>
              <a:latin typeface="+mn-lt"/>
              <a:ea typeface="+mn-ea"/>
              <a:cs typeface="+mn-cs"/>
            </a:endParaRPr>
          </a:p>
          <a:p>
            <a:r>
              <a:rPr lang="es-MX" sz="4400" kern="1200" baseline="0" dirty="0">
                <a:solidFill>
                  <a:schemeClr val="tx1"/>
                </a:solidFill>
                <a:effectLst/>
                <a:latin typeface="+mn-lt"/>
                <a:ea typeface="+mn-ea"/>
                <a:cs typeface="+mn-cs"/>
              </a:rPr>
              <a:t>Por lo tanto esto no significa que se investigue un brote. Significa mucho más: significa realizar un seguimiento cuando se presente un caso poco usual durante el análisis y la interpretación de datos.</a:t>
            </a:r>
          </a:p>
          <a:p>
            <a:r>
              <a:rPr lang="es-MX" sz="4400" kern="1200" baseline="0" dirty="0">
                <a:solidFill>
                  <a:schemeClr val="tx1"/>
                </a:solidFill>
                <a:effectLst/>
                <a:latin typeface="+mn-lt"/>
                <a:ea typeface="+mn-ea"/>
                <a:cs typeface="+mn-cs"/>
              </a:rPr>
              <a:t> Este proceso puede ser tan simple como realizar una revisión de fuentes de información como una historia clínica, realizar una visita al centro de salud que informó el caso de una enfermedad de interés de salud pública e indagar sobre el caso.</a:t>
            </a:r>
            <a:endParaRPr lang="es-CO" sz="4400" kern="1200" baseline="0" dirty="0">
              <a:solidFill>
                <a:schemeClr val="tx1"/>
              </a:solidFill>
              <a:effectLst/>
              <a:latin typeface="+mn-lt"/>
              <a:ea typeface="+mn-ea"/>
              <a:cs typeface="+mn-cs"/>
            </a:endParaRPr>
          </a:p>
          <a:p>
            <a:r>
              <a:rPr lang="es-MX" sz="4400" kern="1200" baseline="0" dirty="0">
                <a:solidFill>
                  <a:schemeClr val="tx1"/>
                </a:solidFill>
                <a:effectLst/>
                <a:latin typeface="+mn-lt"/>
                <a:ea typeface="+mn-ea"/>
                <a:cs typeface="+mn-cs"/>
              </a:rPr>
              <a:t> </a:t>
            </a:r>
            <a:endParaRPr lang="es-CO" sz="4400" kern="1200" baseline="0" dirty="0">
              <a:solidFill>
                <a:schemeClr val="tx1"/>
              </a:solidFill>
              <a:effectLst/>
              <a:latin typeface="+mn-lt"/>
              <a:ea typeface="+mn-ea"/>
              <a:cs typeface="+mn-cs"/>
            </a:endParaRPr>
          </a:p>
          <a:p>
            <a:pPr defTabSz="891631"/>
            <a:endParaRPr lang="en-US" altLang="en-US" sz="3200" dirty="0">
              <a:latin typeface="+mn-lt"/>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336276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b="1" kern="1200" dirty="0">
                <a:solidFill>
                  <a:schemeClr val="tx1"/>
                </a:solidFill>
                <a:effectLst/>
                <a:latin typeface="+mn-lt"/>
                <a:ea typeface="+mn-ea"/>
                <a:cs typeface="+mn-cs"/>
              </a:rPr>
              <a:t>En cuanto a la recopilación de datos: relacionado a factores de riesgo es importante conocer que </a:t>
            </a:r>
            <a:endParaRPr lang="es-CO" sz="18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Un factor de riesgo es cualquier rasgo, característica o exposición de un individuo que aumente su probabilidad de sufrir una enfermedad o lesión. Entre los factores de riesgo más importantes cabe citar las prácticas sexuales de riesgo, la hipertensión, el consumo de tabaco , consumo alcohol, consumo de agua no potable, las deficiencias del saneamiento y la falta de higiene.</a:t>
            </a:r>
            <a:endParaRPr lang="es-CO" sz="20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Esta información suele ser específica de la enfermedad, como ejemplo:</a:t>
            </a:r>
            <a:endParaRPr lang="es-CO" sz="2000" kern="1200" dirty="0">
              <a:solidFill>
                <a:schemeClr val="tx1"/>
              </a:solidFill>
              <a:effectLst/>
              <a:latin typeface="+mn-lt"/>
              <a:ea typeface="+mn-ea"/>
              <a:cs typeface="+mn-cs"/>
            </a:endParaRPr>
          </a:p>
          <a:p>
            <a:pPr lvl="1"/>
            <a:r>
              <a:rPr lang="es-CO" sz="2000" kern="1200" dirty="0">
                <a:solidFill>
                  <a:schemeClr val="tx1"/>
                </a:solidFill>
                <a:effectLst/>
                <a:latin typeface="+mn-lt"/>
                <a:ea typeface="+mn-ea"/>
                <a:cs typeface="+mn-cs"/>
              </a:rPr>
              <a:t>Para la tuberculosis: El riesgo de transmisión de la tuberculosis (TBC) se relaciona con el tipo de contacto con una persona que tiene  </a:t>
            </a:r>
            <a:r>
              <a:rPr lang="es-CO" sz="2000" kern="1200" dirty="0" err="1">
                <a:solidFill>
                  <a:schemeClr val="tx1"/>
                </a:solidFill>
                <a:effectLst/>
                <a:latin typeface="+mn-lt"/>
                <a:ea typeface="+mn-ea"/>
                <a:cs typeface="+mn-cs"/>
              </a:rPr>
              <a:t>tb</a:t>
            </a:r>
            <a:r>
              <a:rPr lang="es-CO" sz="2000" kern="1200" dirty="0">
                <a:solidFill>
                  <a:schemeClr val="tx1"/>
                </a:solidFill>
                <a:effectLst/>
                <a:latin typeface="+mn-lt"/>
                <a:ea typeface="+mn-ea"/>
                <a:cs typeface="+mn-cs"/>
              </a:rPr>
              <a:t> pulmonar, el tiempo de exposición, así como la edad y el nivel socioeconómico del huésped (en relación con el hacinamiento, desnutrición, etc.). La infección tuberculosa se convierte en enfermedad en aproximadamente el 10% de los casos. </a:t>
            </a:r>
          </a:p>
          <a:p>
            <a:r>
              <a:rPr lang="es-MX" sz="2400" kern="1200" dirty="0">
                <a:solidFill>
                  <a:schemeClr val="tx1"/>
                </a:solidFill>
                <a:effectLst/>
                <a:latin typeface="+mn-lt"/>
                <a:ea typeface="+mn-ea"/>
                <a:cs typeface="+mn-cs"/>
              </a:rPr>
              <a:t> Es importante preguntarle al paciente específicamente acerca de cada factor de riesgo conocido </a:t>
            </a:r>
            <a:endParaRPr lang="es-CO" sz="20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Ejemplo que viajes ha realizado  esto es importante para enfermedades como el Dengue ya que existen zonas endémicas donde el vector circula.</a:t>
            </a:r>
          </a:p>
          <a:p>
            <a:pPr lvl="0"/>
            <a:endParaRPr lang="es-MX"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Recordemos que para realizar el seguimiento de los primeros casos de COVID-19 es importante indagar sobre los últimos 14 días y explorar si la persona realizo viajes fuera del país.</a:t>
            </a:r>
          </a:p>
          <a:p>
            <a:pPr lvl="0"/>
            <a:r>
              <a:rPr lang="es-MX" sz="2400" kern="1200" dirty="0">
                <a:solidFill>
                  <a:schemeClr val="tx1"/>
                </a:solidFill>
                <a:effectLst/>
                <a:latin typeface="+mn-lt"/>
                <a:ea typeface="+mn-ea"/>
                <a:cs typeface="+mn-cs"/>
              </a:rPr>
              <a:t> </a:t>
            </a:r>
            <a:endParaRPr lang="es-CO" sz="24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Otra información importante es identificar </a:t>
            </a:r>
            <a:r>
              <a:rPr lang="es-MX" sz="2400" b="1" kern="1200" dirty="0">
                <a:solidFill>
                  <a:schemeClr val="tx1"/>
                </a:solidFill>
                <a:effectLst/>
                <a:latin typeface="+mn-lt"/>
                <a:ea typeface="+mn-ea"/>
                <a:cs typeface="+mn-cs"/>
              </a:rPr>
              <a:t>los contactos</a:t>
            </a:r>
            <a:endParaRPr lang="es-CO" sz="20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Para las enfermedades que pueden transmitirse de persona a persona</a:t>
            </a:r>
            <a:endParaRPr lang="es-CO" sz="20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Pida al  caso  que identifiquen a las personas con las que estuvieron en contacto</a:t>
            </a:r>
            <a:endParaRPr lang="es-CO" sz="2000" kern="1200" dirty="0">
              <a:solidFill>
                <a:schemeClr val="tx1"/>
              </a:solidFill>
              <a:effectLst/>
              <a:latin typeface="+mn-lt"/>
              <a:ea typeface="+mn-ea"/>
              <a:cs typeface="+mn-cs"/>
            </a:endParaRPr>
          </a:p>
          <a:p>
            <a:pPr lvl="1"/>
            <a:r>
              <a:rPr lang="es-MX" sz="2000" kern="1200" dirty="0">
                <a:solidFill>
                  <a:schemeClr val="tx1"/>
                </a:solidFill>
                <a:effectLst/>
                <a:latin typeface="+mn-lt"/>
                <a:ea typeface="+mn-ea"/>
                <a:cs typeface="+mn-cs"/>
              </a:rPr>
              <a:t>durante el período de incubación de la enfermedad y </a:t>
            </a:r>
            <a:endParaRPr lang="es-CO" sz="1800" kern="1200" dirty="0">
              <a:solidFill>
                <a:schemeClr val="tx1"/>
              </a:solidFill>
              <a:effectLst/>
              <a:latin typeface="+mn-lt"/>
              <a:ea typeface="+mn-ea"/>
              <a:cs typeface="+mn-cs"/>
            </a:endParaRPr>
          </a:p>
          <a:p>
            <a:pPr lvl="1"/>
            <a:r>
              <a:rPr lang="es-MX" sz="2000" kern="1200" dirty="0">
                <a:solidFill>
                  <a:schemeClr val="tx1"/>
                </a:solidFill>
                <a:effectLst/>
                <a:latin typeface="+mn-lt"/>
                <a:ea typeface="+mn-ea"/>
                <a:cs typeface="+mn-cs"/>
              </a:rPr>
              <a:t>luego de volverse sintomática.</a:t>
            </a:r>
            <a:endParaRPr lang="es-CO" sz="18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Debe realizar un seguimiento a estos contactos</a:t>
            </a:r>
            <a:endParaRPr lang="es-CO" sz="20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Es posible que los contactos enfermos requieran tratamiento dependiendo de la enfermedad.</a:t>
            </a:r>
            <a:endParaRPr lang="es-CO" sz="20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11</a:t>
            </a:fld>
            <a:endParaRPr lang="es-CO"/>
          </a:p>
        </p:txBody>
      </p:sp>
    </p:spTree>
    <p:extLst>
      <p:ext uri="{BB962C8B-B14F-4D97-AF65-F5344CB8AC3E}">
        <p14:creationId xmlns:p14="http://schemas.microsoft.com/office/powerpoint/2010/main" val="358055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2400" kern="1200" dirty="0">
                <a:solidFill>
                  <a:schemeClr val="tx1"/>
                </a:solidFill>
                <a:effectLst/>
                <a:latin typeface="+mn-lt"/>
                <a:ea typeface="+mn-ea"/>
                <a:cs typeface="+mn-cs"/>
              </a:rPr>
              <a:t>El proceso de recopilar datos es un paso importante en la investigación de un caso, no existe una secuencia correcta, pero esta es la sugerida:</a:t>
            </a:r>
            <a:endParaRPr lang="es-CO" sz="2400" kern="1200" dirty="0">
              <a:solidFill>
                <a:schemeClr val="tx1"/>
              </a:solidFill>
              <a:effectLst/>
              <a:latin typeface="+mn-lt"/>
              <a:ea typeface="+mn-ea"/>
              <a:cs typeface="+mn-cs"/>
            </a:endParaRPr>
          </a:p>
          <a:p>
            <a:r>
              <a:rPr lang="es-MX" sz="2400" b="1" kern="1200" dirty="0">
                <a:solidFill>
                  <a:schemeClr val="tx1"/>
                </a:solidFill>
                <a:effectLst/>
                <a:latin typeface="+mn-lt"/>
                <a:ea typeface="+mn-ea"/>
                <a:cs typeface="+mn-cs"/>
              </a:rPr>
              <a:t>1. Identificar la fuente primaria </a:t>
            </a:r>
            <a:endParaRPr lang="es-CO"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La investigación puede iniciar por diferentes fuentes: cuando alguien llama o se pone en contacto con el departamento de salud para informar un caso, por la notificación de un caso al sistema de vigilancia.</a:t>
            </a:r>
            <a:endParaRPr lang="es-CO"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Para esto es clave Obtener información lo más detallada posible</a:t>
            </a:r>
            <a:endParaRPr lang="es-CO"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Obtenga buena información de contacto (para esto se recomienda indagar sobre el o los números de teléfono, correo electrónico) de la persona que informa y del paciente</a:t>
            </a:r>
          </a:p>
          <a:p>
            <a:pPr lvl="0"/>
            <a:endParaRPr lang="es-CO"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Revise el cuadro clínico y los resultados de laboratorio </a:t>
            </a:r>
          </a:p>
          <a:p>
            <a:pPr lvl="0"/>
            <a:r>
              <a:rPr lang="es-MX" sz="2400" kern="1200" dirty="0">
                <a:solidFill>
                  <a:schemeClr val="tx1"/>
                </a:solidFill>
                <a:effectLst/>
                <a:latin typeface="+mn-lt"/>
                <a:ea typeface="+mn-ea"/>
                <a:cs typeface="+mn-cs"/>
              </a:rPr>
              <a:t> </a:t>
            </a:r>
            <a:endParaRPr lang="es-CO" sz="2400" kern="1200" dirty="0">
              <a:solidFill>
                <a:schemeClr val="tx1"/>
              </a:solidFill>
              <a:effectLst/>
              <a:latin typeface="+mn-lt"/>
              <a:ea typeface="+mn-ea"/>
              <a:cs typeface="+mn-cs"/>
            </a:endParaRPr>
          </a:p>
          <a:p>
            <a:r>
              <a:rPr lang="es-MX" sz="2400" b="1" kern="1200" dirty="0">
                <a:solidFill>
                  <a:schemeClr val="tx1"/>
                </a:solidFill>
                <a:effectLst/>
                <a:latin typeface="+mn-lt"/>
                <a:ea typeface="+mn-ea"/>
                <a:cs typeface="+mn-cs"/>
              </a:rPr>
              <a:t>2.continuamos con la Entreviste al personal médico: como </a:t>
            </a:r>
            <a:r>
              <a:rPr lang="es-MX" sz="2400" kern="1200" dirty="0">
                <a:solidFill>
                  <a:schemeClr val="tx1"/>
                </a:solidFill>
                <a:effectLst/>
                <a:latin typeface="+mn-lt"/>
                <a:ea typeface="+mn-ea"/>
                <a:cs typeface="+mn-cs"/>
              </a:rPr>
              <a:t>personal de salud que atiende en los diferentes servicios como </a:t>
            </a:r>
            <a:r>
              <a:rPr lang="es-MX" sz="2400" kern="1200" dirty="0" err="1">
                <a:solidFill>
                  <a:schemeClr val="tx1"/>
                </a:solidFill>
                <a:effectLst/>
                <a:latin typeface="+mn-lt"/>
                <a:ea typeface="+mn-ea"/>
                <a:cs typeface="+mn-cs"/>
              </a:rPr>
              <a:t>hospitalización,urgencias</a:t>
            </a:r>
            <a:r>
              <a:rPr lang="es-MX" sz="2400" kern="1200" dirty="0">
                <a:solidFill>
                  <a:schemeClr val="tx1"/>
                </a:solidFill>
                <a:effectLst/>
                <a:latin typeface="+mn-lt"/>
                <a:ea typeface="+mn-ea"/>
                <a:cs typeface="+mn-cs"/>
              </a:rPr>
              <a:t>, UCI, entre otros.</a:t>
            </a:r>
          </a:p>
          <a:p>
            <a:endParaRPr lang="es-CO" sz="2400" kern="1200" dirty="0">
              <a:solidFill>
                <a:schemeClr val="tx1"/>
              </a:solidFill>
              <a:effectLst/>
              <a:latin typeface="+mn-lt"/>
              <a:ea typeface="+mn-ea"/>
              <a:cs typeface="+mn-cs"/>
            </a:endParaRPr>
          </a:p>
          <a:p>
            <a:r>
              <a:rPr lang="es-MX" sz="2400" b="1" kern="1200" dirty="0">
                <a:solidFill>
                  <a:schemeClr val="tx1"/>
                </a:solidFill>
                <a:effectLst/>
                <a:latin typeface="+mn-lt"/>
                <a:ea typeface="+mn-ea"/>
                <a:cs typeface="+mn-cs"/>
              </a:rPr>
              <a:t>3. Entrevista al paciente</a:t>
            </a:r>
          </a:p>
          <a:p>
            <a:endParaRPr lang="es-CO" sz="2400" kern="1200" dirty="0">
              <a:solidFill>
                <a:schemeClr val="tx1"/>
              </a:solidFill>
              <a:effectLst/>
              <a:latin typeface="+mn-lt"/>
              <a:ea typeface="+mn-ea"/>
              <a:cs typeface="+mn-cs"/>
            </a:endParaRPr>
          </a:p>
          <a:p>
            <a:r>
              <a:rPr lang="es-MX" sz="2400" b="1" kern="1200" dirty="0">
                <a:solidFill>
                  <a:schemeClr val="tx1"/>
                </a:solidFill>
                <a:effectLst/>
                <a:latin typeface="+mn-lt"/>
                <a:ea typeface="+mn-ea"/>
                <a:cs typeface="+mn-cs"/>
              </a:rPr>
              <a:t>4. Entreviste a los familiares/amigos</a:t>
            </a:r>
            <a:r>
              <a:rPr lang="es-MX" sz="2400" kern="1200" dirty="0">
                <a:solidFill>
                  <a:schemeClr val="tx1"/>
                </a:solidFill>
                <a:effectLst/>
                <a:latin typeface="+mn-lt"/>
                <a:ea typeface="+mn-ea"/>
                <a:cs typeface="+mn-cs"/>
              </a:rPr>
              <a:t> en caso de que sea apropiado</a:t>
            </a:r>
          </a:p>
          <a:p>
            <a:endParaRPr lang="es-CO" sz="24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Obtenga copias de los resultados de las pruebas de laboratorio. Intente solicitar que el laboratorio conserve todas las muestras y cepas clínicas.</a:t>
            </a:r>
            <a:endParaRPr lang="es-CO" sz="24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 </a:t>
            </a:r>
            <a:endParaRPr lang="es-CO" sz="24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12</a:t>
            </a:fld>
            <a:endParaRPr lang="es-CO"/>
          </a:p>
        </p:txBody>
      </p:sp>
    </p:spTree>
    <p:extLst>
      <p:ext uri="{BB962C8B-B14F-4D97-AF65-F5344CB8AC3E}">
        <p14:creationId xmlns:p14="http://schemas.microsoft.com/office/powerpoint/2010/main" val="1687953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4813D-94A5-460D-9C42-4F5D24404E60}"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66626" name="Rectangle 2"/>
          <p:cNvSpPr>
            <a:spLocks noGrp="1" noRot="1" noChangeAspect="1" noChangeArrowheads="1"/>
          </p:cNvSpPr>
          <p:nvPr>
            <p:ph type="sldImg"/>
          </p:nvPr>
        </p:nvSpPr>
        <p:spPr>
          <a:xfrm>
            <a:off x="1333500" y="674688"/>
            <a:ext cx="4241800" cy="3182937"/>
          </a:xfrm>
          <a:prstGeom prst="rect">
            <a:avLst/>
          </a:prstGeom>
          <a:solidFill>
            <a:srgbClr val="FFFFFF"/>
          </a:solidFill>
          <a:ln>
            <a:solidFill>
              <a:srgbClr val="000000"/>
            </a:solidFill>
            <a:miter lim="800000"/>
          </a:ln>
        </p:spPr>
      </p:sp>
      <p:sp>
        <p:nvSpPr>
          <p:cNvPr id="666627" name="Rectangle 3"/>
          <p:cNvSpPr>
            <a:spLocks noGrp="1" noChangeArrowheads="1"/>
          </p:cNvSpPr>
          <p:nvPr>
            <p:ph type="body" idx="1"/>
          </p:nvPr>
        </p:nvSpPr>
        <p:spPr>
          <a:xfrm>
            <a:off x="914400" y="4347147"/>
            <a:ext cx="5029200" cy="4111366"/>
          </a:xfrm>
          <a:prstGeom prst="rect">
            <a:avLst/>
          </a:prstGeom>
          <a:solidFill>
            <a:srgbClr val="FFFFFF"/>
          </a:solidFill>
          <a:ln>
            <a:solidFill>
              <a:srgbClr val="000000"/>
            </a:solidFill>
            <a:miter lim="800000"/>
          </a:ln>
        </p:spPr>
        <p:txBody>
          <a:bodyPr/>
          <a:lstStyle/>
          <a:p>
            <a:r>
              <a:rPr lang="es-MX" sz="2400" b="0" kern="1200" dirty="0">
                <a:solidFill>
                  <a:schemeClr val="tx1"/>
                </a:solidFill>
                <a:effectLst/>
                <a:latin typeface="+mn-lt"/>
                <a:ea typeface="+mn-ea"/>
                <a:cs typeface="+mn-cs"/>
              </a:rPr>
              <a:t>La entrevista de investigación es uno de los métodos de recopilación de datos informativos. Este método permite recoger y analizar varios elementos: la opinión, la actitud, los sentimientos, las representaciones de la persona entrevistada.</a:t>
            </a:r>
            <a:endParaRPr lang="es-CO" sz="2800" b="1" kern="1200" dirty="0">
              <a:solidFill>
                <a:schemeClr val="tx1"/>
              </a:solidFill>
              <a:effectLst/>
              <a:latin typeface="+mn-lt"/>
              <a:ea typeface="+mn-ea"/>
              <a:cs typeface="+mn-cs"/>
            </a:endParaRPr>
          </a:p>
          <a:p>
            <a:r>
              <a:rPr lang="es-MX" sz="2400" b="0" kern="1200" dirty="0">
                <a:solidFill>
                  <a:schemeClr val="tx1"/>
                </a:solidFill>
                <a:effectLst/>
                <a:latin typeface="+mn-lt"/>
                <a:ea typeface="+mn-ea"/>
                <a:cs typeface="+mn-cs"/>
              </a:rPr>
              <a:t>A diferencia de la encuesta, la entrevista establece una relación especial entre el investigador y la persona entrevistada.</a:t>
            </a:r>
          </a:p>
          <a:p>
            <a:r>
              <a:rPr lang="es-MX" sz="2400" b="0" kern="1200" dirty="0">
                <a:solidFill>
                  <a:schemeClr val="tx1"/>
                </a:solidFill>
                <a:effectLst/>
                <a:latin typeface="+mn-lt"/>
                <a:ea typeface="+mn-ea"/>
                <a:cs typeface="+mn-cs"/>
              </a:rPr>
              <a:t>Para esto tenga en cuenta las siguientes observaciones:</a:t>
            </a:r>
          </a:p>
          <a:p>
            <a:endParaRPr lang="es-MX" sz="2400" b="0" kern="1200" dirty="0">
              <a:solidFill>
                <a:schemeClr val="tx1"/>
              </a:solidFill>
              <a:effectLst/>
              <a:latin typeface="+mn-lt"/>
              <a:ea typeface="+mn-ea"/>
              <a:cs typeface="+mn-cs"/>
            </a:endParaRPr>
          </a:p>
          <a:p>
            <a:pPr marL="514350">
              <a:spcBef>
                <a:spcPct val="30000"/>
              </a:spcBef>
              <a:defRPr b="0" i="0"/>
            </a:pPr>
            <a:r>
              <a:rPr lang="es-CO" altLang="en-US" sz="2400" b="1" dirty="0">
                <a:solidFill>
                  <a:schemeClr val="tx1">
                    <a:lumMod val="50000"/>
                  </a:schemeClr>
                </a:solidFill>
                <a:latin typeface="Gotham Light" pitchFamily="50" charset="0"/>
              </a:rPr>
              <a:t>Identifíquese de inmediato </a:t>
            </a:r>
            <a:r>
              <a:rPr lang="es-CO" altLang="en-US" sz="2400" b="1" dirty="0">
                <a:solidFill>
                  <a:srgbClr val="C00000"/>
                </a:solidFill>
                <a:latin typeface="Gotham Light" pitchFamily="50" charset="0"/>
              </a:rPr>
              <a:t>como profesional de la salud</a:t>
            </a:r>
          </a:p>
          <a:p>
            <a:pPr marL="285750" indent="0">
              <a:spcBef>
                <a:spcPct val="30000"/>
              </a:spcBef>
              <a:buNone/>
              <a:defRPr b="0" i="0"/>
            </a:pPr>
            <a:endParaRPr lang="es-CO" altLang="en-US" sz="2400" b="1" dirty="0">
              <a:solidFill>
                <a:schemeClr val="tx1">
                  <a:lumMod val="50000"/>
                </a:schemeClr>
              </a:solidFill>
              <a:latin typeface="Gotham Light" pitchFamily="50" charset="0"/>
            </a:endParaRPr>
          </a:p>
          <a:p>
            <a:pPr marL="514350">
              <a:spcBef>
                <a:spcPct val="30000"/>
              </a:spcBef>
              <a:defRPr b="0" i="0"/>
            </a:pPr>
            <a:r>
              <a:rPr lang="es-CO" altLang="en-US" sz="2400" b="1" dirty="0">
                <a:solidFill>
                  <a:schemeClr val="tx1">
                    <a:lumMod val="50000"/>
                  </a:schemeClr>
                </a:solidFill>
                <a:latin typeface="Gotham Light" pitchFamily="50" charset="0"/>
              </a:rPr>
              <a:t>Confirme la identidad de la persona con la que está hablando: </a:t>
            </a:r>
            <a:r>
              <a:rPr lang="es-CO" altLang="en-US" sz="2400" b="1" i="1" dirty="0">
                <a:solidFill>
                  <a:srgbClr val="C00000"/>
                </a:solidFill>
                <a:latin typeface="Gotham Light" pitchFamily="50" charset="0"/>
              </a:rPr>
              <a:t>¿Hablo con XXXX?</a:t>
            </a:r>
          </a:p>
          <a:p>
            <a:pPr marL="285750" indent="0">
              <a:spcBef>
                <a:spcPct val="30000"/>
              </a:spcBef>
              <a:buNone/>
              <a:defRPr b="0" i="0"/>
            </a:pPr>
            <a:endParaRPr lang="es-CO" altLang="en-US" sz="2400" b="1" i="1" dirty="0">
              <a:solidFill>
                <a:schemeClr val="tx1">
                  <a:lumMod val="50000"/>
                </a:schemeClr>
              </a:solidFill>
              <a:latin typeface="Gotham Light" pitchFamily="50" charset="0"/>
            </a:endParaRPr>
          </a:p>
          <a:p>
            <a:pPr marL="514350">
              <a:spcBef>
                <a:spcPct val="30000"/>
              </a:spcBef>
              <a:defRPr b="0" i="0"/>
            </a:pPr>
            <a:r>
              <a:rPr lang="es-CO" altLang="en-US" sz="2400" b="1" dirty="0">
                <a:solidFill>
                  <a:schemeClr val="tx1">
                    <a:lumMod val="50000"/>
                  </a:schemeClr>
                </a:solidFill>
                <a:latin typeface="Gotham Light" pitchFamily="50" charset="0"/>
              </a:rPr>
              <a:t>Informe por qué está llamando o entrevistando: </a:t>
            </a:r>
            <a:br>
              <a:rPr lang="es-CO" altLang="en-US" sz="2400" b="1" dirty="0">
                <a:solidFill>
                  <a:schemeClr val="tx1">
                    <a:lumMod val="50000"/>
                  </a:schemeClr>
                </a:solidFill>
                <a:latin typeface="Gotham Light" pitchFamily="50" charset="0"/>
              </a:rPr>
            </a:br>
            <a:r>
              <a:rPr lang="es-CO" altLang="en-US" sz="2400" b="1" i="1" dirty="0">
                <a:solidFill>
                  <a:srgbClr val="C00000"/>
                </a:solidFill>
                <a:latin typeface="Gotham Light" pitchFamily="50" charset="0"/>
              </a:rPr>
              <a:t>Estoy llamando para hablar con usted acerca de la enfermedad de su hija.</a:t>
            </a:r>
          </a:p>
          <a:p>
            <a:pPr marL="514350">
              <a:spcBef>
                <a:spcPct val="30000"/>
              </a:spcBef>
              <a:defRPr b="0" i="0"/>
            </a:pPr>
            <a:endParaRPr lang="es-CO" altLang="en-US" sz="2400" b="1" i="1" dirty="0">
              <a:solidFill>
                <a:srgbClr val="C00000"/>
              </a:solidFill>
              <a:latin typeface="Gotham Light" pitchFamily="50" charset="0"/>
            </a:endParaRPr>
          </a:p>
          <a:p>
            <a:pPr marL="514350">
              <a:spcBef>
                <a:spcPct val="30000"/>
              </a:spcBef>
              <a:defRPr b="0" i="0"/>
            </a:pPr>
            <a:r>
              <a:rPr lang="es-CO" altLang="en-US" sz="2400" b="1" i="1" dirty="0">
                <a:solidFill>
                  <a:srgbClr val="C00000"/>
                </a:solidFill>
                <a:latin typeface="Gotham Light" pitchFamily="50" charset="0"/>
              </a:rPr>
              <a:t>Brinde confianza</a:t>
            </a:r>
          </a:p>
          <a:p>
            <a:endParaRPr lang="es-MX" sz="2400" b="0" kern="1200" dirty="0">
              <a:solidFill>
                <a:schemeClr val="tx1"/>
              </a:solidFill>
              <a:effectLst/>
              <a:latin typeface="+mn-lt"/>
              <a:ea typeface="+mn-ea"/>
              <a:cs typeface="+mn-cs"/>
            </a:endParaRPr>
          </a:p>
          <a:p>
            <a:endParaRPr lang="es-CO" sz="2800" b="1" kern="1200" dirty="0">
              <a:solidFill>
                <a:schemeClr val="tx1"/>
              </a:solidFill>
              <a:effectLst/>
              <a:latin typeface="+mn-lt"/>
              <a:ea typeface="+mn-ea"/>
              <a:cs typeface="+mn-cs"/>
            </a:endParaRPr>
          </a:p>
          <a:p>
            <a:pPr lvl="2"/>
            <a:endParaRPr lang="en-US" altLang="en-US" dirty="0"/>
          </a:p>
        </p:txBody>
      </p:sp>
    </p:spTree>
    <p:extLst>
      <p:ext uri="{BB962C8B-B14F-4D97-AF65-F5344CB8AC3E}">
        <p14:creationId xmlns:p14="http://schemas.microsoft.com/office/powerpoint/2010/main" val="1015599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8B346-66B7-4D8D-B432-5F8E5AB80BCB}"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93602" name="Rectangle 2"/>
          <p:cNvSpPr>
            <a:spLocks noGrp="1" noRot="1" noChangeAspect="1" noChangeArrowheads="1"/>
          </p:cNvSpPr>
          <p:nvPr>
            <p:ph type="sldImg"/>
          </p:nvPr>
        </p:nvSpPr>
        <p:spPr>
          <a:xfrm>
            <a:off x="1408113" y="900113"/>
            <a:ext cx="4017962" cy="3014662"/>
          </a:xfrm>
          <a:prstGeom prst="rect">
            <a:avLst/>
          </a:prstGeom>
          <a:solidFill>
            <a:srgbClr val="FFFFFF"/>
          </a:solidFill>
          <a:ln>
            <a:solidFill>
              <a:srgbClr val="000000"/>
            </a:solidFill>
            <a:miter lim="800000"/>
          </a:ln>
        </p:spPr>
      </p:sp>
      <p:sp>
        <p:nvSpPr>
          <p:cNvPr id="793603" name="Rectangle 3"/>
          <p:cNvSpPr>
            <a:spLocks noGrp="1" noChangeArrowheads="1"/>
          </p:cNvSpPr>
          <p:nvPr>
            <p:ph type="body" idx="1"/>
          </p:nvPr>
        </p:nvSpPr>
        <p:spPr>
          <a:xfrm>
            <a:off x="914400" y="4347149"/>
            <a:ext cx="5029200" cy="4111365"/>
          </a:xfrm>
          <a:prstGeom prst="rect">
            <a:avLst/>
          </a:prstGeom>
          <a:solidFill>
            <a:srgbClr val="FFFFFF"/>
          </a:solidFill>
          <a:ln>
            <a:solidFill>
              <a:srgbClr val="000000"/>
            </a:solidFill>
            <a:miter lim="800000"/>
          </a:ln>
        </p:spPr>
        <p:txBody>
          <a:bodyPr/>
          <a:lstStyle/>
          <a:p>
            <a:r>
              <a:rPr lang="es-MX" sz="2400" kern="1200" dirty="0">
                <a:solidFill>
                  <a:schemeClr val="tx1"/>
                </a:solidFill>
                <a:effectLst/>
                <a:latin typeface="+mn-lt"/>
                <a:ea typeface="+mn-ea"/>
                <a:cs typeface="+mn-cs"/>
              </a:rPr>
              <a:t>En una entrevista se pueden genera algunos obstáculos para esto tenga en cuenta:</a:t>
            </a:r>
          </a:p>
          <a:p>
            <a:pPr lvl="0"/>
            <a:r>
              <a:rPr lang="es-MX" sz="2400" kern="1200" dirty="0">
                <a:solidFill>
                  <a:schemeClr val="tx1"/>
                </a:solidFill>
                <a:effectLst/>
                <a:latin typeface="+mn-lt"/>
                <a:ea typeface="+mn-ea"/>
                <a:cs typeface="+mn-cs"/>
              </a:rPr>
              <a:t>1.Barreras idiomáticas: solicite la ayuda de colegas bilingües, dentro del departamento de salud o una persona que le ayude a comunicarse y lograr una </a:t>
            </a:r>
            <a:r>
              <a:rPr lang="es-MX" sz="2400" kern="1200" dirty="0" err="1">
                <a:solidFill>
                  <a:schemeClr val="tx1"/>
                </a:solidFill>
                <a:effectLst/>
                <a:latin typeface="+mn-lt"/>
                <a:ea typeface="+mn-ea"/>
                <a:cs typeface="+mn-cs"/>
              </a:rPr>
              <a:t>adecauada</a:t>
            </a:r>
            <a:r>
              <a:rPr lang="es-MX" sz="2400" kern="1200" dirty="0">
                <a:solidFill>
                  <a:schemeClr val="tx1"/>
                </a:solidFill>
                <a:effectLst/>
                <a:latin typeface="+mn-lt"/>
                <a:ea typeface="+mn-ea"/>
                <a:cs typeface="+mn-cs"/>
              </a:rPr>
              <a:t> entrevista </a:t>
            </a:r>
          </a:p>
          <a:p>
            <a:pPr lvl="0"/>
            <a:endParaRPr lang="es-MX"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Otra </a:t>
            </a:r>
            <a:r>
              <a:rPr lang="es-MX" sz="2400" kern="1200" dirty="0" err="1">
                <a:solidFill>
                  <a:schemeClr val="tx1"/>
                </a:solidFill>
                <a:effectLst/>
                <a:latin typeface="+mn-lt"/>
                <a:ea typeface="+mn-ea"/>
                <a:cs typeface="+mn-cs"/>
              </a:rPr>
              <a:t>opcipon</a:t>
            </a:r>
            <a:r>
              <a:rPr lang="es-MX" sz="2400" kern="1200" dirty="0">
                <a:solidFill>
                  <a:schemeClr val="tx1"/>
                </a:solidFill>
                <a:effectLst/>
                <a:latin typeface="+mn-lt"/>
                <a:ea typeface="+mn-ea"/>
                <a:cs typeface="+mn-cs"/>
              </a:rPr>
              <a:t> es la </a:t>
            </a:r>
            <a:endParaRPr lang="es-CO"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¿Entrevista en persona? (las ayudas visuales pueden ser útiles para logar mayor </a:t>
            </a:r>
            <a:r>
              <a:rPr lang="es-MX" sz="2400" kern="1200" dirty="0" err="1">
                <a:solidFill>
                  <a:schemeClr val="tx1"/>
                </a:solidFill>
                <a:effectLst/>
                <a:latin typeface="+mn-lt"/>
                <a:ea typeface="+mn-ea"/>
                <a:cs typeface="+mn-cs"/>
              </a:rPr>
              <a:t>interperetación</a:t>
            </a:r>
            <a:r>
              <a:rPr lang="es-MX" sz="2400" kern="1200" dirty="0">
                <a:solidFill>
                  <a:schemeClr val="tx1"/>
                </a:solidFill>
                <a:effectLst/>
                <a:latin typeface="+mn-lt"/>
                <a:ea typeface="+mn-ea"/>
                <a:cs typeface="+mn-cs"/>
              </a:rPr>
              <a:t>)</a:t>
            </a:r>
          </a:p>
          <a:p>
            <a:pPr lvl="0"/>
            <a:endParaRPr lang="es-CO"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2.Barreras culturales.  Por ejemplo, es posible que se necesite un entrevistador del mismo sexo.</a:t>
            </a:r>
          </a:p>
          <a:p>
            <a:pPr lvl="0"/>
            <a:endParaRPr lang="es-CO"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Envíe una comunicación por anticipado. Esto puede ser que lo(a) presenten a través de un miembro de confianza de la comunidad</a:t>
            </a:r>
          </a:p>
          <a:p>
            <a:pPr lvl="0"/>
            <a:endParaRPr lang="es-CO"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3. Barreras de horarios</a:t>
            </a:r>
            <a:endParaRPr lang="es-CO"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Programe un horario y lugar que sea más conveniente para el entrevistado.</a:t>
            </a:r>
            <a:endParaRPr lang="es-CO" sz="24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3500134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2400" kern="1200" dirty="0">
                <a:solidFill>
                  <a:schemeClr val="tx1"/>
                </a:solidFill>
                <a:effectLst/>
                <a:latin typeface="+mn-lt"/>
                <a:ea typeface="+mn-ea"/>
                <a:cs typeface="+mn-cs"/>
              </a:rPr>
              <a:t>Nuestro próximo tema a tratar es  serie cronológica para investigación de casos.</a:t>
            </a:r>
          </a:p>
          <a:p>
            <a:endParaRPr lang="es-MX" sz="24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La serie cronológica es una forma de presentar la información relacionada con un caso de interés, es la representación gráfica de periodos de tiempo (cortos, medianos o largos). </a:t>
            </a:r>
            <a:endParaRPr lang="es-CO" sz="2400" kern="1200" dirty="0">
              <a:solidFill>
                <a:schemeClr val="tx1"/>
              </a:solidFill>
              <a:effectLst/>
              <a:latin typeface="+mn-lt"/>
              <a:ea typeface="+mn-ea"/>
              <a:cs typeface="+mn-cs"/>
            </a:endParaRPr>
          </a:p>
          <a:p>
            <a:endParaRPr lang="es-MX" sz="24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La serie cronológica permite:</a:t>
            </a:r>
          </a:p>
          <a:p>
            <a:endParaRPr lang="es-CO"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Representar la duración de procesos, sucesos, hechos, acontecimientos.</a:t>
            </a:r>
            <a:endParaRPr lang="es-CO" sz="2400" kern="1200" dirty="0">
              <a:solidFill>
                <a:schemeClr val="tx1"/>
              </a:solidFill>
              <a:effectLst/>
              <a:latin typeface="+mn-lt"/>
              <a:ea typeface="+mn-ea"/>
              <a:cs typeface="+mn-cs"/>
            </a:endParaRPr>
          </a:p>
          <a:p>
            <a:pPr lvl="0"/>
            <a:endParaRPr lang="es-MX"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Identificar que sucesos ocurren en el mismo tiempo </a:t>
            </a:r>
            <a:endParaRPr lang="es-CO" sz="2400" kern="1200" dirty="0">
              <a:solidFill>
                <a:schemeClr val="tx1"/>
              </a:solidFill>
              <a:effectLst/>
              <a:latin typeface="+mn-lt"/>
              <a:ea typeface="+mn-ea"/>
              <a:cs typeface="+mn-cs"/>
            </a:endParaRPr>
          </a:p>
          <a:p>
            <a:pPr lvl="0"/>
            <a:endParaRPr lang="es-MX" sz="24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Establecer el tiempo de duración, cómo se relacionan y en qué momento ocurren.</a:t>
            </a:r>
            <a:endParaRPr lang="es-CO" sz="24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 </a:t>
            </a:r>
            <a:endParaRPr lang="es-CO" sz="24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A continuación, se presentan un ejemplo de investigación  de caso o en aquellos que usan el línea de tiempo o serie cronológica para representar los eventos de interés relacionados con sus enfermedades.</a:t>
            </a:r>
            <a:endParaRPr lang="es-CO" sz="24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 </a:t>
            </a:r>
            <a:endParaRPr lang="es-CO" sz="24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15</a:t>
            </a:fld>
            <a:endParaRPr lang="es-CO"/>
          </a:p>
        </p:txBody>
      </p:sp>
    </p:spTree>
    <p:extLst>
      <p:ext uri="{BB962C8B-B14F-4D97-AF65-F5344CB8AC3E}">
        <p14:creationId xmlns:p14="http://schemas.microsoft.com/office/powerpoint/2010/main" val="2212938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kern="1200" dirty="0">
                <a:solidFill>
                  <a:schemeClr val="tx1"/>
                </a:solidFill>
                <a:effectLst/>
                <a:latin typeface="+mn-lt"/>
                <a:ea typeface="+mn-ea"/>
                <a:cs typeface="+mn-cs"/>
              </a:rPr>
              <a:t>Como ejemplo tenemos la línea de tiempo de la infección y del contagio para la covid-19.</a:t>
            </a:r>
          </a:p>
          <a:p>
            <a:endParaRPr lang="es-CO" sz="2400" kern="1200" dirty="0">
              <a:solidFill>
                <a:schemeClr val="tx1"/>
              </a:solidFill>
              <a:effectLst/>
              <a:latin typeface="+mn-lt"/>
              <a:ea typeface="+mn-ea"/>
              <a:cs typeface="+mn-cs"/>
            </a:endParaRPr>
          </a:p>
          <a:p>
            <a:r>
              <a:rPr lang="es-CO" sz="2400" kern="1200" dirty="0">
                <a:solidFill>
                  <a:schemeClr val="tx1"/>
                </a:solidFill>
                <a:effectLst/>
                <a:latin typeface="+mn-lt"/>
                <a:ea typeface="+mn-ea"/>
                <a:cs typeface="+mn-cs"/>
              </a:rPr>
              <a:t> </a:t>
            </a:r>
            <a:r>
              <a:rPr lang="es-MX" sz="2400" kern="1200" dirty="0">
                <a:solidFill>
                  <a:schemeClr val="tx1"/>
                </a:solidFill>
                <a:effectLst/>
                <a:latin typeface="+mn-lt"/>
                <a:ea typeface="+mn-ea"/>
                <a:cs typeface="+mn-cs"/>
              </a:rPr>
              <a:t>Iniciamos identificando en la gráfica la barra amarilla que muestra el período de incubación, definido como el tiempo que transcurre entre el momento en que una persona se infecta con el virus y el desarrollo de signos y síntomas. Para la infección por COVID-19 se ha estimado un rango de 2 a 14 días, en promedio cinco días, es decir, que las personas generalmente desarrollan síntomas al quinto día después de haberse infectado.</a:t>
            </a:r>
            <a:endParaRPr lang="es-CO" sz="24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Ahora identifiquemos el tiempo en el cual una persona infectada puede contagiar a otros, conocido como periodo de infección o de transmisibilidad. En la gráfica podemos identificar que una persona infectada puede contagiar desde dos días antes de sentirse enferma hasta aproximadamente 14 días después del inicio de síntomas en enfermedad leve y puede ser mayor cuando la enfermedad es grave</a:t>
            </a:r>
          </a:p>
          <a:p>
            <a:endParaRPr lang="es-CO" sz="24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16</a:t>
            </a:fld>
            <a:endParaRPr lang="es-CO"/>
          </a:p>
        </p:txBody>
      </p:sp>
    </p:spTree>
    <p:extLst>
      <p:ext uri="{BB962C8B-B14F-4D97-AF65-F5344CB8AC3E}">
        <p14:creationId xmlns:p14="http://schemas.microsoft.com/office/powerpoint/2010/main" val="241164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8B346-66B7-4D8D-B432-5F8E5AB80BCB}"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93602" name="Rectangle 2"/>
          <p:cNvSpPr>
            <a:spLocks noGrp="1" noRot="1" noChangeAspect="1" noChangeArrowheads="1"/>
          </p:cNvSpPr>
          <p:nvPr>
            <p:ph type="sldImg"/>
          </p:nvPr>
        </p:nvSpPr>
        <p:spPr>
          <a:xfrm>
            <a:off x="1408113" y="900113"/>
            <a:ext cx="4017962" cy="3014662"/>
          </a:xfrm>
          <a:prstGeom prst="rect">
            <a:avLst/>
          </a:prstGeom>
          <a:solidFill>
            <a:srgbClr val="FFFFFF"/>
          </a:solidFill>
          <a:ln>
            <a:solidFill>
              <a:srgbClr val="000000"/>
            </a:solidFill>
            <a:miter lim="800000"/>
          </a:ln>
        </p:spPr>
      </p:sp>
      <p:sp>
        <p:nvSpPr>
          <p:cNvPr id="793603" name="Rectangle 3"/>
          <p:cNvSpPr>
            <a:spLocks noGrp="1" noChangeArrowheads="1"/>
          </p:cNvSpPr>
          <p:nvPr>
            <p:ph type="body" idx="1"/>
          </p:nvPr>
        </p:nvSpPr>
        <p:spPr>
          <a:xfrm>
            <a:off x="914400" y="4347149"/>
            <a:ext cx="5029200" cy="4111365"/>
          </a:xfrm>
          <a:prstGeom prst="rect">
            <a:avLst/>
          </a:prstGeom>
          <a:solidFill>
            <a:srgbClr val="FFFFFF"/>
          </a:solidFill>
          <a:ln>
            <a:solidFill>
              <a:srgbClr val="000000"/>
            </a:solidFill>
            <a:miter lim="800000"/>
          </a:ln>
        </p:spPr>
        <p:txBody>
          <a:bodyPr/>
          <a:lstStyle/>
          <a:p>
            <a:endParaRPr lang="en-US" altLang="en-US" dirty="0"/>
          </a:p>
        </p:txBody>
      </p:sp>
    </p:spTree>
    <p:extLst>
      <p:ext uri="{BB962C8B-B14F-4D97-AF65-F5344CB8AC3E}">
        <p14:creationId xmlns:p14="http://schemas.microsoft.com/office/powerpoint/2010/main" val="194719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None/>
            </a:pPr>
            <a:r>
              <a:rPr lang="es-CO" sz="2800" dirty="0">
                <a:latin typeface="Tahoma" panose="020B0604030504040204" pitchFamily="34" charset="0"/>
                <a:ea typeface="Tahoma" panose="020B0604030504040204" pitchFamily="34" charset="0"/>
                <a:cs typeface="Tahoma" panose="020B0604030504040204" pitchFamily="34" charset="0"/>
              </a:rPr>
              <a:t>Al final de esta sesión, estará en condiciones de:</a:t>
            </a:r>
          </a:p>
          <a:p>
            <a:pPr marL="0" indent="0" algn="just">
              <a:buNone/>
            </a:pPr>
            <a:endParaRPr lang="es-CO" sz="28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es-CO" sz="2800" dirty="0">
                <a:latin typeface="Tahoma" panose="020B0604030504040204" pitchFamily="34" charset="0"/>
                <a:ea typeface="Tahoma" panose="020B0604030504040204" pitchFamily="34" charset="0"/>
                <a:cs typeface="Tahoma" panose="020B0604030504040204" pitchFamily="34" charset="0"/>
              </a:rPr>
              <a:t>Describir los usos, utilidad y pasos de una  investigación de un caso. </a:t>
            </a:r>
          </a:p>
          <a:p>
            <a:pPr marL="457200" indent="-457200" algn="just">
              <a:buFont typeface="Arial" panose="020B0604020202020204" pitchFamily="34" charset="0"/>
              <a:buChar char="•"/>
            </a:pPr>
            <a:r>
              <a:rPr lang="es-CO" sz="2800" dirty="0">
                <a:latin typeface="Tahoma" panose="020B0604030504040204" pitchFamily="34" charset="0"/>
                <a:ea typeface="Tahoma" panose="020B0604030504040204" pitchFamily="34" charset="0"/>
                <a:cs typeface="Tahoma" panose="020B0604030504040204" pitchFamily="34" charset="0"/>
              </a:rPr>
              <a:t>Llevar a cabo una entrevista con un caso de manera profesional.</a:t>
            </a:r>
          </a:p>
          <a:p>
            <a:pPr marL="457200" indent="-457200" algn="just">
              <a:buFont typeface="Arial" panose="020B0604020202020204" pitchFamily="34" charset="0"/>
              <a:buChar char="•"/>
            </a:pPr>
            <a:r>
              <a:rPr lang="es-CO" sz="2800" dirty="0">
                <a:latin typeface="Tahoma" panose="020B0604030504040204" pitchFamily="34" charset="0"/>
                <a:ea typeface="Tahoma" panose="020B0604030504040204" pitchFamily="34" charset="0"/>
                <a:cs typeface="Tahoma" panose="020B0604030504040204" pitchFamily="34" charset="0"/>
              </a:rPr>
              <a:t>Utilizar la línea de tiempo y serie cronológica de casos como herramienta en la investigación de caso.</a:t>
            </a:r>
          </a:p>
          <a:p>
            <a:endParaRPr lang="es-CO" dirty="0"/>
          </a:p>
        </p:txBody>
      </p:sp>
      <p:sp>
        <p:nvSpPr>
          <p:cNvPr id="4" name="3 Marcador de número de diapositiva"/>
          <p:cNvSpPr>
            <a:spLocks noGrp="1"/>
          </p:cNvSpPr>
          <p:nvPr>
            <p:ph type="sldNum" sz="quarter" idx="10"/>
          </p:nvPr>
        </p:nvSpPr>
        <p:spPr/>
        <p:txBody>
          <a:bodyPr/>
          <a:lstStyle/>
          <a:p>
            <a:fld id="{5A3BDC81-E13C-410C-A016-AEEB83A9E09C}" type="slidenum">
              <a:rPr lang="es-CO" smtClean="0"/>
              <a:t>2</a:t>
            </a:fld>
            <a:endParaRPr lang="es-CO" dirty="0"/>
          </a:p>
        </p:txBody>
      </p:sp>
    </p:spTree>
    <p:extLst>
      <p:ext uri="{BB962C8B-B14F-4D97-AF65-F5344CB8AC3E}">
        <p14:creationId xmlns:p14="http://schemas.microsoft.com/office/powerpoint/2010/main" val="262030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MX" sz="1400" kern="1200" dirty="0">
                <a:solidFill>
                  <a:schemeClr val="tx1"/>
                </a:solidFill>
                <a:effectLst/>
                <a:latin typeface="+mn-lt"/>
                <a:ea typeface="+mn-ea"/>
                <a:cs typeface="+mn-cs"/>
              </a:rPr>
              <a:t>La investigación de caso permite:</a:t>
            </a:r>
            <a:endParaRPr lang="es-CO" sz="1400" kern="1200" dirty="0">
              <a:solidFill>
                <a:schemeClr val="tx1"/>
              </a:solidFill>
              <a:effectLst/>
              <a:latin typeface="+mn-lt"/>
              <a:ea typeface="+mn-ea"/>
              <a:cs typeface="+mn-cs"/>
            </a:endParaRPr>
          </a:p>
          <a:p>
            <a:pPr marL="342900" lvl="0" indent="-342900">
              <a:buFont typeface="Arial" panose="020B0604020202020204" pitchFamily="34" charset="0"/>
              <a:buChar char="•"/>
            </a:pPr>
            <a:r>
              <a:rPr lang="es-MX" sz="1400" kern="1200" dirty="0">
                <a:solidFill>
                  <a:schemeClr val="tx1"/>
                </a:solidFill>
                <a:effectLst/>
                <a:latin typeface="+mn-lt"/>
                <a:ea typeface="+mn-ea"/>
                <a:cs typeface="+mn-cs"/>
              </a:rPr>
              <a:t>1.Confirmar casos: que han sido captados a través del sistema de vigilancia</a:t>
            </a:r>
            <a:endParaRPr lang="es-CO" sz="1400" kern="1200" dirty="0">
              <a:solidFill>
                <a:schemeClr val="tx1"/>
              </a:solidFill>
              <a:effectLst/>
              <a:latin typeface="+mn-lt"/>
              <a:ea typeface="+mn-ea"/>
              <a:cs typeface="+mn-cs"/>
            </a:endParaRPr>
          </a:p>
          <a:p>
            <a:pPr marL="342900" lvl="0" indent="-342900">
              <a:buFont typeface="Arial" panose="020B0604020202020204" pitchFamily="34" charset="0"/>
              <a:buChar char="•"/>
            </a:pPr>
            <a:r>
              <a:rPr lang="es-MX" sz="1400" kern="1200" dirty="0">
                <a:solidFill>
                  <a:schemeClr val="tx1"/>
                </a:solidFill>
                <a:effectLst/>
                <a:latin typeface="+mn-lt"/>
                <a:ea typeface="+mn-ea"/>
                <a:cs typeface="+mn-cs"/>
              </a:rPr>
              <a:t>2Identificar la fuente y  el modo de transmisión, por. ej., </a:t>
            </a:r>
          </a:p>
          <a:p>
            <a:pPr marL="0" lvl="0" indent="0">
              <a:buFont typeface="Arial" panose="020B0604020202020204" pitchFamily="34" charset="0"/>
              <a:buNone/>
            </a:pPr>
            <a:r>
              <a:rPr lang="es-MX" sz="1400" kern="1200" dirty="0">
                <a:solidFill>
                  <a:schemeClr val="tx1"/>
                </a:solidFill>
                <a:effectLst/>
                <a:latin typeface="+mn-lt"/>
                <a:ea typeface="+mn-ea"/>
                <a:cs typeface="+mn-cs"/>
              </a:rPr>
              <a:t>¿el paciente tiene antecedentes de haber viajado o la infección la adquirió de manera local? </a:t>
            </a:r>
          </a:p>
          <a:p>
            <a:pPr marL="342900" lvl="0" indent="-342900">
              <a:buFont typeface="Arial" panose="020B0604020202020204" pitchFamily="34" charset="0"/>
              <a:buChar char="•"/>
            </a:pPr>
            <a:r>
              <a:rPr lang="es-MX" sz="1400" kern="1200" dirty="0">
                <a:solidFill>
                  <a:schemeClr val="tx1"/>
                </a:solidFill>
                <a:effectLst/>
                <a:latin typeface="+mn-lt"/>
                <a:ea typeface="+mn-ea"/>
                <a:cs typeface="+mn-cs"/>
              </a:rPr>
              <a:t>3permite Determinar la necesidad de aislamiento y cuarentena: </a:t>
            </a:r>
          </a:p>
          <a:p>
            <a:pPr marL="0" lvl="0" indent="0">
              <a:buFont typeface="Arial" panose="020B0604020202020204" pitchFamily="34" charset="0"/>
              <a:buNone/>
            </a:pPr>
            <a:r>
              <a:rPr lang="es-MX" sz="1400" kern="1200" dirty="0">
                <a:solidFill>
                  <a:schemeClr val="tx1"/>
                </a:solidFill>
                <a:effectLst/>
                <a:latin typeface="+mn-lt"/>
                <a:ea typeface="+mn-ea"/>
                <a:cs typeface="+mn-cs"/>
              </a:rPr>
              <a:t>¿quiénes son los contactos de este paciente posiblemente infectados?</a:t>
            </a:r>
          </a:p>
          <a:p>
            <a:pPr marL="0" lvl="0" indent="0">
              <a:buFont typeface="Arial" panose="020B0604020202020204" pitchFamily="34" charset="0"/>
              <a:buNone/>
            </a:pPr>
            <a:r>
              <a:rPr lang="es-MX" sz="1400" kern="1200" dirty="0">
                <a:solidFill>
                  <a:schemeClr val="tx1"/>
                </a:solidFill>
                <a:effectLst/>
                <a:latin typeface="+mn-lt"/>
                <a:ea typeface="+mn-ea"/>
                <a:cs typeface="+mn-cs"/>
              </a:rPr>
              <a:t> (¿A quién podría haber transmitido la infección el paciente?)</a:t>
            </a:r>
            <a:endParaRPr lang="es-CO" sz="1400" kern="1200" dirty="0">
              <a:solidFill>
                <a:schemeClr val="tx1"/>
              </a:solidFill>
              <a:effectLst/>
              <a:latin typeface="+mn-lt"/>
              <a:ea typeface="+mn-ea"/>
              <a:cs typeface="+mn-cs"/>
            </a:endParaRPr>
          </a:p>
          <a:p>
            <a:pPr marL="342900" lvl="0" indent="-342900">
              <a:buFont typeface="Arial" panose="020B0604020202020204" pitchFamily="34" charset="0"/>
              <a:buChar char="•"/>
            </a:pPr>
            <a:r>
              <a:rPr lang="es-MX" sz="1400" kern="1200" dirty="0">
                <a:solidFill>
                  <a:schemeClr val="tx1"/>
                </a:solidFill>
                <a:effectLst/>
                <a:latin typeface="+mn-lt"/>
                <a:ea typeface="+mn-ea"/>
                <a:cs typeface="+mn-cs"/>
              </a:rPr>
              <a:t>4Determinar dependiendo la enfermedad  la necesidad de profilaxis</a:t>
            </a:r>
            <a:endParaRPr lang="es-CO" sz="1400" kern="1200" dirty="0">
              <a:solidFill>
                <a:schemeClr val="tx1"/>
              </a:solidFill>
              <a:effectLst/>
              <a:latin typeface="+mn-lt"/>
              <a:ea typeface="+mn-ea"/>
              <a:cs typeface="+mn-cs"/>
            </a:endParaRPr>
          </a:p>
          <a:p>
            <a:pPr marL="342900" lvl="0" indent="-342900">
              <a:buFont typeface="Arial" panose="020B0604020202020204" pitchFamily="34" charset="0"/>
              <a:buChar char="•"/>
            </a:pPr>
            <a:r>
              <a:rPr lang="es-MX" sz="1400" kern="1200" dirty="0">
                <a:solidFill>
                  <a:schemeClr val="tx1"/>
                </a:solidFill>
                <a:effectLst/>
                <a:latin typeface="+mn-lt"/>
                <a:ea typeface="+mn-ea"/>
                <a:cs typeface="+mn-cs"/>
              </a:rPr>
              <a:t>5Identifique factores de riesgo: es importante mencionar que depende de la enfermedad o el evento a investigar, por ejemplo si hablamos de una ETA podríamos mencionar como factor de riesgo: fallas en la cadena de congelación o refrigeración de los alimentos.</a:t>
            </a:r>
            <a:endParaRPr lang="es-CO" sz="1400" kern="1200" dirty="0">
              <a:solidFill>
                <a:schemeClr val="tx1"/>
              </a:solidFill>
              <a:effectLst/>
              <a:latin typeface="+mn-lt"/>
              <a:ea typeface="+mn-ea"/>
              <a:cs typeface="+mn-cs"/>
            </a:endParaRPr>
          </a:p>
          <a:p>
            <a:pPr lvl="0"/>
            <a:r>
              <a:rPr lang="es-MX" sz="1400" kern="1200" dirty="0">
                <a:solidFill>
                  <a:schemeClr val="tx1"/>
                </a:solidFill>
                <a:effectLst/>
                <a:latin typeface="+mn-lt"/>
                <a:ea typeface="+mn-ea"/>
                <a:cs typeface="+mn-cs"/>
              </a:rPr>
              <a:t> </a:t>
            </a:r>
            <a:endParaRPr lang="es-CO" sz="1400" kern="1200" dirty="0">
              <a:solidFill>
                <a:schemeClr val="tx1"/>
              </a:solidFill>
              <a:effectLst/>
              <a:latin typeface="+mn-lt"/>
              <a:ea typeface="+mn-ea"/>
              <a:cs typeface="+mn-cs"/>
            </a:endParaRPr>
          </a:p>
          <a:p>
            <a:endParaRPr lang="es-CO" sz="1400" dirty="0"/>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4</a:t>
            </a:fld>
            <a:endParaRPr lang="es-CO"/>
          </a:p>
        </p:txBody>
      </p:sp>
    </p:spTree>
    <p:extLst>
      <p:ext uri="{BB962C8B-B14F-4D97-AF65-F5344CB8AC3E}">
        <p14:creationId xmlns:p14="http://schemas.microsoft.com/office/powerpoint/2010/main" val="245774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758E6-025D-4376-AA4D-6F53526D756E}"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48194" name="Rectangle 2"/>
          <p:cNvSpPr>
            <a:spLocks noGrp="1" noRot="1" noChangeAspect="1" noChangeArrowheads="1"/>
          </p:cNvSpPr>
          <p:nvPr>
            <p:ph type="sldImg"/>
          </p:nvPr>
        </p:nvSpPr>
        <p:spPr>
          <a:xfrm>
            <a:off x="1482725" y="449263"/>
            <a:ext cx="4195763" cy="3148012"/>
          </a:xfrm>
          <a:prstGeom prst="rect">
            <a:avLst/>
          </a:prstGeom>
          <a:solidFill>
            <a:srgbClr val="FFFFFF"/>
          </a:solidFill>
          <a:ln>
            <a:solidFill>
              <a:srgbClr val="000000"/>
            </a:solidFill>
            <a:miter lim="800000"/>
          </a:ln>
        </p:spPr>
      </p:sp>
      <p:sp>
        <p:nvSpPr>
          <p:cNvPr id="648195" name="Rectangle 3"/>
          <p:cNvSpPr>
            <a:spLocks noGrp="1" noChangeArrowheads="1"/>
          </p:cNvSpPr>
          <p:nvPr>
            <p:ph type="body" idx="1"/>
          </p:nvPr>
        </p:nvSpPr>
        <p:spPr>
          <a:xfrm>
            <a:off x="914400" y="3897443"/>
            <a:ext cx="5029200" cy="4561070"/>
          </a:xfrm>
          <a:prstGeom prst="rect">
            <a:avLst/>
          </a:prstGeom>
          <a:solidFill>
            <a:srgbClr val="FFFFFF"/>
          </a:solidFill>
          <a:ln>
            <a:solidFill>
              <a:srgbClr val="000000"/>
            </a:solidFill>
            <a:miter lim="800000"/>
          </a:ln>
        </p:spPr>
        <p:txBody>
          <a:bodyPr/>
          <a:lstStyle/>
          <a:p>
            <a:r>
              <a:rPr lang="en-US" altLang="en-US" sz="1200" dirty="0" err="1"/>
              <a:t>Ahora</a:t>
            </a:r>
            <a:r>
              <a:rPr lang="en-US" altLang="en-US" sz="1200" dirty="0"/>
              <a:t> </a:t>
            </a:r>
            <a:r>
              <a:rPr lang="en-US" altLang="en-US" sz="1200" dirty="0" err="1"/>
              <a:t>si</a:t>
            </a:r>
            <a:r>
              <a:rPr lang="en-US" altLang="en-US" sz="1200" dirty="0"/>
              <a:t> </a:t>
            </a:r>
            <a:r>
              <a:rPr lang="en-US" altLang="en-US" sz="1200" dirty="0" err="1"/>
              <a:t>hablemos</a:t>
            </a:r>
            <a:r>
              <a:rPr lang="en-US" altLang="en-US" sz="1200" dirty="0"/>
              <a:t> que </a:t>
            </a:r>
            <a:r>
              <a:rPr lang="en-US" altLang="en-US" sz="1200" dirty="0" err="1"/>
              <a:t>utilidad</a:t>
            </a:r>
            <a:r>
              <a:rPr lang="en-US" altLang="en-US" sz="1200" dirty="0"/>
              <a:t> </a:t>
            </a:r>
            <a:r>
              <a:rPr lang="en-US" altLang="en-US" sz="1200" dirty="0" err="1"/>
              <a:t>tiene</a:t>
            </a:r>
            <a:r>
              <a:rPr lang="en-US" altLang="en-US" sz="1200" dirty="0"/>
              <a:t> un </a:t>
            </a:r>
            <a:r>
              <a:rPr lang="en-US" altLang="en-US" sz="1200" dirty="0" err="1"/>
              <a:t>estudio</a:t>
            </a:r>
            <a:r>
              <a:rPr lang="en-US" altLang="en-US" sz="1200" dirty="0"/>
              <a:t> de </a:t>
            </a:r>
            <a:r>
              <a:rPr lang="en-US" altLang="en-US" sz="1200" dirty="0" err="1"/>
              <a:t>caso</a:t>
            </a:r>
            <a:r>
              <a:rPr lang="en-US" altLang="en-US" sz="1200" dirty="0"/>
              <a:t>:</a:t>
            </a:r>
          </a:p>
          <a:p>
            <a:endParaRPr lang="en-US" altLang="en-US" sz="1200" dirty="0"/>
          </a:p>
          <a:p>
            <a:pPr marL="171450" indent="-171450">
              <a:buFont typeface="Arial" panose="020B0604020202020204" pitchFamily="34" charset="0"/>
              <a:buChar char="•"/>
            </a:pPr>
            <a:r>
              <a:rPr lang="es-CO" sz="1200" dirty="0"/>
              <a:t>Realizar y comunicar de manera rápida, para controlar una enfermedad o evento </a:t>
            </a:r>
          </a:p>
          <a:p>
            <a:pPr marL="171450" indent="-171450">
              <a:buFont typeface="Arial" panose="020B0604020202020204" pitchFamily="34" charset="0"/>
              <a:buChar char="•"/>
            </a:pPr>
            <a:r>
              <a:rPr lang="es-CO" sz="1200" dirty="0"/>
              <a:t>Estudiar o describir exposiciones, nuevas enfermedades o situaciones poco frecuentes, de casos identificados, sin importar su incidencia/prevalencia</a:t>
            </a:r>
          </a:p>
          <a:p>
            <a:pPr marL="171450" indent="-171450">
              <a:buFont typeface="Arial" panose="020B0604020202020204" pitchFamily="34" charset="0"/>
              <a:buChar char="•"/>
            </a:pPr>
            <a:r>
              <a:rPr lang="es-CO" sz="1200" dirty="0"/>
              <a:t>Realizar descripción clínica de un síndrome, enfermedad o asociación de la que poco se sabía</a:t>
            </a:r>
          </a:p>
          <a:p>
            <a:pPr marL="171450" indent="-171450">
              <a:buFont typeface="Arial" panose="020B0604020202020204" pitchFamily="34" charset="0"/>
              <a:buChar char="•"/>
            </a:pPr>
            <a:r>
              <a:rPr lang="es-CO" sz="1200" dirty="0"/>
              <a:t>Plantear las primeras hipótesis de causalidad, la que</a:t>
            </a:r>
            <a:r>
              <a:rPr lang="es-CO" sz="1200" baseline="0" dirty="0"/>
              <a:t> </a:t>
            </a:r>
            <a:r>
              <a:rPr lang="es-CO" sz="1400" baseline="0" dirty="0"/>
              <a:t>p</a:t>
            </a:r>
            <a:r>
              <a:rPr lang="es-CO" altLang="en-US" sz="2800" dirty="0"/>
              <a:t>uede llevar a conclusiones erróneas o conducir a realizar estudios analíticos</a:t>
            </a:r>
            <a:endParaRPr lang="x-none" altLang="en-US" sz="2800" dirty="0"/>
          </a:p>
          <a:p>
            <a:pPr marL="171450" indent="-171450">
              <a:buFont typeface="Arial" panose="020B0604020202020204" pitchFamily="34" charset="0"/>
              <a:buChar char="•"/>
            </a:pPr>
            <a:endParaRPr lang="x-none" altLang="en-US" sz="1200" dirty="0"/>
          </a:p>
          <a:p>
            <a:endParaRPr lang="en-US" altLang="en-US" sz="1100" dirty="0"/>
          </a:p>
          <a:p>
            <a:endParaRPr lang="en-US" altLang="en-US" sz="1100" dirty="0"/>
          </a:p>
        </p:txBody>
      </p:sp>
    </p:spTree>
    <p:extLst>
      <p:ext uri="{BB962C8B-B14F-4D97-AF65-F5344CB8AC3E}">
        <p14:creationId xmlns:p14="http://schemas.microsoft.com/office/powerpoint/2010/main" val="265051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92FC1-CD3F-4544-8F58-3DAC92D1EB62}"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52290" name="Rectangle 2"/>
          <p:cNvSpPr>
            <a:spLocks noGrp="1" noRot="1" noChangeAspect="1" noChangeArrowheads="1"/>
          </p:cNvSpPr>
          <p:nvPr>
            <p:ph type="sldImg"/>
          </p:nvPr>
        </p:nvSpPr>
        <p:spPr>
          <a:xfrm>
            <a:off x="1484313" y="600075"/>
            <a:ext cx="4127500" cy="3097213"/>
          </a:xfrm>
          <a:prstGeom prst="rect">
            <a:avLst/>
          </a:prstGeom>
          <a:solidFill>
            <a:srgbClr val="FFFFFF"/>
          </a:solidFill>
          <a:ln>
            <a:solidFill>
              <a:srgbClr val="000000"/>
            </a:solidFill>
            <a:miter lim="800000"/>
          </a:ln>
        </p:spPr>
      </p:sp>
      <p:sp>
        <p:nvSpPr>
          <p:cNvPr id="652291" name="Rectangle 3"/>
          <p:cNvSpPr>
            <a:spLocks noGrp="1" noChangeArrowheads="1"/>
          </p:cNvSpPr>
          <p:nvPr>
            <p:ph type="body" idx="1"/>
          </p:nvPr>
        </p:nvSpPr>
        <p:spPr>
          <a:xfrm>
            <a:off x="914400" y="3897442"/>
            <a:ext cx="5029200" cy="4561071"/>
          </a:xfrm>
          <a:prstGeom prst="rect">
            <a:avLst/>
          </a:prstGeom>
          <a:solidFill>
            <a:srgbClr val="FFFFFF"/>
          </a:solidFill>
          <a:ln>
            <a:solidFill>
              <a:srgbClr val="000000"/>
            </a:solidFill>
            <a:miter lim="800000"/>
          </a:ln>
        </p:spPr>
        <p:txBody>
          <a:bodyPr/>
          <a:lstStyle/>
          <a:p>
            <a:r>
              <a:rPr lang="es-CO" altLang="en-US" sz="1100" dirty="0"/>
              <a:t>Bueno ya hablamos de la utilidad  Ahora si revisemos que casos se deben investigar.</a:t>
            </a:r>
          </a:p>
          <a:p>
            <a:r>
              <a:rPr lang="es-CO" altLang="en-US" sz="1100" dirty="0"/>
              <a:t>Para esto es importante mencionar que </a:t>
            </a:r>
          </a:p>
          <a:p>
            <a:r>
              <a:rPr lang="es-CO" altLang="en-US" sz="1100" dirty="0"/>
              <a:t>La investigación del caso depende del perfil epidemiológico de un territorio y las necesidades particulares del mismo, a continuación, se dan a conocer algunos ejemplos:</a:t>
            </a:r>
          </a:p>
          <a:p>
            <a:pPr marL="171450" indent="-171450">
              <a:buFont typeface="Arial" panose="020B0604020202020204" pitchFamily="34" charset="0"/>
              <a:buChar char="•"/>
            </a:pPr>
            <a:r>
              <a:rPr lang="es-CO" altLang="en-US" sz="1100" dirty="0"/>
              <a:t>Enfermedades de notificación obligatorias como: la tuberculosis, la lepra, la EDA, las ETA, dengue, malaria entre otros.</a:t>
            </a:r>
          </a:p>
          <a:p>
            <a:r>
              <a:rPr lang="es-CO" altLang="en-US" sz="1100" dirty="0"/>
              <a:t>•Las enfermedades declarables, particularmente aquellas que cumplen con los criterios del Reglamento Sanitario Internacional (IHR, por sus siglas en inglés) como el colera, la COVID 19, sarampión </a:t>
            </a:r>
          </a:p>
          <a:p>
            <a:pPr>
              <a:spcAft>
                <a:spcPct val="20000"/>
              </a:spcAft>
              <a:defRPr b="0" i="0"/>
            </a:pPr>
            <a:r>
              <a:rPr lang="es-CO" altLang="en-US" sz="1100" dirty="0"/>
              <a:t>•</a:t>
            </a:r>
            <a:r>
              <a:rPr lang="es-CO" altLang="en-US" sz="2400" dirty="0">
                <a:latin typeface="Gotham Light" pitchFamily="50" charset="0"/>
                <a:ea typeface="Tahoma" panose="020B0604030504040204" pitchFamily="34" charset="0"/>
                <a:cs typeface="Tahoma" panose="020B0604030504040204" pitchFamily="34" charset="0"/>
              </a:rPr>
              <a:t>Síndrome clínico o curso de la enfermedad inusuales como </a:t>
            </a:r>
          </a:p>
          <a:p>
            <a:pPr lvl="1">
              <a:spcAft>
                <a:spcPct val="20000"/>
              </a:spcAft>
              <a:defRPr b="0" i="0"/>
            </a:pPr>
            <a:r>
              <a:rPr lang="es-CO" altLang="en-US" dirty="0">
                <a:latin typeface="Gotham Light" pitchFamily="50" charset="0"/>
                <a:ea typeface="Tahoma" panose="020B0604030504040204" pitchFamily="34" charset="0"/>
                <a:cs typeface="Tahoma" panose="020B0604030504040204" pitchFamily="34" charset="0"/>
              </a:rPr>
              <a:t>Mortalidades evitables</a:t>
            </a:r>
          </a:p>
          <a:p>
            <a:pPr lvl="1">
              <a:spcAft>
                <a:spcPct val="20000"/>
              </a:spcAft>
              <a:defRPr b="0" i="0"/>
            </a:pPr>
            <a:r>
              <a:rPr lang="es-CO" altLang="en-US" dirty="0">
                <a:latin typeface="Gotham Light" pitchFamily="50" charset="0"/>
                <a:ea typeface="Tahoma" panose="020B0604030504040204" pitchFamily="34" charset="0"/>
                <a:cs typeface="Tahoma" panose="020B0604030504040204" pitchFamily="34" charset="0"/>
              </a:rPr>
              <a:t>Casos sospechosos de cólera, sarampión, rubéola, etc.</a:t>
            </a:r>
          </a:p>
          <a:p>
            <a:r>
              <a:rPr lang="es-CO" altLang="en-US" sz="1100" dirty="0"/>
              <a:t>	</a:t>
            </a:r>
          </a:p>
          <a:p>
            <a:pPr marL="171450" indent="-171450">
              <a:spcAft>
                <a:spcPct val="20000"/>
              </a:spcAft>
              <a:buFont typeface="Arial" panose="020B0604020202020204" pitchFamily="34" charset="0"/>
              <a:buChar char="•"/>
              <a:defRPr b="0" i="0"/>
            </a:pPr>
            <a:r>
              <a:rPr lang="es-CO" altLang="en-US" sz="1100" dirty="0">
                <a:latin typeface="Gotham Light" pitchFamily="50" charset="0"/>
                <a:ea typeface="Tahoma" panose="020B0604030504040204" pitchFamily="34" charset="0"/>
                <a:cs typeface="Tahoma" panose="020B0604030504040204" pitchFamily="34" charset="0"/>
              </a:rPr>
              <a:t>También debemos investigar  comportamientos inusuales,</a:t>
            </a:r>
          </a:p>
          <a:p>
            <a:pPr marL="171450" indent="-171450">
              <a:spcAft>
                <a:spcPct val="20000"/>
              </a:spcAft>
              <a:buFont typeface="Arial" panose="020B0604020202020204" pitchFamily="34" charset="0"/>
              <a:buChar char="•"/>
              <a:defRPr b="0" i="0"/>
            </a:pPr>
            <a:r>
              <a:rPr lang="es-CO" altLang="en-US" sz="1100" dirty="0">
                <a:latin typeface="Gotham Light" pitchFamily="50" charset="0"/>
                <a:ea typeface="Tahoma" panose="020B0604030504040204" pitchFamily="34" charset="0"/>
                <a:cs typeface="Tahoma" panose="020B0604030504040204" pitchFamily="34" charset="0"/>
              </a:rPr>
              <a:t>Infecciones emergentes</a:t>
            </a:r>
            <a:endParaRPr lang="es-CO" altLang="en-US" sz="900" dirty="0">
              <a:latin typeface="Gotham Light" pitchFamily="50" charset="0"/>
              <a:ea typeface="Tahoma" panose="020B0604030504040204" pitchFamily="34" charset="0"/>
              <a:cs typeface="Tahoma" panose="020B0604030504040204" pitchFamily="34" charset="0"/>
            </a:endParaRPr>
          </a:p>
          <a:p>
            <a:endParaRPr lang="en-US" altLang="en-US" sz="1100" dirty="0"/>
          </a:p>
        </p:txBody>
      </p:sp>
    </p:spTree>
    <p:extLst>
      <p:ext uri="{BB962C8B-B14F-4D97-AF65-F5344CB8AC3E}">
        <p14:creationId xmlns:p14="http://schemas.microsoft.com/office/powerpoint/2010/main" val="234515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2400" kern="1200" dirty="0">
                <a:solidFill>
                  <a:schemeClr val="tx1"/>
                </a:solidFill>
                <a:effectLst/>
                <a:latin typeface="+mn-lt"/>
                <a:ea typeface="+mn-ea"/>
                <a:cs typeface="+mn-cs"/>
              </a:rPr>
              <a:t>Existen tres pasos principales para la investigación de casos: los cuales son bastante similares a lo que se hace en la vigilancia, pero la manera en la que se recopilan los datos es diferente.</a:t>
            </a:r>
          </a:p>
          <a:p>
            <a:r>
              <a:rPr lang="es-MX" sz="2400" kern="1200" dirty="0">
                <a:solidFill>
                  <a:schemeClr val="tx1"/>
                </a:solidFill>
                <a:effectLst/>
                <a:latin typeface="+mn-lt"/>
                <a:ea typeface="+mn-ea"/>
                <a:cs typeface="+mn-cs"/>
              </a:rPr>
              <a:t>Los pasos son los siguientes </a:t>
            </a:r>
            <a:endParaRPr lang="es-CO" sz="24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 </a:t>
            </a:r>
            <a:endParaRPr lang="es-CO" sz="2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CF3B0-F537-4C6F-999B-90BC56F1C6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50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466AC-9295-4B1C-8FAC-69E0779AA39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87458" name="Rectangle 2"/>
          <p:cNvSpPr>
            <a:spLocks noGrp="1" noRot="1" noChangeAspect="1" noChangeArrowheads="1"/>
          </p:cNvSpPr>
          <p:nvPr>
            <p:ph type="sldImg"/>
          </p:nvPr>
        </p:nvSpPr>
        <p:spPr>
          <a:xfrm>
            <a:off x="1482725" y="449263"/>
            <a:ext cx="3868738" cy="2903537"/>
          </a:xfrm>
          <a:prstGeom prst="rect">
            <a:avLst/>
          </a:prstGeom>
          <a:solidFill>
            <a:srgbClr val="FFFFFF"/>
          </a:solidFill>
          <a:ln>
            <a:solidFill>
              <a:srgbClr val="000000"/>
            </a:solidFill>
            <a:miter lim="800000"/>
          </a:ln>
        </p:spPr>
      </p:sp>
      <p:sp>
        <p:nvSpPr>
          <p:cNvPr id="787459" name="Rectangle 3"/>
          <p:cNvSpPr>
            <a:spLocks noGrp="1" noChangeArrowheads="1"/>
          </p:cNvSpPr>
          <p:nvPr>
            <p:ph type="body" idx="1"/>
          </p:nvPr>
        </p:nvSpPr>
        <p:spPr>
          <a:xfrm>
            <a:off x="914400" y="3597639"/>
            <a:ext cx="5029200" cy="4860874"/>
          </a:xfrm>
          <a:prstGeom prst="rect">
            <a:avLst/>
          </a:prstGeom>
          <a:solidFill>
            <a:srgbClr val="FFFFFF"/>
          </a:solidFill>
          <a:ln>
            <a:solidFill>
              <a:srgbClr val="000000"/>
            </a:solidFill>
            <a:miter lim="800000"/>
          </a:ln>
        </p:spPr>
        <p:txBody>
          <a:bodyPr/>
          <a:lstStyle/>
          <a:p>
            <a:r>
              <a:rPr lang="en-US" altLang="en-US" dirty="0" err="1"/>
              <a:t>Hablemos</a:t>
            </a:r>
            <a:r>
              <a:rPr lang="en-US" altLang="en-US" dirty="0"/>
              <a:t>  del primer </a:t>
            </a:r>
            <a:r>
              <a:rPr lang="en-US" altLang="en-US" dirty="0" err="1"/>
              <a:t>paso</a:t>
            </a:r>
            <a:r>
              <a:rPr lang="en-US" altLang="en-US" dirty="0"/>
              <a:t>:  para </a:t>
            </a:r>
            <a:r>
              <a:rPr lang="en-US" altLang="en-US" dirty="0" err="1"/>
              <a:t>recopilar</a:t>
            </a:r>
            <a:r>
              <a:rPr lang="en-US" altLang="en-US" dirty="0"/>
              <a:t> datos</a:t>
            </a:r>
          </a:p>
          <a:p>
            <a:endParaRPr lang="en-US" altLang="en-US" dirty="0"/>
          </a:p>
          <a:p>
            <a:r>
              <a:rPr lang="es-CO" altLang="en-US" dirty="0"/>
              <a:t>Los datos deben recopilarse y registrarse sistemáticamente para garantizar que no falte información importante durante la investigación.</a:t>
            </a:r>
          </a:p>
          <a:p>
            <a:r>
              <a:rPr lang="es-CO" altLang="en-US" dirty="0"/>
              <a:t>La mayoría de las formas de investigación de casos y vigilancia incluyen las siguientes categorías de información:</a:t>
            </a:r>
          </a:p>
          <a:p>
            <a:r>
              <a:rPr lang="es-CO" altLang="en-US" dirty="0"/>
              <a:t>•1.datos de identificación personal:  como nombre, dirección, teléfono</a:t>
            </a:r>
          </a:p>
          <a:p>
            <a:r>
              <a:rPr lang="es-CO" altLang="en-US" dirty="0"/>
              <a:t>•2.Información demográfica: como sexo, edad,</a:t>
            </a:r>
          </a:p>
          <a:p>
            <a:r>
              <a:rPr lang="es-CO" altLang="en-US" dirty="0"/>
              <a:t>3. Datos relacionados con la ocupación: especialmente si se trata de una persona que manipula alimentos, o que trabaja en un centro de salud. </a:t>
            </a:r>
          </a:p>
          <a:p>
            <a:endParaRPr lang="es-CO" altLang="en-US" dirty="0"/>
          </a:p>
          <a:p>
            <a:pPr>
              <a:spcBef>
                <a:spcPct val="0"/>
              </a:spcBef>
              <a:defRPr b="0" i="0"/>
            </a:pPr>
            <a:r>
              <a:rPr lang="es-CO" altLang="en-US" sz="2400" dirty="0">
                <a:latin typeface="Gotham Light" pitchFamily="50" charset="0"/>
                <a:ea typeface="Tahoma" panose="020B0604030504040204" pitchFamily="34" charset="0"/>
                <a:cs typeface="Tahoma" panose="020B0604030504040204" pitchFamily="34" charset="0"/>
              </a:rPr>
              <a:t>4. Datos que </a:t>
            </a:r>
            <a:r>
              <a:rPr lang="es-CO" altLang="en-US" sz="2400" dirty="0" err="1">
                <a:latin typeface="Gotham Light" pitchFamily="50" charset="0"/>
                <a:ea typeface="Tahoma" panose="020B0604030504040204" pitchFamily="34" charset="0"/>
                <a:cs typeface="Tahoma" panose="020B0604030504040204" pitchFamily="34" charset="0"/>
              </a:rPr>
              <a:t>indage</a:t>
            </a:r>
            <a:r>
              <a:rPr lang="es-CO" altLang="en-US" sz="2400" dirty="0">
                <a:latin typeface="Gotham Light" pitchFamily="50" charset="0"/>
                <a:ea typeface="Tahoma" panose="020B0604030504040204" pitchFamily="34" charset="0"/>
                <a:cs typeface="Tahoma" panose="020B0604030504040204" pitchFamily="34" charset="0"/>
              </a:rPr>
              <a:t> sobre la </a:t>
            </a:r>
            <a:r>
              <a:rPr lang="x-none" altLang="en-US" sz="2400" dirty="0">
                <a:latin typeface="Gotham Light" pitchFamily="50" charset="0"/>
                <a:ea typeface="Tahoma" panose="020B0604030504040204" pitchFamily="34" charset="0"/>
                <a:cs typeface="Tahoma" panose="020B0604030504040204" pitchFamily="34" charset="0"/>
              </a:rPr>
              <a:t>Información de la enfermedad</a:t>
            </a:r>
            <a:r>
              <a:rPr lang="es-CO" altLang="en-US" sz="2400" dirty="0">
                <a:latin typeface="Gotham Light" pitchFamily="50" charset="0"/>
                <a:ea typeface="Tahoma" panose="020B0604030504040204" pitchFamily="34" charset="0"/>
                <a:cs typeface="Tahoma" panose="020B0604030504040204" pitchFamily="34" charset="0"/>
              </a:rPr>
              <a:t> en cuanto al componente clínico y de laboratorio</a:t>
            </a:r>
          </a:p>
          <a:p>
            <a:pPr>
              <a:spcBef>
                <a:spcPct val="0"/>
              </a:spcBef>
              <a:defRPr b="0" i="0"/>
            </a:pPr>
            <a:endParaRPr lang="x-none" altLang="en-US" sz="2400" dirty="0">
              <a:latin typeface="Gotham Light" pitchFamily="50" charset="0"/>
              <a:ea typeface="Tahoma" panose="020B0604030504040204" pitchFamily="34" charset="0"/>
              <a:cs typeface="Tahoma" panose="020B0604030504040204" pitchFamily="34" charset="0"/>
            </a:endParaRPr>
          </a:p>
          <a:p>
            <a:pPr>
              <a:spcBef>
                <a:spcPct val="0"/>
              </a:spcBef>
              <a:spcAft>
                <a:spcPts val="600"/>
              </a:spcAft>
              <a:defRPr b="0" i="0"/>
            </a:pPr>
            <a:r>
              <a:rPr lang="es-CO" altLang="en-US" sz="2400" dirty="0">
                <a:latin typeface="Gotham Light" pitchFamily="50" charset="0"/>
                <a:ea typeface="Tahoma" panose="020B0604030504040204" pitchFamily="34" charset="0"/>
                <a:cs typeface="Tahoma" panose="020B0604030504040204" pitchFamily="34" charset="0"/>
              </a:rPr>
              <a:t>5.  Las </a:t>
            </a:r>
            <a:r>
              <a:rPr lang="x-none" altLang="en-US" sz="2400" dirty="0">
                <a:latin typeface="Gotham Light" pitchFamily="50" charset="0"/>
                <a:ea typeface="Tahoma" panose="020B0604030504040204" pitchFamily="34" charset="0"/>
                <a:cs typeface="Tahoma" panose="020B0604030504040204" pitchFamily="34" charset="0"/>
              </a:rPr>
              <a:t>Fuente</a:t>
            </a:r>
            <a:r>
              <a:rPr lang="es-CO" altLang="en-US" sz="2400" dirty="0">
                <a:latin typeface="Gotham Light" pitchFamily="50" charset="0"/>
                <a:ea typeface="Tahoma" panose="020B0604030504040204" pitchFamily="34" charset="0"/>
                <a:cs typeface="Tahoma" panose="020B0604030504040204" pitchFamily="34" charset="0"/>
              </a:rPr>
              <a:t>s de trasmisión y los posibles </a:t>
            </a:r>
            <a:r>
              <a:rPr lang="x-none" altLang="en-US" sz="2400" dirty="0">
                <a:latin typeface="Gotham Light" pitchFamily="50" charset="0"/>
                <a:ea typeface="Tahoma" panose="020B0604030504040204" pitchFamily="34" charset="0"/>
                <a:cs typeface="Tahoma" panose="020B0604030504040204" pitchFamily="34" charset="0"/>
              </a:rPr>
              <a:t> factor</a:t>
            </a:r>
            <a:r>
              <a:rPr lang="es-CO" altLang="en-US" sz="2400" dirty="0">
                <a:latin typeface="Gotham Light" pitchFamily="50" charset="0"/>
                <a:ea typeface="Tahoma" panose="020B0604030504040204" pitchFamily="34" charset="0"/>
                <a:cs typeface="Tahoma" panose="020B0604030504040204" pitchFamily="34" charset="0"/>
              </a:rPr>
              <a:t>es</a:t>
            </a:r>
            <a:r>
              <a:rPr lang="x-none" altLang="en-US" sz="2400" dirty="0">
                <a:latin typeface="Gotham Light" pitchFamily="50" charset="0"/>
                <a:ea typeface="Tahoma" panose="020B0604030504040204" pitchFamily="34" charset="0"/>
                <a:cs typeface="Tahoma" panose="020B0604030504040204" pitchFamily="34" charset="0"/>
              </a:rPr>
              <a:t> de riesgo</a:t>
            </a:r>
          </a:p>
          <a:p>
            <a:pPr>
              <a:spcBef>
                <a:spcPct val="0"/>
              </a:spcBef>
              <a:spcAft>
                <a:spcPts val="600"/>
              </a:spcAft>
              <a:defRPr b="0" i="0"/>
            </a:pPr>
            <a:r>
              <a:rPr lang="es-CO" altLang="en-US" sz="2400" dirty="0">
                <a:latin typeface="Gotham Light" pitchFamily="50" charset="0"/>
                <a:ea typeface="Tahoma" panose="020B0604030504040204" pitchFamily="34" charset="0"/>
                <a:cs typeface="Tahoma" panose="020B0604030504040204" pitchFamily="34" charset="0"/>
              </a:rPr>
              <a:t>6. los </a:t>
            </a:r>
            <a:r>
              <a:rPr lang="x-none" altLang="en-US" sz="2400" dirty="0">
                <a:latin typeface="Gotham Light" pitchFamily="50" charset="0"/>
                <a:ea typeface="Tahoma" panose="020B0604030504040204" pitchFamily="34" charset="0"/>
                <a:cs typeface="Tahoma" panose="020B0604030504040204" pitchFamily="34" charset="0"/>
              </a:rPr>
              <a:t>Contactos</a:t>
            </a:r>
            <a:r>
              <a:rPr lang="es-CO" altLang="en-US" dirty="0"/>
              <a:t>–	Particularmente importante para enfermedades transmitidas de persona a persona (Ébola, COVID-19)</a:t>
            </a:r>
          </a:p>
          <a:p>
            <a:r>
              <a:rPr lang="es-CO" altLang="en-US" dirty="0" err="1"/>
              <a:t>Tambien</a:t>
            </a:r>
            <a:r>
              <a:rPr lang="es-CO" altLang="en-US" dirty="0"/>
              <a:t> es importante la Información de la persona que </a:t>
            </a:r>
            <a:r>
              <a:rPr lang="es-CO" altLang="en-US" dirty="0" err="1"/>
              <a:t>informa:como</a:t>
            </a:r>
            <a:r>
              <a:rPr lang="es-CO" altLang="en-US" dirty="0"/>
              <a:t> el </a:t>
            </a:r>
          </a:p>
          <a:p>
            <a:r>
              <a:rPr lang="es-CO" altLang="en-US" dirty="0"/>
              <a:t>nombre, teléfono,  datos que (permiten volver a llamar para hacer preguntas adicionales si se requieren)</a:t>
            </a:r>
          </a:p>
          <a:p>
            <a:endParaRPr lang="en-US" altLang="en-US" dirty="0"/>
          </a:p>
          <a:p>
            <a:endParaRPr lang="en-US" altLang="en-US" dirty="0"/>
          </a:p>
        </p:txBody>
      </p:sp>
    </p:spTree>
    <p:extLst>
      <p:ext uri="{BB962C8B-B14F-4D97-AF65-F5344CB8AC3E}">
        <p14:creationId xmlns:p14="http://schemas.microsoft.com/office/powerpoint/2010/main" val="1421733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DD4D8-5861-444E-8BCC-140A6E939308}"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58434" name="Rectangle 2"/>
          <p:cNvSpPr>
            <a:spLocks noGrp="1" noRot="1" noChangeAspect="1" noChangeArrowheads="1"/>
          </p:cNvSpPr>
          <p:nvPr>
            <p:ph type="sldImg"/>
          </p:nvPr>
        </p:nvSpPr>
        <p:spPr>
          <a:xfrm>
            <a:off x="1179513" y="749300"/>
            <a:ext cx="4397375" cy="3298825"/>
          </a:xfrm>
          <a:prstGeom prst="rect">
            <a:avLst/>
          </a:prstGeom>
          <a:solidFill>
            <a:srgbClr val="FFFFFF"/>
          </a:solidFill>
          <a:ln>
            <a:solidFill>
              <a:srgbClr val="000000"/>
            </a:solidFill>
            <a:miter lim="800000"/>
          </a:ln>
        </p:spPr>
      </p:sp>
      <p:sp>
        <p:nvSpPr>
          <p:cNvPr id="658435" name="Rectangle 3"/>
          <p:cNvSpPr>
            <a:spLocks noGrp="1" noChangeArrowheads="1"/>
          </p:cNvSpPr>
          <p:nvPr>
            <p:ph type="body" idx="1"/>
          </p:nvPr>
        </p:nvSpPr>
        <p:spPr>
          <a:xfrm>
            <a:off x="914400" y="4422100"/>
            <a:ext cx="5029200" cy="4036414"/>
          </a:xfrm>
          <a:prstGeom prst="rect">
            <a:avLst/>
          </a:prstGeom>
          <a:solidFill>
            <a:srgbClr val="FFFFFF"/>
          </a:solidFill>
          <a:ln>
            <a:solidFill>
              <a:srgbClr val="000000"/>
            </a:solidFill>
            <a:miter lim="800000"/>
          </a:ln>
        </p:spPr>
        <p:txBody>
          <a:bodyPr/>
          <a:lstStyle/>
          <a:p>
            <a:pPr lvl="0"/>
            <a:r>
              <a:rPr lang="es-MX" sz="2400" kern="1200" dirty="0">
                <a:solidFill>
                  <a:schemeClr val="tx1"/>
                </a:solidFill>
                <a:effectLst/>
                <a:latin typeface="+mn-lt"/>
                <a:ea typeface="+mn-ea"/>
                <a:cs typeface="+mn-cs"/>
              </a:rPr>
              <a:t>Continuemos con Información clínica  y de laboratorio, </a:t>
            </a:r>
          </a:p>
          <a:p>
            <a:pPr lvl="0"/>
            <a:r>
              <a:rPr lang="es-MX" sz="2400" kern="1200" dirty="0">
                <a:solidFill>
                  <a:schemeClr val="tx1"/>
                </a:solidFill>
                <a:effectLst/>
                <a:latin typeface="+mn-lt"/>
                <a:ea typeface="+mn-ea"/>
                <a:cs typeface="+mn-cs"/>
              </a:rPr>
              <a:t>Para  el componente clínico </a:t>
            </a:r>
            <a:endParaRPr lang="es-CO" sz="2400" kern="1200" dirty="0">
              <a:solidFill>
                <a:schemeClr val="tx1"/>
              </a:solidFill>
              <a:effectLst/>
              <a:latin typeface="+mn-lt"/>
              <a:ea typeface="+mn-ea"/>
              <a:cs typeface="+mn-cs"/>
            </a:endParaRPr>
          </a:p>
          <a:p>
            <a:pPr lvl="1"/>
            <a:r>
              <a:rPr lang="es-MX" sz="2000" kern="1200" dirty="0">
                <a:solidFill>
                  <a:schemeClr val="tx1"/>
                </a:solidFill>
                <a:effectLst/>
                <a:latin typeface="+mn-lt"/>
                <a:ea typeface="+mn-ea"/>
                <a:cs typeface="+mn-cs"/>
              </a:rPr>
              <a:t>Revisar la información médica:</a:t>
            </a:r>
            <a:endParaRPr lang="es-CO" sz="1800" kern="1200" dirty="0">
              <a:solidFill>
                <a:schemeClr val="tx1"/>
              </a:solidFill>
              <a:effectLst/>
              <a:latin typeface="+mn-lt"/>
              <a:ea typeface="+mn-ea"/>
              <a:cs typeface="+mn-cs"/>
            </a:endParaRPr>
          </a:p>
          <a:p>
            <a:pPr lvl="2"/>
            <a:r>
              <a:rPr lang="es-MX" sz="2000" kern="1200" dirty="0">
                <a:solidFill>
                  <a:schemeClr val="tx1"/>
                </a:solidFill>
                <a:effectLst/>
                <a:latin typeface="+mn-lt"/>
                <a:ea typeface="+mn-ea"/>
                <a:cs typeface="+mn-cs"/>
              </a:rPr>
              <a:t>Como las Notas: realizadas por </a:t>
            </a:r>
            <a:r>
              <a:rPr lang="es-MX" sz="2000" kern="1200" dirty="0" err="1">
                <a:solidFill>
                  <a:schemeClr val="tx1"/>
                </a:solidFill>
                <a:effectLst/>
                <a:latin typeface="+mn-lt"/>
                <a:ea typeface="+mn-ea"/>
                <a:cs typeface="+mn-cs"/>
              </a:rPr>
              <a:t>elpersonal</a:t>
            </a:r>
            <a:r>
              <a:rPr lang="es-MX" sz="2000" kern="1200" dirty="0">
                <a:solidFill>
                  <a:schemeClr val="tx1"/>
                </a:solidFill>
                <a:effectLst/>
                <a:latin typeface="+mn-lt"/>
                <a:ea typeface="+mn-ea"/>
                <a:cs typeface="+mn-cs"/>
              </a:rPr>
              <a:t>  médicos y de </a:t>
            </a:r>
            <a:r>
              <a:rPr lang="es-MX" sz="2000" kern="1200" dirty="0" err="1">
                <a:solidFill>
                  <a:schemeClr val="tx1"/>
                </a:solidFill>
                <a:effectLst/>
                <a:latin typeface="+mn-lt"/>
                <a:ea typeface="+mn-ea"/>
                <a:cs typeface="+mn-cs"/>
              </a:rPr>
              <a:t>enfermeria</a:t>
            </a:r>
            <a:endParaRPr lang="es-CO" sz="1800" kern="1200" dirty="0">
              <a:solidFill>
                <a:schemeClr val="tx1"/>
              </a:solidFill>
              <a:effectLst/>
              <a:latin typeface="+mn-lt"/>
              <a:ea typeface="+mn-ea"/>
              <a:cs typeface="+mn-cs"/>
            </a:endParaRPr>
          </a:p>
          <a:p>
            <a:pPr lvl="2"/>
            <a:r>
              <a:rPr lang="es-MX" sz="2000" kern="1200" dirty="0">
                <a:solidFill>
                  <a:schemeClr val="tx1"/>
                </a:solidFill>
                <a:effectLst/>
                <a:latin typeface="+mn-lt"/>
                <a:ea typeface="+mn-ea"/>
                <a:cs typeface="+mn-cs"/>
              </a:rPr>
              <a:t>Revisar Interpretaciones de las radiografías</a:t>
            </a:r>
            <a:endParaRPr lang="es-CO" sz="1800" kern="1200" dirty="0">
              <a:solidFill>
                <a:schemeClr val="tx1"/>
              </a:solidFill>
              <a:effectLst/>
              <a:latin typeface="+mn-lt"/>
              <a:ea typeface="+mn-ea"/>
              <a:cs typeface="+mn-cs"/>
            </a:endParaRPr>
          </a:p>
          <a:p>
            <a:pPr lvl="2"/>
            <a:r>
              <a:rPr lang="es-MX" sz="2000" kern="1200" dirty="0">
                <a:solidFill>
                  <a:schemeClr val="tx1"/>
                </a:solidFill>
                <a:effectLst/>
                <a:latin typeface="+mn-lt"/>
                <a:ea typeface="+mn-ea"/>
                <a:cs typeface="+mn-cs"/>
              </a:rPr>
              <a:t>Informes patológicos </a:t>
            </a:r>
            <a:endParaRPr lang="es-CO" sz="1800" kern="1200" dirty="0">
              <a:solidFill>
                <a:schemeClr val="tx1"/>
              </a:solidFill>
              <a:effectLst/>
              <a:latin typeface="+mn-lt"/>
              <a:ea typeface="+mn-ea"/>
              <a:cs typeface="+mn-cs"/>
            </a:endParaRPr>
          </a:p>
          <a:p>
            <a:pPr lvl="2"/>
            <a:r>
              <a:rPr lang="es-MX" sz="2000" kern="1200" dirty="0">
                <a:solidFill>
                  <a:schemeClr val="tx1"/>
                </a:solidFill>
                <a:effectLst/>
                <a:latin typeface="+mn-lt"/>
                <a:ea typeface="+mn-ea"/>
                <a:cs typeface="+mn-cs"/>
              </a:rPr>
              <a:t>Cualquier otra documentación clínica que le permita recopilar información </a:t>
            </a:r>
            <a:endParaRPr lang="es-CO" sz="1800" kern="1200" dirty="0">
              <a:solidFill>
                <a:schemeClr val="tx1"/>
              </a:solidFill>
              <a:effectLst/>
              <a:latin typeface="+mn-lt"/>
              <a:ea typeface="+mn-ea"/>
              <a:cs typeface="+mn-cs"/>
            </a:endParaRPr>
          </a:p>
          <a:p>
            <a:pPr lvl="1"/>
            <a:r>
              <a:rPr lang="es-MX" sz="2000" kern="1200" dirty="0">
                <a:solidFill>
                  <a:schemeClr val="tx1"/>
                </a:solidFill>
                <a:effectLst/>
                <a:latin typeface="+mn-lt"/>
                <a:ea typeface="+mn-ea"/>
                <a:cs typeface="+mn-cs"/>
              </a:rPr>
              <a:t>Entreviste al paciente para verificar de manera independiente los síntomas, el momento del inicio y el estado actual</a:t>
            </a:r>
            <a:endParaRPr lang="es-CO" sz="1800" kern="1200" dirty="0">
              <a:solidFill>
                <a:schemeClr val="tx1"/>
              </a:solidFill>
              <a:effectLst/>
              <a:latin typeface="+mn-lt"/>
              <a:ea typeface="+mn-ea"/>
              <a:cs typeface="+mn-cs"/>
            </a:endParaRPr>
          </a:p>
          <a:p>
            <a:pPr lvl="0"/>
            <a:r>
              <a:rPr lang="es-MX" sz="2400" kern="1200" dirty="0">
                <a:solidFill>
                  <a:schemeClr val="tx1"/>
                </a:solidFill>
                <a:effectLst/>
                <a:latin typeface="+mn-lt"/>
                <a:ea typeface="+mn-ea"/>
                <a:cs typeface="+mn-cs"/>
              </a:rPr>
              <a:t>Desde el </a:t>
            </a:r>
            <a:r>
              <a:rPr lang="es-MX" sz="2400" kern="1200" dirty="0" err="1">
                <a:solidFill>
                  <a:schemeClr val="tx1"/>
                </a:solidFill>
                <a:effectLst/>
                <a:latin typeface="+mn-lt"/>
                <a:ea typeface="+mn-ea"/>
                <a:cs typeface="+mn-cs"/>
              </a:rPr>
              <a:t>cpmponente</a:t>
            </a:r>
            <a:r>
              <a:rPr lang="es-MX" sz="2400" kern="1200" dirty="0">
                <a:solidFill>
                  <a:schemeClr val="tx1"/>
                </a:solidFill>
                <a:effectLst/>
                <a:latin typeface="+mn-lt"/>
                <a:ea typeface="+mn-ea"/>
                <a:cs typeface="+mn-cs"/>
              </a:rPr>
              <a:t> de Laboratorio</a:t>
            </a:r>
            <a:endParaRPr lang="es-CO" sz="2000" kern="1200" dirty="0">
              <a:solidFill>
                <a:schemeClr val="tx1"/>
              </a:solidFill>
              <a:effectLst/>
              <a:latin typeface="+mn-lt"/>
              <a:ea typeface="+mn-ea"/>
              <a:cs typeface="+mn-cs"/>
            </a:endParaRPr>
          </a:p>
          <a:p>
            <a:pPr lvl="1"/>
            <a:r>
              <a:rPr lang="es-MX" sz="2000" kern="1200" dirty="0">
                <a:solidFill>
                  <a:schemeClr val="tx1"/>
                </a:solidFill>
                <a:effectLst/>
                <a:latin typeface="+mn-lt"/>
                <a:ea typeface="+mn-ea"/>
                <a:cs typeface="+mn-cs"/>
              </a:rPr>
              <a:t>Revise todos los informes de laboratorio </a:t>
            </a:r>
            <a:endParaRPr lang="es-CO" sz="1800" kern="1200" dirty="0">
              <a:solidFill>
                <a:schemeClr val="tx1"/>
              </a:solidFill>
              <a:effectLst/>
              <a:latin typeface="+mn-lt"/>
              <a:ea typeface="+mn-ea"/>
              <a:cs typeface="+mn-cs"/>
            </a:endParaRPr>
          </a:p>
          <a:p>
            <a:r>
              <a:rPr lang="es-MX" sz="2400" kern="1200" dirty="0">
                <a:solidFill>
                  <a:schemeClr val="tx1"/>
                </a:solidFill>
                <a:effectLst/>
                <a:latin typeface="+mn-lt"/>
                <a:ea typeface="+mn-ea"/>
                <a:cs typeface="+mn-cs"/>
              </a:rPr>
              <a:t>Solicite que el laboratorio conserve todas las muestras y cepas clínicas del paciente del caso hasta que la investigación se complete. Es posible que se deban realizar pruebas de otros patógenos o reenviar las cepas clínicas al laboratorio de referencia para que se realicen pruebas adicionales/especializadas.</a:t>
            </a:r>
            <a:endParaRPr lang="es-CO" sz="2000" kern="1200" dirty="0">
              <a:solidFill>
                <a:schemeClr val="tx1"/>
              </a:solidFill>
              <a:effectLst/>
              <a:latin typeface="+mn-lt"/>
              <a:ea typeface="+mn-ea"/>
              <a:cs typeface="+mn-cs"/>
            </a:endParaRPr>
          </a:p>
          <a:p>
            <a:pPr defTabSz="891647"/>
            <a:endParaRPr lang="en-US" altLang="en-US" sz="1000" dirty="0"/>
          </a:p>
        </p:txBody>
      </p:sp>
    </p:spTree>
    <p:extLst>
      <p:ext uri="{BB962C8B-B14F-4D97-AF65-F5344CB8AC3E}">
        <p14:creationId xmlns:p14="http://schemas.microsoft.com/office/powerpoint/2010/main" val="260609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MX" sz="2400" kern="1200" dirty="0">
                <a:solidFill>
                  <a:schemeClr val="tx1"/>
                </a:solidFill>
                <a:effectLst/>
                <a:latin typeface="+mn-lt"/>
                <a:ea typeface="+mn-ea"/>
                <a:cs typeface="+mn-cs"/>
              </a:rPr>
              <a:t>Pasemos a el componente de recopilación de datos y fuentes de trasmisión</a:t>
            </a:r>
          </a:p>
          <a:p>
            <a:pPr lvl="0"/>
            <a:r>
              <a:rPr lang="es-MX" sz="2400" kern="1200" dirty="0">
                <a:solidFill>
                  <a:schemeClr val="tx1"/>
                </a:solidFill>
                <a:effectLst/>
                <a:latin typeface="+mn-lt"/>
                <a:ea typeface="+mn-ea"/>
                <a:cs typeface="+mn-cs"/>
              </a:rPr>
              <a:t>en la diapositiva observemos un ejemplo de </a:t>
            </a:r>
            <a:r>
              <a:rPr lang="es-MX" sz="2400" kern="1200" dirty="0" err="1">
                <a:solidFill>
                  <a:schemeClr val="tx1"/>
                </a:solidFill>
                <a:effectLst/>
                <a:latin typeface="+mn-lt"/>
                <a:ea typeface="+mn-ea"/>
                <a:cs typeface="+mn-cs"/>
              </a:rPr>
              <a:t>covid</a:t>
            </a:r>
            <a:r>
              <a:rPr lang="es-MX" sz="2400" kern="1200" dirty="0">
                <a:solidFill>
                  <a:schemeClr val="tx1"/>
                </a:solidFill>
                <a:effectLst/>
                <a:latin typeface="+mn-lt"/>
                <a:ea typeface="+mn-ea"/>
                <a:cs typeface="+mn-cs"/>
              </a:rPr>
              <a:t> 19 la cual inicia desde que la persona </a:t>
            </a:r>
          </a:p>
          <a:p>
            <a:pPr lvl="0"/>
            <a:endParaRPr lang="es-MX" sz="24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10</a:t>
            </a:fld>
            <a:endParaRPr lang="es-CO"/>
          </a:p>
        </p:txBody>
      </p:sp>
    </p:spTree>
    <p:extLst>
      <p:ext uri="{BB962C8B-B14F-4D97-AF65-F5344CB8AC3E}">
        <p14:creationId xmlns:p14="http://schemas.microsoft.com/office/powerpoint/2010/main" val="157671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9069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18B90-BACC-4787-BE2E-997EB7817E39}"/>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B3BF5A2-2123-4CA8-8847-AE2727BC731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0A10AFB-74CE-4445-9DB9-C05413854EE5}"/>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9E896D6-4DA4-4C61-9D53-33EAF2D12A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AFFD74-69F0-47BB-8866-014CB47ECD07}"/>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29D538-1872-4ED0-8EC1-F816CBC1F79F}"/>
              </a:ext>
            </a:extLst>
          </p:cNvPr>
          <p:cNvSpPr>
            <a:spLocks noGrp="1"/>
          </p:cNvSpPr>
          <p:nvPr>
            <p:ph type="dt" sz="half" idx="10"/>
          </p:nvPr>
        </p:nvSpPr>
        <p:spPr/>
        <p:txBody>
          <a:bodyPr/>
          <a:lstStyle/>
          <a:p>
            <a:fld id="{3D91F165-2D30-4C1E-8E58-D84726141767}" type="datetimeFigureOut">
              <a:rPr lang="es-CO" smtClean="0"/>
              <a:t>30/11/2020</a:t>
            </a:fld>
            <a:endParaRPr lang="es-CO"/>
          </a:p>
        </p:txBody>
      </p:sp>
      <p:sp>
        <p:nvSpPr>
          <p:cNvPr id="8" name="Marcador de pie de página 7">
            <a:extLst>
              <a:ext uri="{FF2B5EF4-FFF2-40B4-BE49-F238E27FC236}">
                <a16:creationId xmlns:a16="http://schemas.microsoft.com/office/drawing/2014/main" id="{F8D62995-A828-4DBF-9CA3-40F9D8386A2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D5874A9-4A33-42D0-95A0-C76F2721084B}"/>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37194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75B8D-4EEA-4EBB-BCBA-C2C820F8D9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FBEA77-FD3D-465C-8B56-13D1EB9D85EC}"/>
              </a:ext>
            </a:extLst>
          </p:cNvPr>
          <p:cNvSpPr>
            <a:spLocks noGrp="1"/>
          </p:cNvSpPr>
          <p:nvPr>
            <p:ph type="dt" sz="half" idx="10"/>
          </p:nvPr>
        </p:nvSpPr>
        <p:spPr/>
        <p:txBody>
          <a:bodyPr/>
          <a:lstStyle/>
          <a:p>
            <a:fld id="{3D91F165-2D30-4C1E-8E58-D84726141767}" type="datetimeFigureOut">
              <a:rPr lang="es-CO" smtClean="0"/>
              <a:t>30/11/2020</a:t>
            </a:fld>
            <a:endParaRPr lang="es-CO"/>
          </a:p>
        </p:txBody>
      </p:sp>
      <p:sp>
        <p:nvSpPr>
          <p:cNvPr id="4" name="Marcador de pie de página 3">
            <a:extLst>
              <a:ext uri="{FF2B5EF4-FFF2-40B4-BE49-F238E27FC236}">
                <a16:creationId xmlns:a16="http://schemas.microsoft.com/office/drawing/2014/main" id="{8EA2E3AE-EDC9-4150-ACEA-162407BB37C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2162E9B-3A83-4BDA-B0DA-D439DCC5A695}"/>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73347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8B8589-52E9-40E8-917A-52707ED736CE}"/>
              </a:ext>
            </a:extLst>
          </p:cNvPr>
          <p:cNvSpPr>
            <a:spLocks noGrp="1"/>
          </p:cNvSpPr>
          <p:nvPr>
            <p:ph type="dt" sz="half" idx="10"/>
          </p:nvPr>
        </p:nvSpPr>
        <p:spPr/>
        <p:txBody>
          <a:bodyPr/>
          <a:lstStyle/>
          <a:p>
            <a:fld id="{3D91F165-2D30-4C1E-8E58-D84726141767}" type="datetimeFigureOut">
              <a:rPr lang="es-CO" smtClean="0"/>
              <a:t>30/11/2020</a:t>
            </a:fld>
            <a:endParaRPr lang="es-CO"/>
          </a:p>
        </p:txBody>
      </p:sp>
      <p:sp>
        <p:nvSpPr>
          <p:cNvPr id="3" name="Marcador de pie de página 2">
            <a:extLst>
              <a:ext uri="{FF2B5EF4-FFF2-40B4-BE49-F238E27FC236}">
                <a16:creationId xmlns:a16="http://schemas.microsoft.com/office/drawing/2014/main" id="{3D1FE880-AA69-4113-ACD3-883BD864A2C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5F29ADE-11ED-4DDC-9DB7-43EC855320C8}"/>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7492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CC24F-1DCC-4F8A-B4BF-D7D3D5D1C59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736E8E-D13C-446C-822C-7717D49AC3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519786E-0DA8-47A6-A40E-3CD970CCA9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CB54A5-C788-4834-9067-2144D6A3B045}"/>
              </a:ext>
            </a:extLst>
          </p:cNvPr>
          <p:cNvSpPr>
            <a:spLocks noGrp="1"/>
          </p:cNvSpPr>
          <p:nvPr>
            <p:ph type="dt" sz="half" idx="10"/>
          </p:nvPr>
        </p:nvSpPr>
        <p:spPr/>
        <p:txBody>
          <a:bodyPr/>
          <a:lstStyle/>
          <a:p>
            <a:fld id="{3D91F165-2D30-4C1E-8E58-D84726141767}" type="datetimeFigureOut">
              <a:rPr lang="es-CO" smtClean="0"/>
              <a:t>30/11/2020</a:t>
            </a:fld>
            <a:endParaRPr lang="es-CO"/>
          </a:p>
        </p:txBody>
      </p:sp>
      <p:sp>
        <p:nvSpPr>
          <p:cNvPr id="6" name="Marcador de pie de página 5">
            <a:extLst>
              <a:ext uri="{FF2B5EF4-FFF2-40B4-BE49-F238E27FC236}">
                <a16:creationId xmlns:a16="http://schemas.microsoft.com/office/drawing/2014/main" id="{BDF7416F-468A-4532-B263-288EB02C94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EE1A590-5DB5-44B9-9C8A-95D44A0CF9C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62145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20748-4ABA-4406-A6E8-C0C6C272900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A7CC590-85A5-4411-B09B-A5CB4AC0BE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68107BA-5C0C-4949-B4C8-73EBA1FCA4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9B431A-5624-4A6A-8A8C-D335E88C1426}"/>
              </a:ext>
            </a:extLst>
          </p:cNvPr>
          <p:cNvSpPr>
            <a:spLocks noGrp="1"/>
          </p:cNvSpPr>
          <p:nvPr>
            <p:ph type="dt" sz="half" idx="10"/>
          </p:nvPr>
        </p:nvSpPr>
        <p:spPr/>
        <p:txBody>
          <a:bodyPr/>
          <a:lstStyle/>
          <a:p>
            <a:fld id="{3D91F165-2D30-4C1E-8E58-D84726141767}" type="datetimeFigureOut">
              <a:rPr lang="es-CO" smtClean="0"/>
              <a:t>30/11/2020</a:t>
            </a:fld>
            <a:endParaRPr lang="es-CO"/>
          </a:p>
        </p:txBody>
      </p:sp>
      <p:sp>
        <p:nvSpPr>
          <p:cNvPr id="6" name="Marcador de pie de página 5">
            <a:extLst>
              <a:ext uri="{FF2B5EF4-FFF2-40B4-BE49-F238E27FC236}">
                <a16:creationId xmlns:a16="http://schemas.microsoft.com/office/drawing/2014/main" id="{F0F7FBC7-9516-4A3D-B556-EFC256C3EB2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E1A4589-028C-4E01-B793-C4D06D50A461}"/>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68340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9737A-27A3-4CAD-82C2-625DAAC9D9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523B8EF-48E9-42B3-9447-13D4699339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FD29D0B-A254-4469-BF3D-2122F9C72DCE}"/>
              </a:ext>
            </a:extLst>
          </p:cNvPr>
          <p:cNvSpPr>
            <a:spLocks noGrp="1"/>
          </p:cNvSpPr>
          <p:nvPr>
            <p:ph type="dt" sz="half" idx="10"/>
          </p:nvPr>
        </p:nvSpPr>
        <p:spPr/>
        <p:txBody>
          <a:bodyPr/>
          <a:lstStyle/>
          <a:p>
            <a:fld id="{3D91F165-2D30-4C1E-8E58-D84726141767}" type="datetimeFigureOut">
              <a:rPr lang="es-CO" smtClean="0"/>
              <a:t>30/11/2020</a:t>
            </a:fld>
            <a:endParaRPr lang="es-CO"/>
          </a:p>
        </p:txBody>
      </p:sp>
      <p:sp>
        <p:nvSpPr>
          <p:cNvPr id="5" name="Marcador de pie de página 4">
            <a:extLst>
              <a:ext uri="{FF2B5EF4-FFF2-40B4-BE49-F238E27FC236}">
                <a16:creationId xmlns:a16="http://schemas.microsoft.com/office/drawing/2014/main" id="{BB9A32BE-6B0A-424D-A135-48366D37FD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C4F62C-E10B-4D93-BCA6-09AE2319ABB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8353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971C06-31F5-479B-9C8E-CFF41ED30E2D}"/>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5CEAE99-6E9B-4241-A2D8-35263CDA4978}"/>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46B8662-4B17-4DCC-B630-8E56B24057B9}"/>
              </a:ext>
            </a:extLst>
          </p:cNvPr>
          <p:cNvSpPr>
            <a:spLocks noGrp="1"/>
          </p:cNvSpPr>
          <p:nvPr>
            <p:ph type="dt" sz="half" idx="10"/>
          </p:nvPr>
        </p:nvSpPr>
        <p:spPr/>
        <p:txBody>
          <a:bodyPr/>
          <a:lstStyle/>
          <a:p>
            <a:fld id="{3D91F165-2D30-4C1E-8E58-D84726141767}" type="datetimeFigureOut">
              <a:rPr lang="es-CO" smtClean="0"/>
              <a:t>30/11/2020</a:t>
            </a:fld>
            <a:endParaRPr lang="es-CO"/>
          </a:p>
        </p:txBody>
      </p:sp>
      <p:sp>
        <p:nvSpPr>
          <p:cNvPr id="5" name="Marcador de pie de página 4">
            <a:extLst>
              <a:ext uri="{FF2B5EF4-FFF2-40B4-BE49-F238E27FC236}">
                <a16:creationId xmlns:a16="http://schemas.microsoft.com/office/drawing/2014/main" id="{88725961-B69F-4681-90FE-AF459A4EA3F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DB00A0-AADB-4537-8A1F-02C7E36FBC47}"/>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57355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2"/>
          <p:cNvSpPr>
            <a:spLocks noChangeArrowheads="1"/>
          </p:cNvSpPr>
          <p:nvPr/>
        </p:nvSpPr>
        <p:spPr>
          <a:xfrm>
            <a:off x="5791200" y="0"/>
            <a:ext cx="3352800" cy="1373188"/>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dirty="0"/>
          </a:p>
        </p:txBody>
      </p:sp>
      <p:sp>
        <p:nvSpPr>
          <p:cNvPr id="13" name="TextBox 12"/>
          <p:cNvSpPr txBox="1"/>
          <p:nvPr userDrawn="1"/>
        </p:nvSpPr>
        <p:spPr>
          <a:xfrm>
            <a:off x="152400" y="152400"/>
            <a:ext cx="8884096" cy="954107"/>
          </a:xfrm>
          <a:prstGeom prst="rect">
            <a:avLst/>
          </a:prstGeom>
          <a:noFill/>
        </p:spPr>
        <p:txBody>
          <a:bodyPr wrap="square" rtlCol="0">
            <a:spAutoFit/>
          </a:bodyPr>
          <a:lstStyle/>
          <a:p>
            <a:r>
              <a:rPr lang="es-CO" sz="2800" i="1" noProof="0" dirty="0">
                <a:solidFill>
                  <a:prstClr val="white"/>
                </a:solidFill>
                <a:latin typeface="Franklin Gothic Medium" pitchFamily="34" charset="0"/>
                <a:cs typeface="Times New Roman" pitchFamily="18" charset="0"/>
              </a:rPr>
              <a:t>Programa de entrenamiento en epidemiología de campo — Frontline</a:t>
            </a:r>
          </a:p>
        </p:txBody>
      </p:sp>
    </p:spTree>
    <p:extLst>
      <p:ext uri="{BB962C8B-B14F-4D97-AF65-F5344CB8AC3E}">
        <p14:creationId xmlns:p14="http://schemas.microsoft.com/office/powerpoint/2010/main" val="37002186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307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19942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77950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85609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560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787CB-80B4-4549-902E-64D80591B05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0321D64-CC70-483F-B720-729D0FCEB5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583558A-A4CB-4836-9F80-26E38CA1803C}"/>
              </a:ext>
            </a:extLst>
          </p:cNvPr>
          <p:cNvSpPr>
            <a:spLocks noGrp="1"/>
          </p:cNvSpPr>
          <p:nvPr>
            <p:ph type="dt" sz="half" idx="10"/>
          </p:nvPr>
        </p:nvSpPr>
        <p:spPr/>
        <p:txBody>
          <a:bodyPr/>
          <a:lstStyle/>
          <a:p>
            <a:fld id="{3D91F165-2D30-4C1E-8E58-D84726141767}" type="datetimeFigureOut">
              <a:rPr lang="es-CO" smtClean="0"/>
              <a:t>30/11/2020</a:t>
            </a:fld>
            <a:endParaRPr lang="es-CO"/>
          </a:p>
        </p:txBody>
      </p:sp>
      <p:sp>
        <p:nvSpPr>
          <p:cNvPr id="5" name="Marcador de pie de página 4">
            <a:extLst>
              <a:ext uri="{FF2B5EF4-FFF2-40B4-BE49-F238E27FC236}">
                <a16:creationId xmlns:a16="http://schemas.microsoft.com/office/drawing/2014/main" id="{D7685A0F-ECB1-4FF9-8694-2DA5F20A9D8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7FE4D5-076C-4CEA-91AA-178FED9F0E1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83911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20FB4-BAFC-411B-B5EB-AE387FE125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48D581-8E56-42AB-90EC-F261569CB9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F2FB8D-47EF-4ECE-9777-64F7E0EBF6F7}"/>
              </a:ext>
            </a:extLst>
          </p:cNvPr>
          <p:cNvSpPr>
            <a:spLocks noGrp="1"/>
          </p:cNvSpPr>
          <p:nvPr>
            <p:ph type="dt" sz="half" idx="10"/>
          </p:nvPr>
        </p:nvSpPr>
        <p:spPr/>
        <p:txBody>
          <a:bodyPr/>
          <a:lstStyle/>
          <a:p>
            <a:fld id="{3D91F165-2D30-4C1E-8E58-D84726141767}" type="datetimeFigureOut">
              <a:rPr lang="es-CO" smtClean="0"/>
              <a:t>30/11/2020</a:t>
            </a:fld>
            <a:endParaRPr lang="es-CO"/>
          </a:p>
        </p:txBody>
      </p:sp>
      <p:sp>
        <p:nvSpPr>
          <p:cNvPr id="5" name="Marcador de pie de página 4">
            <a:extLst>
              <a:ext uri="{FF2B5EF4-FFF2-40B4-BE49-F238E27FC236}">
                <a16:creationId xmlns:a16="http://schemas.microsoft.com/office/drawing/2014/main" id="{4281B0EB-497F-4C79-BE68-7CE36A785D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9C119A-4F07-4F4B-8E6A-B41590CD80CD}"/>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183388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EA652-C51D-4214-B426-88B5BD1A1E3A}"/>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BA71E1-49C1-4F49-AB4F-3A378C6C538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2C2659-D919-496B-B69E-2607C3D2C7F6}"/>
              </a:ext>
            </a:extLst>
          </p:cNvPr>
          <p:cNvSpPr>
            <a:spLocks noGrp="1"/>
          </p:cNvSpPr>
          <p:nvPr>
            <p:ph type="dt" sz="half" idx="10"/>
          </p:nvPr>
        </p:nvSpPr>
        <p:spPr/>
        <p:txBody>
          <a:bodyPr/>
          <a:lstStyle/>
          <a:p>
            <a:fld id="{3D91F165-2D30-4C1E-8E58-D84726141767}" type="datetimeFigureOut">
              <a:rPr lang="es-CO" smtClean="0"/>
              <a:t>30/11/2020</a:t>
            </a:fld>
            <a:endParaRPr lang="es-CO"/>
          </a:p>
        </p:txBody>
      </p:sp>
      <p:sp>
        <p:nvSpPr>
          <p:cNvPr id="5" name="Marcador de pie de página 4">
            <a:extLst>
              <a:ext uri="{FF2B5EF4-FFF2-40B4-BE49-F238E27FC236}">
                <a16:creationId xmlns:a16="http://schemas.microsoft.com/office/drawing/2014/main" id="{7AE16BB3-1DDC-44F4-96B3-8A90DB70C5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5F45F1-072E-4419-B936-66B063660D29}"/>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75341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FBFD1-9EC9-485C-9299-671BFFD6C1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3A2D87-A5F0-4469-A40F-BFB8FE032C6B}"/>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081D606-15CF-4CFE-B4F4-2F6B0D4093D4}"/>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B531B67-4C9E-4DF4-9353-B12D881A9ABC}"/>
              </a:ext>
            </a:extLst>
          </p:cNvPr>
          <p:cNvSpPr>
            <a:spLocks noGrp="1"/>
          </p:cNvSpPr>
          <p:nvPr>
            <p:ph type="dt" sz="half" idx="10"/>
          </p:nvPr>
        </p:nvSpPr>
        <p:spPr/>
        <p:txBody>
          <a:bodyPr/>
          <a:lstStyle/>
          <a:p>
            <a:fld id="{3D91F165-2D30-4C1E-8E58-D84726141767}" type="datetimeFigureOut">
              <a:rPr lang="es-CO" smtClean="0"/>
              <a:t>30/11/2020</a:t>
            </a:fld>
            <a:endParaRPr lang="es-CO"/>
          </a:p>
        </p:txBody>
      </p:sp>
      <p:sp>
        <p:nvSpPr>
          <p:cNvPr id="6" name="Marcador de pie de página 5">
            <a:extLst>
              <a:ext uri="{FF2B5EF4-FFF2-40B4-BE49-F238E27FC236}">
                <a16:creationId xmlns:a16="http://schemas.microsoft.com/office/drawing/2014/main" id="{A6D06F20-8776-44E6-B0EF-CAD716B1317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C08D18-682C-4A6A-9981-CE7AE52A575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12729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1F165-2D30-4C1E-8E58-D84726141767}" type="datetimeFigureOut">
              <a:rPr lang="es-CO" smtClean="0"/>
              <a:t>30/11/2020</a:t>
            </a:fld>
            <a:endParaRPr lang="es-CO"/>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D9F01-9918-42BF-825A-AD644E7B5F3B}" type="slidenum">
              <a:rPr lang="es-CO" smtClean="0"/>
              <a:t>‹Nº›</a:t>
            </a:fld>
            <a:endParaRPr lang="es-CO"/>
          </a:p>
        </p:txBody>
      </p:sp>
    </p:spTree>
    <p:extLst>
      <p:ext uri="{BB962C8B-B14F-4D97-AF65-F5344CB8AC3E}">
        <p14:creationId xmlns:p14="http://schemas.microsoft.com/office/powerpoint/2010/main" val="10501762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3" r:id="rId17"/>
    <p:sldLayoutId id="214748368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embed/sxrx89cTGy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isbib.unmsm.edu.pe/BVRevistas/cimel/v15_n1/pdf/a13v15n1.pdf" TargetMode="Externa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77461" y="3969822"/>
            <a:ext cx="7598980" cy="1552575"/>
          </a:xfrm>
        </p:spPr>
        <p:txBody>
          <a:bodyPr>
            <a:normAutofit/>
          </a:bodyPr>
          <a:lstStyle/>
          <a:p>
            <a:pPr algn="ctr">
              <a:defRPr b="0" i="0"/>
            </a:pPr>
            <a:r>
              <a:rPr lang="es-CO" altLang="en-US" sz="3200" b="1" dirty="0">
                <a:latin typeface="Gotham black" pitchFamily="50" charset="0"/>
                <a:ea typeface="Tahoma" panose="020B0604030504040204" pitchFamily="34" charset="0"/>
                <a:cs typeface="Tahoma" panose="020B0604030504040204" pitchFamily="34" charset="0"/>
              </a:rPr>
              <a:t>Investigación de caso y línea de tiempo</a:t>
            </a:r>
            <a:endParaRPr lang="x-none" altLang="en-US" sz="3200" b="1" dirty="0">
              <a:latin typeface="Gotham black" pitchFamily="50" charset="0"/>
              <a:ea typeface="Tahoma" panose="020B0604030504040204" pitchFamily="34" charset="0"/>
              <a:cs typeface="Tahoma" panose="020B0604030504040204" pitchFamily="34" charset="0"/>
            </a:endParaRPr>
          </a:p>
        </p:txBody>
      </p:sp>
      <p:sp>
        <p:nvSpPr>
          <p:cNvPr id="4" name="Marcador de contenido 3">
            <a:extLst>
              <a:ext uri="{FF2B5EF4-FFF2-40B4-BE49-F238E27FC236}">
                <a16:creationId xmlns:a16="http://schemas.microsoft.com/office/drawing/2014/main" id="{F953EC76-E174-4D64-B684-56B6CF0CB3D2}"/>
              </a:ext>
            </a:extLst>
          </p:cNvPr>
          <p:cNvSpPr>
            <a:spLocks noGrp="1"/>
          </p:cNvSpPr>
          <p:nvPr>
            <p:ph sz="quarter" idx="12"/>
          </p:nvPr>
        </p:nvSpPr>
        <p:spPr/>
        <p:txBody>
          <a:bodyPr>
            <a:normAutofit/>
          </a:bodyPr>
          <a:lstStyle/>
          <a:p>
            <a:pPr algn="ctr"/>
            <a:r>
              <a:rPr lang="es-CO" sz="1400" b="1" dirty="0">
                <a:latin typeface="Helvetica" panose="020B0604020202020204" pitchFamily="34" charset="0"/>
                <a:cs typeface="Helvetica" panose="020B0604020202020204" pitchFamily="34" charset="0"/>
              </a:rPr>
              <a:t>Dirección de Vigilancia y Análisis del Riesgo en Salud Pública</a:t>
            </a:r>
          </a:p>
        </p:txBody>
      </p:sp>
      <p:sp>
        <p:nvSpPr>
          <p:cNvPr id="15" name="CuadroTexto 14">
            <a:extLst>
              <a:ext uri="{FF2B5EF4-FFF2-40B4-BE49-F238E27FC236}">
                <a16:creationId xmlns:a16="http://schemas.microsoft.com/office/drawing/2014/main" id="{06FC9E79-3DE5-430C-819C-C2C004CD1363}"/>
              </a:ext>
            </a:extLst>
          </p:cNvPr>
          <p:cNvSpPr txBox="1"/>
          <p:nvPr/>
        </p:nvSpPr>
        <p:spPr>
          <a:xfrm>
            <a:off x="580632" y="2385480"/>
            <a:ext cx="8563368" cy="1077218"/>
          </a:xfrm>
          <a:prstGeom prst="rect">
            <a:avLst/>
          </a:prstGeom>
          <a:noFill/>
        </p:spPr>
        <p:txBody>
          <a:bodyPr wrap="square">
            <a:spAutoFit/>
          </a:bodyPr>
          <a:lstStyle/>
          <a:p>
            <a:pPr algn="ctr"/>
            <a:r>
              <a:rPr lang="es-CO" sz="3200" b="1"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p>
        </p:txBody>
      </p:sp>
    </p:spTree>
    <p:extLst>
      <p:ext uri="{BB962C8B-B14F-4D97-AF65-F5344CB8AC3E}">
        <p14:creationId xmlns:p14="http://schemas.microsoft.com/office/powerpoint/2010/main" val="114257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05156-7DCE-4113-93AA-2F0413DBE06E}"/>
              </a:ext>
            </a:extLst>
          </p:cNvPr>
          <p:cNvSpPr>
            <a:spLocks noGrp="1"/>
          </p:cNvSpPr>
          <p:nvPr>
            <p:ph type="title"/>
          </p:nvPr>
        </p:nvSpPr>
        <p:spPr>
          <a:xfrm>
            <a:off x="792000" y="220084"/>
            <a:ext cx="8086725" cy="729577"/>
          </a:xfrm>
        </p:spPr>
        <p:txBody>
          <a:bodyPr vert="horz" lIns="91440" tIns="45720" rIns="91440" bIns="45720" rtlCol="0" anchor="ctr">
            <a:noAutofit/>
          </a:bodyPr>
          <a:lstStyle/>
          <a:p>
            <a:pPr algn="ctr"/>
            <a:r>
              <a:rPr lang="es-CO" altLang="en-US" sz="2800" dirty="0">
                <a:solidFill>
                  <a:srgbClr val="C00000"/>
                </a:solidFill>
                <a:latin typeface="Gotham black" pitchFamily="50" charset="0"/>
                <a:ea typeface="Tahoma" panose="020B0604030504040204" pitchFamily="34" charset="0"/>
                <a:cs typeface="Tahoma" panose="020B0604030504040204" pitchFamily="34" charset="0"/>
              </a:rPr>
              <a:t>Recopilación de datos: fuente, de transmisión</a:t>
            </a:r>
            <a:endParaRPr lang="es-CO" sz="280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DE9BE649-FA03-4EB5-A73E-B34CC7D60051}"/>
              </a:ext>
            </a:extLst>
          </p:cNvPr>
          <p:cNvSpPr>
            <a:spLocks noGrp="1" noChangeArrowheads="1"/>
          </p:cNvSpPr>
          <p:nvPr>
            <p:ph sz="quarter" idx="10"/>
          </p:nvPr>
        </p:nvSpPr>
        <p:spPr>
          <a:xfrm>
            <a:off x="564356" y="1265437"/>
            <a:ext cx="8086725" cy="2163563"/>
          </a:xfrm>
        </p:spPr>
        <p:txBody>
          <a:bodyPr vert="horz" lIns="91440" tIns="45720" rIns="91440" bIns="45720" rtlCol="0" anchor="ctr">
            <a:normAutofit/>
          </a:bodyPr>
          <a:lstStyle/>
          <a:p>
            <a:pPr>
              <a:defRPr b="0" i="0"/>
            </a:pPr>
            <a:r>
              <a:rPr lang="es-CO" altLang="en-US" dirty="0">
                <a:latin typeface="Gotham Light" pitchFamily="50" charset="0"/>
                <a:ea typeface="Tahoma" panose="020B0604030504040204" pitchFamily="34" charset="0"/>
                <a:cs typeface="Tahoma" panose="020B0604030504040204" pitchFamily="34" charset="0"/>
              </a:rPr>
              <a:t>Fuente, modo de transmisión: específico de la enfermedad</a:t>
            </a:r>
          </a:p>
          <a:p>
            <a:pPr marL="914400" lvl="2" indent="0">
              <a:buNone/>
              <a:defRPr b="0" i="0"/>
            </a:pPr>
            <a:r>
              <a:rPr lang="es-CO" altLang="en-US" dirty="0">
                <a:latin typeface="Gotham Light" pitchFamily="50" charset="0"/>
                <a:ea typeface="Tahoma" panose="020B0604030504040204" pitchFamily="34" charset="0"/>
                <a:cs typeface="Tahoma" panose="020B0604030504040204" pitchFamily="34" charset="0"/>
              </a:rPr>
              <a:t>Ejemplo: COVID-19</a:t>
            </a:r>
          </a:p>
          <a:p>
            <a:pPr lvl="1">
              <a:defRPr b="0" i="0"/>
            </a:pPr>
            <a:endParaRPr lang="es-CO" altLang="en-US" sz="2800" dirty="0">
              <a:latin typeface="Gotham Light" pitchFamily="50" charset="0"/>
            </a:endParaRPr>
          </a:p>
          <a:p>
            <a:pPr marL="457200" lvl="1">
              <a:defRPr b="0" i="0"/>
            </a:pPr>
            <a:endParaRPr lang="en-US" altLang="en-US" sz="2000" dirty="0"/>
          </a:p>
        </p:txBody>
      </p:sp>
      <p:pic>
        <p:nvPicPr>
          <p:cNvPr id="5" name="Imagen 4">
            <a:extLst>
              <a:ext uri="{FF2B5EF4-FFF2-40B4-BE49-F238E27FC236}">
                <a16:creationId xmlns:a16="http://schemas.microsoft.com/office/drawing/2014/main" id="{58701ECE-7A8A-4A43-ACD3-D8B2B67CAD74}"/>
              </a:ext>
            </a:extLst>
          </p:cNvPr>
          <p:cNvPicPr>
            <a:picLocks noChangeAspect="1"/>
          </p:cNvPicPr>
          <p:nvPr/>
        </p:nvPicPr>
        <p:blipFill rotWithShape="1">
          <a:blip r:embed="rId3"/>
          <a:srcRect l="9408" t="19615" r="31994" b="4813"/>
          <a:stretch/>
        </p:blipFill>
        <p:spPr>
          <a:xfrm>
            <a:off x="564356" y="2597400"/>
            <a:ext cx="7859081" cy="3751327"/>
          </a:xfrm>
          <a:prstGeom prst="rect">
            <a:avLst/>
          </a:prstGeom>
        </p:spPr>
      </p:pic>
    </p:spTree>
    <p:extLst>
      <p:ext uri="{BB962C8B-B14F-4D97-AF65-F5344CB8AC3E}">
        <p14:creationId xmlns:p14="http://schemas.microsoft.com/office/powerpoint/2010/main" val="17266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0CCE2-DC88-464F-8B36-4FC6BB0A3E61}"/>
              </a:ext>
            </a:extLst>
          </p:cNvPr>
          <p:cNvSpPr>
            <a:spLocks noGrp="1"/>
          </p:cNvSpPr>
          <p:nvPr>
            <p:ph type="title"/>
          </p:nvPr>
        </p:nvSpPr>
        <p:spPr>
          <a:xfrm>
            <a:off x="1396800" y="156906"/>
            <a:ext cx="7520400" cy="957263"/>
          </a:xfrm>
        </p:spPr>
        <p:txBody>
          <a:bodyPr>
            <a:noAutofit/>
          </a:bodyPr>
          <a:lstStyle/>
          <a:p>
            <a:pPr algn="ctr"/>
            <a:r>
              <a:rPr lang="es-CO" sz="2800" dirty="0">
                <a:solidFill>
                  <a:srgbClr val="C00000"/>
                </a:solidFill>
                <a:latin typeface="Gotham black" pitchFamily="50" charset="0"/>
                <a:ea typeface="Tahoma" panose="020B0604030504040204" pitchFamily="34" charset="0"/>
                <a:cs typeface="Tahoma" panose="020B0604030504040204" pitchFamily="34" charset="0"/>
              </a:rPr>
              <a:t>Recopilación de datos: factores de riesgo </a:t>
            </a:r>
          </a:p>
        </p:txBody>
      </p:sp>
      <p:sp>
        <p:nvSpPr>
          <p:cNvPr id="5" name="Rectangle 3">
            <a:extLst>
              <a:ext uri="{FF2B5EF4-FFF2-40B4-BE49-F238E27FC236}">
                <a16:creationId xmlns:a16="http://schemas.microsoft.com/office/drawing/2014/main" id="{8F0ABB54-1467-4A3A-97A7-9A3992AE67D6}"/>
              </a:ext>
            </a:extLst>
          </p:cNvPr>
          <p:cNvSpPr txBox="1">
            <a:spLocks noGrp="1" noChangeArrowheads="1"/>
          </p:cNvSpPr>
          <p:nvPr>
            <p:ph sz="quarter" idx="10"/>
          </p:nvPr>
        </p:nvSpPr>
        <p:spPr>
          <a:xfrm>
            <a:off x="682745" y="1010771"/>
            <a:ext cx="3435655" cy="5704694"/>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endParaRPr lang="x-none" altLang="en-US" sz="3600" dirty="0">
              <a:latin typeface="Gotham Light" pitchFamily="50" charset="0"/>
              <a:ea typeface="Tahoma" panose="020B0604030504040204" pitchFamily="34" charset="0"/>
              <a:cs typeface="Tahoma" panose="020B0604030504040204" pitchFamily="34" charset="0"/>
            </a:endParaRPr>
          </a:p>
          <a:p>
            <a:pPr lvl="1">
              <a:defRPr b="0" i="0"/>
            </a:pPr>
            <a:r>
              <a:rPr lang="x-none" altLang="en-US" sz="2800" dirty="0">
                <a:latin typeface="Gotham Light" pitchFamily="50" charset="0"/>
                <a:ea typeface="Tahoma" panose="020B0604030504040204" pitchFamily="34" charset="0"/>
                <a:cs typeface="Tahoma" panose="020B0604030504040204" pitchFamily="34" charset="0"/>
              </a:rPr>
              <a:t>Específico de la enfermedad</a:t>
            </a:r>
          </a:p>
          <a:p>
            <a:pPr lvl="1">
              <a:defRPr b="0" i="0"/>
            </a:pPr>
            <a:r>
              <a:rPr lang="x-none" altLang="en-US" sz="2800" dirty="0">
                <a:latin typeface="Gotham Light" pitchFamily="50" charset="0"/>
                <a:ea typeface="Tahoma" panose="020B0604030504040204" pitchFamily="34" charset="0"/>
                <a:cs typeface="Tahoma" panose="020B0604030504040204" pitchFamily="34" charset="0"/>
              </a:rPr>
              <a:t>¿Personas enfermas conocidas?</a:t>
            </a:r>
          </a:p>
          <a:p>
            <a:pPr lvl="1">
              <a:defRPr b="0" i="0"/>
            </a:pPr>
            <a:r>
              <a:rPr lang="x-none" altLang="en-US" sz="2800" dirty="0">
                <a:latin typeface="Gotham Light" pitchFamily="50" charset="0"/>
                <a:ea typeface="Tahoma" panose="020B0604030504040204" pitchFamily="34" charset="0"/>
                <a:cs typeface="Tahoma" panose="020B0604030504040204" pitchFamily="34" charset="0"/>
              </a:rPr>
              <a:t>¿Viaje?</a:t>
            </a:r>
          </a:p>
          <a:p>
            <a:pPr lvl="1">
              <a:buFontTx/>
              <a:buNone/>
              <a:defRPr b="0" i="0"/>
            </a:pPr>
            <a:endParaRPr lang="en-US" altLang="en-US" sz="2800" dirty="0">
              <a:latin typeface="Gotham Light" pitchFamily="50" charset="0"/>
              <a:ea typeface="Tahoma" panose="020B0604030504040204" pitchFamily="34" charset="0"/>
              <a:cs typeface="Tahoma" panose="020B0604030504040204" pitchFamily="34" charset="0"/>
            </a:endParaRPr>
          </a:p>
          <a:p>
            <a:pPr>
              <a:defRPr b="0" i="0"/>
            </a:pPr>
            <a:r>
              <a:rPr lang="x-none" altLang="en-US" sz="3200" dirty="0">
                <a:solidFill>
                  <a:srgbClr val="C00000"/>
                </a:solidFill>
                <a:latin typeface="Gotham Light" pitchFamily="50" charset="0"/>
                <a:ea typeface="Tahoma" panose="020B0604030504040204" pitchFamily="34" charset="0"/>
                <a:cs typeface="Tahoma" panose="020B0604030504040204" pitchFamily="34" charset="0"/>
              </a:rPr>
              <a:t>Contactos</a:t>
            </a:r>
          </a:p>
          <a:p>
            <a:pPr lvl="1">
              <a:defRPr b="0" i="0"/>
            </a:pPr>
            <a:r>
              <a:rPr lang="x-none" altLang="en-US" sz="2800" dirty="0">
                <a:latin typeface="Gotham Light" pitchFamily="50" charset="0"/>
                <a:ea typeface="Tahoma" panose="020B0604030504040204" pitchFamily="34" charset="0"/>
                <a:cs typeface="Tahoma" panose="020B0604030504040204" pitchFamily="34" charset="0"/>
              </a:rPr>
              <a:t>Enfermos</a:t>
            </a:r>
          </a:p>
          <a:p>
            <a:pPr lvl="1">
              <a:defRPr b="0" i="0"/>
            </a:pPr>
            <a:r>
              <a:rPr lang="x-none" altLang="en-US" sz="2800" dirty="0">
                <a:latin typeface="Gotham Light" pitchFamily="50" charset="0"/>
                <a:ea typeface="Tahoma" panose="020B0604030504040204" pitchFamily="34" charset="0"/>
                <a:cs typeface="Tahoma" panose="020B0604030504040204" pitchFamily="34" charset="0"/>
              </a:rPr>
              <a:t>Expuestos pero no enfermos</a:t>
            </a:r>
          </a:p>
        </p:txBody>
      </p:sp>
      <p:pic>
        <p:nvPicPr>
          <p:cNvPr id="6" name="Imagen 5">
            <a:extLst>
              <a:ext uri="{FF2B5EF4-FFF2-40B4-BE49-F238E27FC236}">
                <a16:creationId xmlns:a16="http://schemas.microsoft.com/office/drawing/2014/main" id="{98D0961C-4D7E-4625-B537-8C11439121FC}"/>
              </a:ext>
            </a:extLst>
          </p:cNvPr>
          <p:cNvPicPr>
            <a:picLocks noChangeAspect="1"/>
          </p:cNvPicPr>
          <p:nvPr/>
        </p:nvPicPr>
        <p:blipFill rotWithShape="1">
          <a:blip r:embed="rId3"/>
          <a:srcRect l="27677" t="14706" r="28504" b="11767"/>
          <a:stretch/>
        </p:blipFill>
        <p:spPr>
          <a:xfrm>
            <a:off x="4118400" y="1161000"/>
            <a:ext cx="4592086" cy="5061462"/>
          </a:xfrm>
          <a:prstGeom prst="rect">
            <a:avLst/>
          </a:prstGeom>
        </p:spPr>
      </p:pic>
    </p:spTree>
    <p:extLst>
      <p:ext uri="{BB962C8B-B14F-4D97-AF65-F5344CB8AC3E}">
        <p14:creationId xmlns:p14="http://schemas.microsoft.com/office/powerpoint/2010/main" val="178030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3">
            <a:extLst>
              <a:ext uri="{FF2B5EF4-FFF2-40B4-BE49-F238E27FC236}">
                <a16:creationId xmlns:a16="http://schemas.microsoft.com/office/drawing/2014/main" id="{1C853F68-90B7-442D-AE7A-A1EFB8645394}"/>
              </a:ext>
            </a:extLst>
          </p:cNvPr>
          <p:cNvGraphicFramePr>
            <a:graphicFrameLocks noGrp="1"/>
          </p:cNvGraphicFramePr>
          <p:nvPr>
            <p:ph sz="quarter" idx="10"/>
            <p:extLst>
              <p:ext uri="{D42A27DB-BD31-4B8C-83A1-F6EECF244321}">
                <p14:modId xmlns:p14="http://schemas.microsoft.com/office/powerpoint/2010/main" val="2921617795"/>
              </p:ext>
            </p:extLst>
          </p:nvPr>
        </p:nvGraphicFramePr>
        <p:xfrm>
          <a:off x="111600" y="783000"/>
          <a:ext cx="8542800" cy="5435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o 5">
            <a:extLst>
              <a:ext uri="{FF2B5EF4-FFF2-40B4-BE49-F238E27FC236}">
                <a16:creationId xmlns:a16="http://schemas.microsoft.com/office/drawing/2014/main" id="{4F02E991-9096-4F41-8BE7-207A9B969D69}"/>
              </a:ext>
            </a:extLst>
          </p:cNvPr>
          <p:cNvGrpSpPr/>
          <p:nvPr/>
        </p:nvGrpSpPr>
        <p:grpSpPr>
          <a:xfrm>
            <a:off x="5326495" y="5732408"/>
            <a:ext cx="2818838" cy="1849431"/>
            <a:chOff x="2139851" y="37112"/>
            <a:chExt cx="1367652" cy="1283794"/>
          </a:xfrm>
        </p:grpSpPr>
        <p:sp>
          <p:nvSpPr>
            <p:cNvPr id="7" name="Rectángulo 6">
              <a:extLst>
                <a:ext uri="{FF2B5EF4-FFF2-40B4-BE49-F238E27FC236}">
                  <a16:creationId xmlns:a16="http://schemas.microsoft.com/office/drawing/2014/main" id="{5EF1B2A7-E441-4055-9448-5A6D85F578FC}"/>
                </a:ext>
              </a:extLst>
            </p:cNvPr>
            <p:cNvSpPr/>
            <p:nvPr/>
          </p:nvSpPr>
          <p:spPr>
            <a:xfrm>
              <a:off x="2223709" y="37112"/>
              <a:ext cx="1283794" cy="12837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CuadroTexto 7">
              <a:extLst>
                <a:ext uri="{FF2B5EF4-FFF2-40B4-BE49-F238E27FC236}">
                  <a16:creationId xmlns:a16="http://schemas.microsoft.com/office/drawing/2014/main" id="{ADB5E8A6-25CF-499F-A6B6-BAE22F6B81EC}"/>
                </a:ext>
              </a:extLst>
            </p:cNvPr>
            <p:cNvSpPr txBox="1"/>
            <p:nvPr/>
          </p:nvSpPr>
          <p:spPr>
            <a:xfrm>
              <a:off x="2139851" y="52603"/>
              <a:ext cx="1283794" cy="537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2000" b="0" i="0" kern="1200" dirty="0">
                  <a:latin typeface="Gotham Light" pitchFamily="50" charset="0"/>
                </a:rPr>
                <a:t>Consultar fuente de datos como el laboratorio.</a:t>
              </a:r>
            </a:p>
          </p:txBody>
        </p:sp>
      </p:grpSp>
      <p:sp>
        <p:nvSpPr>
          <p:cNvPr id="9" name="Título 3">
            <a:extLst>
              <a:ext uri="{FF2B5EF4-FFF2-40B4-BE49-F238E27FC236}">
                <a16:creationId xmlns:a16="http://schemas.microsoft.com/office/drawing/2014/main" id="{4818D293-A61A-4FB7-94C6-F6385C810817}"/>
              </a:ext>
            </a:extLst>
          </p:cNvPr>
          <p:cNvSpPr>
            <a:spLocks noGrp="1"/>
          </p:cNvSpPr>
          <p:nvPr>
            <p:ph type="title"/>
          </p:nvPr>
        </p:nvSpPr>
        <p:spPr>
          <a:xfrm>
            <a:off x="1762401" y="-1148007"/>
            <a:ext cx="7390322" cy="3468863"/>
          </a:xfrm>
        </p:spPr>
        <p:txBody>
          <a:bodyPr vert="horz" lIns="91440" tIns="45720" rIns="91440" bIns="45720" rtlCol="0" anchor="ctr">
            <a:normAutofit/>
          </a:bodyPr>
          <a:lstStyle/>
          <a:p>
            <a:pPr algn="ctr"/>
            <a:r>
              <a:rPr lang="es-CO" sz="2800" dirty="0">
                <a:solidFill>
                  <a:srgbClr val="C00000"/>
                </a:solidFill>
                <a:latin typeface="Gotham black" pitchFamily="50" charset="0"/>
                <a:ea typeface="Tahoma" panose="020B0604030504040204" pitchFamily="34" charset="0"/>
                <a:cs typeface="Tahoma" panose="020B0604030504040204" pitchFamily="34" charset="0"/>
              </a:rPr>
              <a:t>Secuencia sugerida para recopilar datos</a:t>
            </a:r>
          </a:p>
        </p:txBody>
      </p:sp>
      <p:pic>
        <p:nvPicPr>
          <p:cNvPr id="12" name="Imagen 11">
            <a:extLst>
              <a:ext uri="{FF2B5EF4-FFF2-40B4-BE49-F238E27FC236}">
                <a16:creationId xmlns:a16="http://schemas.microsoft.com/office/drawing/2014/main" id="{2629E745-69C8-4A60-8ABB-3873EC31C24C}"/>
              </a:ext>
            </a:extLst>
          </p:cNvPr>
          <p:cNvPicPr>
            <a:picLocks noChangeAspect="1"/>
          </p:cNvPicPr>
          <p:nvPr/>
        </p:nvPicPr>
        <p:blipFill>
          <a:blip r:embed="rId8"/>
          <a:stretch>
            <a:fillRect/>
          </a:stretch>
        </p:blipFill>
        <p:spPr>
          <a:xfrm>
            <a:off x="2895629" y="2145904"/>
            <a:ext cx="2710125" cy="2710125"/>
          </a:xfrm>
          <a:prstGeom prst="ellipse">
            <a:avLst/>
          </a:prstGeom>
          <a:ln>
            <a:noFill/>
          </a:ln>
          <a:effectLst>
            <a:softEdge rad="112500"/>
          </a:effectLst>
        </p:spPr>
      </p:pic>
    </p:spTree>
    <p:extLst>
      <p:ext uri="{BB962C8B-B14F-4D97-AF65-F5344CB8AC3E}">
        <p14:creationId xmlns:p14="http://schemas.microsoft.com/office/powerpoint/2010/main" val="200106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1514002" y="5599001"/>
            <a:ext cx="6837998" cy="1325563"/>
          </a:xfrm>
        </p:spPr>
        <p:txBody>
          <a:bodyPr vert="horz" lIns="91440" tIns="45720" rIns="91440" bIns="45720" rtlCol="0" anchor="ctr">
            <a:normAutofit/>
          </a:bodyPr>
          <a:lstStyle/>
          <a:p>
            <a:pPr algn="ctr">
              <a:defRPr b="0" i="0"/>
            </a:pPr>
            <a:r>
              <a:rPr lang="es-CO" altLang="en-US" sz="3400" dirty="0">
                <a:latin typeface="Gotham black" pitchFamily="50" charset="0"/>
                <a:cs typeface="Aharoni" panose="02010803020104030203" pitchFamily="2" charset="-79"/>
              </a:rPr>
              <a:t>Entrevista de investigación de caso</a:t>
            </a:r>
          </a:p>
        </p:txBody>
      </p:sp>
      <p:sp>
        <p:nvSpPr>
          <p:cNvPr id="73" name="Freeform: Shape 7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4" name="Picture 2" descr="Llamada telefónica iphone iconos de la computadora, llamando ...">
            <a:extLst>
              <a:ext uri="{FF2B5EF4-FFF2-40B4-BE49-F238E27FC236}">
                <a16:creationId xmlns:a16="http://schemas.microsoft.com/office/drawing/2014/main" id="{A395944A-6139-44F9-BB55-E86D6802C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34" r="26019" b="1"/>
          <a:stretch/>
        </p:blipFill>
        <p:spPr bwMode="auto">
          <a:xfrm>
            <a:off x="21" y="2"/>
            <a:ext cx="2558199"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extLst>
            <a:ext uri="{909E8E84-426E-40DD-AFC4-6F175D3DCCD1}">
              <a14:hiddenFill xmlns:a14="http://schemas.microsoft.com/office/drawing/2010/main">
                <a:solidFill>
                  <a:srgbClr val="FFFFFF"/>
                </a:solidFill>
              </a14:hiddenFill>
            </a:ext>
          </a:extLst>
        </p:spPr>
      </p:pic>
      <p:sp>
        <p:nvSpPr>
          <p:cNvPr id="665603" name="Rectangle 3"/>
          <p:cNvSpPr>
            <a:spLocks noGrp="1" noChangeArrowheads="1"/>
          </p:cNvSpPr>
          <p:nvPr>
            <p:ph sz="quarter" idx="10"/>
          </p:nvPr>
        </p:nvSpPr>
        <p:spPr>
          <a:xfrm>
            <a:off x="2533477" y="231401"/>
            <a:ext cx="4309200" cy="5367600"/>
          </a:xfrm>
        </p:spPr>
        <p:txBody>
          <a:bodyPr vert="horz" lIns="91440" tIns="45720" rIns="91440" bIns="45720" rtlCol="0" anchor="t">
            <a:normAutofit lnSpcReduction="10000"/>
          </a:bodyPr>
          <a:lstStyle/>
          <a:p>
            <a:pPr marL="514350">
              <a:spcBef>
                <a:spcPct val="30000"/>
              </a:spcBef>
              <a:defRPr b="0" i="0"/>
            </a:pPr>
            <a:r>
              <a:rPr lang="es-CO" altLang="en-US" sz="2400" b="1" dirty="0">
                <a:solidFill>
                  <a:schemeClr val="tx1">
                    <a:lumMod val="50000"/>
                  </a:schemeClr>
                </a:solidFill>
                <a:latin typeface="Gotham Light" pitchFamily="50" charset="0"/>
              </a:rPr>
              <a:t>Identifíquese de inmediato </a:t>
            </a:r>
            <a:r>
              <a:rPr lang="es-CO" altLang="en-US" sz="2400" b="1" dirty="0">
                <a:solidFill>
                  <a:srgbClr val="C00000"/>
                </a:solidFill>
                <a:latin typeface="Gotham Light" pitchFamily="50" charset="0"/>
              </a:rPr>
              <a:t>como profesional de la salud</a:t>
            </a:r>
          </a:p>
          <a:p>
            <a:pPr marL="285750" indent="0">
              <a:spcBef>
                <a:spcPct val="30000"/>
              </a:spcBef>
              <a:buNone/>
              <a:defRPr b="0" i="0"/>
            </a:pPr>
            <a:endParaRPr lang="es-CO" altLang="en-US" sz="2400" b="1" dirty="0">
              <a:solidFill>
                <a:schemeClr val="tx1">
                  <a:lumMod val="50000"/>
                </a:schemeClr>
              </a:solidFill>
              <a:latin typeface="Gotham Light" pitchFamily="50" charset="0"/>
            </a:endParaRPr>
          </a:p>
          <a:p>
            <a:pPr marL="514350">
              <a:spcBef>
                <a:spcPct val="30000"/>
              </a:spcBef>
              <a:defRPr b="0" i="0"/>
            </a:pPr>
            <a:r>
              <a:rPr lang="es-CO" altLang="en-US" sz="2400" b="1" dirty="0">
                <a:solidFill>
                  <a:schemeClr val="tx1">
                    <a:lumMod val="50000"/>
                  </a:schemeClr>
                </a:solidFill>
                <a:latin typeface="Gotham Light" pitchFamily="50" charset="0"/>
              </a:rPr>
              <a:t>Confirme la identidad de la persona con la que está hablando: </a:t>
            </a:r>
            <a:r>
              <a:rPr lang="es-CO" altLang="en-US" sz="2400" b="1" i="1" dirty="0">
                <a:solidFill>
                  <a:srgbClr val="C00000"/>
                </a:solidFill>
                <a:latin typeface="Gotham Light" pitchFamily="50" charset="0"/>
              </a:rPr>
              <a:t>¿Hablo con XXXX?</a:t>
            </a:r>
          </a:p>
          <a:p>
            <a:pPr marL="285750" indent="0">
              <a:spcBef>
                <a:spcPct val="30000"/>
              </a:spcBef>
              <a:buNone/>
              <a:defRPr b="0" i="0"/>
            </a:pPr>
            <a:endParaRPr lang="es-CO" altLang="en-US" sz="2400" b="1" i="1" dirty="0">
              <a:solidFill>
                <a:schemeClr val="tx1">
                  <a:lumMod val="50000"/>
                </a:schemeClr>
              </a:solidFill>
              <a:latin typeface="Gotham Light" pitchFamily="50" charset="0"/>
            </a:endParaRPr>
          </a:p>
          <a:p>
            <a:pPr marL="514350">
              <a:spcBef>
                <a:spcPct val="30000"/>
              </a:spcBef>
              <a:defRPr b="0" i="0"/>
            </a:pPr>
            <a:r>
              <a:rPr lang="es-CO" altLang="en-US" sz="2400" b="1" dirty="0">
                <a:solidFill>
                  <a:schemeClr val="tx1">
                    <a:lumMod val="50000"/>
                  </a:schemeClr>
                </a:solidFill>
                <a:latin typeface="Gotham Light" pitchFamily="50" charset="0"/>
              </a:rPr>
              <a:t>Informe por qué está llamando o entrevistando: </a:t>
            </a:r>
            <a:br>
              <a:rPr lang="es-CO" altLang="en-US" sz="2400" b="1" dirty="0">
                <a:solidFill>
                  <a:schemeClr val="tx1">
                    <a:lumMod val="50000"/>
                  </a:schemeClr>
                </a:solidFill>
                <a:latin typeface="Gotham Light" pitchFamily="50" charset="0"/>
              </a:rPr>
            </a:br>
            <a:r>
              <a:rPr lang="es-CO" altLang="en-US" sz="2400" b="1" i="1" dirty="0">
                <a:solidFill>
                  <a:srgbClr val="C00000"/>
                </a:solidFill>
                <a:latin typeface="Gotham Light" pitchFamily="50" charset="0"/>
              </a:rPr>
              <a:t>Estoy llamando para hablar con usted acerca de la enfermedad de su hija.</a:t>
            </a:r>
          </a:p>
        </p:txBody>
      </p:sp>
    </p:spTree>
    <p:extLst>
      <p:ext uri="{BB962C8B-B14F-4D97-AF65-F5344CB8AC3E}">
        <p14:creationId xmlns:p14="http://schemas.microsoft.com/office/powerpoint/2010/main" val="263562595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1548000" y="178200"/>
            <a:ext cx="8086725" cy="957263"/>
          </a:xfrm>
        </p:spPr>
        <p:txBody>
          <a:bodyPr>
            <a:noAutofit/>
          </a:bodyPr>
          <a:lstStyle/>
          <a:p>
            <a:pPr algn="ctr">
              <a:defRPr b="0" i="0"/>
            </a:pPr>
            <a:r>
              <a:rPr lang="es-CO" altLang="en-US" sz="3200" dirty="0">
                <a:solidFill>
                  <a:srgbClr val="C00000"/>
                </a:solidFill>
                <a:latin typeface="Gotham black" pitchFamily="50" charset="0"/>
                <a:ea typeface="Tahoma" panose="020B0604030504040204" pitchFamily="34" charset="0"/>
                <a:cs typeface="Tahoma" panose="020B0604030504040204" pitchFamily="34" charset="0"/>
              </a:rPr>
              <a:t>¿Cómo superar obstáculos de la comunicación?</a:t>
            </a:r>
          </a:p>
        </p:txBody>
      </p:sp>
      <p:sp>
        <p:nvSpPr>
          <p:cNvPr id="792579" name="Rectangle 3"/>
          <p:cNvSpPr>
            <a:spLocks noGrp="1" noChangeArrowheads="1"/>
          </p:cNvSpPr>
          <p:nvPr>
            <p:ph sz="quarter" idx="10"/>
          </p:nvPr>
        </p:nvSpPr>
        <p:spPr>
          <a:xfrm>
            <a:off x="414000" y="1312200"/>
            <a:ext cx="8467200" cy="4838400"/>
          </a:xfrm>
          <a:solidFill>
            <a:schemeClr val="bg1"/>
          </a:solidFill>
        </p:spPr>
        <p:txBody>
          <a:bodyPr>
            <a:normAutofit lnSpcReduction="10000"/>
          </a:bodyPr>
          <a:lstStyle/>
          <a:p>
            <a:pPr>
              <a:defRPr b="0" i="0"/>
            </a:pPr>
            <a:r>
              <a:rPr lang="es-CO" altLang="en-US" dirty="0">
                <a:solidFill>
                  <a:schemeClr val="accent1">
                    <a:lumMod val="50000"/>
                  </a:schemeClr>
                </a:solidFill>
                <a:latin typeface="Gotham Light" pitchFamily="50" charset="0"/>
                <a:ea typeface="Tahoma" panose="020B0604030504040204" pitchFamily="34" charset="0"/>
                <a:cs typeface="Tahoma" panose="020B0604030504040204" pitchFamily="34" charset="0"/>
              </a:rPr>
              <a:t>Barreras idiomáticas </a:t>
            </a:r>
          </a:p>
          <a:p>
            <a:pPr lvl="1">
              <a:defRPr b="0" i="0"/>
            </a:pPr>
            <a:r>
              <a:rPr lang="es-CO" altLang="en-US" dirty="0">
                <a:latin typeface="Gotham Light" pitchFamily="50" charset="0"/>
                <a:ea typeface="Tahoma" panose="020B0604030504040204" pitchFamily="34" charset="0"/>
                <a:cs typeface="Tahoma" panose="020B0604030504040204" pitchFamily="34" charset="0"/>
              </a:rPr>
              <a:t>Solicitar ayuda de colegas bilingües</a:t>
            </a:r>
          </a:p>
          <a:p>
            <a:pPr lvl="1">
              <a:defRPr b="0" i="0"/>
            </a:pPr>
            <a:r>
              <a:rPr lang="es-CO" dirty="0">
                <a:latin typeface="Gotham Light" pitchFamily="50" charset="0"/>
                <a:ea typeface="Tahoma" panose="020B0604030504040204" pitchFamily="34" charset="0"/>
                <a:cs typeface="Tahoma" panose="020B0604030504040204" pitchFamily="34" charset="0"/>
              </a:rPr>
              <a:t>Ayudas visuales útiles</a:t>
            </a:r>
            <a:endParaRPr lang="es-CO" altLang="en-US" dirty="0">
              <a:latin typeface="Gotham Light" pitchFamily="50" charset="0"/>
              <a:ea typeface="Tahoma" panose="020B0604030504040204" pitchFamily="34" charset="0"/>
              <a:cs typeface="Tahoma" panose="020B0604030504040204" pitchFamily="34" charset="0"/>
            </a:endParaRPr>
          </a:p>
          <a:p>
            <a:pPr>
              <a:defRPr b="0" i="0"/>
            </a:pPr>
            <a:r>
              <a:rPr lang="es-CO" altLang="en-US" dirty="0">
                <a:solidFill>
                  <a:schemeClr val="accent1">
                    <a:lumMod val="50000"/>
                  </a:schemeClr>
                </a:solidFill>
                <a:latin typeface="Gotham Light" pitchFamily="50" charset="0"/>
                <a:ea typeface="Tahoma" panose="020B0604030504040204" pitchFamily="34" charset="0"/>
                <a:cs typeface="Tahoma" panose="020B0604030504040204" pitchFamily="34" charset="0"/>
              </a:rPr>
              <a:t>Barreras culturales</a:t>
            </a:r>
          </a:p>
          <a:p>
            <a:pPr lvl="1">
              <a:defRPr b="0" i="0"/>
            </a:pPr>
            <a:r>
              <a:rPr lang="es-CO" altLang="en-US" dirty="0">
                <a:latin typeface="Gotham Light" pitchFamily="50" charset="0"/>
                <a:ea typeface="Tahoma" panose="020B0604030504040204" pitchFamily="34" charset="0"/>
                <a:cs typeface="Tahoma" panose="020B0604030504040204" pitchFamily="34" charset="0"/>
              </a:rPr>
              <a:t>Enviar una comunicación previa para que logre la entrevista</a:t>
            </a:r>
          </a:p>
          <a:p>
            <a:pPr lvl="1">
              <a:defRPr b="0" i="0"/>
            </a:pPr>
            <a:r>
              <a:rPr lang="es-CO" altLang="en-US" dirty="0">
                <a:latin typeface="Gotham Light" pitchFamily="50" charset="0"/>
                <a:ea typeface="Tahoma" panose="020B0604030504040204" pitchFamily="34" charset="0"/>
                <a:cs typeface="Tahoma" panose="020B0604030504040204" pitchFamily="34" charset="0"/>
              </a:rPr>
              <a:t>Trabajar a través del prestador de atención médica para  brinda mayor seguridad</a:t>
            </a:r>
          </a:p>
          <a:p>
            <a:pPr lvl="1">
              <a:defRPr b="0" i="0"/>
            </a:pPr>
            <a:r>
              <a:rPr lang="es-CO" altLang="en-US" dirty="0">
                <a:latin typeface="Gotham Light" pitchFamily="50" charset="0"/>
                <a:ea typeface="Tahoma" panose="020B0604030504040204" pitchFamily="34" charset="0"/>
                <a:cs typeface="Tahoma" panose="020B0604030504040204" pitchFamily="34" charset="0"/>
              </a:rPr>
              <a:t>Entrevista en persona – del mismo sexo</a:t>
            </a:r>
          </a:p>
          <a:p>
            <a:pPr>
              <a:defRPr b="0" i="0"/>
            </a:pPr>
            <a:r>
              <a:rPr lang="es-CO" altLang="en-US" dirty="0">
                <a:solidFill>
                  <a:schemeClr val="accent1">
                    <a:lumMod val="50000"/>
                  </a:schemeClr>
                </a:solidFill>
                <a:latin typeface="Gotham Light" pitchFamily="50" charset="0"/>
                <a:ea typeface="Tahoma" panose="020B0604030504040204" pitchFamily="34" charset="0"/>
                <a:cs typeface="Tahoma" panose="020B0604030504040204" pitchFamily="34" charset="0"/>
              </a:rPr>
              <a:t>Barreras de horario</a:t>
            </a:r>
          </a:p>
          <a:p>
            <a:pPr lvl="1">
              <a:defRPr b="0" i="0"/>
            </a:pPr>
            <a:r>
              <a:rPr lang="es-CO" altLang="en-US" dirty="0">
                <a:latin typeface="Gotham Light" pitchFamily="50" charset="0"/>
                <a:ea typeface="Tahoma" panose="020B0604030504040204" pitchFamily="34" charset="0"/>
                <a:cs typeface="Tahoma" panose="020B0604030504040204" pitchFamily="34" charset="0"/>
              </a:rPr>
              <a:t>Trabajar alrededor de su horario de trabajo</a:t>
            </a:r>
          </a:p>
          <a:p>
            <a:pPr lvl="1">
              <a:defRPr b="0" i="0"/>
            </a:pPr>
            <a:r>
              <a:rPr lang="es-CO" altLang="en-US" dirty="0">
                <a:latin typeface="Gotham Light" pitchFamily="50" charset="0"/>
                <a:ea typeface="Tahoma" panose="020B0604030504040204" pitchFamily="34" charset="0"/>
                <a:cs typeface="Tahoma" panose="020B0604030504040204" pitchFamily="34" charset="0"/>
              </a:rPr>
              <a:t>Programar reunión en su casa u otro lugar conveniente</a:t>
            </a:r>
            <a:endParaRPr lang="x-none" altLang="en-US" dirty="0">
              <a:latin typeface="Gotham Light"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25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2EAB97-5FA9-4D92-89D8-0583FD8C909D}"/>
              </a:ext>
            </a:extLst>
          </p:cNvPr>
          <p:cNvSpPr>
            <a:spLocks noGrp="1"/>
          </p:cNvSpPr>
          <p:nvPr>
            <p:ph type="title"/>
          </p:nvPr>
        </p:nvSpPr>
        <p:spPr>
          <a:xfrm>
            <a:off x="857865" y="707400"/>
            <a:ext cx="3708114" cy="1622321"/>
          </a:xfrm>
        </p:spPr>
        <p:txBody>
          <a:bodyPr vert="horz" lIns="91440" tIns="45720" rIns="91440" bIns="45720" rtlCol="0" anchor="ctr">
            <a:normAutofit fontScale="90000"/>
          </a:bodyPr>
          <a:lstStyle/>
          <a:p>
            <a:r>
              <a:rPr lang="es-CO" sz="2800" kern="1200" dirty="0">
                <a:solidFill>
                  <a:srgbClr val="C00000"/>
                </a:solidFill>
                <a:latin typeface="Gotham black" pitchFamily="50" charset="0"/>
              </a:rPr>
              <a:t>Serie cronológica para investigación de casos</a:t>
            </a:r>
            <a:br>
              <a:rPr lang="es-CO" sz="3100" kern="1200" dirty="0">
                <a:solidFill>
                  <a:srgbClr val="C00000"/>
                </a:solidFill>
                <a:latin typeface="+mj-lt"/>
                <a:ea typeface="+mj-ea"/>
                <a:cs typeface="+mj-cs"/>
              </a:rPr>
            </a:br>
            <a:endParaRPr lang="es-CO" sz="3100" kern="1200" dirty="0">
              <a:solidFill>
                <a:srgbClr val="C00000"/>
              </a:solidFill>
              <a:latin typeface="+mj-lt"/>
              <a:ea typeface="+mj-ea"/>
              <a:cs typeface="+mj-cs"/>
            </a:endParaRPr>
          </a:p>
        </p:txBody>
      </p:sp>
      <p:sp>
        <p:nvSpPr>
          <p:cNvPr id="3" name="Marcador de contenido 2">
            <a:extLst>
              <a:ext uri="{FF2B5EF4-FFF2-40B4-BE49-F238E27FC236}">
                <a16:creationId xmlns:a16="http://schemas.microsoft.com/office/drawing/2014/main" id="{2ACCEC76-AB7F-4C60-9EF2-17D745777B8F}"/>
              </a:ext>
            </a:extLst>
          </p:cNvPr>
          <p:cNvSpPr>
            <a:spLocks noGrp="1"/>
          </p:cNvSpPr>
          <p:nvPr>
            <p:ph sz="quarter" idx="10"/>
          </p:nvPr>
        </p:nvSpPr>
        <p:spPr>
          <a:xfrm>
            <a:off x="363161" y="1917000"/>
            <a:ext cx="4083015" cy="4611600"/>
          </a:xfrm>
          <a:solidFill>
            <a:schemeClr val="bg1"/>
          </a:solidFill>
        </p:spPr>
        <p:txBody>
          <a:bodyPr vert="horz" lIns="91440" tIns="45720" rIns="91440" bIns="45720" rtlCol="0">
            <a:normAutofit/>
          </a:bodyPr>
          <a:lstStyle/>
          <a:p>
            <a:pPr marL="0"/>
            <a:r>
              <a:rPr lang="es-CO" sz="2000" dirty="0">
                <a:latin typeface="Gotham Light" pitchFamily="50" charset="0"/>
                <a:ea typeface="Tahoma" panose="020B0604030504040204" pitchFamily="34" charset="0"/>
                <a:cs typeface="Tahoma" panose="020B0604030504040204" pitchFamily="34" charset="0"/>
              </a:rPr>
              <a:t>La línea del tiempo es la representación gráfica de periodos de tiempo (cortos, medianos o largos). </a:t>
            </a:r>
          </a:p>
          <a:p>
            <a:pPr marL="0"/>
            <a:endParaRPr lang="es-CO" sz="2000" dirty="0">
              <a:latin typeface="Gotham Light" pitchFamily="50" charset="0"/>
              <a:ea typeface="Tahoma" panose="020B0604030504040204" pitchFamily="34" charset="0"/>
              <a:cs typeface="Tahoma" panose="020B0604030504040204" pitchFamily="34" charset="0"/>
            </a:endParaRPr>
          </a:p>
          <a:p>
            <a:pPr marL="0" indent="0">
              <a:buNone/>
            </a:pPr>
            <a:r>
              <a:rPr lang="es-CO" sz="2000" b="1" dirty="0">
                <a:latin typeface="Gotham Light" pitchFamily="50" charset="0"/>
                <a:ea typeface="Tahoma" panose="020B0604030504040204" pitchFamily="34" charset="0"/>
                <a:cs typeface="Tahoma" panose="020B0604030504040204" pitchFamily="34" charset="0"/>
              </a:rPr>
              <a:t>Permite:</a:t>
            </a:r>
          </a:p>
          <a:p>
            <a:r>
              <a:rPr lang="es-CO" sz="2000" dirty="0">
                <a:latin typeface="Gotham Light" pitchFamily="50" charset="0"/>
                <a:ea typeface="Tahoma" panose="020B0604030504040204" pitchFamily="34" charset="0"/>
                <a:cs typeface="Tahoma" panose="020B0604030504040204" pitchFamily="34" charset="0"/>
              </a:rPr>
              <a:t>Representar la duración de procesos, sucesos, hechos, acontecimientos.</a:t>
            </a:r>
          </a:p>
          <a:p>
            <a:r>
              <a:rPr lang="es-CO" sz="2000" dirty="0">
                <a:latin typeface="Gotham Light" pitchFamily="50" charset="0"/>
                <a:ea typeface="Tahoma" panose="020B0604030504040204" pitchFamily="34" charset="0"/>
                <a:cs typeface="Tahoma" panose="020B0604030504040204" pitchFamily="34" charset="0"/>
              </a:rPr>
              <a:t>Identificar que sucesos ocurren en el mismo tiempo </a:t>
            </a:r>
          </a:p>
          <a:p>
            <a:r>
              <a:rPr lang="es-CO" sz="2000" dirty="0">
                <a:latin typeface="Gotham Light" pitchFamily="50" charset="0"/>
                <a:ea typeface="Tahoma" panose="020B0604030504040204" pitchFamily="34" charset="0"/>
                <a:cs typeface="Tahoma" panose="020B0604030504040204" pitchFamily="34" charset="0"/>
              </a:rPr>
              <a:t>Establecer el tiempo de duración, cómo se relacionan y en qué momento ocurren. </a:t>
            </a:r>
          </a:p>
        </p:txBody>
      </p:sp>
      <p:sp>
        <p:nvSpPr>
          <p:cNvPr id="19" name="Rectangle 1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557784"/>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907F957-BDC7-4859-89F2-943193DAD0C5}"/>
              </a:ext>
            </a:extLst>
          </p:cNvPr>
          <p:cNvPicPr>
            <a:picLocks noChangeAspect="1"/>
          </p:cNvPicPr>
          <p:nvPr/>
        </p:nvPicPr>
        <p:blipFill rotWithShape="1">
          <a:blip r:embed="rId3"/>
          <a:srcRect l="10127" r="19142" b="1"/>
          <a:stretch/>
        </p:blipFill>
        <p:spPr>
          <a:xfrm>
            <a:off x="5178531" y="2131701"/>
            <a:ext cx="3356649" cy="2591350"/>
          </a:xfrm>
          <a:prstGeom prst="rect">
            <a:avLst/>
          </a:prstGeom>
          <a:effectLst/>
        </p:spPr>
      </p:pic>
    </p:spTree>
    <p:extLst>
      <p:ext uri="{BB962C8B-B14F-4D97-AF65-F5344CB8AC3E}">
        <p14:creationId xmlns:p14="http://schemas.microsoft.com/office/powerpoint/2010/main" val="325908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FFA59-BF8A-4EBF-954B-9FB45A26FFE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C52EA600-08AD-44A5-B7B9-E470C7576540}"/>
              </a:ext>
            </a:extLst>
          </p:cNvPr>
          <p:cNvSpPr>
            <a:spLocks noGrp="1"/>
          </p:cNvSpPr>
          <p:nvPr>
            <p:ph sz="quarter" idx="10"/>
          </p:nvPr>
        </p:nvSpPr>
        <p:spPr/>
        <p:txBody>
          <a:bodyPr/>
          <a:lstStyle/>
          <a:p>
            <a:endParaRPr lang="es-CO"/>
          </a:p>
        </p:txBody>
      </p:sp>
      <p:pic>
        <p:nvPicPr>
          <p:cNvPr id="4" name="Imagen 3">
            <a:extLst>
              <a:ext uri="{FF2B5EF4-FFF2-40B4-BE49-F238E27FC236}">
                <a16:creationId xmlns:a16="http://schemas.microsoft.com/office/drawing/2014/main" id="{12921952-FA9F-4F74-9FF9-B546BED9CF97}"/>
              </a:ext>
            </a:extLst>
          </p:cNvPr>
          <p:cNvPicPr>
            <a:picLocks noChangeAspect="1"/>
          </p:cNvPicPr>
          <p:nvPr/>
        </p:nvPicPr>
        <p:blipFill rotWithShape="1">
          <a:blip r:embed="rId3"/>
          <a:srcRect b="9092"/>
          <a:stretch/>
        </p:blipFill>
        <p:spPr>
          <a:xfrm>
            <a:off x="149400" y="1055065"/>
            <a:ext cx="8845200" cy="4536110"/>
          </a:xfrm>
          <a:prstGeom prst="rect">
            <a:avLst/>
          </a:prstGeom>
        </p:spPr>
      </p:pic>
    </p:spTree>
    <p:extLst>
      <p:ext uri="{BB962C8B-B14F-4D97-AF65-F5344CB8AC3E}">
        <p14:creationId xmlns:p14="http://schemas.microsoft.com/office/powerpoint/2010/main" val="159682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B472CAD0-4940-4195-A0B6-48896287AD22}"/>
              </a:ext>
            </a:extLst>
          </p:cNvPr>
          <p:cNvSpPr>
            <a:spLocks noGrp="1"/>
          </p:cNvSpPr>
          <p:nvPr>
            <p:ph sz="quarter" idx="10"/>
          </p:nvPr>
        </p:nvSpPr>
        <p:spPr>
          <a:xfrm>
            <a:off x="1396801" y="2549526"/>
            <a:ext cx="5896800" cy="1408674"/>
          </a:xfrm>
        </p:spPr>
        <p:txBody>
          <a:bodyPr>
            <a:normAutofit/>
          </a:bodyPr>
          <a:lstStyle/>
          <a:p>
            <a:r>
              <a:rPr lang="es-CO" sz="4000" dirty="0">
                <a:latin typeface="Gotham black" pitchFamily="50" charset="0"/>
              </a:rPr>
              <a:t>Link de entrevista COVID-19</a:t>
            </a:r>
          </a:p>
          <a:p>
            <a:endParaRPr lang="es-CO" sz="4000" dirty="0">
              <a:latin typeface="Gotham black" pitchFamily="50" charset="0"/>
            </a:endParaRPr>
          </a:p>
        </p:txBody>
      </p:sp>
      <p:sp>
        <p:nvSpPr>
          <p:cNvPr id="2" name="Rectángulo 1">
            <a:extLst>
              <a:ext uri="{FF2B5EF4-FFF2-40B4-BE49-F238E27FC236}">
                <a16:creationId xmlns:a16="http://schemas.microsoft.com/office/drawing/2014/main" id="{D00F0030-808D-43BC-A7F4-E316B9E31C5A}"/>
              </a:ext>
            </a:extLst>
          </p:cNvPr>
          <p:cNvSpPr/>
          <p:nvPr/>
        </p:nvSpPr>
        <p:spPr>
          <a:xfrm>
            <a:off x="1396801" y="3968500"/>
            <a:ext cx="7299299" cy="646331"/>
          </a:xfrm>
          <a:prstGeom prst="rect">
            <a:avLst/>
          </a:prstGeom>
        </p:spPr>
        <p:txBody>
          <a:bodyPr wrap="square">
            <a:spAutoFit/>
          </a:bodyPr>
          <a:lstStyle/>
          <a:p>
            <a:r>
              <a:rPr lang="es-CO" dirty="0"/>
              <a:t>Enlace entrevista </a:t>
            </a:r>
            <a:r>
              <a:rPr lang="es-CO" dirty="0">
                <a:hlinkClick r:id="rId3"/>
              </a:rPr>
              <a:t>https://www.youtube.com/embed/sxrx89cTGys</a:t>
            </a:r>
            <a:endParaRPr lang="es-CO" dirty="0"/>
          </a:p>
          <a:p>
            <a:endParaRPr lang="es-CO" dirty="0"/>
          </a:p>
        </p:txBody>
      </p:sp>
    </p:spTree>
    <p:extLst>
      <p:ext uri="{BB962C8B-B14F-4D97-AF65-F5344CB8AC3E}">
        <p14:creationId xmlns:p14="http://schemas.microsoft.com/office/powerpoint/2010/main" val="216824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958203-1E5F-427A-8521-EC57C8C0CF52}"/>
              </a:ext>
            </a:extLst>
          </p:cNvPr>
          <p:cNvPicPr>
            <a:picLocks noChangeAspect="1"/>
          </p:cNvPicPr>
          <p:nvPr/>
        </p:nvPicPr>
        <p:blipFill>
          <a:blip r:embed="rId2"/>
          <a:stretch>
            <a:fillRect/>
          </a:stretch>
        </p:blipFill>
        <p:spPr>
          <a:xfrm>
            <a:off x="3657158" y="631800"/>
            <a:ext cx="1829683" cy="1823460"/>
          </a:xfrm>
          <a:prstGeom prst="rect">
            <a:avLst/>
          </a:prstGeom>
        </p:spPr>
      </p:pic>
    </p:spTree>
    <p:extLst>
      <p:ext uri="{BB962C8B-B14F-4D97-AF65-F5344CB8AC3E}">
        <p14:creationId xmlns:p14="http://schemas.microsoft.com/office/powerpoint/2010/main" val="347837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28637" y="1085400"/>
            <a:ext cx="8086725" cy="957263"/>
          </a:xfrm>
        </p:spPr>
        <p:txBody>
          <a:bodyPr>
            <a:normAutofit/>
          </a:bodyPr>
          <a:lstStyle/>
          <a:p>
            <a:r>
              <a:rPr lang="es-CO" sz="3200" dirty="0">
                <a:solidFill>
                  <a:srgbClr val="C00000"/>
                </a:solidFill>
                <a:latin typeface="Gotham black" pitchFamily="50" charset="0"/>
                <a:ea typeface="Tahoma" panose="020B0604030504040204" pitchFamily="34" charset="0"/>
                <a:cs typeface="Tahoma" panose="020B0604030504040204" pitchFamily="34" charset="0"/>
              </a:rPr>
              <a:t>Objetivos de aprendizaje</a:t>
            </a:r>
          </a:p>
        </p:txBody>
      </p:sp>
      <p:sp>
        <p:nvSpPr>
          <p:cNvPr id="2" name="1 Marcador de contenido"/>
          <p:cNvSpPr>
            <a:spLocks noGrp="1"/>
          </p:cNvSpPr>
          <p:nvPr>
            <p:ph sz="quarter" idx="10"/>
          </p:nvPr>
        </p:nvSpPr>
        <p:spPr>
          <a:xfrm>
            <a:off x="528636" y="2521800"/>
            <a:ext cx="8276963" cy="4336200"/>
          </a:xfrm>
        </p:spPr>
        <p:txBody>
          <a:bodyPr>
            <a:normAutofit fontScale="77500" lnSpcReduction="20000"/>
          </a:bodyPr>
          <a:lstStyle/>
          <a:p>
            <a:pPr marL="0" indent="0" algn="just">
              <a:lnSpc>
                <a:spcPct val="107000"/>
              </a:lnSpc>
              <a:spcAft>
                <a:spcPts val="800"/>
              </a:spcAft>
              <a:buClr>
                <a:srgbClr val="C00000"/>
              </a:buClr>
              <a:buNone/>
            </a:pPr>
            <a:r>
              <a:rPr lang="es-CO" sz="3300" dirty="0">
                <a:latin typeface="Gotham Light" pitchFamily="50" charset="0"/>
                <a:cs typeface="Times New Roman" panose="02020603050405020304" pitchFamily="18" charset="0"/>
              </a:rPr>
              <a:t>Al final de esta sesión, estará en condiciones de:</a:t>
            </a:r>
          </a:p>
          <a:p>
            <a:pPr marL="0" indent="0" algn="just">
              <a:lnSpc>
                <a:spcPct val="107000"/>
              </a:lnSpc>
              <a:spcAft>
                <a:spcPts val="800"/>
              </a:spcAft>
              <a:buClr>
                <a:srgbClr val="C00000"/>
              </a:buClr>
              <a:buNone/>
            </a:pPr>
            <a:endParaRPr lang="es-CO" sz="3300" dirty="0">
              <a:latin typeface="Gotham Light" pitchFamily="50" charset="0"/>
              <a:cs typeface="Times New Roman" panose="02020603050405020304" pitchFamily="18" charset="0"/>
            </a:endParaRPr>
          </a:p>
          <a:p>
            <a:pPr marL="342900" indent="-342900" algn="just">
              <a:lnSpc>
                <a:spcPct val="107000"/>
              </a:lnSpc>
              <a:spcAft>
                <a:spcPts val="800"/>
              </a:spcAft>
              <a:buClr>
                <a:srgbClr val="C00000"/>
              </a:buClr>
              <a:buFont typeface="Symbol" panose="05050102010706020507" pitchFamily="18" charset="2"/>
              <a:buChar char=""/>
            </a:pPr>
            <a:r>
              <a:rPr lang="es-CO" sz="3300" dirty="0">
                <a:latin typeface="Gotham Light" pitchFamily="50" charset="0"/>
                <a:cs typeface="Times New Roman" panose="02020603050405020304" pitchFamily="18" charset="0"/>
              </a:rPr>
              <a:t>Describir los usos, utilidad y pasos de una  investigación de un caso. </a:t>
            </a:r>
          </a:p>
          <a:p>
            <a:pPr marL="342900" indent="-342900" algn="just">
              <a:lnSpc>
                <a:spcPct val="107000"/>
              </a:lnSpc>
              <a:spcAft>
                <a:spcPts val="800"/>
              </a:spcAft>
              <a:buClr>
                <a:srgbClr val="C00000"/>
              </a:buClr>
              <a:buFont typeface="Symbol" panose="05050102010706020507" pitchFamily="18" charset="2"/>
              <a:buChar char=""/>
            </a:pPr>
            <a:r>
              <a:rPr lang="es-CO" sz="3300" dirty="0">
                <a:latin typeface="Gotham Light" pitchFamily="50" charset="0"/>
                <a:cs typeface="Times New Roman" panose="02020603050405020304" pitchFamily="18" charset="0"/>
              </a:rPr>
              <a:t>Llevar a cabo una entrevista con un caso de manera profesional.</a:t>
            </a:r>
          </a:p>
          <a:p>
            <a:pPr marL="342900" indent="-342900" algn="just">
              <a:lnSpc>
                <a:spcPct val="107000"/>
              </a:lnSpc>
              <a:spcAft>
                <a:spcPts val="800"/>
              </a:spcAft>
              <a:buClr>
                <a:srgbClr val="C00000"/>
              </a:buClr>
              <a:buFont typeface="Symbol" panose="05050102010706020507" pitchFamily="18" charset="2"/>
              <a:buChar char=""/>
            </a:pPr>
            <a:r>
              <a:rPr lang="es-CO" sz="3300" dirty="0">
                <a:latin typeface="Gotham Light" pitchFamily="50" charset="0"/>
                <a:cs typeface="Times New Roman" panose="02020603050405020304" pitchFamily="18" charset="0"/>
              </a:rPr>
              <a:t>Utilizar la línea de tiempo y serie cronológica de casos como herramienta en la investigación de caso.</a:t>
            </a:r>
          </a:p>
          <a:p>
            <a:pPr marL="0" indent="0">
              <a:buNone/>
            </a:pPr>
            <a:endParaRPr lang="es-CO" dirty="0"/>
          </a:p>
        </p:txBody>
      </p:sp>
    </p:spTree>
    <p:extLst>
      <p:ext uri="{BB962C8B-B14F-4D97-AF65-F5344CB8AC3E}">
        <p14:creationId xmlns:p14="http://schemas.microsoft.com/office/powerpoint/2010/main" val="193007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46A570-0BC4-4EBC-A14A-9EBE7A62A6DB}"/>
              </a:ext>
            </a:extLst>
          </p:cNvPr>
          <p:cNvSpPr>
            <a:spLocks noGrp="1"/>
          </p:cNvSpPr>
          <p:nvPr>
            <p:ph sz="quarter" idx="10"/>
          </p:nvPr>
        </p:nvSpPr>
        <p:spPr>
          <a:xfrm>
            <a:off x="1321200" y="843677"/>
            <a:ext cx="8086725" cy="619723"/>
          </a:xfrm>
        </p:spPr>
        <p:txBody>
          <a:bodyPr>
            <a:normAutofit/>
          </a:bodyPr>
          <a:lstStyle/>
          <a:p>
            <a:pPr marL="0" indent="0">
              <a:buNone/>
            </a:pPr>
            <a:r>
              <a:rPr lang="es-CO" sz="3200" b="1" dirty="0">
                <a:solidFill>
                  <a:srgbClr val="C00000"/>
                </a:solidFill>
                <a:latin typeface="Gotham black" pitchFamily="50" charset="0"/>
                <a:ea typeface="Tahoma" panose="020B0604030504040204" pitchFamily="34" charset="0"/>
                <a:cs typeface="Tahoma" panose="020B0604030504040204" pitchFamily="34" charset="0"/>
              </a:rPr>
              <a:t>Investigación del caso</a:t>
            </a:r>
          </a:p>
          <a:p>
            <a:pPr marL="0" indent="0">
              <a:buNone/>
            </a:pPr>
            <a:endParaRPr lang="es-CO" sz="3200" b="1" dirty="0">
              <a:solidFill>
                <a:srgbClr val="C00000"/>
              </a:solidFill>
              <a:latin typeface="Gotham black" pitchFamily="50" charset="0"/>
              <a:ea typeface="Tahoma" panose="020B0604030504040204" pitchFamily="34" charset="0"/>
              <a:cs typeface="Tahoma" panose="020B0604030504040204" pitchFamily="34" charset="0"/>
            </a:endParaRPr>
          </a:p>
          <a:p>
            <a:pPr algn="just"/>
            <a:endParaRPr lang="es-MX" sz="3600" dirty="0">
              <a:latin typeface="Gotham Light" pitchFamily="50" charset="0"/>
            </a:endParaRPr>
          </a:p>
          <a:p>
            <a:pPr marL="0" indent="0">
              <a:buNone/>
            </a:pPr>
            <a:endParaRPr lang="es-CO" dirty="0"/>
          </a:p>
        </p:txBody>
      </p:sp>
      <p:sp>
        <p:nvSpPr>
          <p:cNvPr id="4" name="Rectángulo 3">
            <a:extLst>
              <a:ext uri="{FF2B5EF4-FFF2-40B4-BE49-F238E27FC236}">
                <a16:creationId xmlns:a16="http://schemas.microsoft.com/office/drawing/2014/main" id="{5DC73BEA-EE7F-4973-B838-322BFABBE2D0}"/>
              </a:ext>
            </a:extLst>
          </p:cNvPr>
          <p:cNvSpPr/>
          <p:nvPr/>
        </p:nvSpPr>
        <p:spPr>
          <a:xfrm>
            <a:off x="1472400" y="2136339"/>
            <a:ext cx="7106400" cy="3539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sz="2800" dirty="0">
                <a:latin typeface="Gotham Light" pitchFamily="50" charset="0"/>
              </a:rPr>
              <a:t>Es la red principal de las actividades de salud pública, la cual permite la aplicación de los principios y métodos de investigación epidemiológica para determinar el estudio de problemas de salud, para los cuales demanda una respuesta inmediata y una intervención oportuna a nivel individual o colectivo</a:t>
            </a:r>
            <a:endParaRPr lang="es-CO" sz="2800" dirty="0"/>
          </a:p>
        </p:txBody>
      </p:sp>
    </p:spTree>
    <p:extLst>
      <p:ext uri="{BB962C8B-B14F-4D97-AF65-F5344CB8AC3E}">
        <p14:creationId xmlns:p14="http://schemas.microsoft.com/office/powerpoint/2010/main" val="187339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082E7-0756-44E9-8EDE-B8405E3CCEE1}"/>
              </a:ext>
            </a:extLst>
          </p:cNvPr>
          <p:cNvSpPr>
            <a:spLocks noGrp="1"/>
          </p:cNvSpPr>
          <p:nvPr>
            <p:ph type="title"/>
          </p:nvPr>
        </p:nvSpPr>
        <p:spPr>
          <a:xfrm>
            <a:off x="1022106" y="858600"/>
            <a:ext cx="8086725" cy="957263"/>
          </a:xfrm>
        </p:spPr>
        <p:txBody>
          <a:bodyPr>
            <a:noAutofit/>
          </a:bodyPr>
          <a:lstStyle/>
          <a:p>
            <a:pPr algn="ctr"/>
            <a:r>
              <a:rPr lang="es-CO" sz="3200" dirty="0">
                <a:solidFill>
                  <a:srgbClr val="C00000"/>
                </a:solidFill>
                <a:latin typeface="Gotham black" pitchFamily="50" charset="0"/>
                <a:ea typeface="Tahoma" panose="020B0604030504040204" pitchFamily="34" charset="0"/>
                <a:cs typeface="Tahoma" panose="020B0604030504040204" pitchFamily="34" charset="0"/>
              </a:rPr>
              <a:t>¿Por qué hacer una investigación del caso?</a:t>
            </a:r>
          </a:p>
        </p:txBody>
      </p:sp>
      <p:graphicFrame>
        <p:nvGraphicFramePr>
          <p:cNvPr id="7" name="Diagrama 6">
            <a:extLst>
              <a:ext uri="{FF2B5EF4-FFF2-40B4-BE49-F238E27FC236}">
                <a16:creationId xmlns:a16="http://schemas.microsoft.com/office/drawing/2014/main" id="{D24689DB-1D96-4286-8EC8-101DCB28F239}"/>
              </a:ext>
            </a:extLst>
          </p:cNvPr>
          <p:cNvGraphicFramePr/>
          <p:nvPr>
            <p:extLst>
              <p:ext uri="{D42A27DB-BD31-4B8C-83A1-F6EECF244321}">
                <p14:modId xmlns:p14="http://schemas.microsoft.com/office/powerpoint/2010/main" val="2302859020"/>
              </p:ext>
            </p:extLst>
          </p:nvPr>
        </p:nvGraphicFramePr>
        <p:xfrm>
          <a:off x="565200" y="1614600"/>
          <a:ext cx="8391600" cy="52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51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99200" y="6304002"/>
            <a:ext cx="637562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prstClr val="black"/>
                </a:solidFill>
                <a:effectLst/>
                <a:uLnTx/>
                <a:uFillTx/>
                <a:latin typeface="BodoniMT-Bold"/>
                <a:ea typeface="+mn-ea"/>
                <a:cs typeface="+mn-cs"/>
              </a:rPr>
              <a:t>Reporte de caso y serie de casos: una aproximación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prstClr val="black"/>
                </a:solidFill>
                <a:effectLst/>
                <a:uLnTx/>
                <a:uFillTx/>
                <a:latin typeface="BodoniMT-Bold"/>
                <a:ea typeface="+mn-ea"/>
                <a:cs typeface="+mn-cs"/>
              </a:rPr>
              <a:t>para el pregrado </a:t>
            </a:r>
            <a:r>
              <a:rPr kumimoji="0" lang="es-CO" sz="1000" b="1" i="0" u="none" strike="noStrike" kern="1200" cap="none" spc="0" normalizeH="0" baseline="0" noProof="0" dirty="0">
                <a:ln>
                  <a:noFill/>
                </a:ln>
                <a:solidFill>
                  <a:prstClr val="black"/>
                </a:solidFill>
                <a:effectLst/>
                <a:uLnTx/>
                <a:uFillTx/>
                <a:latin typeface="BodoniMT-Bold"/>
                <a:ea typeface="+mn-ea"/>
                <a:cs typeface="+mn-cs"/>
                <a:hlinkClick r:id="rId3"/>
              </a:rPr>
              <a:t>http://sisbib.unmsm.edu.pe/BVRevistas/cimel/v15_n1/pdf/a13v15n1.pdf</a:t>
            </a:r>
            <a:r>
              <a:rPr kumimoji="0" lang="es-CO" sz="1000" b="1" i="0" u="none" strike="noStrike" kern="1200" cap="none" spc="0" normalizeH="0" baseline="0" noProof="0" dirty="0">
                <a:ln>
                  <a:noFill/>
                </a:ln>
                <a:solidFill>
                  <a:prstClr val="black"/>
                </a:solidFill>
                <a:effectLst/>
                <a:uLnTx/>
                <a:uFillTx/>
                <a:latin typeface="BodoniMT-Bold"/>
                <a:ea typeface="+mn-ea"/>
                <a:cs typeface="+mn-cs"/>
              </a:rPr>
              <a:t> </a:t>
            </a:r>
            <a:endParaRPr kumimoji="0" lang="es-CO"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ítulo 4">
            <a:extLst>
              <a:ext uri="{FF2B5EF4-FFF2-40B4-BE49-F238E27FC236}">
                <a16:creationId xmlns:a16="http://schemas.microsoft.com/office/drawing/2014/main" id="{3AFD0451-152A-47D2-BEE4-6197AEFB570C}"/>
              </a:ext>
            </a:extLst>
          </p:cNvPr>
          <p:cNvSpPr>
            <a:spLocks noGrp="1"/>
          </p:cNvSpPr>
          <p:nvPr>
            <p:ph type="title"/>
          </p:nvPr>
        </p:nvSpPr>
        <p:spPr>
          <a:xfrm>
            <a:off x="1850400" y="253800"/>
            <a:ext cx="6942000" cy="721624"/>
          </a:xfrm>
        </p:spPr>
        <p:txBody>
          <a:bodyPr>
            <a:normAutofit fontScale="90000"/>
          </a:bodyPr>
          <a:lstStyle/>
          <a:p>
            <a:r>
              <a:rPr lang="es-CO" sz="3600" dirty="0">
                <a:solidFill>
                  <a:srgbClr val="C00000"/>
                </a:solidFill>
                <a:latin typeface="Gotham black" pitchFamily="50" charset="0"/>
                <a:ea typeface="Tahoma" panose="020B0604030504040204" pitchFamily="34" charset="0"/>
                <a:cs typeface="Tahoma" panose="020B0604030504040204" pitchFamily="34" charset="0"/>
              </a:rPr>
              <a:t>Utilidad del estudio del caso</a:t>
            </a:r>
          </a:p>
        </p:txBody>
      </p:sp>
      <p:graphicFrame>
        <p:nvGraphicFramePr>
          <p:cNvPr id="7" name="Diagrama 6">
            <a:extLst>
              <a:ext uri="{FF2B5EF4-FFF2-40B4-BE49-F238E27FC236}">
                <a16:creationId xmlns:a16="http://schemas.microsoft.com/office/drawing/2014/main" id="{636F279F-9791-43A2-9F9F-52A7526A89AD}"/>
              </a:ext>
            </a:extLst>
          </p:cNvPr>
          <p:cNvGraphicFramePr/>
          <p:nvPr>
            <p:extLst>
              <p:ext uri="{D42A27DB-BD31-4B8C-83A1-F6EECF244321}">
                <p14:modId xmlns:p14="http://schemas.microsoft.com/office/powerpoint/2010/main" val="2002940172"/>
              </p:ext>
            </p:extLst>
          </p:nvPr>
        </p:nvGraphicFramePr>
        <p:xfrm>
          <a:off x="338399" y="1539000"/>
          <a:ext cx="8618401" cy="444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749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FCA3F32B-A185-4CB5-A05F-D09EADC44060}"/>
              </a:ext>
            </a:extLst>
          </p:cNvPr>
          <p:cNvPicPr>
            <a:picLocks noChangeAspect="1"/>
          </p:cNvPicPr>
          <p:nvPr/>
        </p:nvPicPr>
        <p:blipFill rotWithShape="1">
          <a:blip r:embed="rId3">
            <a:alphaModFix amt="40000"/>
          </a:blip>
          <a:srcRect l="8912" r="9422" b="1"/>
          <a:stretch/>
        </p:blipFill>
        <p:spPr>
          <a:xfrm>
            <a:off x="20" y="10"/>
            <a:ext cx="9141694" cy="6857990"/>
          </a:xfrm>
          <a:prstGeom prst="rect">
            <a:avLst/>
          </a:prstGeom>
        </p:spPr>
      </p:pic>
      <p:sp>
        <p:nvSpPr>
          <p:cNvPr id="651266" name="Rectangle 2"/>
          <p:cNvSpPr>
            <a:spLocks noGrp="1" noChangeArrowheads="1"/>
          </p:cNvSpPr>
          <p:nvPr>
            <p:ph type="title"/>
          </p:nvPr>
        </p:nvSpPr>
        <p:spPr>
          <a:xfrm>
            <a:off x="1159002" y="960553"/>
            <a:ext cx="7879842" cy="1339249"/>
          </a:xfrm>
        </p:spPr>
        <p:txBody>
          <a:bodyPr vert="horz" lIns="91440" tIns="45720" rIns="91440" bIns="45720" rtlCol="0" anchor="b">
            <a:normAutofit/>
          </a:bodyPr>
          <a:lstStyle/>
          <a:p>
            <a:pPr>
              <a:defRPr b="0" i="0"/>
            </a:pPr>
            <a:r>
              <a:rPr lang="en-US" altLang="en-US" sz="4000" dirty="0">
                <a:latin typeface="Gotham black" pitchFamily="50" charset="0"/>
                <a:ea typeface="Tahoma" panose="020B0604030504040204" pitchFamily="34" charset="0"/>
                <a:cs typeface="Tahoma" panose="020B0604030504040204" pitchFamily="34" charset="0"/>
              </a:rPr>
              <a:t>¿</a:t>
            </a:r>
            <a:r>
              <a:rPr lang="es-CO" altLang="en-US" sz="4000" dirty="0">
                <a:latin typeface="Gotham black" pitchFamily="50" charset="0"/>
                <a:ea typeface="Tahoma" panose="020B0604030504040204" pitchFamily="34" charset="0"/>
                <a:cs typeface="Tahoma" panose="020B0604030504040204" pitchFamily="34" charset="0"/>
              </a:rPr>
              <a:t>Qué casos se deben investigar?</a:t>
            </a:r>
          </a:p>
        </p:txBody>
      </p:sp>
      <p:sp>
        <p:nvSpPr>
          <p:cNvPr id="138" name="Rectangle 1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18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0" name="Rectangle 1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1202"/>
            <a:ext cx="7879842"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1267" name="Rectangle 3"/>
          <p:cNvSpPr>
            <a:spLocks noGrp="1" noChangeArrowheads="1"/>
          </p:cNvSpPr>
          <p:nvPr>
            <p:ph sz="quarter" idx="10"/>
          </p:nvPr>
        </p:nvSpPr>
        <p:spPr>
          <a:xfrm>
            <a:off x="628650" y="2597400"/>
            <a:ext cx="7879842" cy="2670048"/>
          </a:xfrm>
        </p:spPr>
        <p:txBody>
          <a:bodyPr vert="horz" lIns="91440" tIns="45720" rIns="91440" bIns="45720" rtlCol="0">
            <a:noAutofit/>
          </a:bodyPr>
          <a:lstStyle/>
          <a:p>
            <a:pPr>
              <a:spcAft>
                <a:spcPct val="20000"/>
              </a:spcAft>
              <a:defRPr b="0" i="0"/>
            </a:pPr>
            <a:r>
              <a:rPr lang="es-CO" altLang="en-US" sz="2400" dirty="0">
                <a:latin typeface="Gotham Light" pitchFamily="50" charset="0"/>
                <a:ea typeface="Tahoma" panose="020B0604030504040204" pitchFamily="34" charset="0"/>
                <a:cs typeface="Tahoma" panose="020B0604030504040204" pitchFamily="34" charset="0"/>
              </a:rPr>
              <a:t>Enfermedades de notificación obligatoria</a:t>
            </a:r>
          </a:p>
          <a:p>
            <a:pPr>
              <a:spcAft>
                <a:spcPct val="20000"/>
              </a:spcAft>
              <a:defRPr b="0" i="0"/>
            </a:pPr>
            <a:r>
              <a:rPr lang="es-CO" altLang="en-US" sz="2400" dirty="0">
                <a:latin typeface="Gotham Light" pitchFamily="50" charset="0"/>
                <a:ea typeface="Tahoma" panose="020B0604030504040204" pitchFamily="34" charset="0"/>
                <a:cs typeface="Tahoma" panose="020B0604030504040204" pitchFamily="34" charset="0"/>
              </a:rPr>
              <a:t>Síndrome clínico o curso de la enfermedad inusuales</a:t>
            </a:r>
          </a:p>
          <a:p>
            <a:pPr lvl="1">
              <a:spcAft>
                <a:spcPct val="20000"/>
              </a:spcAft>
              <a:defRPr b="0" i="0"/>
            </a:pPr>
            <a:r>
              <a:rPr lang="es-CO" altLang="en-US" dirty="0">
                <a:latin typeface="Gotham Light" pitchFamily="50" charset="0"/>
                <a:ea typeface="Tahoma" panose="020B0604030504040204" pitchFamily="34" charset="0"/>
                <a:cs typeface="Tahoma" panose="020B0604030504040204" pitchFamily="34" charset="0"/>
              </a:rPr>
              <a:t>Mortalidades evitables</a:t>
            </a:r>
          </a:p>
          <a:p>
            <a:pPr lvl="1">
              <a:spcAft>
                <a:spcPct val="20000"/>
              </a:spcAft>
              <a:defRPr b="0" i="0"/>
            </a:pPr>
            <a:r>
              <a:rPr lang="es-CO" altLang="en-US" dirty="0">
                <a:latin typeface="Gotham Light" pitchFamily="50" charset="0"/>
                <a:ea typeface="Tahoma" panose="020B0604030504040204" pitchFamily="34" charset="0"/>
                <a:cs typeface="Tahoma" panose="020B0604030504040204" pitchFamily="34" charset="0"/>
              </a:rPr>
              <a:t>Casos sospechosos de cólera, sarampión, rubéola, etc.</a:t>
            </a:r>
          </a:p>
          <a:p>
            <a:pPr>
              <a:spcAft>
                <a:spcPct val="20000"/>
              </a:spcAft>
              <a:defRPr b="0" i="0"/>
            </a:pPr>
            <a:r>
              <a:rPr lang="es-CO" altLang="en-US" sz="2400" dirty="0">
                <a:latin typeface="Gotham Light" pitchFamily="50" charset="0"/>
                <a:ea typeface="Tahoma" panose="020B0604030504040204" pitchFamily="34" charset="0"/>
                <a:cs typeface="Tahoma" panose="020B0604030504040204" pitchFamily="34" charset="0"/>
              </a:rPr>
              <a:t>Comportamientos  inusuales</a:t>
            </a:r>
          </a:p>
          <a:p>
            <a:pPr>
              <a:spcAft>
                <a:spcPct val="20000"/>
              </a:spcAft>
              <a:defRPr b="0" i="0"/>
            </a:pPr>
            <a:r>
              <a:rPr lang="es-CO" altLang="en-US" sz="2400" dirty="0">
                <a:latin typeface="Gotham Light" pitchFamily="50" charset="0"/>
                <a:ea typeface="Tahoma" panose="020B0604030504040204" pitchFamily="34" charset="0"/>
                <a:cs typeface="Tahoma" panose="020B0604030504040204" pitchFamily="34" charset="0"/>
              </a:rPr>
              <a:t>Infecciones emergentes</a:t>
            </a:r>
            <a:endParaRPr lang="es-CO" altLang="en-US" sz="1600" dirty="0">
              <a:latin typeface="Gotham Light"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32344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600" y="2482675"/>
            <a:ext cx="3402000" cy="1475525"/>
          </a:xfrm>
        </p:spPr>
        <p:txBody>
          <a:bodyPr>
            <a:normAutofit fontScale="90000"/>
          </a:bodyPr>
          <a:lstStyle/>
          <a:p>
            <a:pPr>
              <a:defRPr b="0" i="0"/>
            </a:pPr>
            <a:r>
              <a:rPr lang="x-none" sz="3600" dirty="0">
                <a:solidFill>
                  <a:srgbClr val="C00000"/>
                </a:solidFill>
                <a:latin typeface="Gotham black" pitchFamily="50" charset="0"/>
                <a:ea typeface="Tahoma" panose="020B0604030504040204" pitchFamily="34" charset="0"/>
                <a:cs typeface="Tahoma" panose="020B0604030504040204" pitchFamily="34" charset="0"/>
              </a:rPr>
              <a:t>Pasos de la investigación de un caso</a:t>
            </a:r>
          </a:p>
        </p:txBody>
      </p:sp>
      <p:pic>
        <p:nvPicPr>
          <p:cNvPr id="27" name="Imagen 26">
            <a:extLst>
              <a:ext uri="{FF2B5EF4-FFF2-40B4-BE49-F238E27FC236}">
                <a16:creationId xmlns:a16="http://schemas.microsoft.com/office/drawing/2014/main" id="{5BF764F7-E0FE-4115-BE8C-1743E93FB24A}"/>
              </a:ext>
            </a:extLst>
          </p:cNvPr>
          <p:cNvPicPr>
            <a:picLocks noChangeAspect="1"/>
          </p:cNvPicPr>
          <p:nvPr/>
        </p:nvPicPr>
        <p:blipFill>
          <a:blip r:embed="rId3"/>
          <a:stretch>
            <a:fillRect/>
          </a:stretch>
        </p:blipFill>
        <p:spPr>
          <a:xfrm>
            <a:off x="2757600" y="0"/>
            <a:ext cx="6274800" cy="6858000"/>
          </a:xfrm>
          <a:prstGeom prst="rect">
            <a:avLst/>
          </a:prstGeom>
        </p:spPr>
      </p:pic>
    </p:spTree>
    <p:extLst>
      <p:ext uri="{BB962C8B-B14F-4D97-AF65-F5344CB8AC3E}">
        <p14:creationId xmlns:p14="http://schemas.microsoft.com/office/powerpoint/2010/main" val="344958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DE0770-C5F7-457C-A81F-DE79CF357135}"/>
              </a:ext>
            </a:extLst>
          </p:cNvPr>
          <p:cNvPicPr>
            <a:picLocks noChangeAspect="1"/>
          </p:cNvPicPr>
          <p:nvPr/>
        </p:nvPicPr>
        <p:blipFill>
          <a:blip r:embed="rId3"/>
          <a:stretch>
            <a:fillRect/>
          </a:stretch>
        </p:blipFill>
        <p:spPr>
          <a:xfrm>
            <a:off x="5061599" y="4985"/>
            <a:ext cx="4082401" cy="6853015"/>
          </a:xfrm>
          <a:prstGeom prst="rect">
            <a:avLst/>
          </a:prstGeom>
        </p:spPr>
      </p:pic>
      <p:sp>
        <p:nvSpPr>
          <p:cNvPr id="786434" name="Rectangle 1026"/>
          <p:cNvSpPr>
            <a:spLocks noGrp="1" noChangeArrowheads="1"/>
          </p:cNvSpPr>
          <p:nvPr>
            <p:ph type="title"/>
          </p:nvPr>
        </p:nvSpPr>
        <p:spPr/>
        <p:txBody>
          <a:bodyPr>
            <a:normAutofit/>
          </a:bodyPr>
          <a:lstStyle/>
          <a:p>
            <a:pPr>
              <a:defRPr b="0" i="0"/>
            </a:pPr>
            <a:r>
              <a:rPr lang="x-none" altLang="en-US" sz="3200" dirty="0">
                <a:solidFill>
                  <a:srgbClr val="C00000"/>
                </a:solidFill>
                <a:latin typeface="Gotham black" pitchFamily="50" charset="0"/>
                <a:ea typeface="Tahoma" panose="020B0604030504040204" pitchFamily="34" charset="0"/>
                <a:cs typeface="Tahoma" panose="020B0604030504040204" pitchFamily="34" charset="0"/>
              </a:rPr>
              <a:t>1. Recopilar datos</a:t>
            </a:r>
          </a:p>
        </p:txBody>
      </p:sp>
      <p:sp>
        <p:nvSpPr>
          <p:cNvPr id="786435" name="Rectangle 1027"/>
          <p:cNvSpPr>
            <a:spLocks noGrp="1" noChangeArrowheads="1"/>
          </p:cNvSpPr>
          <p:nvPr>
            <p:ph sz="quarter" idx="10"/>
          </p:nvPr>
        </p:nvSpPr>
        <p:spPr>
          <a:xfrm>
            <a:off x="492919" y="2496157"/>
            <a:ext cx="5137481" cy="4032443"/>
          </a:xfrm>
        </p:spPr>
        <p:txBody>
          <a:bodyPr>
            <a:normAutofit fontScale="92500" lnSpcReduction="20000"/>
          </a:bodyPr>
          <a:lstStyle/>
          <a:p>
            <a:pPr marL="0" indent="0">
              <a:spcBef>
                <a:spcPct val="0"/>
              </a:spcBef>
              <a:spcAft>
                <a:spcPts val="600"/>
              </a:spcAft>
              <a:buNone/>
              <a:defRPr b="0" i="0"/>
            </a:pPr>
            <a:r>
              <a:rPr lang="x-none" altLang="en-US" sz="2600" b="1" dirty="0">
                <a:solidFill>
                  <a:srgbClr val="C00000"/>
                </a:solidFill>
                <a:latin typeface="Gotham Light" pitchFamily="50" charset="0"/>
                <a:ea typeface="Tahoma" panose="020B0604030504040204" pitchFamily="34" charset="0"/>
                <a:cs typeface="Tahoma" panose="020B0604030504040204" pitchFamily="34" charset="0"/>
              </a:rPr>
              <a:t>¿Qué recopilar?</a:t>
            </a:r>
          </a:p>
          <a:p>
            <a:pPr>
              <a:spcBef>
                <a:spcPct val="0"/>
              </a:spcBef>
              <a:spcAft>
                <a:spcPts val="600"/>
              </a:spcAft>
              <a:defRPr b="0" i="0"/>
            </a:pPr>
            <a:r>
              <a:rPr lang="x-none" altLang="en-US" sz="2600" dirty="0">
                <a:latin typeface="Gotham Light" pitchFamily="50" charset="0"/>
                <a:ea typeface="Tahoma" panose="020B0604030504040204" pitchFamily="34" charset="0"/>
                <a:cs typeface="Tahoma" panose="020B0604030504040204" pitchFamily="34" charset="0"/>
              </a:rPr>
              <a:t>Datos de identificació</a:t>
            </a:r>
            <a:r>
              <a:rPr lang="es-CO" altLang="en-US" sz="2600" dirty="0">
                <a:latin typeface="Gotham Light" pitchFamily="50" charset="0"/>
                <a:ea typeface="Tahoma" panose="020B0604030504040204" pitchFamily="34" charset="0"/>
                <a:cs typeface="Tahoma" panose="020B0604030504040204" pitchFamily="34" charset="0"/>
              </a:rPr>
              <a:t>n personales</a:t>
            </a:r>
            <a:endParaRPr lang="x-none" altLang="en-US" sz="2600" dirty="0">
              <a:latin typeface="Gotham Light" pitchFamily="50" charset="0"/>
              <a:ea typeface="Tahoma" panose="020B0604030504040204" pitchFamily="34" charset="0"/>
              <a:cs typeface="Tahoma" panose="020B0604030504040204" pitchFamily="34" charset="0"/>
            </a:endParaRPr>
          </a:p>
          <a:p>
            <a:pPr>
              <a:spcBef>
                <a:spcPct val="0"/>
              </a:spcBef>
              <a:spcAft>
                <a:spcPts val="600"/>
              </a:spcAft>
              <a:defRPr b="0" i="0"/>
            </a:pPr>
            <a:r>
              <a:rPr lang="x-none" altLang="en-US" sz="2600" dirty="0">
                <a:latin typeface="Gotham Light" pitchFamily="50" charset="0"/>
                <a:ea typeface="Tahoma" panose="020B0604030504040204" pitchFamily="34" charset="0"/>
                <a:cs typeface="Tahoma" panose="020B0604030504040204" pitchFamily="34" charset="0"/>
              </a:rPr>
              <a:t>Datos </a:t>
            </a:r>
            <a:r>
              <a:rPr lang="es-CO" altLang="en-US" sz="2600" dirty="0">
                <a:latin typeface="Gotham Light" pitchFamily="50" charset="0"/>
                <a:ea typeface="Tahoma" panose="020B0604030504040204" pitchFamily="34" charset="0"/>
                <a:cs typeface="Tahoma" panose="020B0604030504040204" pitchFamily="34" charset="0"/>
              </a:rPr>
              <a:t>demográficos ; sexo, edad, ocupación, estrato social</a:t>
            </a:r>
          </a:p>
          <a:p>
            <a:pPr>
              <a:spcBef>
                <a:spcPct val="0"/>
              </a:spcBef>
              <a:spcAft>
                <a:spcPts val="600"/>
              </a:spcAft>
              <a:defRPr b="0" i="0"/>
            </a:pPr>
            <a:r>
              <a:rPr lang="es-CO" altLang="en-US" sz="2600" dirty="0">
                <a:latin typeface="Gotham Light" pitchFamily="50" charset="0"/>
                <a:ea typeface="Tahoma" panose="020B0604030504040204" pitchFamily="34" charset="0"/>
                <a:cs typeface="Tahoma" panose="020B0604030504040204" pitchFamily="34" charset="0"/>
              </a:rPr>
              <a:t>Datos relacionados con la ocupación </a:t>
            </a:r>
            <a:endParaRPr lang="x-none" altLang="en-US" sz="2600" dirty="0">
              <a:latin typeface="Gotham Light" pitchFamily="50" charset="0"/>
              <a:ea typeface="Tahoma" panose="020B0604030504040204" pitchFamily="34" charset="0"/>
              <a:cs typeface="Tahoma" panose="020B0604030504040204" pitchFamily="34" charset="0"/>
            </a:endParaRPr>
          </a:p>
          <a:p>
            <a:pPr>
              <a:spcBef>
                <a:spcPct val="0"/>
              </a:spcBef>
              <a:defRPr b="0" i="0"/>
            </a:pPr>
            <a:r>
              <a:rPr lang="x-none" altLang="en-US" sz="2600" dirty="0">
                <a:latin typeface="Gotham Light" pitchFamily="50" charset="0"/>
                <a:ea typeface="Tahoma" panose="020B0604030504040204" pitchFamily="34" charset="0"/>
                <a:cs typeface="Tahoma" panose="020B0604030504040204" pitchFamily="34" charset="0"/>
              </a:rPr>
              <a:t>Información de la enfermedad</a:t>
            </a:r>
          </a:p>
          <a:p>
            <a:pPr lvl="1">
              <a:spcBef>
                <a:spcPct val="0"/>
              </a:spcBef>
              <a:defRPr b="0" i="0"/>
            </a:pPr>
            <a:r>
              <a:rPr lang="x-none" altLang="en-US" sz="2200" dirty="0">
                <a:latin typeface="Gotham Light" pitchFamily="50" charset="0"/>
                <a:ea typeface="Tahoma" panose="020B0604030504040204" pitchFamily="34" charset="0"/>
                <a:cs typeface="Tahoma" panose="020B0604030504040204" pitchFamily="34" charset="0"/>
              </a:rPr>
              <a:t>Clínica</a:t>
            </a:r>
          </a:p>
          <a:p>
            <a:pPr lvl="1">
              <a:spcBef>
                <a:spcPct val="0"/>
              </a:spcBef>
              <a:spcAft>
                <a:spcPts val="600"/>
              </a:spcAft>
              <a:defRPr b="0" i="0"/>
            </a:pPr>
            <a:r>
              <a:rPr lang="x-none" altLang="en-US" sz="2200" dirty="0">
                <a:latin typeface="Gotham Light" pitchFamily="50" charset="0"/>
                <a:ea typeface="Tahoma" panose="020B0604030504040204" pitchFamily="34" charset="0"/>
                <a:cs typeface="Tahoma" panose="020B0604030504040204" pitchFamily="34" charset="0"/>
              </a:rPr>
              <a:t>Laboratorio</a:t>
            </a:r>
          </a:p>
          <a:p>
            <a:pPr>
              <a:spcBef>
                <a:spcPct val="0"/>
              </a:spcBef>
              <a:spcAft>
                <a:spcPts val="600"/>
              </a:spcAft>
              <a:defRPr b="0" i="0"/>
            </a:pPr>
            <a:r>
              <a:rPr lang="x-none" altLang="en-US" sz="2600" dirty="0">
                <a:latin typeface="Gotham Light" pitchFamily="50" charset="0"/>
                <a:ea typeface="Tahoma" panose="020B0604030504040204" pitchFamily="34" charset="0"/>
                <a:cs typeface="Tahoma" panose="020B0604030504040204" pitchFamily="34" charset="0"/>
              </a:rPr>
              <a:t>Fuente / información del factor de riesgo</a:t>
            </a:r>
          </a:p>
          <a:p>
            <a:pPr>
              <a:spcBef>
                <a:spcPct val="0"/>
              </a:spcBef>
              <a:spcAft>
                <a:spcPts val="600"/>
              </a:spcAft>
              <a:defRPr b="0" i="0"/>
            </a:pPr>
            <a:r>
              <a:rPr lang="x-none" altLang="en-US" sz="2600" dirty="0">
                <a:latin typeface="Gotham Light" pitchFamily="50" charset="0"/>
                <a:ea typeface="Tahoma" panose="020B0604030504040204" pitchFamily="34" charset="0"/>
                <a:cs typeface="Tahoma" panose="020B0604030504040204" pitchFamily="34" charset="0"/>
              </a:rPr>
              <a:t>Contactos</a:t>
            </a:r>
          </a:p>
          <a:p>
            <a:pPr marL="0" indent="0">
              <a:spcBef>
                <a:spcPct val="0"/>
              </a:spcBef>
              <a:spcAft>
                <a:spcPts val="600"/>
              </a:spcAft>
              <a:buNone/>
              <a:defRPr b="0" i="0"/>
            </a:pPr>
            <a:endParaRPr lang="x-none" altLang="en-US" dirty="0"/>
          </a:p>
        </p:txBody>
      </p:sp>
    </p:spTree>
    <p:extLst>
      <p:ext uri="{BB962C8B-B14F-4D97-AF65-F5344CB8AC3E}">
        <p14:creationId xmlns:p14="http://schemas.microsoft.com/office/powerpoint/2010/main" val="23390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6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64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64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64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643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643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643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6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67BEC3F6-5B80-4CE1-8A28-2849DAF76C4A}"/>
              </a:ext>
            </a:extLst>
          </p:cNvPr>
          <p:cNvPicPr>
            <a:picLocks noChangeAspect="1"/>
          </p:cNvPicPr>
          <p:nvPr/>
        </p:nvPicPr>
        <p:blipFill rotWithShape="1">
          <a:blip r:embed="rId3">
            <a:alphaModFix/>
          </a:blip>
          <a:srcRect l="32571" r="14983"/>
          <a:stretch/>
        </p:blipFill>
        <p:spPr>
          <a:xfrm>
            <a:off x="4368586" y="108580"/>
            <a:ext cx="4719687" cy="6749410"/>
          </a:xfrm>
          <a:prstGeom prst="rect">
            <a:avLst/>
          </a:prstGeom>
        </p:spPr>
      </p:pic>
      <p:grpSp>
        <p:nvGrpSpPr>
          <p:cNvPr id="193" name="Group 192">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84674" y="0"/>
            <a:ext cx="4986424" cy="6858000"/>
            <a:chOff x="5705128" y="0"/>
            <a:chExt cx="6648564" cy="6858000"/>
          </a:xfrm>
        </p:grpSpPr>
        <p:sp>
          <p:nvSpPr>
            <p:cNvPr id="194" name="Freeform: Shape 193">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7" name="Freeform: Shape 196">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8" name="Freeform: Shape 197">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7410" name="Rectangle 2"/>
          <p:cNvSpPr>
            <a:spLocks noGrp="1" noChangeArrowheads="1"/>
          </p:cNvSpPr>
          <p:nvPr>
            <p:ph type="title"/>
          </p:nvPr>
        </p:nvSpPr>
        <p:spPr>
          <a:xfrm>
            <a:off x="1699200" y="50292"/>
            <a:ext cx="4838400" cy="1482692"/>
          </a:xfrm>
        </p:spPr>
        <p:txBody>
          <a:bodyPr vert="horz" lIns="91440" tIns="45720" rIns="91440" bIns="45720" rtlCol="0" anchor="b">
            <a:normAutofit/>
          </a:bodyPr>
          <a:lstStyle/>
          <a:p>
            <a:pPr algn="ctr">
              <a:defRPr b="0" i="0"/>
            </a:pPr>
            <a:r>
              <a:rPr lang="es-CO" altLang="en-US" sz="2800" dirty="0">
                <a:solidFill>
                  <a:srgbClr val="C00000"/>
                </a:solidFill>
                <a:latin typeface="Gotham black" pitchFamily="50" charset="0"/>
                <a:ea typeface="Tahoma" panose="020B0604030504040204" pitchFamily="34" charset="0"/>
                <a:cs typeface="Tahoma" panose="020B0604030504040204" pitchFamily="34" charset="0"/>
              </a:rPr>
              <a:t>Recopilación de datos: </a:t>
            </a:r>
            <a:br>
              <a:rPr lang="es-CO" altLang="en-US" sz="2800" dirty="0">
                <a:solidFill>
                  <a:srgbClr val="C00000"/>
                </a:solidFill>
                <a:latin typeface="Gotham black" pitchFamily="50" charset="0"/>
                <a:ea typeface="Tahoma" panose="020B0604030504040204" pitchFamily="34" charset="0"/>
                <a:cs typeface="Tahoma" panose="020B0604030504040204" pitchFamily="34" charset="0"/>
              </a:rPr>
            </a:br>
            <a:r>
              <a:rPr lang="es-CO" altLang="en-US" sz="2800" dirty="0">
                <a:solidFill>
                  <a:srgbClr val="C00000"/>
                </a:solidFill>
                <a:latin typeface="Gotham black" pitchFamily="50" charset="0"/>
                <a:ea typeface="Tahoma" panose="020B0604030504040204" pitchFamily="34" charset="0"/>
                <a:cs typeface="Tahoma" panose="020B0604030504040204" pitchFamily="34" charset="0"/>
              </a:rPr>
              <a:t>información </a:t>
            </a:r>
            <a:br>
              <a:rPr lang="es-CO" altLang="en-US" sz="2800" dirty="0">
                <a:solidFill>
                  <a:srgbClr val="C00000"/>
                </a:solidFill>
                <a:latin typeface="Gotham black" pitchFamily="50" charset="0"/>
                <a:ea typeface="Tahoma" panose="020B0604030504040204" pitchFamily="34" charset="0"/>
                <a:cs typeface="Tahoma" panose="020B0604030504040204" pitchFamily="34" charset="0"/>
              </a:rPr>
            </a:br>
            <a:r>
              <a:rPr lang="es-CO" altLang="en-US" sz="2800" dirty="0">
                <a:solidFill>
                  <a:srgbClr val="C00000"/>
                </a:solidFill>
                <a:latin typeface="Gotham black" pitchFamily="50" charset="0"/>
                <a:ea typeface="Tahoma" panose="020B0604030504040204" pitchFamily="34" charset="0"/>
                <a:cs typeface="Tahoma" panose="020B0604030504040204" pitchFamily="34" charset="0"/>
              </a:rPr>
              <a:t>de la enfermedad</a:t>
            </a:r>
          </a:p>
        </p:txBody>
      </p:sp>
      <p:sp>
        <p:nvSpPr>
          <p:cNvPr id="657411" name="Rectangle 3"/>
          <p:cNvSpPr>
            <a:spLocks noGrp="1" noChangeArrowheads="1"/>
          </p:cNvSpPr>
          <p:nvPr>
            <p:ph sz="quarter" idx="10"/>
          </p:nvPr>
        </p:nvSpPr>
        <p:spPr>
          <a:xfrm>
            <a:off x="489600" y="1917000"/>
            <a:ext cx="4346496" cy="3788830"/>
          </a:xfrm>
        </p:spPr>
        <p:txBody>
          <a:bodyPr vert="horz" lIns="91440" tIns="45720" rIns="91440" bIns="45720" rtlCol="0" anchor="ctr">
            <a:noAutofit/>
          </a:bodyPr>
          <a:lstStyle/>
          <a:p>
            <a:pPr marL="0" indent="0">
              <a:spcBef>
                <a:spcPct val="0"/>
              </a:spcBef>
              <a:spcAft>
                <a:spcPts val="600"/>
              </a:spcAft>
              <a:buNone/>
              <a:defRPr b="0" i="0"/>
            </a:pPr>
            <a:r>
              <a:rPr lang="es-CO" altLang="en-US" b="1" dirty="0">
                <a:latin typeface="Gotham Light" pitchFamily="50" charset="0"/>
                <a:ea typeface="Tahoma" panose="020B0604030504040204" pitchFamily="34" charset="0"/>
                <a:cs typeface="Tahoma" panose="020B0604030504040204" pitchFamily="34" charset="0"/>
              </a:rPr>
              <a:t>Clínica</a:t>
            </a:r>
          </a:p>
          <a:p>
            <a:pPr lvl="1">
              <a:spcBef>
                <a:spcPct val="0"/>
              </a:spcBef>
              <a:defRPr b="0" i="0"/>
            </a:pPr>
            <a:r>
              <a:rPr lang="es-CO" altLang="en-US" sz="2000" dirty="0">
                <a:latin typeface="Gotham Light" pitchFamily="50" charset="0"/>
                <a:ea typeface="Tahoma" panose="020B0604030504040204" pitchFamily="34" charset="0"/>
                <a:cs typeface="Tahoma" panose="020B0604030504040204" pitchFamily="34" charset="0"/>
              </a:rPr>
              <a:t>Revisar informes médicos</a:t>
            </a:r>
          </a:p>
          <a:p>
            <a:pPr lvl="2">
              <a:spcBef>
                <a:spcPct val="0"/>
              </a:spcBef>
              <a:buClr>
                <a:schemeClr val="tx1"/>
              </a:buClr>
              <a:defRPr b="0" i="0"/>
            </a:pPr>
            <a:r>
              <a:rPr lang="es-CO" altLang="en-US" dirty="0">
                <a:latin typeface="Gotham Light" pitchFamily="50" charset="0"/>
                <a:ea typeface="Tahoma" panose="020B0604030504040204" pitchFamily="34" charset="0"/>
                <a:cs typeface="Tahoma" panose="020B0604030504040204" pitchFamily="34" charset="0"/>
              </a:rPr>
              <a:t>Notas </a:t>
            </a:r>
          </a:p>
          <a:p>
            <a:pPr lvl="2">
              <a:spcBef>
                <a:spcPct val="0"/>
              </a:spcBef>
              <a:buClr>
                <a:schemeClr val="tx1"/>
              </a:buClr>
              <a:defRPr b="0" i="0"/>
            </a:pPr>
            <a:r>
              <a:rPr lang="es-CO" altLang="en-US" dirty="0">
                <a:latin typeface="Gotham Light" pitchFamily="50" charset="0"/>
                <a:ea typeface="Tahoma" panose="020B0604030504040204" pitchFamily="34" charset="0"/>
                <a:cs typeface="Tahoma" panose="020B0604030504040204" pitchFamily="34" charset="0"/>
              </a:rPr>
              <a:t>Radiografías</a:t>
            </a:r>
          </a:p>
          <a:p>
            <a:pPr lvl="2">
              <a:spcBef>
                <a:spcPct val="0"/>
              </a:spcBef>
              <a:buClr>
                <a:schemeClr val="tx1"/>
              </a:buClr>
              <a:defRPr b="0" i="0"/>
            </a:pPr>
            <a:r>
              <a:rPr lang="es-CO" altLang="en-US" dirty="0">
                <a:latin typeface="Gotham Light" pitchFamily="50" charset="0"/>
                <a:ea typeface="Tahoma" panose="020B0604030504040204" pitchFamily="34" charset="0"/>
                <a:cs typeface="Tahoma" panose="020B0604030504040204" pitchFamily="34" charset="0"/>
              </a:rPr>
              <a:t>Informes de patología </a:t>
            </a:r>
          </a:p>
          <a:p>
            <a:pPr lvl="2">
              <a:spcBef>
                <a:spcPct val="0"/>
              </a:spcBef>
              <a:buClr>
                <a:schemeClr val="tx1"/>
              </a:buClr>
              <a:defRPr b="0" i="0"/>
            </a:pPr>
            <a:r>
              <a:rPr lang="es-CO" altLang="en-US" dirty="0">
                <a:latin typeface="Gotham Light" pitchFamily="50" charset="0"/>
                <a:ea typeface="Tahoma" panose="020B0604030504040204" pitchFamily="34" charset="0"/>
                <a:cs typeface="Tahoma" panose="020B0604030504040204" pitchFamily="34" charset="0"/>
              </a:rPr>
              <a:t>Cualquier otra documentación clínica</a:t>
            </a:r>
            <a:endParaRPr lang="es-CO" altLang="en-US" b="1" dirty="0">
              <a:latin typeface="Gotham Light" pitchFamily="50" charset="0"/>
              <a:ea typeface="Tahoma" panose="020B0604030504040204" pitchFamily="34" charset="0"/>
              <a:cs typeface="Tahoma" panose="020B0604030504040204" pitchFamily="34" charset="0"/>
            </a:endParaRPr>
          </a:p>
          <a:p>
            <a:pPr marL="0" indent="0">
              <a:spcBef>
                <a:spcPct val="0"/>
              </a:spcBef>
              <a:spcAft>
                <a:spcPts val="600"/>
              </a:spcAft>
              <a:buNone/>
              <a:defRPr b="0" i="0"/>
            </a:pPr>
            <a:r>
              <a:rPr lang="es-CO" altLang="en-US" b="1" dirty="0">
                <a:latin typeface="Gotham Light" pitchFamily="50" charset="0"/>
                <a:ea typeface="Tahoma" panose="020B0604030504040204" pitchFamily="34" charset="0"/>
                <a:cs typeface="Tahoma" panose="020B0604030504040204" pitchFamily="34" charset="0"/>
              </a:rPr>
              <a:t>Laboratorio</a:t>
            </a:r>
          </a:p>
          <a:p>
            <a:pPr lvl="1">
              <a:spcBef>
                <a:spcPct val="0"/>
              </a:spcBef>
              <a:spcAft>
                <a:spcPts val="600"/>
              </a:spcAft>
              <a:defRPr b="0" i="0"/>
            </a:pPr>
            <a:r>
              <a:rPr lang="es-CO" altLang="en-US" sz="2000" dirty="0">
                <a:latin typeface="Gotham Light" pitchFamily="50" charset="0"/>
                <a:ea typeface="Tahoma" panose="020B0604030504040204" pitchFamily="34" charset="0"/>
                <a:cs typeface="Tahoma" panose="020B0604030504040204" pitchFamily="34" charset="0"/>
              </a:rPr>
              <a:t>Revisar todos los informes de laboratorio </a:t>
            </a:r>
          </a:p>
          <a:p>
            <a:pPr lvl="1">
              <a:spcBef>
                <a:spcPct val="0"/>
              </a:spcBef>
              <a:spcAft>
                <a:spcPts val="600"/>
              </a:spcAft>
              <a:defRPr b="0" i="0"/>
            </a:pPr>
            <a:r>
              <a:rPr lang="es-CO" altLang="en-US" sz="2000" dirty="0">
                <a:latin typeface="Gotham Light" pitchFamily="50" charset="0"/>
                <a:ea typeface="Tahoma" panose="020B0604030504040204" pitchFamily="34" charset="0"/>
                <a:cs typeface="Tahoma" panose="020B0604030504040204" pitchFamily="34" charset="0"/>
              </a:rPr>
              <a:t>Solicitar resultados de laboratorio de todos los muestras y cepas aisladas</a:t>
            </a:r>
          </a:p>
        </p:txBody>
      </p:sp>
      <p:pic>
        <p:nvPicPr>
          <p:cNvPr id="39" name="Imagen 38">
            <a:extLst>
              <a:ext uri="{FF2B5EF4-FFF2-40B4-BE49-F238E27FC236}">
                <a16:creationId xmlns:a16="http://schemas.microsoft.com/office/drawing/2014/main" id="{624DCDDC-5DF1-4225-94CD-D48C9C00C70B}"/>
              </a:ext>
            </a:extLst>
          </p:cNvPr>
          <p:cNvPicPr>
            <a:picLocks noChangeAspect="1"/>
          </p:cNvPicPr>
          <p:nvPr/>
        </p:nvPicPr>
        <p:blipFill rotWithShape="1">
          <a:blip r:embed="rId4"/>
          <a:srcRect l="37598" t="23530" r="54265" b="67601"/>
          <a:stretch/>
        </p:blipFill>
        <p:spPr>
          <a:xfrm>
            <a:off x="-44219" y="0"/>
            <a:ext cx="1894619" cy="1532984"/>
          </a:xfrm>
          <a:prstGeom prst="rect">
            <a:avLst/>
          </a:prstGeom>
        </p:spPr>
      </p:pic>
      <p:sp>
        <p:nvSpPr>
          <p:cNvPr id="6" name="CuadroTexto 5">
            <a:extLst>
              <a:ext uri="{FF2B5EF4-FFF2-40B4-BE49-F238E27FC236}">
                <a16:creationId xmlns:a16="http://schemas.microsoft.com/office/drawing/2014/main" id="{36BF05E2-FFE5-4981-A86D-22381A6D2C4D}"/>
              </a:ext>
            </a:extLst>
          </p:cNvPr>
          <p:cNvSpPr txBox="1"/>
          <p:nvPr/>
        </p:nvSpPr>
        <p:spPr>
          <a:xfrm>
            <a:off x="1699200" y="6226200"/>
            <a:ext cx="423360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CO" sz="2800" b="1" dirty="0">
                <a:latin typeface="+mj-lt"/>
              </a:rPr>
              <a:t>Entrevista al paciente</a:t>
            </a:r>
          </a:p>
        </p:txBody>
      </p:sp>
      <p:pic>
        <p:nvPicPr>
          <p:cNvPr id="41" name="Imagen 40">
            <a:extLst>
              <a:ext uri="{FF2B5EF4-FFF2-40B4-BE49-F238E27FC236}">
                <a16:creationId xmlns:a16="http://schemas.microsoft.com/office/drawing/2014/main" id="{B7509F4C-66EE-4FC0-9400-70E3934874CD}"/>
              </a:ext>
            </a:extLst>
          </p:cNvPr>
          <p:cNvPicPr>
            <a:picLocks noChangeAspect="1"/>
          </p:cNvPicPr>
          <p:nvPr/>
        </p:nvPicPr>
        <p:blipFill rotWithShape="1">
          <a:blip r:embed="rId5"/>
          <a:srcRect l="38339" t="64705" r="56334" b="26777"/>
          <a:stretch/>
        </p:blipFill>
        <p:spPr>
          <a:xfrm>
            <a:off x="48853" y="5654826"/>
            <a:ext cx="1196747" cy="1127825"/>
          </a:xfrm>
          <a:prstGeom prst="rect">
            <a:avLst/>
          </a:prstGeom>
        </p:spPr>
      </p:pic>
    </p:spTree>
    <p:extLst>
      <p:ext uri="{BB962C8B-B14F-4D97-AF65-F5344CB8AC3E}">
        <p14:creationId xmlns:p14="http://schemas.microsoft.com/office/powerpoint/2010/main" val="26545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2658</Words>
  <Application>Microsoft Office PowerPoint</Application>
  <PresentationFormat>Presentación en pantalla (4:3)</PresentationFormat>
  <Paragraphs>260</Paragraphs>
  <Slides>18</Slides>
  <Notes>16</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18</vt:i4>
      </vt:variant>
    </vt:vector>
  </HeadingPairs>
  <TitlesOfParts>
    <vt:vector size="31" baseType="lpstr">
      <vt:lpstr>Arial</vt:lpstr>
      <vt:lpstr>BodoniMT-Bold</vt:lpstr>
      <vt:lpstr>Calibri</vt:lpstr>
      <vt:lpstr>Calibri Light</vt:lpstr>
      <vt:lpstr>Franklin Gothic Book</vt:lpstr>
      <vt:lpstr>Franklin Gothic Medium</vt:lpstr>
      <vt:lpstr>Gotham black</vt:lpstr>
      <vt:lpstr>Gotham Light</vt:lpstr>
      <vt:lpstr>Helvetica</vt:lpstr>
      <vt:lpstr>Symbol</vt:lpstr>
      <vt:lpstr>Tahoma</vt:lpstr>
      <vt:lpstr>Times New Roman</vt:lpstr>
      <vt:lpstr>Diseño personalizado</vt:lpstr>
      <vt:lpstr>Investigación de caso y línea de tiempo</vt:lpstr>
      <vt:lpstr>Objetivos de aprendizaje</vt:lpstr>
      <vt:lpstr>Presentación de PowerPoint</vt:lpstr>
      <vt:lpstr>¿Por qué hacer una investigación del caso?</vt:lpstr>
      <vt:lpstr>Utilidad del estudio del caso</vt:lpstr>
      <vt:lpstr>¿Qué casos se deben investigar?</vt:lpstr>
      <vt:lpstr>Pasos de la investigación de un caso</vt:lpstr>
      <vt:lpstr>1. Recopilar datos</vt:lpstr>
      <vt:lpstr>Recopilación de datos:  información  de la enfermedad</vt:lpstr>
      <vt:lpstr>Recopilación de datos: fuente, de transmisión</vt:lpstr>
      <vt:lpstr>Recopilación de datos: factores de riesgo </vt:lpstr>
      <vt:lpstr>Secuencia sugerida para recopilar datos</vt:lpstr>
      <vt:lpstr>Entrevista de investigación de caso</vt:lpstr>
      <vt:lpstr>¿Cómo superar obstáculos de la comunicación?</vt:lpstr>
      <vt:lpstr>Serie cronológica para investigación de casos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Investigación de caso: pasos</dc:title>
  <dc:creator>Martha Patricia Lopez Perez</dc:creator>
  <cp:lastModifiedBy>Yury silva lopez</cp:lastModifiedBy>
  <cp:revision>49</cp:revision>
  <dcterms:created xsi:type="dcterms:W3CDTF">2020-08-23T16:04:38Z</dcterms:created>
  <dcterms:modified xsi:type="dcterms:W3CDTF">2020-11-30T23:53:40Z</dcterms:modified>
</cp:coreProperties>
</file>