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2" r:id="rId3"/>
    <p:sldId id="382" r:id="rId4"/>
    <p:sldId id="413" r:id="rId5"/>
    <p:sldId id="414" r:id="rId6"/>
    <p:sldId id="416" r:id="rId7"/>
    <p:sldId id="415" r:id="rId8"/>
    <p:sldId id="418" r:id="rId9"/>
    <p:sldId id="419" r:id="rId10"/>
    <p:sldId id="417" r:id="rId11"/>
    <p:sldId id="420" r:id="rId12"/>
    <p:sldId id="421" r:id="rId13"/>
    <p:sldId id="422" r:id="rId14"/>
    <p:sldId id="423" r:id="rId15"/>
    <p:sldId id="424" r:id="rId16"/>
    <p:sldId id="398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y silva lopez" initials="Ysl" lastIdx="1" clrIdx="0">
    <p:extLst>
      <p:ext uri="{19B8F6BF-5375-455C-9EA6-DF929625EA0E}">
        <p15:presenceInfo xmlns:p15="http://schemas.microsoft.com/office/powerpoint/2012/main" userId="aa490b78e86265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6809" autoAdjust="0"/>
  </p:normalViewPr>
  <p:slideViewPr>
    <p:cSldViewPr>
      <p:cViewPr varScale="1">
        <p:scale>
          <a:sx n="55" d="100"/>
          <a:sy n="55" d="100"/>
        </p:scale>
        <p:origin x="18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60"/>
      </p:cViewPr>
      <p:guideLst>
        <p:guide orient="horz" pos="2880"/>
        <p:guide pos="2160"/>
      </p:guideLst>
    </p:cSldViewPr>
  </p:notesViewPr>
  <p:gridSpacing cx="75600" cy="7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zambrano\Desktop\CANAL%20END%20CURSO%20FRONTLIN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zambrano\Desktop\CANAL%20END%20CURSO%20FRONTLIN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65650884548499"/>
          <c:y val="0.134596991685865"/>
          <c:w val="0.85450949313154001"/>
          <c:h val="0.69991124535084803"/>
        </c:manualLayout>
      </c:layout>
      <c:lineChart>
        <c:grouping val="standard"/>
        <c:varyColors val="0"/>
        <c:ser>
          <c:idx val="0"/>
          <c:order val="0"/>
          <c:tx>
            <c:strRef>
              <c:f>'CANAL ENDEMICO MPAL '!$A$7</c:f>
              <c:strCache>
                <c:ptCount val="1"/>
                <c:pt idx="0">
                  <c:v>2018</c:v>
                </c:pt>
              </c:strCache>
            </c:strRef>
          </c:tx>
          <c:marker>
            <c:symbol val="none"/>
          </c:marker>
          <c:val>
            <c:numRef>
              <c:f>'CANAL ENDEMICO MPAL '!$B$7:$BB$7</c:f>
              <c:numCache>
                <c:formatCode>General</c:formatCode>
                <c:ptCount val="53"/>
                <c:pt idx="0">
                  <c:v>25</c:v>
                </c:pt>
                <c:pt idx="1">
                  <c:v>27</c:v>
                </c:pt>
                <c:pt idx="2">
                  <c:v>46</c:v>
                </c:pt>
                <c:pt idx="3">
                  <c:v>40</c:v>
                </c:pt>
                <c:pt idx="4">
                  <c:v>25</c:v>
                </c:pt>
                <c:pt idx="5">
                  <c:v>35</c:v>
                </c:pt>
                <c:pt idx="6">
                  <c:v>45</c:v>
                </c:pt>
                <c:pt idx="7">
                  <c:v>56</c:v>
                </c:pt>
                <c:pt idx="8">
                  <c:v>80</c:v>
                </c:pt>
                <c:pt idx="9">
                  <c:v>100</c:v>
                </c:pt>
                <c:pt idx="10">
                  <c:v>140</c:v>
                </c:pt>
                <c:pt idx="11">
                  <c:v>130</c:v>
                </c:pt>
                <c:pt idx="12">
                  <c:v>125</c:v>
                </c:pt>
                <c:pt idx="13">
                  <c:v>150</c:v>
                </c:pt>
                <c:pt idx="14">
                  <c:v>123</c:v>
                </c:pt>
                <c:pt idx="15">
                  <c:v>126</c:v>
                </c:pt>
                <c:pt idx="16">
                  <c:v>120</c:v>
                </c:pt>
                <c:pt idx="17">
                  <c:v>128</c:v>
                </c:pt>
                <c:pt idx="18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A-4B82-A2C3-E95657BADBF8}"/>
            </c:ext>
          </c:extLst>
        </c:ser>
        <c:ser>
          <c:idx val="1"/>
          <c:order val="1"/>
          <c:tx>
            <c:strRef>
              <c:f>'CANAL ENDEMICO MPAL '!$A$8</c:f>
              <c:strCache>
                <c:ptCount val="1"/>
                <c:pt idx="0">
                  <c:v>pecentil 25</c:v>
                </c:pt>
              </c:strCache>
            </c:strRef>
          </c:tx>
          <c:marker>
            <c:symbol val="none"/>
          </c:marker>
          <c:val>
            <c:numRef>
              <c:f>'CANAL ENDEMICO MPAL '!$B$8:$BB$8</c:f>
              <c:numCache>
                <c:formatCode>General</c:formatCode>
                <c:ptCount val="53"/>
                <c:pt idx="0">
                  <c:v>31</c:v>
                </c:pt>
                <c:pt idx="1">
                  <c:v>64</c:v>
                </c:pt>
                <c:pt idx="2">
                  <c:v>60</c:v>
                </c:pt>
                <c:pt idx="3">
                  <c:v>40</c:v>
                </c:pt>
                <c:pt idx="4">
                  <c:v>51</c:v>
                </c:pt>
                <c:pt idx="5">
                  <c:v>38</c:v>
                </c:pt>
                <c:pt idx="6">
                  <c:v>35</c:v>
                </c:pt>
                <c:pt idx="7">
                  <c:v>40</c:v>
                </c:pt>
                <c:pt idx="8">
                  <c:v>41</c:v>
                </c:pt>
                <c:pt idx="9">
                  <c:v>40</c:v>
                </c:pt>
                <c:pt idx="10">
                  <c:v>33</c:v>
                </c:pt>
                <c:pt idx="11">
                  <c:v>34</c:v>
                </c:pt>
                <c:pt idx="12">
                  <c:v>43</c:v>
                </c:pt>
                <c:pt idx="13">
                  <c:v>56</c:v>
                </c:pt>
                <c:pt idx="14">
                  <c:v>44</c:v>
                </c:pt>
                <c:pt idx="15">
                  <c:v>40</c:v>
                </c:pt>
                <c:pt idx="16">
                  <c:v>49</c:v>
                </c:pt>
                <c:pt idx="17">
                  <c:v>34</c:v>
                </c:pt>
                <c:pt idx="18">
                  <c:v>42</c:v>
                </c:pt>
                <c:pt idx="19">
                  <c:v>46</c:v>
                </c:pt>
                <c:pt idx="20">
                  <c:v>57</c:v>
                </c:pt>
                <c:pt idx="21">
                  <c:v>44</c:v>
                </c:pt>
                <c:pt idx="22">
                  <c:v>49</c:v>
                </c:pt>
                <c:pt idx="23">
                  <c:v>42</c:v>
                </c:pt>
                <c:pt idx="24">
                  <c:v>53</c:v>
                </c:pt>
                <c:pt idx="25">
                  <c:v>49</c:v>
                </c:pt>
                <c:pt idx="26">
                  <c:v>53</c:v>
                </c:pt>
                <c:pt idx="27">
                  <c:v>56</c:v>
                </c:pt>
                <c:pt idx="28">
                  <c:v>30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53</c:v>
                </c:pt>
                <c:pt idx="33">
                  <c:v>57</c:v>
                </c:pt>
                <c:pt idx="34">
                  <c:v>51</c:v>
                </c:pt>
                <c:pt idx="35">
                  <c:v>67</c:v>
                </c:pt>
                <c:pt idx="36">
                  <c:v>47</c:v>
                </c:pt>
                <c:pt idx="37">
                  <c:v>54</c:v>
                </c:pt>
                <c:pt idx="38">
                  <c:v>50</c:v>
                </c:pt>
                <c:pt idx="39">
                  <c:v>51</c:v>
                </c:pt>
                <c:pt idx="40">
                  <c:v>51</c:v>
                </c:pt>
                <c:pt idx="41">
                  <c:v>55</c:v>
                </c:pt>
                <c:pt idx="42">
                  <c:v>52</c:v>
                </c:pt>
                <c:pt idx="43">
                  <c:v>34</c:v>
                </c:pt>
                <c:pt idx="44">
                  <c:v>46</c:v>
                </c:pt>
                <c:pt idx="45">
                  <c:v>37</c:v>
                </c:pt>
                <c:pt idx="46">
                  <c:v>51</c:v>
                </c:pt>
                <c:pt idx="47">
                  <c:v>59</c:v>
                </c:pt>
                <c:pt idx="48">
                  <c:v>45</c:v>
                </c:pt>
                <c:pt idx="49">
                  <c:v>53</c:v>
                </c:pt>
                <c:pt idx="50">
                  <c:v>43</c:v>
                </c:pt>
                <c:pt idx="5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A-4B82-A2C3-E95657BADBF8}"/>
            </c:ext>
          </c:extLst>
        </c:ser>
        <c:ser>
          <c:idx val="2"/>
          <c:order val="2"/>
          <c:tx>
            <c:strRef>
              <c:f>'CANAL ENDEMICO MPAL '!$A$9</c:f>
              <c:strCache>
                <c:ptCount val="1"/>
                <c:pt idx="0">
                  <c:v>percentil 50</c:v>
                </c:pt>
              </c:strCache>
            </c:strRef>
          </c:tx>
          <c:marker>
            <c:symbol val="none"/>
          </c:marker>
          <c:val>
            <c:numRef>
              <c:f>'CANAL ENDEMICO MPAL '!$B$9:$BB$9</c:f>
              <c:numCache>
                <c:formatCode>General</c:formatCode>
                <c:ptCount val="53"/>
                <c:pt idx="0">
                  <c:v>74</c:v>
                </c:pt>
                <c:pt idx="1">
                  <c:v>64</c:v>
                </c:pt>
                <c:pt idx="2">
                  <c:v>60</c:v>
                </c:pt>
                <c:pt idx="3">
                  <c:v>40</c:v>
                </c:pt>
                <c:pt idx="4">
                  <c:v>51</c:v>
                </c:pt>
                <c:pt idx="5">
                  <c:v>38</c:v>
                </c:pt>
                <c:pt idx="6">
                  <c:v>45</c:v>
                </c:pt>
                <c:pt idx="7">
                  <c:v>56</c:v>
                </c:pt>
                <c:pt idx="8">
                  <c:v>80</c:v>
                </c:pt>
                <c:pt idx="9">
                  <c:v>67</c:v>
                </c:pt>
                <c:pt idx="10">
                  <c:v>100</c:v>
                </c:pt>
                <c:pt idx="11">
                  <c:v>71</c:v>
                </c:pt>
                <c:pt idx="12">
                  <c:v>60</c:v>
                </c:pt>
                <c:pt idx="13">
                  <c:v>89</c:v>
                </c:pt>
                <c:pt idx="14">
                  <c:v>56</c:v>
                </c:pt>
                <c:pt idx="15">
                  <c:v>64</c:v>
                </c:pt>
                <c:pt idx="16">
                  <c:v>82</c:v>
                </c:pt>
                <c:pt idx="17">
                  <c:v>96</c:v>
                </c:pt>
                <c:pt idx="18">
                  <c:v>78</c:v>
                </c:pt>
                <c:pt idx="19">
                  <c:v>52.5</c:v>
                </c:pt>
                <c:pt idx="20">
                  <c:v>68</c:v>
                </c:pt>
                <c:pt idx="21">
                  <c:v>54</c:v>
                </c:pt>
                <c:pt idx="22">
                  <c:v>72</c:v>
                </c:pt>
                <c:pt idx="23">
                  <c:v>70.5</c:v>
                </c:pt>
                <c:pt idx="24">
                  <c:v>65.5</c:v>
                </c:pt>
                <c:pt idx="25">
                  <c:v>76</c:v>
                </c:pt>
                <c:pt idx="26">
                  <c:v>100</c:v>
                </c:pt>
                <c:pt idx="27">
                  <c:v>99.5</c:v>
                </c:pt>
                <c:pt idx="28">
                  <c:v>84</c:v>
                </c:pt>
                <c:pt idx="29">
                  <c:v>89</c:v>
                </c:pt>
                <c:pt idx="30">
                  <c:v>79</c:v>
                </c:pt>
                <c:pt idx="31">
                  <c:v>84.5</c:v>
                </c:pt>
                <c:pt idx="32">
                  <c:v>87</c:v>
                </c:pt>
                <c:pt idx="33">
                  <c:v>90</c:v>
                </c:pt>
                <c:pt idx="34">
                  <c:v>86.5</c:v>
                </c:pt>
                <c:pt idx="35">
                  <c:v>86.5</c:v>
                </c:pt>
                <c:pt idx="36">
                  <c:v>84.5</c:v>
                </c:pt>
                <c:pt idx="37">
                  <c:v>97.5</c:v>
                </c:pt>
                <c:pt idx="38">
                  <c:v>97.5</c:v>
                </c:pt>
                <c:pt idx="39">
                  <c:v>80</c:v>
                </c:pt>
                <c:pt idx="40">
                  <c:v>86</c:v>
                </c:pt>
                <c:pt idx="41">
                  <c:v>89.5</c:v>
                </c:pt>
                <c:pt idx="42">
                  <c:v>78.5</c:v>
                </c:pt>
                <c:pt idx="43">
                  <c:v>71.5</c:v>
                </c:pt>
                <c:pt idx="44">
                  <c:v>74.5</c:v>
                </c:pt>
                <c:pt idx="45">
                  <c:v>83</c:v>
                </c:pt>
                <c:pt idx="46">
                  <c:v>90</c:v>
                </c:pt>
                <c:pt idx="47">
                  <c:v>80.5</c:v>
                </c:pt>
                <c:pt idx="48">
                  <c:v>66</c:v>
                </c:pt>
                <c:pt idx="49">
                  <c:v>79.5</c:v>
                </c:pt>
                <c:pt idx="50">
                  <c:v>69</c:v>
                </c:pt>
                <c:pt idx="51">
                  <c:v>60.5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AA-4B82-A2C3-E95657BADBF8}"/>
            </c:ext>
          </c:extLst>
        </c:ser>
        <c:ser>
          <c:idx val="3"/>
          <c:order val="3"/>
          <c:tx>
            <c:strRef>
              <c:f>'CANAL ENDEMICO MPAL '!$A$10</c:f>
              <c:strCache>
                <c:ptCount val="1"/>
                <c:pt idx="0">
                  <c:v>percntil 75</c:v>
                </c:pt>
              </c:strCache>
            </c:strRef>
          </c:tx>
          <c:marker>
            <c:symbol val="none"/>
          </c:marker>
          <c:val>
            <c:numRef>
              <c:f>'CANAL ENDEMICO MPAL '!$B$10:$BB$10</c:f>
              <c:numCache>
                <c:formatCode>General</c:formatCode>
                <c:ptCount val="53"/>
                <c:pt idx="0">
                  <c:v>84</c:v>
                </c:pt>
                <c:pt idx="1">
                  <c:v>69</c:v>
                </c:pt>
                <c:pt idx="2">
                  <c:v>71</c:v>
                </c:pt>
                <c:pt idx="3">
                  <c:v>62</c:v>
                </c:pt>
                <c:pt idx="4">
                  <c:v>79</c:v>
                </c:pt>
                <c:pt idx="5">
                  <c:v>73</c:v>
                </c:pt>
                <c:pt idx="6">
                  <c:v>99</c:v>
                </c:pt>
                <c:pt idx="7">
                  <c:v>83</c:v>
                </c:pt>
                <c:pt idx="8">
                  <c:v>83</c:v>
                </c:pt>
                <c:pt idx="9">
                  <c:v>87</c:v>
                </c:pt>
                <c:pt idx="10">
                  <c:v>109</c:v>
                </c:pt>
                <c:pt idx="11">
                  <c:v>95</c:v>
                </c:pt>
                <c:pt idx="12">
                  <c:v>92</c:v>
                </c:pt>
                <c:pt idx="13">
                  <c:v>116</c:v>
                </c:pt>
                <c:pt idx="14">
                  <c:v>123</c:v>
                </c:pt>
                <c:pt idx="15">
                  <c:v>117</c:v>
                </c:pt>
                <c:pt idx="16">
                  <c:v>89</c:v>
                </c:pt>
                <c:pt idx="17">
                  <c:v>110</c:v>
                </c:pt>
                <c:pt idx="18">
                  <c:v>120</c:v>
                </c:pt>
                <c:pt idx="19">
                  <c:v>75.5</c:v>
                </c:pt>
                <c:pt idx="20">
                  <c:v>91.25</c:v>
                </c:pt>
                <c:pt idx="21">
                  <c:v>84.25</c:v>
                </c:pt>
                <c:pt idx="22">
                  <c:v>109</c:v>
                </c:pt>
                <c:pt idx="23">
                  <c:v>104.75</c:v>
                </c:pt>
                <c:pt idx="24">
                  <c:v>103.25</c:v>
                </c:pt>
                <c:pt idx="25">
                  <c:v>111.75</c:v>
                </c:pt>
                <c:pt idx="26">
                  <c:v>147.25</c:v>
                </c:pt>
                <c:pt idx="27">
                  <c:v>148</c:v>
                </c:pt>
                <c:pt idx="28">
                  <c:v>140.75</c:v>
                </c:pt>
                <c:pt idx="29">
                  <c:v>143</c:v>
                </c:pt>
                <c:pt idx="30">
                  <c:v>134.5</c:v>
                </c:pt>
                <c:pt idx="31">
                  <c:v>138.25</c:v>
                </c:pt>
                <c:pt idx="32">
                  <c:v>144.75</c:v>
                </c:pt>
                <c:pt idx="33">
                  <c:v>135.25</c:v>
                </c:pt>
                <c:pt idx="34">
                  <c:v>135.75</c:v>
                </c:pt>
                <c:pt idx="35">
                  <c:v>133.75</c:v>
                </c:pt>
                <c:pt idx="36">
                  <c:v>145.75</c:v>
                </c:pt>
                <c:pt idx="37">
                  <c:v>160</c:v>
                </c:pt>
                <c:pt idx="38">
                  <c:v>157.75</c:v>
                </c:pt>
                <c:pt idx="39">
                  <c:v>125.75</c:v>
                </c:pt>
                <c:pt idx="40">
                  <c:v>137</c:v>
                </c:pt>
                <c:pt idx="41">
                  <c:v>127.75</c:v>
                </c:pt>
                <c:pt idx="42">
                  <c:v>121.75</c:v>
                </c:pt>
                <c:pt idx="43">
                  <c:v>119.25</c:v>
                </c:pt>
                <c:pt idx="44">
                  <c:v>111.25</c:v>
                </c:pt>
                <c:pt idx="45">
                  <c:v>129.5</c:v>
                </c:pt>
                <c:pt idx="46">
                  <c:v>129.25</c:v>
                </c:pt>
                <c:pt idx="47">
                  <c:v>103.25</c:v>
                </c:pt>
                <c:pt idx="48">
                  <c:v>100.5</c:v>
                </c:pt>
                <c:pt idx="49">
                  <c:v>119.5</c:v>
                </c:pt>
                <c:pt idx="50">
                  <c:v>112.25</c:v>
                </c:pt>
                <c:pt idx="51">
                  <c:v>109.5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AA-4B82-A2C3-E95657BAD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260520"/>
        <c:axId val="330261304"/>
      </c:lineChart>
      <c:catAx>
        <c:axId val="330260520"/>
        <c:scaling>
          <c:orientation val="minMax"/>
        </c:scaling>
        <c:delete val="0"/>
        <c:axPos val="b"/>
        <c:majorTickMark val="out"/>
        <c:minorTickMark val="none"/>
        <c:tickLblPos val="nextTo"/>
        <c:crossAx val="330261304"/>
        <c:crosses val="autoZero"/>
        <c:auto val="1"/>
        <c:lblAlgn val="ctr"/>
        <c:lblOffset val="100"/>
        <c:noMultiLvlLbl val="0"/>
      </c:catAx>
      <c:valAx>
        <c:axId val="330261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260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234795003944901"/>
          <c:y val="0.95546597641721398"/>
          <c:w val="0.81742526502368995"/>
          <c:h val="4.3661400806212301E-2"/>
        </c:manualLayout>
      </c:layout>
      <c:overlay val="0"/>
      <c:txPr>
        <a:bodyPr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65650884548499"/>
          <c:y val="0.134596991685865"/>
          <c:w val="0.85450949313154001"/>
          <c:h val="0.61304278569364801"/>
        </c:manualLayout>
      </c:layout>
      <c:lineChart>
        <c:grouping val="standard"/>
        <c:varyColors val="0"/>
        <c:ser>
          <c:idx val="0"/>
          <c:order val="0"/>
          <c:tx>
            <c:strRef>
              <c:f>'CANAL ENDEMICO MPAL '!$A$7</c:f>
              <c:strCache>
                <c:ptCount val="1"/>
                <c:pt idx="0">
                  <c:v>2018</c:v>
                </c:pt>
              </c:strCache>
            </c:strRef>
          </c:tx>
          <c:marker>
            <c:symbol val="none"/>
          </c:marker>
          <c:val>
            <c:numRef>
              <c:f>'CANAL ENDEMICO MPAL '!$B$7:$BB$7</c:f>
              <c:numCache>
                <c:formatCode>General</c:formatCode>
                <c:ptCount val="53"/>
                <c:pt idx="0">
                  <c:v>25</c:v>
                </c:pt>
                <c:pt idx="1">
                  <c:v>27</c:v>
                </c:pt>
                <c:pt idx="2">
                  <c:v>46</c:v>
                </c:pt>
                <c:pt idx="3">
                  <c:v>40</c:v>
                </c:pt>
                <c:pt idx="4">
                  <c:v>25</c:v>
                </c:pt>
                <c:pt idx="5">
                  <c:v>35</c:v>
                </c:pt>
                <c:pt idx="6">
                  <c:v>45</c:v>
                </c:pt>
                <c:pt idx="7">
                  <c:v>56</c:v>
                </c:pt>
                <c:pt idx="8">
                  <c:v>80</c:v>
                </c:pt>
                <c:pt idx="9">
                  <c:v>100</c:v>
                </c:pt>
                <c:pt idx="10">
                  <c:v>140</c:v>
                </c:pt>
                <c:pt idx="11">
                  <c:v>130</c:v>
                </c:pt>
                <c:pt idx="12">
                  <c:v>125</c:v>
                </c:pt>
                <c:pt idx="13">
                  <c:v>150</c:v>
                </c:pt>
                <c:pt idx="14">
                  <c:v>123</c:v>
                </c:pt>
                <c:pt idx="15">
                  <c:v>126</c:v>
                </c:pt>
                <c:pt idx="16">
                  <c:v>120</c:v>
                </c:pt>
                <c:pt idx="17">
                  <c:v>128</c:v>
                </c:pt>
                <c:pt idx="18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63-467B-8101-7403E66EEA2E}"/>
            </c:ext>
          </c:extLst>
        </c:ser>
        <c:ser>
          <c:idx val="1"/>
          <c:order val="1"/>
          <c:tx>
            <c:strRef>
              <c:f>'CANAL ENDEMICO MPAL '!$A$8</c:f>
              <c:strCache>
                <c:ptCount val="1"/>
                <c:pt idx="0">
                  <c:v>pecentil 25</c:v>
                </c:pt>
              </c:strCache>
            </c:strRef>
          </c:tx>
          <c:marker>
            <c:symbol val="none"/>
          </c:marker>
          <c:val>
            <c:numRef>
              <c:f>'CANAL ENDEMICO MPAL '!$B$8:$BB$8</c:f>
              <c:numCache>
                <c:formatCode>General</c:formatCode>
                <c:ptCount val="53"/>
                <c:pt idx="0">
                  <c:v>31</c:v>
                </c:pt>
                <c:pt idx="1">
                  <c:v>64</c:v>
                </c:pt>
                <c:pt idx="2">
                  <c:v>60</c:v>
                </c:pt>
                <c:pt idx="3">
                  <c:v>40</c:v>
                </c:pt>
                <c:pt idx="4">
                  <c:v>51</c:v>
                </c:pt>
                <c:pt idx="5">
                  <c:v>38</c:v>
                </c:pt>
                <c:pt idx="6">
                  <c:v>35</c:v>
                </c:pt>
                <c:pt idx="7">
                  <c:v>40</c:v>
                </c:pt>
                <c:pt idx="8">
                  <c:v>41</c:v>
                </c:pt>
                <c:pt idx="9">
                  <c:v>40</c:v>
                </c:pt>
                <c:pt idx="10">
                  <c:v>33</c:v>
                </c:pt>
                <c:pt idx="11">
                  <c:v>34</c:v>
                </c:pt>
                <c:pt idx="12">
                  <c:v>43</c:v>
                </c:pt>
                <c:pt idx="13">
                  <c:v>56</c:v>
                </c:pt>
                <c:pt idx="14">
                  <c:v>44</c:v>
                </c:pt>
                <c:pt idx="15">
                  <c:v>40</c:v>
                </c:pt>
                <c:pt idx="16">
                  <c:v>49</c:v>
                </c:pt>
                <c:pt idx="17">
                  <c:v>34</c:v>
                </c:pt>
                <c:pt idx="18">
                  <c:v>42</c:v>
                </c:pt>
                <c:pt idx="19">
                  <c:v>46</c:v>
                </c:pt>
                <c:pt idx="20">
                  <c:v>57</c:v>
                </c:pt>
                <c:pt idx="21">
                  <c:v>44</c:v>
                </c:pt>
                <c:pt idx="22">
                  <c:v>49</c:v>
                </c:pt>
                <c:pt idx="23">
                  <c:v>42</c:v>
                </c:pt>
                <c:pt idx="24">
                  <c:v>53</c:v>
                </c:pt>
                <c:pt idx="25">
                  <c:v>49</c:v>
                </c:pt>
                <c:pt idx="26">
                  <c:v>53</c:v>
                </c:pt>
                <c:pt idx="27">
                  <c:v>56</c:v>
                </c:pt>
                <c:pt idx="28">
                  <c:v>30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53</c:v>
                </c:pt>
                <c:pt idx="33">
                  <c:v>57</c:v>
                </c:pt>
                <c:pt idx="34">
                  <c:v>51</c:v>
                </c:pt>
                <c:pt idx="35">
                  <c:v>67</c:v>
                </c:pt>
                <c:pt idx="36">
                  <c:v>47</c:v>
                </c:pt>
                <c:pt idx="37">
                  <c:v>54</c:v>
                </c:pt>
                <c:pt idx="38">
                  <c:v>50</c:v>
                </c:pt>
                <c:pt idx="39">
                  <c:v>51</c:v>
                </c:pt>
                <c:pt idx="40">
                  <c:v>51</c:v>
                </c:pt>
                <c:pt idx="41">
                  <c:v>55</c:v>
                </c:pt>
                <c:pt idx="42">
                  <c:v>52</c:v>
                </c:pt>
                <c:pt idx="43">
                  <c:v>34</c:v>
                </c:pt>
                <c:pt idx="44">
                  <c:v>46</c:v>
                </c:pt>
                <c:pt idx="45">
                  <c:v>37</c:v>
                </c:pt>
                <c:pt idx="46">
                  <c:v>51</c:v>
                </c:pt>
                <c:pt idx="47">
                  <c:v>59</c:v>
                </c:pt>
                <c:pt idx="48">
                  <c:v>45</c:v>
                </c:pt>
                <c:pt idx="49">
                  <c:v>53</c:v>
                </c:pt>
                <c:pt idx="50">
                  <c:v>43</c:v>
                </c:pt>
                <c:pt idx="5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63-467B-8101-7403E66EEA2E}"/>
            </c:ext>
          </c:extLst>
        </c:ser>
        <c:ser>
          <c:idx val="2"/>
          <c:order val="2"/>
          <c:tx>
            <c:strRef>
              <c:f>'CANAL ENDEMICO MPAL '!$A$9</c:f>
              <c:strCache>
                <c:ptCount val="1"/>
                <c:pt idx="0">
                  <c:v>percentil 50</c:v>
                </c:pt>
              </c:strCache>
            </c:strRef>
          </c:tx>
          <c:marker>
            <c:symbol val="none"/>
          </c:marker>
          <c:val>
            <c:numRef>
              <c:f>'CANAL ENDEMICO MPAL '!$B$9:$BB$9</c:f>
              <c:numCache>
                <c:formatCode>General</c:formatCode>
                <c:ptCount val="53"/>
                <c:pt idx="0">
                  <c:v>74</c:v>
                </c:pt>
                <c:pt idx="1">
                  <c:v>64</c:v>
                </c:pt>
                <c:pt idx="2">
                  <c:v>60</c:v>
                </c:pt>
                <c:pt idx="3">
                  <c:v>40</c:v>
                </c:pt>
                <c:pt idx="4">
                  <c:v>51</c:v>
                </c:pt>
                <c:pt idx="5">
                  <c:v>38</c:v>
                </c:pt>
                <c:pt idx="6">
                  <c:v>45</c:v>
                </c:pt>
                <c:pt idx="7">
                  <c:v>56</c:v>
                </c:pt>
                <c:pt idx="8">
                  <c:v>80</c:v>
                </c:pt>
                <c:pt idx="9">
                  <c:v>67</c:v>
                </c:pt>
                <c:pt idx="10">
                  <c:v>100</c:v>
                </c:pt>
                <c:pt idx="11">
                  <c:v>71</c:v>
                </c:pt>
                <c:pt idx="12">
                  <c:v>60</c:v>
                </c:pt>
                <c:pt idx="13">
                  <c:v>89</c:v>
                </c:pt>
                <c:pt idx="14">
                  <c:v>56</c:v>
                </c:pt>
                <c:pt idx="15">
                  <c:v>64</c:v>
                </c:pt>
                <c:pt idx="16">
                  <c:v>82</c:v>
                </c:pt>
                <c:pt idx="17">
                  <c:v>96</c:v>
                </c:pt>
                <c:pt idx="18">
                  <c:v>78</c:v>
                </c:pt>
                <c:pt idx="19">
                  <c:v>52.5</c:v>
                </c:pt>
                <c:pt idx="20">
                  <c:v>68</c:v>
                </c:pt>
                <c:pt idx="21">
                  <c:v>54</c:v>
                </c:pt>
                <c:pt idx="22">
                  <c:v>72</c:v>
                </c:pt>
                <c:pt idx="23">
                  <c:v>70.5</c:v>
                </c:pt>
                <c:pt idx="24">
                  <c:v>65.5</c:v>
                </c:pt>
                <c:pt idx="25">
                  <c:v>76</c:v>
                </c:pt>
                <c:pt idx="26">
                  <c:v>100</c:v>
                </c:pt>
                <c:pt idx="27">
                  <c:v>99.5</c:v>
                </c:pt>
                <c:pt idx="28">
                  <c:v>84</c:v>
                </c:pt>
                <c:pt idx="29">
                  <c:v>89</c:v>
                </c:pt>
                <c:pt idx="30">
                  <c:v>79</c:v>
                </c:pt>
                <c:pt idx="31">
                  <c:v>84.5</c:v>
                </c:pt>
                <c:pt idx="32">
                  <c:v>87</c:v>
                </c:pt>
                <c:pt idx="33">
                  <c:v>90</c:v>
                </c:pt>
                <c:pt idx="34">
                  <c:v>86.5</c:v>
                </c:pt>
                <c:pt idx="35">
                  <c:v>86.5</c:v>
                </c:pt>
                <c:pt idx="36">
                  <c:v>84.5</c:v>
                </c:pt>
                <c:pt idx="37">
                  <c:v>97.5</c:v>
                </c:pt>
                <c:pt idx="38">
                  <c:v>97.5</c:v>
                </c:pt>
                <c:pt idx="39">
                  <c:v>80</c:v>
                </c:pt>
                <c:pt idx="40">
                  <c:v>86</c:v>
                </c:pt>
                <c:pt idx="41">
                  <c:v>89.5</c:v>
                </c:pt>
                <c:pt idx="42">
                  <c:v>78.5</c:v>
                </c:pt>
                <c:pt idx="43">
                  <c:v>71.5</c:v>
                </c:pt>
                <c:pt idx="44">
                  <c:v>74.5</c:v>
                </c:pt>
                <c:pt idx="45">
                  <c:v>83</c:v>
                </c:pt>
                <c:pt idx="46">
                  <c:v>90</c:v>
                </c:pt>
                <c:pt idx="47">
                  <c:v>80.5</c:v>
                </c:pt>
                <c:pt idx="48">
                  <c:v>66</c:v>
                </c:pt>
                <c:pt idx="49">
                  <c:v>79.5</c:v>
                </c:pt>
                <c:pt idx="50">
                  <c:v>69</c:v>
                </c:pt>
                <c:pt idx="51">
                  <c:v>60.5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63-467B-8101-7403E66EEA2E}"/>
            </c:ext>
          </c:extLst>
        </c:ser>
        <c:ser>
          <c:idx val="3"/>
          <c:order val="3"/>
          <c:tx>
            <c:strRef>
              <c:f>'CANAL ENDEMICO MPAL '!$A$10</c:f>
              <c:strCache>
                <c:ptCount val="1"/>
                <c:pt idx="0">
                  <c:v>percntil 75</c:v>
                </c:pt>
              </c:strCache>
            </c:strRef>
          </c:tx>
          <c:marker>
            <c:symbol val="none"/>
          </c:marker>
          <c:val>
            <c:numRef>
              <c:f>'CANAL ENDEMICO MPAL '!$B$10:$BB$10</c:f>
              <c:numCache>
                <c:formatCode>General</c:formatCode>
                <c:ptCount val="53"/>
                <c:pt idx="0">
                  <c:v>84</c:v>
                </c:pt>
                <c:pt idx="1">
                  <c:v>69</c:v>
                </c:pt>
                <c:pt idx="2">
                  <c:v>71</c:v>
                </c:pt>
                <c:pt idx="3">
                  <c:v>62</c:v>
                </c:pt>
                <c:pt idx="4">
                  <c:v>79</c:v>
                </c:pt>
                <c:pt idx="5">
                  <c:v>73</c:v>
                </c:pt>
                <c:pt idx="6">
                  <c:v>99</c:v>
                </c:pt>
                <c:pt idx="7">
                  <c:v>83</c:v>
                </c:pt>
                <c:pt idx="8">
                  <c:v>83</c:v>
                </c:pt>
                <c:pt idx="9">
                  <c:v>87</c:v>
                </c:pt>
                <c:pt idx="10">
                  <c:v>109</c:v>
                </c:pt>
                <c:pt idx="11">
                  <c:v>95</c:v>
                </c:pt>
                <c:pt idx="12">
                  <c:v>92</c:v>
                </c:pt>
                <c:pt idx="13">
                  <c:v>116</c:v>
                </c:pt>
                <c:pt idx="14">
                  <c:v>123</c:v>
                </c:pt>
                <c:pt idx="15">
                  <c:v>117</c:v>
                </c:pt>
                <c:pt idx="16">
                  <c:v>89</c:v>
                </c:pt>
                <c:pt idx="17">
                  <c:v>110</c:v>
                </c:pt>
                <c:pt idx="18">
                  <c:v>120</c:v>
                </c:pt>
                <c:pt idx="19">
                  <c:v>75.5</c:v>
                </c:pt>
                <c:pt idx="20">
                  <c:v>91.25</c:v>
                </c:pt>
                <c:pt idx="21">
                  <c:v>84.25</c:v>
                </c:pt>
                <c:pt idx="22">
                  <c:v>109</c:v>
                </c:pt>
                <c:pt idx="23">
                  <c:v>104.75</c:v>
                </c:pt>
                <c:pt idx="24">
                  <c:v>103.25</c:v>
                </c:pt>
                <c:pt idx="25">
                  <c:v>111.75</c:v>
                </c:pt>
                <c:pt idx="26">
                  <c:v>147.25</c:v>
                </c:pt>
                <c:pt idx="27">
                  <c:v>148</c:v>
                </c:pt>
                <c:pt idx="28">
                  <c:v>140.75</c:v>
                </c:pt>
                <c:pt idx="29">
                  <c:v>143</c:v>
                </c:pt>
                <c:pt idx="30">
                  <c:v>134.5</c:v>
                </c:pt>
                <c:pt idx="31">
                  <c:v>138.25</c:v>
                </c:pt>
                <c:pt idx="32">
                  <c:v>144.75</c:v>
                </c:pt>
                <c:pt idx="33">
                  <c:v>135.25</c:v>
                </c:pt>
                <c:pt idx="34">
                  <c:v>135.75</c:v>
                </c:pt>
                <c:pt idx="35">
                  <c:v>133.75</c:v>
                </c:pt>
                <c:pt idx="36">
                  <c:v>145.75</c:v>
                </c:pt>
                <c:pt idx="37">
                  <c:v>160</c:v>
                </c:pt>
                <c:pt idx="38">
                  <c:v>157.75</c:v>
                </c:pt>
                <c:pt idx="39">
                  <c:v>125.75</c:v>
                </c:pt>
                <c:pt idx="40">
                  <c:v>137</c:v>
                </c:pt>
                <c:pt idx="41">
                  <c:v>127.75</c:v>
                </c:pt>
                <c:pt idx="42">
                  <c:v>121.75</c:v>
                </c:pt>
                <c:pt idx="43">
                  <c:v>119.25</c:v>
                </c:pt>
                <c:pt idx="44">
                  <c:v>111.25</c:v>
                </c:pt>
                <c:pt idx="45">
                  <c:v>129.5</c:v>
                </c:pt>
                <c:pt idx="46">
                  <c:v>129.25</c:v>
                </c:pt>
                <c:pt idx="47">
                  <c:v>103.25</c:v>
                </c:pt>
                <c:pt idx="48">
                  <c:v>100.5</c:v>
                </c:pt>
                <c:pt idx="49">
                  <c:v>119.5</c:v>
                </c:pt>
                <c:pt idx="50">
                  <c:v>112.25</c:v>
                </c:pt>
                <c:pt idx="51">
                  <c:v>109.5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63-467B-8101-7403E66EE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258168"/>
        <c:axId val="330260128"/>
      </c:lineChart>
      <c:catAx>
        <c:axId val="330258168"/>
        <c:scaling>
          <c:orientation val="minMax"/>
        </c:scaling>
        <c:delete val="0"/>
        <c:axPos val="b"/>
        <c:majorTickMark val="out"/>
        <c:minorTickMark val="none"/>
        <c:tickLblPos val="nextTo"/>
        <c:crossAx val="330260128"/>
        <c:crosses val="autoZero"/>
        <c:auto val="1"/>
        <c:lblAlgn val="ctr"/>
        <c:lblOffset val="100"/>
        <c:noMultiLvlLbl val="0"/>
      </c:catAx>
      <c:valAx>
        <c:axId val="33026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0258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92804364667357"/>
          <c:y val="0.86034344654421413"/>
          <c:w val="0.81742526502368995"/>
          <c:h val="0.13579469233012501"/>
        </c:manualLayout>
      </c:layout>
      <c:overlay val="0"/>
      <c:txPr>
        <a:bodyPr/>
        <a:lstStyle/>
        <a:p>
          <a:pPr>
            <a:defRPr sz="18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38428-0CE9-42C3-A355-9D25E5C08CE8}" type="doc">
      <dgm:prSet loTypeId="urn:microsoft.com/office/officeart/2005/8/layout/target3" loCatId="relationship" qsTypeId="urn:microsoft.com/office/officeart/2005/8/quickstyle/3d1" qsCatId="accent3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C98AF50-6209-4B0F-8018-6119D0E9D65D}" type="parTrans" cxnId="{12958541-86D5-403B-BE64-656CB8596A81}">
      <dgm:prSet/>
      <dgm:spPr/>
      <dgm:t>
        <a:bodyPr/>
        <a:lstStyle/>
        <a:p>
          <a:endParaRPr lang="en-US"/>
        </a:p>
      </dgm:t>
    </dgm:pt>
    <dgm:pt modelId="{7F329071-A50B-4389-9AC4-7CC092CEEF9E}">
      <dgm:prSet custT="1"/>
      <dgm:spPr/>
      <dgm:t>
        <a:bodyPr/>
        <a:lstStyle/>
        <a:p>
          <a:pPr rtl="0">
            <a:defRPr b="0" i="0"/>
          </a:pPr>
          <a:r>
            <a:rPr lang="x-none" sz="3200" dirty="0">
              <a:latin typeface="Gotham Light" pitchFamily="50" charset="0"/>
            </a:rPr>
            <a:t>Si se sospecha el origen y sigue siendo una amenaza para la salud pública...</a:t>
          </a:r>
        </a:p>
      </dgm:t>
    </dgm:pt>
    <dgm:pt modelId="{2BE7E90C-5697-46D8-8316-437F488000A1}" type="sibTrans" cxnId="{12958541-86D5-403B-BE64-656CB8596A81}">
      <dgm:prSet/>
      <dgm:spPr/>
      <dgm:t>
        <a:bodyPr/>
        <a:lstStyle/>
        <a:p>
          <a:endParaRPr lang="en-US"/>
        </a:p>
      </dgm:t>
    </dgm:pt>
    <dgm:pt modelId="{FDC17A6D-3D1B-460D-B0E7-08AAE8156ED7}" type="parTrans" cxnId="{DDF37B1D-B248-4B6C-BF89-95D3E7DEDD75}">
      <dgm:prSet/>
      <dgm:spPr/>
      <dgm:t>
        <a:bodyPr/>
        <a:lstStyle/>
        <a:p>
          <a:endParaRPr lang="en-US"/>
        </a:p>
      </dgm:t>
    </dgm:pt>
    <dgm:pt modelId="{28B71949-512A-48F6-806B-F257AC73658F}">
      <dgm:prSet custT="1"/>
      <dgm:spPr/>
      <dgm:t>
        <a:bodyPr/>
        <a:lstStyle/>
        <a:p>
          <a:pPr rtl="0">
            <a:defRPr b="0" i="0"/>
          </a:pPr>
          <a:r>
            <a:rPr lang="x-none" sz="4000" b="1" dirty="0">
              <a:latin typeface="Gotham Light" pitchFamily="50" charset="0"/>
            </a:rPr>
            <a:t>deben tomarse medidas de control inmediatas</a:t>
          </a:r>
        </a:p>
      </dgm:t>
    </dgm:pt>
    <dgm:pt modelId="{FA36090A-C5F5-4F6D-BD4D-54CE936BCC56}" type="sibTrans" cxnId="{DDF37B1D-B248-4B6C-BF89-95D3E7DEDD75}">
      <dgm:prSet/>
      <dgm:spPr/>
      <dgm:t>
        <a:bodyPr/>
        <a:lstStyle/>
        <a:p>
          <a:endParaRPr lang="en-US"/>
        </a:p>
      </dgm:t>
    </dgm:pt>
    <dgm:pt modelId="{833B3AE6-5B72-4E1B-B997-0605CB523E4E}" type="pres">
      <dgm:prSet presAssocID="{A3E38428-0CE9-42C3-A355-9D25E5C08CE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D9A35A-F5F3-4468-B32C-ED770068A79C}" type="pres">
      <dgm:prSet presAssocID="{7F329071-A50B-4389-9AC4-7CC092CEEF9E}" presName="circle1" presStyleLbl="node1" presStyleIdx="0" presStyleCnt="2"/>
      <dgm:spPr/>
    </dgm:pt>
    <dgm:pt modelId="{B816B055-5F65-46D0-B24D-FE211794CDD6}" type="pres">
      <dgm:prSet presAssocID="{7F329071-A50B-4389-9AC4-7CC092CEEF9E}" presName="space" presStyleCnt="0"/>
      <dgm:spPr/>
    </dgm:pt>
    <dgm:pt modelId="{A3A05732-C3B1-40A8-82E1-5CC54D76343C}" type="pres">
      <dgm:prSet presAssocID="{7F329071-A50B-4389-9AC4-7CC092CEEF9E}" presName="rect1" presStyleLbl="alignAcc1" presStyleIdx="0" presStyleCnt="2"/>
      <dgm:spPr/>
    </dgm:pt>
    <dgm:pt modelId="{8874F50F-3898-409E-B97B-686A0C9454E0}" type="pres">
      <dgm:prSet presAssocID="{28B71949-512A-48F6-806B-F257AC73658F}" presName="vertSpace2" presStyleLbl="node1" presStyleIdx="0" presStyleCnt="2"/>
      <dgm:spPr/>
    </dgm:pt>
    <dgm:pt modelId="{D7AD9CCB-A2D6-4041-87EC-7D066C37C84C}" type="pres">
      <dgm:prSet presAssocID="{28B71949-512A-48F6-806B-F257AC73658F}" presName="circle2" presStyleLbl="node1" presStyleIdx="1" presStyleCnt="2"/>
      <dgm:spPr/>
    </dgm:pt>
    <dgm:pt modelId="{A342843C-9768-4A15-B608-28BB798ACEA0}" type="pres">
      <dgm:prSet presAssocID="{28B71949-512A-48F6-806B-F257AC73658F}" presName="rect2" presStyleLbl="alignAcc1" presStyleIdx="1" presStyleCnt="2"/>
      <dgm:spPr/>
    </dgm:pt>
    <dgm:pt modelId="{E92D0B9C-BBB8-4BE5-A15C-C747D924B2DF}" type="pres">
      <dgm:prSet presAssocID="{7F329071-A50B-4389-9AC4-7CC092CEEF9E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6672F29B-D1DA-4F54-AF1B-61F73CB1B3C4}" type="pres">
      <dgm:prSet presAssocID="{28B71949-512A-48F6-806B-F257AC73658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DDF37B1D-B248-4B6C-BF89-95D3E7DEDD75}" srcId="{A3E38428-0CE9-42C3-A355-9D25E5C08CE8}" destId="{28B71949-512A-48F6-806B-F257AC73658F}" srcOrd="1" destOrd="0" parTransId="{FDC17A6D-3D1B-460D-B0E7-08AAE8156ED7}" sibTransId="{FA36090A-C5F5-4F6D-BD4D-54CE936BCC56}"/>
    <dgm:cxn modelId="{35E6AF36-BDF6-4206-A663-63C6E29A8059}" type="presOf" srcId="{7F329071-A50B-4389-9AC4-7CC092CEEF9E}" destId="{A3A05732-C3B1-40A8-82E1-5CC54D76343C}" srcOrd="0" destOrd="0" presId="urn:microsoft.com/office/officeart/2005/8/layout/target3"/>
    <dgm:cxn modelId="{12958541-86D5-403B-BE64-656CB8596A81}" srcId="{A3E38428-0CE9-42C3-A355-9D25E5C08CE8}" destId="{7F329071-A50B-4389-9AC4-7CC092CEEF9E}" srcOrd="0" destOrd="0" parTransId="{3C98AF50-6209-4B0F-8018-6119D0E9D65D}" sibTransId="{2BE7E90C-5697-46D8-8316-437F488000A1}"/>
    <dgm:cxn modelId="{4E1D4864-FEB7-41C0-A27E-545EA6DA6C1B}" type="presOf" srcId="{A3E38428-0CE9-42C3-A355-9D25E5C08CE8}" destId="{833B3AE6-5B72-4E1B-B997-0605CB523E4E}" srcOrd="0" destOrd="0" presId="urn:microsoft.com/office/officeart/2005/8/layout/target3"/>
    <dgm:cxn modelId="{4FA4F985-E6A3-4D83-AB7E-34AD860CE6AB}" type="presOf" srcId="{28B71949-512A-48F6-806B-F257AC73658F}" destId="{6672F29B-D1DA-4F54-AF1B-61F73CB1B3C4}" srcOrd="1" destOrd="0" presId="urn:microsoft.com/office/officeart/2005/8/layout/target3"/>
    <dgm:cxn modelId="{60A19287-9D8A-44E3-8979-E0A849991F87}" type="presOf" srcId="{7F329071-A50B-4389-9AC4-7CC092CEEF9E}" destId="{E92D0B9C-BBB8-4BE5-A15C-C747D924B2DF}" srcOrd="1" destOrd="0" presId="urn:microsoft.com/office/officeart/2005/8/layout/target3"/>
    <dgm:cxn modelId="{B87387FB-93AA-41F4-A5E8-ECD07E765987}" type="presOf" srcId="{28B71949-512A-48F6-806B-F257AC73658F}" destId="{A342843C-9768-4A15-B608-28BB798ACEA0}" srcOrd="0" destOrd="0" presId="urn:microsoft.com/office/officeart/2005/8/layout/target3"/>
    <dgm:cxn modelId="{E761844B-25F0-40DF-B814-ACC7D5D76102}" type="presParOf" srcId="{833B3AE6-5B72-4E1B-B997-0605CB523E4E}" destId="{60D9A35A-F5F3-4468-B32C-ED770068A79C}" srcOrd="0" destOrd="0" presId="urn:microsoft.com/office/officeart/2005/8/layout/target3"/>
    <dgm:cxn modelId="{2231E0F4-5BE4-4859-AEAC-0D3CB1287C55}" type="presParOf" srcId="{833B3AE6-5B72-4E1B-B997-0605CB523E4E}" destId="{B816B055-5F65-46D0-B24D-FE211794CDD6}" srcOrd="1" destOrd="0" presId="urn:microsoft.com/office/officeart/2005/8/layout/target3"/>
    <dgm:cxn modelId="{2529EEF6-B677-4C13-8079-46D9D5D80E7E}" type="presParOf" srcId="{833B3AE6-5B72-4E1B-B997-0605CB523E4E}" destId="{A3A05732-C3B1-40A8-82E1-5CC54D76343C}" srcOrd="2" destOrd="0" presId="urn:microsoft.com/office/officeart/2005/8/layout/target3"/>
    <dgm:cxn modelId="{A17E21B8-6B14-47A4-B1E2-04C72B447A79}" type="presParOf" srcId="{833B3AE6-5B72-4E1B-B997-0605CB523E4E}" destId="{8874F50F-3898-409E-B97B-686A0C9454E0}" srcOrd="3" destOrd="0" presId="urn:microsoft.com/office/officeart/2005/8/layout/target3"/>
    <dgm:cxn modelId="{1BB12AEB-77DB-470E-A948-5A194DED6526}" type="presParOf" srcId="{833B3AE6-5B72-4E1B-B997-0605CB523E4E}" destId="{D7AD9CCB-A2D6-4041-87EC-7D066C37C84C}" srcOrd="4" destOrd="0" presId="urn:microsoft.com/office/officeart/2005/8/layout/target3"/>
    <dgm:cxn modelId="{0A94BA58-2D1C-457A-A3C5-1FDCD3B933B0}" type="presParOf" srcId="{833B3AE6-5B72-4E1B-B997-0605CB523E4E}" destId="{A342843C-9768-4A15-B608-28BB798ACEA0}" srcOrd="5" destOrd="0" presId="urn:microsoft.com/office/officeart/2005/8/layout/target3"/>
    <dgm:cxn modelId="{AB02173B-3127-424F-9EEC-E0E19278950D}" type="presParOf" srcId="{833B3AE6-5B72-4E1B-B997-0605CB523E4E}" destId="{E92D0B9C-BBB8-4BE5-A15C-C747D924B2DF}" srcOrd="6" destOrd="0" presId="urn:microsoft.com/office/officeart/2005/8/layout/target3"/>
    <dgm:cxn modelId="{D00A5B9B-1603-4F57-87ED-761746928727}" type="presParOf" srcId="{833B3AE6-5B72-4E1B-B997-0605CB523E4E}" destId="{6672F29B-D1DA-4F54-AF1B-61F73CB1B3C4}" srcOrd="7" destOrd="0" presId="urn:microsoft.com/office/officeart/2005/8/layout/target3"/>
  </dgm:cxnLst>
  <dgm:bg/>
  <dgm:whole>
    <a:ln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9A35A-F5F3-4468-B32C-ED770068A79C}">
      <dsp:nvSpPr>
        <dsp:cNvPr id="0" name=""/>
        <dsp:cNvSpPr/>
      </dsp:nvSpPr>
      <dsp:spPr>
        <a:xfrm>
          <a:off x="0" y="0"/>
          <a:ext cx="4797424" cy="47974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05732-C3B1-40A8-82E1-5CC54D76343C}">
      <dsp:nvSpPr>
        <dsp:cNvPr id="0" name=""/>
        <dsp:cNvSpPr/>
      </dsp:nvSpPr>
      <dsp:spPr>
        <a:xfrm>
          <a:off x="2398712" y="0"/>
          <a:ext cx="6003924" cy="4797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x-none" sz="3200" kern="1200" dirty="0">
              <a:latin typeface="Gotham Light" pitchFamily="50" charset="0"/>
            </a:rPr>
            <a:t>Si se sospecha el origen y sigue siendo una amenaza para la salud pública...</a:t>
          </a:r>
        </a:p>
      </dsp:txBody>
      <dsp:txXfrm>
        <a:off x="2398712" y="0"/>
        <a:ext cx="6003924" cy="2278776"/>
      </dsp:txXfrm>
    </dsp:sp>
    <dsp:sp modelId="{D7AD9CCB-A2D6-4041-87EC-7D066C37C84C}">
      <dsp:nvSpPr>
        <dsp:cNvPr id="0" name=""/>
        <dsp:cNvSpPr/>
      </dsp:nvSpPr>
      <dsp:spPr>
        <a:xfrm>
          <a:off x="1259324" y="2278776"/>
          <a:ext cx="2278776" cy="22787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42843C-9768-4A15-B608-28BB798ACEA0}">
      <dsp:nvSpPr>
        <dsp:cNvPr id="0" name=""/>
        <dsp:cNvSpPr/>
      </dsp:nvSpPr>
      <dsp:spPr>
        <a:xfrm>
          <a:off x="2398712" y="2278776"/>
          <a:ext cx="6003924" cy="2278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0" i="0"/>
          </a:pPr>
          <a:r>
            <a:rPr lang="x-none" sz="4000" b="1" kern="1200" dirty="0">
              <a:latin typeface="Gotham Light" pitchFamily="50" charset="0"/>
            </a:rPr>
            <a:t>deben tomarse medidas de control inmediatas</a:t>
          </a:r>
        </a:p>
      </dsp:txBody>
      <dsp:txXfrm>
        <a:off x="2398712" y="2278776"/>
        <a:ext cx="6003924" cy="2278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0.04237</cdr:x>
      <cdr:y>0.03941</cdr:y>
    </cdr:from>
    <cdr:to>
      <cdr:x>0.97458</cdr:x>
      <cdr:y>0.1445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60040" y="201486"/>
          <a:ext cx="7920880" cy="537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s-CO" sz="1800" b="1" dirty="0"/>
        </a:p>
      </cdr:txBody>
    </cdr:sp>
  </cdr:relSizeAnchor>
  <cdr:relSizeAnchor xmlns:cdr="http://schemas.openxmlformats.org/drawingml/2006/chartDrawing">
    <cdr:from>
      <cdr:x>0.5635</cdr:x>
      <cdr:y>0.54437</cdr:y>
    </cdr:from>
    <cdr:to>
      <cdr:x>0.85163</cdr:x>
      <cdr:y>0.61661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4625722" y="2783129"/>
          <a:ext cx="2365234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rgbClr val="92D05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b="0" i="0"/>
          </a:pPr>
          <a:r>
            <a:rPr lang="x-none" b="1">
              <a:latin typeface="Gotham Light" pitchFamily="50" charset="0"/>
              <a:cs typeface="Arial" panose="020B0604020202020204" pitchFamily="34" charset="0"/>
            </a:rPr>
            <a:t>Casos observados</a:t>
          </a:r>
        </a:p>
      </cdr:txBody>
    </cdr:sp>
  </cdr:relSizeAnchor>
  <cdr:relSizeAnchor xmlns:cdr="http://schemas.openxmlformats.org/drawingml/2006/chartDrawing">
    <cdr:from>
      <cdr:x>0.27064</cdr:x>
      <cdr:y>0.14754</cdr:y>
    </cdr:from>
    <cdr:to>
      <cdr:x>0.5296</cdr:x>
      <cdr:y>0.21978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2221660" y="754308"/>
          <a:ext cx="2125780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b="0" i="0"/>
          </a:pPr>
          <a:r>
            <a:rPr lang="es-CO" sz="1800" b="1" dirty="0">
              <a:latin typeface="Gotham Light" pitchFamily="50" charset="0"/>
              <a:cs typeface="Arial" panose="020B0604020202020204" pitchFamily="34" charset="0"/>
            </a:rPr>
            <a:t>Nivel de acción</a:t>
          </a:r>
          <a:endParaRPr lang="x-none" sz="1800" b="1">
            <a:latin typeface="Gotham Light" pitchFamily="50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0.37288</cdr:x>
      <cdr:y>0.8806</cdr:y>
    </cdr:from>
    <cdr:to>
      <cdr:x>0.69504</cdr:x>
      <cdr:y>0.98169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B5E329AD-06D2-4AFC-90BE-B2729566B1F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168352" y="4248472"/>
          <a:ext cx="2737341" cy="48772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0.07002</cdr:x>
      <cdr:y>0</cdr:y>
    </cdr:from>
    <cdr:to>
      <cdr:x>0.9495</cdr:x>
      <cdr:y>0.1445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583531" y="-1628800"/>
          <a:ext cx="7329881" cy="634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2000" b="1" dirty="0">
              <a:latin typeface="Gotham Light" pitchFamily="50" charset="0"/>
            </a:rPr>
            <a:t>Canal</a:t>
          </a:r>
          <a:r>
            <a:rPr lang="es-CO" sz="2000" b="1" baseline="0" dirty="0">
              <a:latin typeface="Gotham Light" pitchFamily="50" charset="0"/>
            </a:rPr>
            <a:t> endémico - nombre del evento-  municipio- año </a:t>
          </a:r>
          <a:endParaRPr lang="es-CO" sz="2000" b="1" dirty="0">
            <a:latin typeface="Gotham Light" pitchFamily="50" charset="0"/>
          </a:endParaRPr>
        </a:p>
      </cdr:txBody>
    </cdr:sp>
  </cdr:relSizeAnchor>
  <cdr:relSizeAnchor xmlns:cdr="http://schemas.openxmlformats.org/drawingml/2006/chartDrawing">
    <cdr:from>
      <cdr:x>0.40004</cdr:x>
      <cdr:y>0.79183</cdr:y>
    </cdr:from>
    <cdr:to>
      <cdr:x>0.72857</cdr:x>
      <cdr:y>0.88525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334070" y="3478088"/>
          <a:ext cx="273808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800" dirty="0"/>
            <a:t>Semana epidemiológica </a:t>
          </a:r>
        </a:p>
      </cdr:txBody>
    </cdr:sp>
  </cdr:relSizeAnchor>
  <cdr:relSizeAnchor xmlns:cdr="http://schemas.openxmlformats.org/drawingml/2006/chartDrawing">
    <cdr:from>
      <cdr:x>0.02592</cdr:x>
      <cdr:y>0.21311</cdr:y>
    </cdr:from>
    <cdr:to>
      <cdr:x>0.06912</cdr:x>
      <cdr:y>0.68358</cdr:y>
    </cdr:to>
    <cdr:sp macro="" textlink="">
      <cdr:nvSpPr>
        <cdr:cNvPr id="4" name="3 CuadroTexto"/>
        <cdr:cNvSpPr txBox="1"/>
      </cdr:nvSpPr>
      <cdr:spPr>
        <a:xfrm xmlns:a="http://schemas.openxmlformats.org/drawingml/2006/main" rot="16200000">
          <a:off x="-637220" y="1789348"/>
          <a:ext cx="20665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800" dirty="0"/>
            <a:t>Cantidad de casos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85405-F4BF-4538-9F3F-5BBE05AC0AA1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9672-8C6C-47DF-9422-C161FBFD3D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50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631"/>
            <a:endParaRPr lang="en-US" altLang="en-US" sz="32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5" indent="-280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1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5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0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34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58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83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07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4FBE84-D323-4ECC-BC0E-77E958BE67C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76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17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94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611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377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854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3728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277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776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66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625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88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7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dirty="0"/>
              <a:t>La </a:t>
            </a:r>
            <a:r>
              <a:rPr lang="es-CO" sz="2400" b="1" i="1" dirty="0"/>
              <a:t>zona de éxito, </a:t>
            </a:r>
            <a:r>
              <a:rPr lang="es-CO" sz="2400" dirty="0"/>
              <a:t>corresponde a la franja delimitada por la línea basal (línea de frecuencia cero) y el límite inferior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seguridad</a:t>
            </a:r>
            <a:r>
              <a:rPr lang="es-CO" sz="2400" dirty="0"/>
              <a:t>, corresponde a la franja delimitada por el límite inferior y la curva endémica propiamente dicha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alarma</a:t>
            </a:r>
            <a:r>
              <a:rPr lang="es-CO" sz="2400" dirty="0"/>
              <a:t>,</a:t>
            </a:r>
            <a:r>
              <a:rPr lang="es-CO" sz="2400" baseline="0" dirty="0"/>
              <a:t> </a:t>
            </a:r>
            <a:r>
              <a:rPr lang="es-CO" sz="2400" dirty="0"/>
              <a:t>corresponde a la franja delimitada por la curva endémica propiamente dicha y el límite superior en cada unidad de tiempo del año calendario. </a:t>
            </a:r>
          </a:p>
          <a:p>
            <a:r>
              <a:rPr lang="es-CO" sz="2400" dirty="0"/>
              <a:t>La </a:t>
            </a:r>
            <a:r>
              <a:rPr lang="es-CO" sz="2400" b="1" i="1" dirty="0"/>
              <a:t>zona de epidemia</a:t>
            </a:r>
            <a:r>
              <a:rPr lang="es-CO" sz="2400" dirty="0"/>
              <a:t>, que corresponde a la zona localizada por encima del límite superior o umbral epidémico en cada unidad de tiempo del año calendario.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8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9/09/2020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80632" y="4411800"/>
            <a:ext cx="8503199" cy="887766"/>
          </a:xfrm>
        </p:spPr>
        <p:txBody>
          <a:bodyPr>
            <a:noAutofit/>
          </a:bodyPr>
          <a:lstStyle/>
          <a:p>
            <a:pPr algn="ctr">
              <a:defRPr b="0" i="0"/>
            </a:pPr>
            <a:r>
              <a:rPr lang="x-none" altLang="en-US" sz="2800" dirty="0">
                <a:latin typeface="Gotham Black" pitchFamily="50" charset="0"/>
                <a:ea typeface="ＭＳ Ｐゴシック" pitchFamily="34" charset="-128"/>
              </a:rPr>
              <a:t>Investigación y respuesta a</a:t>
            </a:r>
            <a:r>
              <a:rPr lang="es-CO" altLang="en-US" sz="2800" dirty="0">
                <a:latin typeface="Gotham Black" pitchFamily="50" charset="0"/>
                <a:ea typeface="ＭＳ Ｐゴシック" pitchFamily="34" charset="-128"/>
              </a:rPr>
              <a:t> </a:t>
            </a:r>
            <a:r>
              <a:rPr lang="x-none" altLang="en-US" sz="2800" dirty="0">
                <a:latin typeface="Gotham Black" pitchFamily="50" charset="0"/>
                <a:ea typeface="ＭＳ Ｐゴシック" pitchFamily="34" charset="-128"/>
              </a:rPr>
              <a:t>un brote</a:t>
            </a:r>
            <a:br>
              <a:rPr lang="es-CO" altLang="en-US" sz="2800" dirty="0">
                <a:latin typeface="Gotham Black" pitchFamily="50" charset="0"/>
                <a:ea typeface="ＭＳ Ｐゴシック" pitchFamily="34" charset="-128"/>
              </a:rPr>
            </a:br>
            <a:r>
              <a:rPr lang="es-CO" altLang="en-US" sz="2800" dirty="0">
                <a:latin typeface="Gotham Black" pitchFamily="50" charset="0"/>
                <a:ea typeface="ＭＳ Ｐゴシック" pitchFamily="34" charset="-128"/>
              </a:rPr>
              <a:t>1. Definición de brote</a:t>
            </a:r>
            <a:endParaRPr lang="x-none" altLang="en-US" sz="2800" dirty="0"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01601" y="5501854"/>
            <a:ext cx="5518800" cy="420451"/>
          </a:xfrm>
        </p:spPr>
        <p:txBody>
          <a:bodyPr/>
          <a:lstStyle/>
          <a:p>
            <a:r>
              <a:rPr lang="es-CO" dirty="0"/>
              <a:t>Dirección de Vigilancia y Análisis del Riesgo en Salud Pública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FC9E79-3DE5-430C-819C-C2C004CD1363}"/>
              </a:ext>
            </a:extLst>
          </p:cNvPr>
          <p:cNvSpPr txBox="1"/>
          <p:nvPr/>
        </p:nvSpPr>
        <p:spPr>
          <a:xfrm>
            <a:off x="580632" y="2219400"/>
            <a:ext cx="8563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Programa de entrenamiento en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 epidemiología de campo </a:t>
            </a:r>
          </a:p>
          <a:p>
            <a:pPr algn="ctr"/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Curso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Frontline</a:t>
            </a:r>
            <a:endParaRPr lang="es-CO" sz="1600" b="1" dirty="0"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2919" y="302602"/>
            <a:ext cx="8086725" cy="400050"/>
          </a:xfrm>
        </p:spPr>
        <p:txBody>
          <a:bodyPr>
            <a:noAutofit/>
          </a:bodyPr>
          <a:lstStyle/>
          <a:p>
            <a:r>
              <a:rPr lang="es-CO" altLang="en-US" sz="2800" dirty="0">
                <a:solidFill>
                  <a:srgbClr val="C00000"/>
                </a:solidFill>
                <a:latin typeface="Gotham Black" pitchFamily="50" charset="0"/>
              </a:rPr>
              <a:t>Situaciones de brote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752600" y="3882600"/>
            <a:ext cx="4953000" cy="2420142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372614" y="1189858"/>
            <a:ext cx="8398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  <a:defRPr b="0" i="0"/>
            </a:pPr>
            <a:r>
              <a:rPr lang="x-none" sz="2400" dirty="0">
                <a:latin typeface="Gotham Light" pitchFamily="50" charset="0"/>
              </a:rPr>
              <a:t>Casos de cólera entre personas que usan un pozo previamente contaminado por una letrina cercana</a:t>
            </a:r>
          </a:p>
          <a:p>
            <a:pPr marL="342900" indent="-342900" algn="just">
              <a:buFontTx/>
              <a:buAutoNum type="arabicPeriod"/>
              <a:defRPr b="0" i="0"/>
            </a:pPr>
            <a:r>
              <a:rPr lang="x-none" sz="2400" dirty="0">
                <a:latin typeface="Gotham Light" pitchFamily="50" charset="0"/>
              </a:rPr>
              <a:t>Enfermedad desconocida con origen desconocido</a:t>
            </a:r>
          </a:p>
          <a:p>
            <a:pPr marL="342900" indent="-342900" algn="just">
              <a:buAutoNum type="arabicPeriod"/>
              <a:defRPr b="0" i="0"/>
            </a:pPr>
            <a:r>
              <a:rPr lang="x-none" sz="2400" dirty="0">
                <a:latin typeface="Gotham Light" pitchFamily="50" charset="0"/>
              </a:rPr>
              <a:t>Enfermedad desconocida vinculada con alimentos servidos en un restaurante</a:t>
            </a:r>
          </a:p>
          <a:p>
            <a:pPr marL="342900" indent="-342900" algn="just">
              <a:buFontTx/>
              <a:buAutoNum type="arabicPeriod"/>
              <a:defRPr b="0" i="0"/>
            </a:pPr>
            <a:r>
              <a:rPr lang="x-none" sz="2400" dirty="0">
                <a:latin typeface="Gotham Light" pitchFamily="50" charset="0"/>
              </a:rPr>
              <a:t>Casos de ántrax sin origen conocido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4689334" y="4723943"/>
            <a:ext cx="305410" cy="45765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232241" y="5375353"/>
            <a:ext cx="305410" cy="45765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6244838" y="4732293"/>
            <a:ext cx="305410" cy="45765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4685522" y="5352272"/>
            <a:ext cx="305410" cy="45765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 b="1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02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altLang="en-US" sz="2800" dirty="0">
                <a:solidFill>
                  <a:srgbClr val="C00000"/>
                </a:solidFill>
                <a:latin typeface="Gotham Black" pitchFamily="50" charset="0"/>
              </a:rPr>
              <a:t>Excepciones a la regla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Content Placeholder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2530937"/>
              </p:ext>
            </p:extLst>
          </p:nvPr>
        </p:nvGraphicFramePr>
        <p:xfrm>
          <a:off x="357188" y="1298575"/>
          <a:ext cx="8402637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668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altLang="en-US" sz="2800" dirty="0">
                <a:solidFill>
                  <a:srgbClr val="C00000"/>
                </a:solidFill>
                <a:latin typeface="Gotham Black" pitchFamily="50" charset="0"/>
              </a:rPr>
              <a:t>Revisemos los siguientes escenarios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6616" y="3124200"/>
            <a:ext cx="8403336" cy="2971800"/>
          </a:xfrm>
          <a:prstGeom prst="rect">
            <a:avLst/>
          </a:prstGeom>
        </p:spPr>
        <p:txBody>
          <a:bodyPr>
            <a:normAutofit fontScale="95000" lnSpcReduction="10000"/>
          </a:bodyPr>
          <a:lstStyle/>
          <a:p>
            <a:pPr marL="1027113" indent="-1027113"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/>
              <a:t>1</a:t>
            </a:r>
            <a:r>
              <a:rPr lang="x-none" altLang="en-US" sz="2800" dirty="0">
                <a:latin typeface="Gotham Light" pitchFamily="50" charset="0"/>
              </a:rPr>
              <a:t>. ___	Si la enfermedad es mortal, como la rabia</a:t>
            </a:r>
          </a:p>
          <a:p>
            <a:pPr marL="1027113" indent="-1027113"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>
                <a:latin typeface="Gotham Light" pitchFamily="50" charset="0"/>
              </a:rPr>
              <a:t>2. ___	Si los signos o síntomas o los diagnósticos confirmados sugieren que los pacientes podrían no tener la misma enfermedad</a:t>
            </a:r>
          </a:p>
          <a:p>
            <a:pPr marL="1027113" indent="-1027113"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>
                <a:latin typeface="Gotham Light" pitchFamily="50" charset="0"/>
              </a:rPr>
              <a:t>3. ___	Si todos los pacientes informan que ingirieron alimentos de un establecimiento de alimentos específico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defRPr b="0" i="0"/>
            </a:pPr>
            <a:endParaRPr lang="en-US" alt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914400" y="1828800"/>
            <a:ext cx="7086600" cy="685800"/>
            <a:chOff x="838200" y="1676400"/>
            <a:chExt cx="7086600" cy="685800"/>
          </a:xfrm>
        </p:grpSpPr>
        <p:sp>
          <p:nvSpPr>
            <p:cNvPr id="6" name="Rounded Rectangle 3"/>
            <p:cNvSpPr/>
            <p:nvPr/>
          </p:nvSpPr>
          <p:spPr>
            <a:xfrm>
              <a:off x="838200" y="1676400"/>
              <a:ext cx="3048000" cy="685800"/>
            </a:xfrm>
            <a:prstGeom prst="roundRect">
              <a:avLst/>
            </a:prstGeom>
            <a:noFill/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b="0" i="0"/>
              </a:pPr>
              <a:r>
                <a:rPr lang="x-none" sz="2400" dirty="0">
                  <a:solidFill>
                    <a:schemeClr val="tx1"/>
                  </a:solidFill>
                  <a:latin typeface="Gotham Light" pitchFamily="50" charset="0"/>
                </a:rPr>
                <a:t>Probablemente</a:t>
              </a:r>
            </a:p>
          </p:txBody>
        </p:sp>
        <p:sp>
          <p:nvSpPr>
            <p:cNvPr id="7" name="Rounded Rectangle 5"/>
            <p:cNvSpPr/>
            <p:nvPr/>
          </p:nvSpPr>
          <p:spPr>
            <a:xfrm>
              <a:off x="4495800" y="1676400"/>
              <a:ext cx="3429000" cy="685800"/>
            </a:xfrm>
            <a:prstGeom prst="roundRect">
              <a:avLst/>
            </a:prstGeom>
            <a:noFill/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b="0" i="0"/>
              </a:pPr>
              <a:r>
                <a:rPr lang="x-none" sz="2400" dirty="0">
                  <a:solidFill>
                    <a:schemeClr val="tx1"/>
                  </a:solidFill>
                  <a:latin typeface="Gotham Light" pitchFamily="50" charset="0"/>
                </a:rPr>
                <a:t>Probablemente no</a:t>
              </a:r>
            </a:p>
          </p:txBody>
        </p:sp>
      </p:grpSp>
      <p:pic>
        <p:nvPicPr>
          <p:cNvPr id="8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33800" y="1729740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Not Ok Mark clip art Vector clip art - Free vector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19872" y="1788335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2865120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ot Ok Mark clip art Vector clip art - Free vector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2000" y="3550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4645342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52800" y="1101339"/>
            <a:ext cx="4683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en-US" sz="3200" dirty="0">
                <a:latin typeface="Gotham Light" pitchFamily="50" charset="0"/>
              </a:rPr>
              <a:t>¿Usted lo investigaría?</a:t>
            </a:r>
            <a:endParaRPr lang="es-CO" sz="32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altLang="en-US" sz="2800" dirty="0">
                <a:solidFill>
                  <a:srgbClr val="C00000"/>
                </a:solidFill>
                <a:latin typeface="Gotham Black" pitchFamily="50" charset="0"/>
              </a:rPr>
              <a:t>Revisemos los siguientes escenarios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914400" y="1828800"/>
            <a:ext cx="7086600" cy="685800"/>
            <a:chOff x="838200" y="1676400"/>
            <a:chExt cx="7086600" cy="685800"/>
          </a:xfrm>
        </p:grpSpPr>
        <p:sp>
          <p:nvSpPr>
            <p:cNvPr id="6" name="Rounded Rectangle 3"/>
            <p:cNvSpPr/>
            <p:nvPr/>
          </p:nvSpPr>
          <p:spPr>
            <a:xfrm>
              <a:off x="838200" y="1676400"/>
              <a:ext cx="3048000" cy="685800"/>
            </a:xfrm>
            <a:prstGeom prst="roundRect">
              <a:avLst/>
            </a:prstGeom>
            <a:noFill/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b="0" i="0"/>
              </a:pPr>
              <a:r>
                <a:rPr lang="x-none" sz="2400" dirty="0">
                  <a:solidFill>
                    <a:schemeClr val="tx1"/>
                  </a:solidFill>
                  <a:latin typeface="Gotham Light" pitchFamily="50" charset="0"/>
                </a:rPr>
                <a:t>Probablemente</a:t>
              </a:r>
            </a:p>
          </p:txBody>
        </p:sp>
        <p:sp>
          <p:nvSpPr>
            <p:cNvPr id="7" name="Rounded Rectangle 5"/>
            <p:cNvSpPr/>
            <p:nvPr/>
          </p:nvSpPr>
          <p:spPr>
            <a:xfrm>
              <a:off x="4495800" y="1676400"/>
              <a:ext cx="3429000" cy="685800"/>
            </a:xfrm>
            <a:prstGeom prst="roundRect">
              <a:avLst/>
            </a:prstGeom>
            <a:noFill/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b="0" i="0"/>
              </a:pPr>
              <a:r>
                <a:rPr lang="x-none" sz="2400" dirty="0">
                  <a:solidFill>
                    <a:schemeClr val="tx1"/>
                  </a:solidFill>
                  <a:latin typeface="Gotham Light" pitchFamily="50" charset="0"/>
                </a:rPr>
                <a:t>Probablemente no</a:t>
              </a:r>
            </a:p>
          </p:txBody>
        </p:sp>
      </p:grpSp>
      <p:pic>
        <p:nvPicPr>
          <p:cNvPr id="8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33800" y="1729740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Not Ok Mark clip art Vector clip art - Free vector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19872" y="1788335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52800" y="1101339"/>
            <a:ext cx="4683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en-US" sz="3200" dirty="0">
                <a:latin typeface="Gotham Light" pitchFamily="50" charset="0"/>
              </a:rPr>
              <a:t>¿Usted lo investigaría?</a:t>
            </a:r>
            <a:endParaRPr lang="es-CO" sz="3200" dirty="0">
              <a:latin typeface="Gotham Light" pitchFamily="50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6616" y="3048000"/>
            <a:ext cx="8403336" cy="304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027113" indent="-1027113"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>
                <a:solidFill>
                  <a:srgbClr val="000000"/>
                </a:solidFill>
                <a:latin typeface="Gotham Light" pitchFamily="50" charset="0"/>
              </a:rPr>
              <a:t>4. ___	Si existe presión externa de los políticos o los medios de comunicación</a:t>
            </a:r>
          </a:p>
          <a:p>
            <a:pPr marL="1027113" indent="-1027113"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>
                <a:latin typeface="Gotham Light" pitchFamily="50" charset="0"/>
              </a:rPr>
              <a:t>5. ___	Si hay concentraciones o grandes cantidades de casos confirmados de una enfermedad similar </a:t>
            </a:r>
          </a:p>
          <a:p>
            <a:pPr marL="1027113" indent="-1027113"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>
                <a:latin typeface="Gotham Light" pitchFamily="50" charset="0"/>
              </a:rPr>
              <a:t>6. ___	Si las personas enfermas no están en capacidad de proporcionar información adecuada para la investigación</a:t>
            </a:r>
          </a:p>
        </p:txBody>
      </p:sp>
      <p:pic>
        <p:nvPicPr>
          <p:cNvPr id="15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2819400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3779520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0600" y="4617720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altLang="en-US" sz="2800" dirty="0">
                <a:solidFill>
                  <a:srgbClr val="C00000"/>
                </a:solidFill>
                <a:latin typeface="Gotham Black" pitchFamily="50" charset="0"/>
              </a:rPr>
              <a:t>Revisemos los siguientes escenarios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914400" y="1828800"/>
            <a:ext cx="7086600" cy="685800"/>
            <a:chOff x="838200" y="1676400"/>
            <a:chExt cx="7086600" cy="685800"/>
          </a:xfrm>
        </p:grpSpPr>
        <p:sp>
          <p:nvSpPr>
            <p:cNvPr id="6" name="Rounded Rectangle 3"/>
            <p:cNvSpPr/>
            <p:nvPr/>
          </p:nvSpPr>
          <p:spPr>
            <a:xfrm>
              <a:off x="838200" y="1676400"/>
              <a:ext cx="3048000" cy="685800"/>
            </a:xfrm>
            <a:prstGeom prst="roundRect">
              <a:avLst/>
            </a:prstGeom>
            <a:noFill/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b="0" i="0"/>
              </a:pPr>
              <a:r>
                <a:rPr lang="x-none" sz="2400" dirty="0">
                  <a:solidFill>
                    <a:schemeClr val="tx1"/>
                  </a:solidFill>
                  <a:latin typeface="Gotham Light" pitchFamily="50" charset="0"/>
                </a:rPr>
                <a:t>Probablemente</a:t>
              </a:r>
            </a:p>
          </p:txBody>
        </p:sp>
        <p:sp>
          <p:nvSpPr>
            <p:cNvPr id="7" name="Rounded Rectangle 5"/>
            <p:cNvSpPr/>
            <p:nvPr/>
          </p:nvSpPr>
          <p:spPr>
            <a:xfrm>
              <a:off x="4495800" y="1676400"/>
              <a:ext cx="3429000" cy="685800"/>
            </a:xfrm>
            <a:prstGeom prst="roundRect">
              <a:avLst/>
            </a:prstGeom>
            <a:noFill/>
            <a:ln w="254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b="0" i="0"/>
              </a:pPr>
              <a:r>
                <a:rPr lang="x-none" sz="2400" dirty="0">
                  <a:solidFill>
                    <a:schemeClr val="tx1"/>
                  </a:solidFill>
                  <a:latin typeface="Gotham Light" pitchFamily="50" charset="0"/>
                </a:rPr>
                <a:t>Probablemente no</a:t>
              </a:r>
            </a:p>
          </p:txBody>
        </p:sp>
      </p:grpSp>
      <p:pic>
        <p:nvPicPr>
          <p:cNvPr id="8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33800" y="1729740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Not Ok Mark clip art Vector clip art - Free vector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19872" y="1788335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52800" y="1101339"/>
            <a:ext cx="4683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en-US" sz="3200" dirty="0">
                <a:latin typeface="Gotham Light" pitchFamily="50" charset="0"/>
              </a:rPr>
              <a:t>¿Usted lo investigaría?</a:t>
            </a:r>
            <a:endParaRPr lang="es-CO" sz="3200" dirty="0">
              <a:latin typeface="Gotham Light" pitchFamily="50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6616" y="2743200"/>
            <a:ext cx="8403336" cy="3352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027113" indent="-1027113">
              <a:lnSpc>
                <a:spcPct val="90000"/>
              </a:lnSpc>
              <a:spcBef>
                <a:spcPct val="60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>
                <a:latin typeface="Gotham Light" pitchFamily="50" charset="0"/>
              </a:rPr>
              <a:t>7. ___	Si la enfermedad parece estar asociada con un producto distribuido comercialmente </a:t>
            </a:r>
          </a:p>
          <a:p>
            <a:pPr marL="1027113" indent="-1027113">
              <a:spcBef>
                <a:spcPts val="2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>
                <a:latin typeface="Gotham Light" pitchFamily="50" charset="0"/>
              </a:rPr>
              <a:t>8. ___	Si un denunciante se niega a proporcionar su nombre, pero por otra parte suministra información detallada</a:t>
            </a:r>
          </a:p>
          <a:p>
            <a:pPr marL="1027113" indent="-1027113">
              <a:spcBef>
                <a:spcPts val="2000"/>
              </a:spcBef>
              <a:buFont typeface="Arial" charset="0"/>
              <a:buNone/>
              <a:tabLst>
                <a:tab pos="1027113" algn="l"/>
              </a:tabLst>
              <a:defRPr b="0" i="0"/>
            </a:pPr>
            <a:r>
              <a:rPr lang="x-none" altLang="en-US" sz="2800" dirty="0">
                <a:latin typeface="Gotham Light" pitchFamily="50" charset="0"/>
              </a:rPr>
              <a:t>9. ___	Si la(s) misma(s) persona(s) presenta(n) quejas reiteradas en cuyo caso las investigaciones anteriores no arrojaron hallazgos significativos </a:t>
            </a:r>
          </a:p>
        </p:txBody>
      </p:sp>
      <p:pic>
        <p:nvPicPr>
          <p:cNvPr id="18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2438400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ipartbest.com/cliparts/Kij/exq/Kijexq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3231747"/>
            <a:ext cx="62504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Not Ok Mark clip art Vector clip art - Free vector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2000" y="44653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dirty="0">
                <a:solidFill>
                  <a:srgbClr val="C00000"/>
                </a:solidFill>
                <a:latin typeface="Gotham Black" pitchFamily="50" charset="0"/>
              </a:rPr>
              <a:t>Objetivos de una investigación de campo</a:t>
            </a:r>
            <a:endParaRPr lang="es-CO" sz="2800" b="1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015062" y="2446200"/>
            <a:ext cx="7560843" cy="3996789"/>
          </a:xfrm>
          <a:prstGeom prst="rect">
            <a:avLst/>
          </a:prstGeom>
        </p:spPr>
        <p:txBody>
          <a:bodyPr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defRPr b="0" i="0"/>
            </a:pPr>
            <a:r>
              <a:rPr lang="x-none" sz="2000" b="1" dirty="0">
                <a:latin typeface="Gotham Light" pitchFamily="50" charset="0"/>
              </a:rPr>
              <a:t>Identifique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defRPr b="0" i="0"/>
            </a:pPr>
            <a:r>
              <a:rPr lang="x-none" sz="2000" dirty="0">
                <a:latin typeface="Gotham Light" pitchFamily="50" charset="0"/>
              </a:rPr>
              <a:t>el agente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defRPr b="0" i="0"/>
            </a:pPr>
            <a:r>
              <a:rPr lang="x-none" sz="2000" dirty="0">
                <a:latin typeface="Gotham Light" pitchFamily="50" charset="0"/>
              </a:rPr>
              <a:t>el origen (la fuente) o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defRPr b="0" i="0"/>
            </a:pPr>
            <a:r>
              <a:rPr lang="x-none" sz="2000" dirty="0">
                <a:latin typeface="Gotham Light" pitchFamily="50" charset="0"/>
              </a:rPr>
              <a:t>el modo de transmisión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defRPr b="0" i="0"/>
            </a:pPr>
            <a:r>
              <a:rPr lang="x-none" sz="2000" dirty="0">
                <a:latin typeface="Gotham Light" pitchFamily="50" charset="0"/>
              </a:rPr>
              <a:t>Caracterice</a:t>
            </a:r>
            <a:r>
              <a:rPr lang="es-CO" sz="2000" dirty="0">
                <a:latin typeface="Gotham Light" pitchFamily="50" charset="0"/>
              </a:rPr>
              <a:t> </a:t>
            </a:r>
            <a:r>
              <a:rPr lang="x-none" sz="2000" dirty="0">
                <a:latin typeface="Gotham Light" pitchFamily="50" charset="0"/>
              </a:rPr>
              <a:t>la magnitud del brote, p. ej.,  quién se ha visto afectado, quién está en riesgo.</a:t>
            </a:r>
          </a:p>
          <a:p>
            <a:pPr marL="342900" lvl="2" indent="-3429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defRPr b="0" i="0"/>
            </a:pPr>
            <a:r>
              <a:rPr lang="es-CO" altLang="en-US" dirty="0">
                <a:latin typeface="Gotham Light" pitchFamily="50" charset="0"/>
              </a:rPr>
              <a:t>I</a:t>
            </a:r>
            <a:r>
              <a:rPr lang="x-none" altLang="en-US" dirty="0">
                <a:latin typeface="Gotham Light" pitchFamily="50" charset="0"/>
              </a:rPr>
              <a:t>dentifique las exposiciones o los factores de riesgo que aumenten el riesgo de enfermedad.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defRPr b="0" i="0"/>
            </a:pPr>
            <a:r>
              <a:rPr lang="x-none" sz="2000" dirty="0">
                <a:latin typeface="Gotham Light" pitchFamily="50" charset="0"/>
              </a:rPr>
              <a:t>Desarrollen e implementen medidas de control y prevención.</a:t>
            </a:r>
          </a:p>
        </p:txBody>
      </p:sp>
    </p:spTree>
    <p:extLst>
      <p:ext uri="{BB962C8B-B14F-4D97-AF65-F5344CB8AC3E}">
        <p14:creationId xmlns:p14="http://schemas.microsoft.com/office/powerpoint/2010/main" val="39940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dirty="0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lang="es-CO" sz="2800" b="1" dirty="0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 de aprendizaje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  <a:defRPr b="0" i="0"/>
            </a:pPr>
            <a:r>
              <a:rPr lang="x-none" sz="2600" dirty="0">
                <a:latin typeface="Gotham Light" pitchFamily="50" charset="0"/>
              </a:rPr>
              <a:t>Cuando finalice esta sesión, usted estará en capacidad de:</a:t>
            </a:r>
            <a:endParaRPr lang="es-CO" sz="2600" dirty="0">
              <a:latin typeface="Gotham Light" pitchFamily="50" charset="0"/>
            </a:endParaRPr>
          </a:p>
          <a:p>
            <a:pPr marL="0" indent="0" algn="just">
              <a:spcBef>
                <a:spcPts val="1200"/>
              </a:spcBef>
              <a:buNone/>
              <a:defRPr b="0" i="0"/>
            </a:pPr>
            <a:endParaRPr lang="x-none" sz="2600" dirty="0">
              <a:latin typeface="Gotham Light" pitchFamily="50" charset="0"/>
            </a:endParaRPr>
          </a:p>
          <a:p>
            <a:pPr lvl="0" algn="just">
              <a:defRPr b="0" i="0"/>
            </a:pPr>
            <a:r>
              <a:rPr lang="x-none" sz="2600" dirty="0">
                <a:latin typeface="Gotham Light" pitchFamily="50" charset="0"/>
              </a:rPr>
              <a:t>Determinar cuándo se debe investigar un brote</a:t>
            </a:r>
            <a:r>
              <a:rPr lang="es-CO" sz="2600" dirty="0">
                <a:latin typeface="Gotham Light" pitchFamily="50" charset="0"/>
              </a:rPr>
              <a:t> y d</a:t>
            </a:r>
            <a:r>
              <a:rPr lang="x-none" sz="2600" dirty="0">
                <a:latin typeface="Gotham Light" pitchFamily="50" charset="0"/>
              </a:rPr>
              <a:t>efinir objetivos de investigación claros </a:t>
            </a:r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800" dirty="0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altLang="en-US" sz="2800" dirty="0">
                <a:solidFill>
                  <a:srgbClr val="C00000"/>
                </a:solidFill>
                <a:latin typeface="Gotham Black" pitchFamily="50" charset="0"/>
              </a:rPr>
              <a:t>¿Qué es un brote?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56616" y="1298448"/>
            <a:ext cx="8403336" cy="479755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FontTx/>
              <a:buNone/>
              <a:defRPr b="0" i="0"/>
            </a:pPr>
            <a:r>
              <a:rPr lang="x-none" altLang="en-US" sz="2400" dirty="0">
                <a:latin typeface="Gotham Light" pitchFamily="50" charset="0"/>
                <a:cs typeface="Arial" panose="020B0604020202020204" pitchFamily="34" charset="0"/>
              </a:rPr>
              <a:t>La aparición de más casos de los esperados de una enfermedad en un lugar y un momento determinados</a:t>
            </a:r>
          </a:p>
          <a:p>
            <a:pPr eaLnBrk="1" hangingPunct="1">
              <a:buFont typeface="Arial" charset="0"/>
              <a:buNone/>
              <a:defRPr b="0" i="0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>
          <a:xfrm>
            <a:off x="1905000" y="2380365"/>
            <a:ext cx="0" cy="320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 b="0" i="0"/>
            </a:pPr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>
          <a:xfrm>
            <a:off x="1905000" y="5587367"/>
            <a:ext cx="5562600" cy="13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 b="0" i="0"/>
            </a:pPr>
            <a:endParaRPr lang="en-US"/>
          </a:p>
        </p:txBody>
      </p:sp>
      <p:sp>
        <p:nvSpPr>
          <p:cNvPr id="8" name="Freeform 5"/>
          <p:cNvSpPr/>
          <p:nvPr/>
        </p:nvSpPr>
        <p:spPr>
          <a:xfrm>
            <a:off x="2209800" y="2380365"/>
            <a:ext cx="5105400" cy="3206750"/>
          </a:xfrm>
          <a:custGeom>
            <a:avLst/>
            <a:gdLst>
              <a:gd name="T0" fmla="*/ 0 w 3216"/>
              <a:gd name="T1" fmla="*/ 2147483647 h 1832"/>
              <a:gd name="T2" fmla="*/ 2147483647 w 3216"/>
              <a:gd name="T3" fmla="*/ 2147483647 h 1832"/>
              <a:gd name="T4" fmla="*/ 2147483647 w 3216"/>
              <a:gd name="T5" fmla="*/ 2147483647 h 1832"/>
              <a:gd name="T6" fmla="*/ 2147483647 w 3216"/>
              <a:gd name="T7" fmla="*/ 2147483647 h 1832"/>
              <a:gd name="T8" fmla="*/ 2147483647 w 3216"/>
              <a:gd name="T9" fmla="*/ 2147483647 h 1832"/>
              <a:gd name="T10" fmla="*/ 2147483647 w 3216"/>
              <a:gd name="T11" fmla="*/ 2147483647 h 1832"/>
              <a:gd name="T12" fmla="*/ 2147483647 w 3216"/>
              <a:gd name="T13" fmla="*/ 2147483647 h 1832"/>
              <a:gd name="T14" fmla="*/ 2147483647 w 3216"/>
              <a:gd name="T15" fmla="*/ 2147483647 h 1832"/>
              <a:gd name="T16" fmla="*/ 2147483647 w 3216"/>
              <a:gd name="T17" fmla="*/ 2147483647 h 1832"/>
              <a:gd name="T18" fmla="*/ 2147483647 w 3216"/>
              <a:gd name="T19" fmla="*/ 2147483647 h 1832"/>
              <a:gd name="T20" fmla="*/ 2147483647 w 3216"/>
              <a:gd name="T21" fmla="*/ 2147483647 h 1832"/>
              <a:gd name="T22" fmla="*/ 2147483647 w 3216"/>
              <a:gd name="T23" fmla="*/ 2147483647 h 1832"/>
              <a:gd name="T24" fmla="*/ 2147483647 w 3216"/>
              <a:gd name="T25" fmla="*/ 2147483647 h 18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16"/>
              <a:gd name="T40" fmla="*/ 0 h 1832"/>
              <a:gd name="T41" fmla="*/ 3216 w 3216"/>
              <a:gd name="T42" fmla="*/ 1832 h 18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16" h="1832">
                <a:moveTo>
                  <a:pt x="0" y="1592"/>
                </a:moveTo>
                <a:cubicBezTo>
                  <a:pt x="120" y="1516"/>
                  <a:pt x="240" y="1440"/>
                  <a:pt x="336" y="1448"/>
                </a:cubicBezTo>
                <a:cubicBezTo>
                  <a:pt x="432" y="1456"/>
                  <a:pt x="480" y="1640"/>
                  <a:pt x="576" y="1640"/>
                </a:cubicBezTo>
                <a:cubicBezTo>
                  <a:pt x="672" y="1640"/>
                  <a:pt x="824" y="1456"/>
                  <a:pt x="912" y="1448"/>
                </a:cubicBezTo>
                <a:cubicBezTo>
                  <a:pt x="1000" y="1440"/>
                  <a:pt x="1048" y="1584"/>
                  <a:pt x="1104" y="1592"/>
                </a:cubicBezTo>
                <a:cubicBezTo>
                  <a:pt x="1160" y="1600"/>
                  <a:pt x="1176" y="1496"/>
                  <a:pt x="1248" y="1496"/>
                </a:cubicBezTo>
                <a:cubicBezTo>
                  <a:pt x="1320" y="1496"/>
                  <a:pt x="1448" y="1608"/>
                  <a:pt x="1536" y="1592"/>
                </a:cubicBezTo>
                <a:cubicBezTo>
                  <a:pt x="1624" y="1576"/>
                  <a:pt x="1696" y="1408"/>
                  <a:pt x="1776" y="1400"/>
                </a:cubicBezTo>
                <a:cubicBezTo>
                  <a:pt x="1856" y="1392"/>
                  <a:pt x="1920" y="1776"/>
                  <a:pt x="2016" y="1544"/>
                </a:cubicBezTo>
                <a:cubicBezTo>
                  <a:pt x="2112" y="1312"/>
                  <a:pt x="2224" y="0"/>
                  <a:pt x="2352" y="8"/>
                </a:cubicBezTo>
                <a:cubicBezTo>
                  <a:pt x="2480" y="16"/>
                  <a:pt x="2672" y="1352"/>
                  <a:pt x="2784" y="1592"/>
                </a:cubicBezTo>
                <a:cubicBezTo>
                  <a:pt x="2896" y="1832"/>
                  <a:pt x="2952" y="1448"/>
                  <a:pt x="3024" y="1448"/>
                </a:cubicBezTo>
                <a:cubicBezTo>
                  <a:pt x="3096" y="1448"/>
                  <a:pt x="3184" y="1568"/>
                  <a:pt x="3216" y="1592"/>
                </a:cubicBezTo>
              </a:path>
            </a:pathLst>
          </a:custGeom>
          <a:noFill/>
          <a:ln w="50800">
            <a:solidFill>
              <a:srgbClr val="0066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 b="0" i="0"/>
            </a:pP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>
          <a:xfrm>
            <a:off x="1901989" y="4361565"/>
            <a:ext cx="3015923" cy="36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 b="0" i="0"/>
            </a:pPr>
            <a:r>
              <a:rPr lang="x-none" altLang="en-US" sz="1800" b="1" dirty="0">
                <a:latin typeface="Gotham Light" pitchFamily="50" charset="0"/>
              </a:rPr>
              <a:t>“Habitual”, “Esperado”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>
          <a:xfrm rot="16200000">
            <a:off x="-226568" y="3876403"/>
            <a:ext cx="3675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 b="0" i="0"/>
            </a:pPr>
            <a:r>
              <a:rPr lang="x-none" altLang="en-US" sz="1600" b="1" dirty="0">
                <a:latin typeface="Gotham Light" pitchFamily="50" charset="0"/>
              </a:rPr>
              <a:t>N.° Casos de una enfermedad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>
          <a:xfrm>
            <a:off x="1828800" y="5663315"/>
            <a:ext cx="1144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 b="0" i="0"/>
            </a:pPr>
            <a:r>
              <a:rPr lang="x-none" altLang="en-US" sz="1800" b="1" dirty="0">
                <a:latin typeface="Gotham Light" pitchFamily="50" charset="0"/>
              </a:rPr>
              <a:t>La hora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>
          <a:xfrm>
            <a:off x="2974812" y="5883396"/>
            <a:ext cx="3886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 b="0" i="0"/>
            </a:pPr>
            <a:endParaRPr lang="en-US"/>
          </a:p>
        </p:txBody>
      </p:sp>
      <p:sp>
        <p:nvSpPr>
          <p:cNvPr id="13" name="Left Brace 13"/>
          <p:cNvSpPr/>
          <p:nvPr/>
        </p:nvSpPr>
        <p:spPr>
          <a:xfrm>
            <a:off x="5105400" y="2456565"/>
            <a:ext cx="457207" cy="2438400"/>
          </a:xfrm>
          <a:prstGeom prst="leftBrace">
            <a:avLst/>
          </a:prstGeom>
          <a:ln w="28575" cap="flat" algn="ctr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>
          <a:xfrm>
            <a:off x="2321089" y="3142365"/>
            <a:ext cx="3015923" cy="6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 b="0" i="0"/>
            </a:pPr>
            <a:r>
              <a:rPr lang="x-none" altLang="en-US" sz="1800" b="1" dirty="0">
                <a:latin typeface="Gotham Light" pitchFamily="50" charset="0"/>
              </a:rPr>
              <a:t>“Más de los esperados”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 b="0" i="0"/>
            </a:pPr>
            <a:r>
              <a:rPr lang="x-none" altLang="en-US" sz="1800" b="1" dirty="0">
                <a:latin typeface="Gotham Light" pitchFamily="50" charset="0"/>
              </a:rPr>
              <a:t>= “Brote”</a:t>
            </a:r>
          </a:p>
        </p:txBody>
      </p:sp>
    </p:spTree>
    <p:extLst>
      <p:ext uri="{BB962C8B-B14F-4D97-AF65-F5344CB8AC3E}">
        <p14:creationId xmlns:p14="http://schemas.microsoft.com/office/powerpoint/2010/main" val="19536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/>
      <p:bldP spid="11" grpId="0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altLang="en-US" sz="28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¿Los casos superan </a:t>
            </a:r>
            <a:r>
              <a:rPr lang="es-CO" altLang="en-US" sz="28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lo esperado</a:t>
            </a:r>
            <a:r>
              <a:rPr lang="x-none" altLang="en-US" sz="28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?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6 Grupo"/>
          <p:cNvGrpSpPr/>
          <p:nvPr/>
        </p:nvGrpSpPr>
        <p:grpSpPr>
          <a:xfrm>
            <a:off x="395536" y="1161000"/>
            <a:ext cx="8208912" cy="5112568"/>
            <a:chOff x="639094" y="1628800"/>
            <a:chExt cx="8496944" cy="4248472"/>
          </a:xfrm>
        </p:grpSpPr>
        <p:graphicFrame>
          <p:nvGraphicFramePr>
            <p:cNvPr id="16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70580664"/>
                </p:ext>
              </p:extLst>
            </p:nvPr>
          </p:nvGraphicFramePr>
          <p:xfrm>
            <a:off x="639094" y="1628800"/>
            <a:ext cx="8496944" cy="42484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8"/>
            <p:cNvSpPr txBox="1"/>
            <p:nvPr/>
          </p:nvSpPr>
          <p:spPr>
            <a:xfrm>
              <a:off x="5428462" y="3054597"/>
              <a:ext cx="2472344" cy="3069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prstClr val="black"/>
                  </a:solidFill>
                </a:defRPr>
              </a:pPr>
              <a:r>
                <a:rPr lang="en-US" sz="1800" b="1" dirty="0">
                  <a:latin typeface="Gotham Light" pitchFamily="50" charset="0"/>
                  <a:cs typeface="Arial" panose="020B0604020202020204" pitchFamily="34" charset="0"/>
                </a:rPr>
                <a:t>Nivel de Alerta</a:t>
              </a:r>
            </a:p>
          </p:txBody>
        </p:sp>
      </p:grpSp>
      <p:sp>
        <p:nvSpPr>
          <p:cNvPr id="18" name="3 Rectángulo"/>
          <p:cNvSpPr/>
          <p:nvPr/>
        </p:nvSpPr>
        <p:spPr>
          <a:xfrm>
            <a:off x="963611" y="1161000"/>
            <a:ext cx="757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latin typeface="Gotham Light" pitchFamily="50" charset="0"/>
              </a:rPr>
              <a:t>Canal endémico - nombre del evento-  municipio- año </a:t>
            </a:r>
          </a:p>
        </p:txBody>
      </p:sp>
      <p:sp>
        <p:nvSpPr>
          <p:cNvPr id="19" name="4 Rectángulo"/>
          <p:cNvSpPr/>
          <p:nvPr/>
        </p:nvSpPr>
        <p:spPr>
          <a:xfrm rot="16200000">
            <a:off x="-453459" y="3367735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x-none" sz="1600">
                <a:latin typeface="Arial" panose="020B0604020202020204" pitchFamily="34" charset="0"/>
                <a:cs typeface="Arial" panose="020B0604020202020204" pitchFamily="34" charset="0"/>
              </a:rPr>
              <a:t>Cantidad de casos</a:t>
            </a:r>
          </a:p>
        </p:txBody>
      </p:sp>
      <p:sp>
        <p:nvSpPr>
          <p:cNvPr id="20" name="TextBox 3"/>
          <p:cNvSpPr txBox="1"/>
          <p:nvPr/>
        </p:nvSpPr>
        <p:spPr>
          <a:xfrm>
            <a:off x="4308609" y="6455030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s-CO" sz="1400" dirty="0"/>
              <a:t>Adaptado: Instituto Nacional de Salud. Colombia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26160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x-none" altLang="en-US" sz="24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¿Cuándo investigar? — </a:t>
            </a:r>
            <a:br>
              <a:rPr lang="x-none" altLang="en-US" sz="24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</a:br>
            <a:r>
              <a:rPr lang="x-none" altLang="en-US" sz="24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¿Los casos superan </a:t>
            </a:r>
            <a:r>
              <a:rPr lang="es-CO" altLang="en-US" sz="24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lo esperado</a:t>
            </a:r>
            <a:r>
              <a:rPr lang="x-none" altLang="en-US" sz="2400" dirty="0">
                <a:solidFill>
                  <a:srgbClr val="C00000"/>
                </a:solidFill>
                <a:latin typeface="Gotham Black" pitchFamily="50" charset="0"/>
                <a:ea typeface="ＭＳ Ｐゴシック" pitchFamily="34" charset="-128"/>
              </a:rPr>
              <a:t>?</a:t>
            </a:r>
            <a:endParaRPr lang="es-CO" sz="24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4269600" y="6301800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es-CO" sz="1100" dirty="0">
                <a:latin typeface="Gotham Light" pitchFamily="50" charset="0"/>
              </a:rPr>
              <a:t>Adaptado: Instituto Nacional de Salud. Colombia</a:t>
            </a:r>
            <a:endParaRPr lang="x-none" sz="1100" dirty="0">
              <a:latin typeface="Gotham Light" pitchFamily="50" charset="0"/>
            </a:endParaRPr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7511"/>
              </p:ext>
            </p:extLst>
          </p:nvPr>
        </p:nvGraphicFramePr>
        <p:xfrm>
          <a:off x="323528" y="1312200"/>
          <a:ext cx="8256116" cy="470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4 Elipse"/>
          <p:cNvSpPr/>
          <p:nvPr/>
        </p:nvSpPr>
        <p:spPr>
          <a:xfrm>
            <a:off x="1767136" y="2564904"/>
            <a:ext cx="2088232" cy="1260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455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x-none" altLang="en-US" sz="2800" dirty="0">
                <a:solidFill>
                  <a:srgbClr val="C00000"/>
                </a:solidFill>
                <a:latin typeface="Gotham Black" pitchFamily="50" charset="0"/>
              </a:rPr>
              <a:t>¿Cómo se identifican los posibles brotes?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2919" y="1614600"/>
            <a:ext cx="8375904" cy="4082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x-none" altLang="en-US" sz="2600" dirty="0">
                <a:latin typeface="Gotham Light" pitchFamily="50" charset="0"/>
              </a:rPr>
              <a:t>Re</a:t>
            </a:r>
            <a:r>
              <a:rPr lang="es-CO" altLang="en-US" sz="2600" dirty="0">
                <a:latin typeface="Gotham Light" pitchFamily="50" charset="0"/>
              </a:rPr>
              <a:t>visión </a:t>
            </a:r>
            <a:r>
              <a:rPr lang="x-none" altLang="en-US" sz="2600" dirty="0">
                <a:latin typeface="Gotham Light" pitchFamily="50" charset="0"/>
              </a:rPr>
              <a:t> de los datos de vigilancia</a:t>
            </a:r>
            <a:endParaRPr lang="es-CO" altLang="en-US" sz="2600" dirty="0">
              <a:latin typeface="Gotham Light" pitchFamily="50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x-none" altLang="en-US" sz="2600" dirty="0">
                <a:latin typeface="Gotham Light" pitchFamily="50" charset="0"/>
              </a:rPr>
              <a:t>Información proporcionada por los clínicos o laboratorios acerca de diagnósticos poco comunes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x-none" altLang="en-US" sz="2600" dirty="0">
                <a:latin typeface="Gotham Light" pitchFamily="50" charset="0"/>
              </a:rPr>
              <a:t>Información proporcionada por </a:t>
            </a:r>
            <a:r>
              <a:rPr lang="es-CO" altLang="en-US" sz="2600" dirty="0">
                <a:latin typeface="Gotham Light" pitchFamily="50" charset="0"/>
              </a:rPr>
              <a:t>la comunidad</a:t>
            </a:r>
            <a:endParaRPr lang="x-none" altLang="en-US" sz="2600" dirty="0">
              <a:latin typeface="Gotham Light" pitchFamily="50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defRPr b="0" i="0"/>
            </a:pPr>
            <a:r>
              <a:rPr lang="x-none" altLang="en-US" sz="2600" dirty="0">
                <a:latin typeface="Gotham Light" pitchFamily="50" charset="0"/>
              </a:rPr>
              <a:t>Información proporcionada por los medios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7044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x-none" altLang="en-US" sz="2800" dirty="0">
                <a:solidFill>
                  <a:srgbClr val="C00000"/>
                </a:solidFill>
                <a:latin typeface="Gotham Black" pitchFamily="50" charset="0"/>
              </a:rPr>
              <a:t>¿Deberían ustedes investigar</a:t>
            </a:r>
            <a:r>
              <a:rPr lang="es-CO" altLang="en-US" sz="2800" dirty="0">
                <a:solidFill>
                  <a:srgbClr val="C00000"/>
                </a:solidFill>
                <a:latin typeface="Gotham Black" pitchFamily="50" charset="0"/>
              </a:rPr>
              <a:t> un brote</a:t>
            </a:r>
            <a:r>
              <a:rPr lang="x-none" altLang="en-US" sz="2800" dirty="0">
                <a:solidFill>
                  <a:srgbClr val="C00000"/>
                </a:solidFill>
                <a:latin typeface="Gotham Black" pitchFamily="50" charset="0"/>
              </a:rPr>
              <a:t>?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56616" y="3276600"/>
            <a:ext cx="4596384" cy="2819400"/>
          </a:xfrm>
          <a:prstGeom prst="rect">
            <a:avLst/>
          </a:prstGeom>
        </p:spPr>
        <p:txBody>
          <a:bodyPr>
            <a:normAutofit fontScale="87500" lnSpcReduction="10000"/>
          </a:bodyPr>
          <a:lstStyle/>
          <a:p>
            <a:pPr>
              <a:defRPr b="0" i="0"/>
            </a:pPr>
            <a:r>
              <a:rPr lang="x-none" altLang="en-US" dirty="0">
                <a:latin typeface="Gotham Light" pitchFamily="50" charset="0"/>
              </a:rPr>
              <a:t>Cantidad de casos supera el umbral</a:t>
            </a:r>
          </a:p>
          <a:p>
            <a:pPr>
              <a:defRPr b="0" i="0"/>
            </a:pPr>
            <a:r>
              <a:rPr lang="x-none" altLang="en-US" dirty="0">
                <a:latin typeface="Gotham Light" pitchFamily="50" charset="0"/>
              </a:rPr>
              <a:t>Gravedad de la enfermedad</a:t>
            </a:r>
          </a:p>
          <a:p>
            <a:pPr>
              <a:defRPr b="0" i="0"/>
            </a:pPr>
            <a:r>
              <a:rPr lang="x-none" altLang="en-US" dirty="0">
                <a:latin typeface="Gotham Light" pitchFamily="50" charset="0"/>
              </a:rPr>
              <a:t>Potencial de transmisión</a:t>
            </a:r>
          </a:p>
          <a:p>
            <a:pPr>
              <a:defRPr b="0" i="0"/>
            </a:pPr>
            <a:r>
              <a:rPr lang="x-none" altLang="en-US" dirty="0">
                <a:latin typeface="Gotham Light" pitchFamily="50" charset="0"/>
              </a:rPr>
              <a:t>Disponibilidad de medidas de prevención y control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05400" y="3276601"/>
            <a:ext cx="4038600" cy="2420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defRPr b="0" i="0"/>
            </a:pPr>
            <a:r>
              <a:rPr lang="x-none" altLang="en-US" sz="2400" dirty="0">
                <a:latin typeface="Gotham Light" pitchFamily="50" charset="0"/>
              </a:rPr>
              <a:t>Consideraciones políticas </a:t>
            </a:r>
          </a:p>
          <a:p>
            <a:pPr>
              <a:buClr>
                <a:srgbClr val="C00000"/>
              </a:buClr>
              <a:defRPr b="0" i="0"/>
            </a:pPr>
            <a:r>
              <a:rPr lang="x-none" altLang="en-US" sz="2400" dirty="0">
                <a:latin typeface="Gotham Light" pitchFamily="50" charset="0"/>
              </a:rPr>
              <a:t>Relaciones públicas</a:t>
            </a:r>
          </a:p>
          <a:p>
            <a:pPr>
              <a:buClr>
                <a:srgbClr val="C00000"/>
              </a:buClr>
              <a:defRPr b="0" i="0"/>
            </a:pPr>
            <a:r>
              <a:rPr lang="x-none" altLang="en-US" sz="2400" dirty="0">
                <a:latin typeface="Gotham Light" pitchFamily="50" charset="0"/>
              </a:rPr>
              <a:t>Disponibilidad de recursos</a:t>
            </a:r>
          </a:p>
          <a:p>
            <a:pPr>
              <a:defRPr b="0" i="0"/>
            </a:pPr>
            <a:endParaRPr lang="en-US" altLang="en-US" dirty="0"/>
          </a:p>
        </p:txBody>
      </p:sp>
      <p:sp>
        <p:nvSpPr>
          <p:cNvPr id="8" name="Rectangle 8"/>
          <p:cNvSpPr/>
          <p:nvPr/>
        </p:nvSpPr>
        <p:spPr>
          <a:xfrm>
            <a:off x="528976" y="2428845"/>
            <a:ext cx="30684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b="0" i="0"/>
            </a:pPr>
            <a:r>
              <a:rPr lang="x-none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tham Light" pitchFamily="50" charset="0"/>
              </a:rPr>
              <a:t>Depende de:</a:t>
            </a:r>
          </a:p>
        </p:txBody>
      </p:sp>
      <p:sp>
        <p:nvSpPr>
          <p:cNvPr id="9" name="Rectangle 9"/>
          <p:cNvSpPr/>
          <p:nvPr/>
        </p:nvSpPr>
        <p:spPr>
          <a:xfrm>
            <a:off x="1978838" y="1320849"/>
            <a:ext cx="47291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 b="0" i="0"/>
            </a:pPr>
            <a:r>
              <a:rPr lang="x-none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Gotham Black" pitchFamily="50" charset="0"/>
              </a:rPr>
              <a:t>¿Sí o no?</a:t>
            </a:r>
          </a:p>
        </p:txBody>
      </p:sp>
    </p:spTree>
    <p:extLst>
      <p:ext uri="{BB962C8B-B14F-4D97-AF65-F5344CB8AC3E}">
        <p14:creationId xmlns:p14="http://schemas.microsoft.com/office/powerpoint/2010/main" val="20900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altLang="en-US" sz="2800" dirty="0">
                <a:solidFill>
                  <a:srgbClr val="C00000"/>
                </a:solidFill>
                <a:latin typeface="Gotham Black" pitchFamily="50" charset="0"/>
              </a:rPr>
              <a:t>¿Por qué investigar?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6616" y="1614600"/>
            <a:ext cx="8403336" cy="44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 b="0" i="0"/>
            </a:pPr>
            <a:r>
              <a:rPr lang="x-none" altLang="en-US" sz="2600" dirty="0">
                <a:latin typeface="Gotham Light" pitchFamily="50" charset="0"/>
              </a:rPr>
              <a:t>Para evitar y controlar la enfermedad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altLang="en-US" sz="2600" dirty="0">
                <a:latin typeface="Gotham Light" pitchFamily="50" charset="0"/>
              </a:rPr>
              <a:t>Para caracterizar un problema de salud pública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altLang="en-US" sz="2600" dirty="0">
                <a:latin typeface="Gotham Light" pitchFamily="50" charset="0"/>
              </a:rPr>
              <a:t>Para investigar y responder preguntas científicas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altLang="en-US" sz="2600" dirty="0">
                <a:latin typeface="Gotham Light" pitchFamily="50" charset="0"/>
              </a:rPr>
              <a:t>Por motivos políticos o legales</a:t>
            </a:r>
          </a:p>
          <a:p>
            <a:pPr>
              <a:spcBef>
                <a:spcPts val="1200"/>
              </a:spcBef>
              <a:defRPr b="0" i="0"/>
            </a:pPr>
            <a:r>
              <a:rPr lang="x-none" altLang="en-US" sz="2600" dirty="0">
                <a:latin typeface="Gotham Light" pitchFamily="50" charset="0"/>
              </a:rPr>
              <a:t>Para brindar capacitación al personal del departamento de salud en relación con los métodos</a:t>
            </a:r>
          </a:p>
          <a:p>
            <a:pPr marL="0" indent="0">
              <a:spcBef>
                <a:spcPts val="600"/>
              </a:spcBef>
              <a:buNone/>
              <a:defRPr b="0" i="0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24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2919" y="218210"/>
            <a:ext cx="8086725" cy="609599"/>
          </a:xfrm>
        </p:spPr>
        <p:txBody>
          <a:bodyPr>
            <a:noAutofit/>
          </a:bodyPr>
          <a:lstStyle/>
          <a:p>
            <a:pPr algn="ctr"/>
            <a:r>
              <a:rPr lang="x-none" altLang="en-US" sz="2400" dirty="0">
                <a:solidFill>
                  <a:srgbClr val="C00000"/>
                </a:solidFill>
                <a:latin typeface="Gotham Black" pitchFamily="50" charset="0"/>
              </a:rPr>
              <a:t>Prioridad relativa </a:t>
            </a:r>
            <a:br>
              <a:rPr lang="x-none" altLang="en-US" sz="2400" dirty="0">
                <a:solidFill>
                  <a:srgbClr val="C00000"/>
                </a:solidFill>
                <a:latin typeface="Gotham Black" pitchFamily="50" charset="0"/>
              </a:rPr>
            </a:br>
            <a:r>
              <a:rPr lang="x-none" altLang="en-US" sz="2400" dirty="0">
                <a:solidFill>
                  <a:srgbClr val="C00000"/>
                </a:solidFill>
                <a:latin typeface="Gotham Black" pitchFamily="50" charset="0"/>
              </a:rPr>
              <a:t>de las medidas de investigación y control</a:t>
            </a:r>
            <a:endParaRPr lang="es-CO" sz="24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21487"/>
              </p:ext>
            </p:extLst>
          </p:nvPr>
        </p:nvGraphicFramePr>
        <p:xfrm>
          <a:off x="1277937" y="1970088"/>
          <a:ext cx="7332663" cy="2906713"/>
        </p:xfrm>
        <a:graphic>
          <a:graphicData uri="http://schemas.openxmlformats.org/drawingml/2006/table">
            <a:tbl>
              <a:tblPr/>
              <a:tblGrid>
                <a:gridCol w="1749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Conocido</a:t>
                      </a:r>
                      <a:r>
                        <a:rPr kumimoji="0" lang="x-none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Desconocido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Conocido</a:t>
                      </a:r>
                    </a:p>
                  </a:txBody>
                  <a:tcPr marR="18288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Investigación </a:t>
                      </a:r>
                      <a:r>
                        <a:rPr kumimoji="0" lang="x-none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Control </a:t>
                      </a:r>
                      <a:r>
                        <a:rPr kumimoji="0" lang="x-none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Investigación </a:t>
                      </a:r>
                      <a:r>
                        <a:rPr kumimoji="0" lang="x-none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+++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Control </a:t>
                      </a:r>
                      <a:r>
                        <a:rPr kumimoji="0" lang="x-none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Desconocido</a:t>
                      </a:r>
                    </a:p>
                  </a:txBody>
                  <a:tcPr marR="18288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Investigación </a:t>
                      </a:r>
                      <a:r>
                        <a:rPr kumimoji="0" lang="x-none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+++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Control </a:t>
                      </a:r>
                      <a:r>
                        <a:rPr kumimoji="0" lang="x-none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Investigación </a:t>
                      </a:r>
                      <a:r>
                        <a:rPr kumimoji="0" lang="x-none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+++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Arial" pitchFamily="34" charset="0"/>
                        <a:buNone/>
                        <a:defRPr b="0" i="0"/>
                      </a:pPr>
                      <a:r>
                        <a:rPr kumimoji="0" lang="x-none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Control </a:t>
                      </a:r>
                      <a:r>
                        <a:rPr kumimoji="0" lang="x-none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>
          <a:xfrm>
            <a:off x="187200" y="313459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 b="0" i="0"/>
            </a:pPr>
            <a:r>
              <a:rPr lang="x-none" altLang="en-US" sz="2200" dirty="0">
                <a:latin typeface="Gotham Light" pitchFamily="50" charset="0"/>
                <a:cs typeface="Arial" charset="0"/>
              </a:rPr>
              <a:t>Agente </a:t>
            </a:r>
          </a:p>
          <a:p>
            <a:pPr algn="ctr" eaLnBrk="1" hangingPunct="1">
              <a:defRPr b="0" i="0"/>
            </a:pPr>
            <a:r>
              <a:rPr lang="x-none" altLang="en-US" sz="2200" dirty="0">
                <a:latin typeface="Gotham Light" pitchFamily="50" charset="0"/>
                <a:cs typeface="Arial" charset="0"/>
              </a:rPr>
              <a:t>causal 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>
          <a:xfrm>
            <a:off x="3200400" y="13716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 b="0" i="0"/>
            </a:pPr>
            <a:r>
              <a:rPr lang="x-none" altLang="en-US" sz="2200">
                <a:latin typeface="Gotham Light" pitchFamily="50" charset="0"/>
                <a:cs typeface="Arial" charset="0"/>
              </a:rPr>
              <a:t>Origen (fuente) o modo de transmisión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>
          <a:xfrm>
            <a:off x="4191000" y="5257800"/>
            <a:ext cx="3054099" cy="6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 b="0" i="0"/>
            </a:pPr>
            <a:r>
              <a:rPr lang="x-none" altLang="en-US" sz="2200" b="1">
                <a:latin typeface="Gotham Light" pitchFamily="50" charset="0"/>
                <a:cs typeface="Times New Roman" pitchFamily="18" charset="0"/>
              </a:rPr>
              <a:t>+++</a:t>
            </a:r>
            <a:r>
              <a:rPr lang="x-none" altLang="en-US" sz="2200" b="0">
                <a:latin typeface="Gotham Light" pitchFamily="50" charset="0"/>
                <a:cs typeface="Times New Roman" pitchFamily="18" charset="0"/>
              </a:rPr>
              <a:t> Mayor prioridad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 b="0" i="0"/>
            </a:pPr>
            <a:r>
              <a:rPr lang="x-none" altLang="en-US" sz="2200" b="1">
                <a:latin typeface="Gotham Light" pitchFamily="50" charset="0"/>
                <a:cs typeface="Times New Roman" pitchFamily="18" charset="0"/>
              </a:rPr>
              <a:t>+</a:t>
            </a:r>
            <a:r>
              <a:rPr lang="x-none" altLang="en-US" sz="2200" b="0">
                <a:latin typeface="Gotham Light" pitchFamily="50" charset="0"/>
                <a:cs typeface="Times New Roman" pitchFamily="18" charset="0"/>
              </a:rPr>
              <a:t>  Menor prioridad</a:t>
            </a:r>
          </a:p>
        </p:txBody>
      </p:sp>
      <p:sp>
        <p:nvSpPr>
          <p:cNvPr id="14" name="Rectangle 6"/>
          <p:cNvSpPr/>
          <p:nvPr/>
        </p:nvSpPr>
        <p:spPr>
          <a:xfrm>
            <a:off x="3048000" y="2524990"/>
            <a:ext cx="2590800" cy="1181100"/>
          </a:xfrm>
          <a:prstGeom prst="rect">
            <a:avLst/>
          </a:prstGeom>
          <a:noFill/>
          <a:ln w="38100" cap="flat" algn="ctr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5" name="Rectangle 7"/>
          <p:cNvSpPr/>
          <p:nvPr/>
        </p:nvSpPr>
        <p:spPr>
          <a:xfrm>
            <a:off x="3048000" y="3733800"/>
            <a:ext cx="2590800" cy="1181100"/>
          </a:xfrm>
          <a:prstGeom prst="rect">
            <a:avLst/>
          </a:prstGeom>
          <a:noFill/>
          <a:ln w="38100" cap="flat" algn="ctr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6" name="Rectangle 8"/>
          <p:cNvSpPr/>
          <p:nvPr/>
        </p:nvSpPr>
        <p:spPr>
          <a:xfrm>
            <a:off x="5867400" y="2524990"/>
            <a:ext cx="2590800" cy="1181100"/>
          </a:xfrm>
          <a:prstGeom prst="rect">
            <a:avLst/>
          </a:prstGeom>
          <a:noFill/>
          <a:ln w="38100" cap="flat" algn="ctr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7" name="Rectangle 9"/>
          <p:cNvSpPr/>
          <p:nvPr/>
        </p:nvSpPr>
        <p:spPr>
          <a:xfrm>
            <a:off x="5867400" y="3733800"/>
            <a:ext cx="2590800" cy="1181100"/>
          </a:xfrm>
          <a:prstGeom prst="rect">
            <a:avLst/>
          </a:prstGeom>
          <a:noFill/>
          <a:ln w="38100" cap="flat" algn="ctr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0" i="0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10184</TotalTime>
  <Words>2133</Words>
  <Application>Microsoft Office PowerPoint</Application>
  <PresentationFormat>Presentación en pantalla (4:3)</PresentationFormat>
  <Paragraphs>170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Franklin Gothic Medium</vt:lpstr>
      <vt:lpstr>Gotham Black</vt:lpstr>
      <vt:lpstr>Gotham Light</vt:lpstr>
      <vt:lpstr>Helvetica</vt:lpstr>
      <vt:lpstr>Times New Roman</vt:lpstr>
      <vt:lpstr>Diseño personalizado</vt:lpstr>
      <vt:lpstr>Investigación y respuesta a un brote 1. Definición de brote</vt:lpstr>
      <vt:lpstr>Objetivo de aprendizaje</vt:lpstr>
      <vt:lpstr> ¿Qué es un brote?</vt:lpstr>
      <vt:lpstr>¿Los casos superan lo esperado?</vt:lpstr>
      <vt:lpstr>¿Cuándo investigar? —  ¿Los casos superan lo esperado?</vt:lpstr>
      <vt:lpstr>¿Cómo se identifican los posibles brotes?</vt:lpstr>
      <vt:lpstr>¿Deberían ustedes investigar un brote?</vt:lpstr>
      <vt:lpstr>¿Por qué investigar?</vt:lpstr>
      <vt:lpstr>Prioridad relativa  de las medidas de investigación y control</vt:lpstr>
      <vt:lpstr>Situaciones de brote</vt:lpstr>
      <vt:lpstr>Excepciones a la regla</vt:lpstr>
      <vt:lpstr>Revisemos los siguientes escenarios</vt:lpstr>
      <vt:lpstr>Revisemos los siguientes escenarios</vt:lpstr>
      <vt:lpstr>Revisemos los siguientes escenarios</vt:lpstr>
      <vt:lpstr>Objetivos de una investigación de campo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Vigilancia de la salud pública: Estadísticas del resumen</dc:title>
  <dc:creator>CLAUDIA</dc:creator>
  <cp:lastModifiedBy>Yury silva lopez</cp:lastModifiedBy>
  <cp:revision>292</cp:revision>
  <dcterms:created xsi:type="dcterms:W3CDTF">2017-02-23T16:19:03Z</dcterms:created>
  <dcterms:modified xsi:type="dcterms:W3CDTF">2020-09-10T04:10:58Z</dcterms:modified>
</cp:coreProperties>
</file>