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4.xml" ContentType="application/vnd.openxmlformats-officedocument.drawingml.chart+xml"/>
  <Override PartName="/ppt/notesSlides/notesSlide35.xml" ContentType="application/vnd.openxmlformats-officedocument.presentationml.notesSlide+xml"/>
  <Override PartName="/ppt/charts/chart5.xml" ContentType="application/vnd.openxmlformats-officedocument.drawingml.chart+xml"/>
  <Override PartName="/ppt/notesSlides/notesSlide3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37.xml" ContentType="application/vnd.openxmlformats-officedocument.presentationml.notesSlide+xml"/>
  <Override PartName="/ppt/charts/chart8.xml" ContentType="application/vnd.openxmlformats-officedocument.drawingml.chart+xml"/>
  <Override PartName="/ppt/notesSlides/notesSlide38.xml" ContentType="application/vnd.openxmlformats-officedocument.presentationml.notesSlide+xml"/>
  <Override PartName="/ppt/charts/chart9.xml" ContentType="application/vnd.openxmlformats-officedocument.drawingml.chart+xml"/>
  <Override PartName="/ppt/notesSlides/notesSlide39.xml" ContentType="application/vnd.openxmlformats-officedocument.presentationml.notesSlide+xml"/>
  <Override PartName="/ppt/charts/chart10.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1.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51"/>
  </p:notesMasterIdLst>
  <p:handoutMasterIdLst>
    <p:handoutMasterId r:id="rId52"/>
  </p:handoutMasterIdLst>
  <p:sldIdLst>
    <p:sldId id="257" r:id="rId2"/>
    <p:sldId id="342" r:id="rId3"/>
    <p:sldId id="382" r:id="rId4"/>
    <p:sldId id="413" r:id="rId5"/>
    <p:sldId id="425" r:id="rId6"/>
    <p:sldId id="426" r:id="rId7"/>
    <p:sldId id="414" r:id="rId8"/>
    <p:sldId id="427" r:id="rId9"/>
    <p:sldId id="388" r:id="rId10"/>
    <p:sldId id="389" r:id="rId11"/>
    <p:sldId id="588" r:id="rId12"/>
    <p:sldId id="390" r:id="rId13"/>
    <p:sldId id="500" r:id="rId14"/>
    <p:sldId id="391" r:id="rId15"/>
    <p:sldId id="557" r:id="rId16"/>
    <p:sldId id="393" r:id="rId17"/>
    <p:sldId id="394" r:id="rId18"/>
    <p:sldId id="395" r:id="rId19"/>
    <p:sldId id="397" r:id="rId20"/>
    <p:sldId id="558" r:id="rId21"/>
    <p:sldId id="539" r:id="rId22"/>
    <p:sldId id="509" r:id="rId23"/>
    <p:sldId id="589" r:id="rId24"/>
    <p:sldId id="407" r:id="rId25"/>
    <p:sldId id="590" r:id="rId26"/>
    <p:sldId id="515" r:id="rId27"/>
    <p:sldId id="607" r:id="rId28"/>
    <p:sldId id="581" r:id="rId29"/>
    <p:sldId id="592" r:id="rId30"/>
    <p:sldId id="582" r:id="rId31"/>
    <p:sldId id="516" r:id="rId32"/>
    <p:sldId id="559" r:id="rId33"/>
    <p:sldId id="529" r:id="rId34"/>
    <p:sldId id="572" r:id="rId35"/>
    <p:sldId id="577" r:id="rId36"/>
    <p:sldId id="601" r:id="rId37"/>
    <p:sldId id="574" r:id="rId38"/>
    <p:sldId id="575" r:id="rId39"/>
    <p:sldId id="537" r:id="rId40"/>
    <p:sldId id="602" r:id="rId41"/>
    <p:sldId id="579" r:id="rId42"/>
    <p:sldId id="608" r:id="rId43"/>
    <p:sldId id="428" r:id="rId44"/>
    <p:sldId id="593" r:id="rId45"/>
    <p:sldId id="595" r:id="rId46"/>
    <p:sldId id="596" r:id="rId47"/>
    <p:sldId id="597" r:id="rId48"/>
    <p:sldId id="598" r:id="rId49"/>
    <p:sldId id="398" r:id="rId5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ry silva lopez" initials="Ysl" lastIdx="1" clrIdx="0">
    <p:extLst>
      <p:ext uri="{19B8F6BF-5375-455C-9EA6-DF929625EA0E}">
        <p15:presenceInfo xmlns:p15="http://schemas.microsoft.com/office/powerpoint/2012/main" userId="aa490b78e862657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62338" autoAdjust="0"/>
  </p:normalViewPr>
  <p:slideViewPr>
    <p:cSldViewPr>
      <p:cViewPr varScale="1">
        <p:scale>
          <a:sx n="41" d="100"/>
          <a:sy n="41" d="100"/>
        </p:scale>
        <p:origin x="142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3" d="100"/>
          <a:sy n="53" d="100"/>
        </p:scale>
        <p:origin x="2648" y="60"/>
      </p:cViewPr>
      <p:guideLst>
        <p:guide orient="horz" pos="2880"/>
        <p:guide pos="2160"/>
      </p:guideLst>
    </p:cSldViewPr>
  </p:notesViewPr>
  <p:gridSpacing cx="75600" cy="756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4">
                <a:lumMod val="60000"/>
                <a:lumOff val="40000"/>
              </a:schemeClr>
            </a:solidFill>
            <a:ln>
              <a:solidFill>
                <a:schemeClr val="tx1"/>
              </a:solidFill>
            </a:ln>
          </c:spPr>
          <c:invertIfNegative val="0"/>
          <c:dPt>
            <c:idx val="0"/>
            <c:invertIfNegative val="1"/>
            <c:bubble3D val="0"/>
            <c:extLst>
              <c:ext xmlns:c16="http://schemas.microsoft.com/office/drawing/2014/chart" uri="{C3380CC4-5D6E-409C-BE32-E72D297353CC}">
                <c16:uniqueId val="{00000000-1E23-4976-A961-EA2858D6EB62}"/>
              </c:ext>
            </c:extLst>
          </c:dPt>
          <c:dPt>
            <c:idx val="1"/>
            <c:invertIfNegative val="1"/>
            <c:bubble3D val="0"/>
            <c:extLst>
              <c:ext xmlns:c16="http://schemas.microsoft.com/office/drawing/2014/chart" uri="{C3380CC4-5D6E-409C-BE32-E72D297353CC}">
                <c16:uniqueId val="{00000001-1E23-4976-A961-EA2858D6EB62}"/>
              </c:ext>
            </c:extLst>
          </c:dPt>
          <c:dPt>
            <c:idx val="2"/>
            <c:invertIfNegative val="1"/>
            <c:bubble3D val="0"/>
            <c:extLst>
              <c:ext xmlns:c16="http://schemas.microsoft.com/office/drawing/2014/chart" uri="{C3380CC4-5D6E-409C-BE32-E72D297353CC}">
                <c16:uniqueId val="{00000002-1E23-4976-A961-EA2858D6EB62}"/>
              </c:ext>
            </c:extLst>
          </c:dPt>
          <c:dPt>
            <c:idx val="3"/>
            <c:invertIfNegative val="1"/>
            <c:bubble3D val="0"/>
            <c:extLst>
              <c:ext xmlns:c16="http://schemas.microsoft.com/office/drawing/2014/chart" uri="{C3380CC4-5D6E-409C-BE32-E72D297353CC}">
                <c16:uniqueId val="{00000003-1E23-4976-A961-EA2858D6EB62}"/>
              </c:ext>
            </c:extLst>
          </c:dPt>
          <c:dPt>
            <c:idx val="4"/>
            <c:invertIfNegative val="1"/>
            <c:bubble3D val="0"/>
            <c:extLst>
              <c:ext xmlns:c16="http://schemas.microsoft.com/office/drawing/2014/chart" uri="{C3380CC4-5D6E-409C-BE32-E72D297353CC}">
                <c16:uniqueId val="{00000004-1E23-4976-A961-EA2858D6EB62}"/>
              </c:ext>
            </c:extLst>
          </c:dPt>
          <c:dPt>
            <c:idx val="5"/>
            <c:invertIfNegative val="1"/>
            <c:bubble3D val="0"/>
            <c:extLst>
              <c:ext xmlns:c16="http://schemas.microsoft.com/office/drawing/2014/chart" uri="{C3380CC4-5D6E-409C-BE32-E72D297353CC}">
                <c16:uniqueId val="{00000005-1E23-4976-A961-EA2858D6EB62}"/>
              </c:ext>
            </c:extLst>
          </c:dPt>
          <c:dPt>
            <c:idx val="6"/>
            <c:invertIfNegative val="1"/>
            <c:bubble3D val="0"/>
            <c:extLst>
              <c:ext xmlns:c16="http://schemas.microsoft.com/office/drawing/2014/chart" uri="{C3380CC4-5D6E-409C-BE32-E72D297353CC}">
                <c16:uniqueId val="{00000006-1E23-4976-A961-EA2858D6EB62}"/>
              </c:ext>
            </c:extLst>
          </c:dPt>
          <c:dPt>
            <c:idx val="7"/>
            <c:invertIfNegative val="1"/>
            <c:bubble3D val="0"/>
            <c:extLst>
              <c:ext xmlns:c16="http://schemas.microsoft.com/office/drawing/2014/chart" uri="{C3380CC4-5D6E-409C-BE32-E72D297353CC}">
                <c16:uniqueId val="{00000007-1E23-4976-A961-EA2858D6EB62}"/>
              </c:ext>
            </c:extLst>
          </c:dPt>
          <c:dPt>
            <c:idx val="8"/>
            <c:invertIfNegative val="1"/>
            <c:bubble3D val="0"/>
            <c:extLst>
              <c:ext xmlns:c16="http://schemas.microsoft.com/office/drawing/2014/chart" uri="{C3380CC4-5D6E-409C-BE32-E72D297353CC}">
                <c16:uniqueId val="{00000008-1E23-4976-A961-EA2858D6EB62}"/>
              </c:ext>
            </c:extLst>
          </c:dPt>
          <c:dPt>
            <c:idx val="9"/>
            <c:invertIfNegative val="1"/>
            <c:bubble3D val="0"/>
            <c:extLst>
              <c:ext xmlns:c16="http://schemas.microsoft.com/office/drawing/2014/chart" uri="{C3380CC4-5D6E-409C-BE32-E72D297353CC}">
                <c16:uniqueId val="{00000009-1E23-4976-A961-EA2858D6EB62}"/>
              </c:ext>
            </c:extLst>
          </c:dPt>
          <c:dPt>
            <c:idx val="10"/>
            <c:invertIfNegative val="1"/>
            <c:bubble3D val="0"/>
            <c:extLst>
              <c:ext xmlns:c16="http://schemas.microsoft.com/office/drawing/2014/chart" uri="{C3380CC4-5D6E-409C-BE32-E72D297353CC}">
                <c16:uniqueId val="{0000000A-1E23-4976-A961-EA2858D6EB62}"/>
              </c:ext>
            </c:extLst>
          </c:dPt>
          <c:cat>
            <c:numRef>
              <c:f>Sheet1!$A$2:$A$12</c:f>
              <c:numCache>
                <c:formatCode>General</c:formatCode>
                <c:ptCount val="11"/>
                <c:pt idx="0">
                  <c:v>1</c:v>
                </c:pt>
                <c:pt idx="1">
                  <c:v>2</c:v>
                </c:pt>
                <c:pt idx="2">
                  <c:v>3</c:v>
                </c:pt>
                <c:pt idx="3">
                  <c:v>4</c:v>
                </c:pt>
                <c:pt idx="4">
                  <c:v>5</c:v>
                </c:pt>
                <c:pt idx="5">
                  <c:v>6</c:v>
                </c:pt>
                <c:pt idx="6">
                  <c:v>7</c:v>
                </c:pt>
                <c:pt idx="7">
                  <c:v>8</c:v>
                </c:pt>
                <c:pt idx="8">
                  <c:v>9</c:v>
                </c:pt>
                <c:pt idx="9">
                  <c:v>10</c:v>
                </c:pt>
                <c:pt idx="10">
                  <c:v>11</c:v>
                </c:pt>
              </c:numCache>
            </c:numRef>
          </c:cat>
          <c:val>
            <c:numRef>
              <c:f>Sheet1!$B$2:$B$12</c:f>
              <c:numCache>
                <c:formatCode>General</c:formatCode>
                <c:ptCount val="11"/>
                <c:pt idx="0">
                  <c:v>1</c:v>
                </c:pt>
                <c:pt idx="1">
                  <c:v>0</c:v>
                </c:pt>
                <c:pt idx="2">
                  <c:v>2</c:v>
                </c:pt>
                <c:pt idx="3">
                  <c:v>0</c:v>
                </c:pt>
                <c:pt idx="4">
                  <c:v>1</c:v>
                </c:pt>
                <c:pt idx="5">
                  <c:v>0</c:v>
                </c:pt>
                <c:pt idx="6">
                  <c:v>1</c:v>
                </c:pt>
                <c:pt idx="7">
                  <c:v>0</c:v>
                </c:pt>
                <c:pt idx="8">
                  <c:v>2</c:v>
                </c:pt>
                <c:pt idx="9">
                  <c:v>5</c:v>
                </c:pt>
                <c:pt idx="10">
                  <c:v>8</c:v>
                </c:pt>
              </c:numCache>
            </c:numRef>
          </c:val>
          <c:extLst>
            <c:ext xmlns:c16="http://schemas.microsoft.com/office/drawing/2014/chart" uri="{C3380CC4-5D6E-409C-BE32-E72D297353CC}">
              <c16:uniqueId val="{0000000B-1E23-4976-A961-EA2858D6EB62}"/>
            </c:ext>
          </c:extLst>
        </c:ser>
        <c:dLbls>
          <c:showLegendKey val="0"/>
          <c:showVal val="0"/>
          <c:showCatName val="0"/>
          <c:showSerName val="0"/>
          <c:showPercent val="0"/>
          <c:showBubbleSize val="0"/>
        </c:dLbls>
        <c:gapWidth val="0"/>
        <c:overlap val="100"/>
        <c:axId val="221167872"/>
        <c:axId val="221168264"/>
      </c:barChart>
      <c:catAx>
        <c:axId val="22116787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Gotham Light" pitchFamily="50" charset="0"/>
                    <a:ea typeface="+mn-ea"/>
                    <a:cs typeface="+mn-cs"/>
                  </a:defRPr>
                </a:pPr>
                <a:r>
                  <a:rPr lang="x-none">
                    <a:solidFill>
                      <a:schemeClr val="tx1"/>
                    </a:solidFill>
                    <a:latin typeface="Gotham Light" pitchFamily="50" charset="0"/>
                  </a:rPr>
                  <a:t>Semana epidemiológica</a:t>
                </a:r>
              </a:p>
            </c:rich>
          </c:tx>
          <c:overlay val="0"/>
          <c:spPr>
            <a:noFill/>
            <a:ln>
              <a:noFill/>
            </a:ln>
          </c:spPr>
        </c:title>
        <c:numFmt formatCode="General" sourceLinked="1"/>
        <c:majorTickMark val="none"/>
        <c:minorTickMark val="none"/>
        <c:tickLblPos val="nextTo"/>
        <c:spPr>
          <a:noFill/>
          <a:ln w="9525" cap="flat" cmpd="sng" algn="ctr">
            <a:solidFill>
              <a:schemeClr val="tx1"/>
            </a:solidFill>
            <a:round/>
          </a:ln>
        </c:spPr>
        <c:txPr>
          <a:bodyPr rot="-60000000" spcFirstLastPara="1" vertOverflow="ellipsis" vert="horz" anchor="ctr" anchorCtr="1"/>
          <a:lstStyle/>
          <a:p>
            <a:pPr>
              <a:defRPr sz="1800" b="0" i="0" u="none" strike="noStrike" kern="1200" baseline="0">
                <a:solidFill>
                  <a:schemeClr val="tx1"/>
                </a:solidFill>
                <a:latin typeface="Gotham Light" pitchFamily="50" charset="0"/>
                <a:ea typeface="+mn-ea"/>
                <a:cs typeface="+mn-cs"/>
              </a:defRPr>
            </a:pPr>
            <a:endParaRPr lang="es-CO"/>
          </a:p>
        </c:txPr>
        <c:crossAx val="221168264"/>
        <c:crosses val="autoZero"/>
        <c:auto val="0"/>
        <c:lblAlgn val="ctr"/>
        <c:lblOffset val="100"/>
        <c:noMultiLvlLbl val="0"/>
      </c:catAx>
      <c:valAx>
        <c:axId val="221168264"/>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Gotham Light" pitchFamily="50" charset="0"/>
                    <a:ea typeface="+mn-ea"/>
                    <a:cs typeface="+mn-cs"/>
                  </a:defRPr>
                </a:pPr>
                <a:r>
                  <a:rPr lang="x-none" baseline="0">
                    <a:solidFill>
                      <a:schemeClr val="tx1"/>
                    </a:solidFill>
                    <a:latin typeface="Gotham Light" pitchFamily="50" charset="0"/>
                  </a:rPr>
                  <a:t>Número de casos</a:t>
                </a:r>
              </a:p>
            </c:rich>
          </c:tx>
          <c:layout>
            <c:manualLayout>
              <c:xMode val="edge"/>
              <c:yMode val="edge"/>
              <c:x val="9.46969725191593E-3"/>
              <c:y val="0.20770171284675601"/>
            </c:manualLayout>
          </c:layout>
          <c:overlay val="0"/>
          <c:spPr>
            <a:noFill/>
            <a:ln>
              <a:noFill/>
            </a:ln>
          </c:spPr>
        </c:title>
        <c:numFmt formatCode="General" sourceLinked="1"/>
        <c:majorTickMark val="out"/>
        <c:minorTickMark val="none"/>
        <c:tickLblPos val="nextTo"/>
        <c:spPr>
          <a:noFill/>
          <a:ln>
            <a:solidFill>
              <a:schemeClr val="tx1"/>
            </a:solidFill>
          </a:ln>
        </c:spPr>
        <c:txPr>
          <a:bodyPr rot="-60000000" spcFirstLastPara="1" vertOverflow="ellipsis" vert="horz" anchor="ctr" anchorCtr="1"/>
          <a:lstStyle/>
          <a:p>
            <a:pPr>
              <a:defRPr sz="1800" b="0" i="0" u="none" strike="noStrike" kern="1200" baseline="0">
                <a:solidFill>
                  <a:schemeClr val="tx1"/>
                </a:solidFill>
                <a:latin typeface="Gotham Light" pitchFamily="50" charset="0"/>
                <a:ea typeface="+mn-ea"/>
                <a:cs typeface="+mn-cs"/>
              </a:defRPr>
            </a:pPr>
            <a:endParaRPr lang="es-CO"/>
          </a:p>
        </c:txPr>
        <c:crossAx val="221167872"/>
        <c:crosses val="autoZero"/>
        <c:crossBetween val="between"/>
      </c:valAx>
      <c:spPr>
        <a:noFill/>
        <a:ln>
          <a:noFill/>
        </a:ln>
      </c:spPr>
    </c:plotArea>
    <c:plotVisOnly val="1"/>
    <c:dispBlanksAs val="gap"/>
    <c:showDLblsOverMax val="0"/>
  </c:chart>
  <c:spPr>
    <a:noFill/>
    <a:ln>
      <a:noFill/>
    </a:ln>
  </c:spPr>
  <c:txPr>
    <a:bodyPr/>
    <a:lstStyle/>
    <a:p>
      <a:pPr>
        <a:defRPr sz="1800" baseline="0"/>
      </a:pPr>
      <a:endParaRPr lang="es-C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Cases</c:v>
                </c:pt>
              </c:strCache>
            </c:strRef>
          </c:tx>
          <c:spPr>
            <a:solidFill>
              <a:srgbClr val="0070C0"/>
            </a:solidFill>
            <a:ln>
              <a:solidFill>
                <a:schemeClr val="tx1"/>
              </a:solidFill>
            </a:ln>
          </c:spPr>
          <c:invertIfNegative val="0"/>
          <c:dPt>
            <c:idx val="0"/>
            <c:invertIfNegative val="1"/>
            <c:bubble3D val="0"/>
            <c:extLst>
              <c:ext xmlns:c16="http://schemas.microsoft.com/office/drawing/2014/chart" uri="{C3380CC4-5D6E-409C-BE32-E72D297353CC}">
                <c16:uniqueId val="{00000000-2BE3-4735-862E-2787DCE7CE5C}"/>
              </c:ext>
            </c:extLst>
          </c:dPt>
          <c:dPt>
            <c:idx val="1"/>
            <c:invertIfNegative val="1"/>
            <c:bubble3D val="0"/>
            <c:extLst>
              <c:ext xmlns:c16="http://schemas.microsoft.com/office/drawing/2014/chart" uri="{C3380CC4-5D6E-409C-BE32-E72D297353CC}">
                <c16:uniqueId val="{00000001-2BE3-4735-862E-2787DCE7CE5C}"/>
              </c:ext>
            </c:extLst>
          </c:dPt>
          <c:dPt>
            <c:idx val="2"/>
            <c:invertIfNegative val="1"/>
            <c:bubble3D val="0"/>
            <c:extLst>
              <c:ext xmlns:c16="http://schemas.microsoft.com/office/drawing/2014/chart" uri="{C3380CC4-5D6E-409C-BE32-E72D297353CC}">
                <c16:uniqueId val="{00000002-2BE3-4735-862E-2787DCE7CE5C}"/>
              </c:ext>
            </c:extLst>
          </c:dPt>
          <c:dPt>
            <c:idx val="3"/>
            <c:invertIfNegative val="1"/>
            <c:bubble3D val="0"/>
            <c:extLst>
              <c:ext xmlns:c16="http://schemas.microsoft.com/office/drawing/2014/chart" uri="{C3380CC4-5D6E-409C-BE32-E72D297353CC}">
                <c16:uniqueId val="{00000003-2BE3-4735-862E-2787DCE7CE5C}"/>
              </c:ext>
            </c:extLst>
          </c:dPt>
          <c:dPt>
            <c:idx val="4"/>
            <c:invertIfNegative val="1"/>
            <c:bubble3D val="0"/>
            <c:extLst>
              <c:ext xmlns:c16="http://schemas.microsoft.com/office/drawing/2014/chart" uri="{C3380CC4-5D6E-409C-BE32-E72D297353CC}">
                <c16:uniqueId val="{00000004-2BE3-4735-862E-2787DCE7CE5C}"/>
              </c:ext>
            </c:extLst>
          </c:dPt>
          <c:dPt>
            <c:idx val="5"/>
            <c:invertIfNegative val="1"/>
            <c:bubble3D val="0"/>
            <c:extLst>
              <c:ext xmlns:c16="http://schemas.microsoft.com/office/drawing/2014/chart" uri="{C3380CC4-5D6E-409C-BE32-E72D297353CC}">
                <c16:uniqueId val="{00000005-2BE3-4735-862E-2787DCE7CE5C}"/>
              </c:ext>
            </c:extLst>
          </c:dPt>
          <c:dPt>
            <c:idx val="6"/>
            <c:invertIfNegative val="1"/>
            <c:bubble3D val="0"/>
            <c:extLst>
              <c:ext xmlns:c16="http://schemas.microsoft.com/office/drawing/2014/chart" uri="{C3380CC4-5D6E-409C-BE32-E72D297353CC}">
                <c16:uniqueId val="{00000006-2BE3-4735-862E-2787DCE7CE5C}"/>
              </c:ext>
            </c:extLst>
          </c:dPt>
          <c:dPt>
            <c:idx val="7"/>
            <c:invertIfNegative val="1"/>
            <c:bubble3D val="0"/>
            <c:extLst>
              <c:ext xmlns:c16="http://schemas.microsoft.com/office/drawing/2014/chart" uri="{C3380CC4-5D6E-409C-BE32-E72D297353CC}">
                <c16:uniqueId val="{00000007-2BE3-4735-862E-2787DCE7CE5C}"/>
              </c:ext>
            </c:extLst>
          </c:dPt>
          <c:dPt>
            <c:idx val="8"/>
            <c:invertIfNegative val="1"/>
            <c:bubble3D val="0"/>
            <c:extLst>
              <c:ext xmlns:c16="http://schemas.microsoft.com/office/drawing/2014/chart" uri="{C3380CC4-5D6E-409C-BE32-E72D297353CC}">
                <c16:uniqueId val="{00000008-2BE3-4735-862E-2787DCE7CE5C}"/>
              </c:ext>
            </c:extLst>
          </c:dPt>
          <c:dPt>
            <c:idx val="9"/>
            <c:invertIfNegative val="1"/>
            <c:bubble3D val="0"/>
            <c:extLst>
              <c:ext xmlns:c16="http://schemas.microsoft.com/office/drawing/2014/chart" uri="{C3380CC4-5D6E-409C-BE32-E72D297353CC}">
                <c16:uniqueId val="{00000009-2BE3-4735-862E-2787DCE7CE5C}"/>
              </c:ext>
            </c:extLst>
          </c:dPt>
          <c:dPt>
            <c:idx val="10"/>
            <c:invertIfNegative val="1"/>
            <c:bubble3D val="0"/>
            <c:extLst>
              <c:ext xmlns:c16="http://schemas.microsoft.com/office/drawing/2014/chart" uri="{C3380CC4-5D6E-409C-BE32-E72D297353CC}">
                <c16:uniqueId val="{0000000A-2BE3-4735-862E-2787DCE7CE5C}"/>
              </c:ext>
            </c:extLst>
          </c:dPt>
          <c:dPt>
            <c:idx val="11"/>
            <c:invertIfNegative val="1"/>
            <c:bubble3D val="0"/>
            <c:extLst>
              <c:ext xmlns:c16="http://schemas.microsoft.com/office/drawing/2014/chart" uri="{C3380CC4-5D6E-409C-BE32-E72D297353CC}">
                <c16:uniqueId val="{0000000B-2BE3-4735-862E-2787DCE7CE5C}"/>
              </c:ext>
            </c:extLst>
          </c:dPt>
          <c:dPt>
            <c:idx val="12"/>
            <c:invertIfNegative val="1"/>
            <c:bubble3D val="0"/>
            <c:extLst>
              <c:ext xmlns:c16="http://schemas.microsoft.com/office/drawing/2014/chart" uri="{C3380CC4-5D6E-409C-BE32-E72D297353CC}">
                <c16:uniqueId val="{0000000C-2BE3-4735-862E-2787DCE7CE5C}"/>
              </c:ext>
            </c:extLst>
          </c:dPt>
          <c:dPt>
            <c:idx val="13"/>
            <c:invertIfNegative val="1"/>
            <c:bubble3D val="0"/>
            <c:extLst>
              <c:ext xmlns:c16="http://schemas.microsoft.com/office/drawing/2014/chart" uri="{C3380CC4-5D6E-409C-BE32-E72D297353CC}">
                <c16:uniqueId val="{0000000D-2BE3-4735-862E-2787DCE7CE5C}"/>
              </c:ext>
            </c:extLst>
          </c:dPt>
          <c:dPt>
            <c:idx val="14"/>
            <c:invertIfNegative val="1"/>
            <c:bubble3D val="0"/>
            <c:extLst>
              <c:ext xmlns:c16="http://schemas.microsoft.com/office/drawing/2014/chart" uri="{C3380CC4-5D6E-409C-BE32-E72D297353CC}">
                <c16:uniqueId val="{0000000E-2BE3-4735-862E-2787DCE7CE5C}"/>
              </c:ext>
            </c:extLst>
          </c:dPt>
          <c:dPt>
            <c:idx val="15"/>
            <c:invertIfNegative val="1"/>
            <c:bubble3D val="0"/>
            <c:extLst>
              <c:ext xmlns:c16="http://schemas.microsoft.com/office/drawing/2014/chart" uri="{C3380CC4-5D6E-409C-BE32-E72D297353CC}">
                <c16:uniqueId val="{0000000F-2BE3-4735-862E-2787DCE7CE5C}"/>
              </c:ext>
            </c:extLst>
          </c:dPt>
          <c:dPt>
            <c:idx val="16"/>
            <c:invertIfNegative val="1"/>
            <c:bubble3D val="0"/>
            <c:extLst>
              <c:ext xmlns:c16="http://schemas.microsoft.com/office/drawing/2014/chart" uri="{C3380CC4-5D6E-409C-BE32-E72D297353CC}">
                <c16:uniqueId val="{00000010-2BE3-4735-862E-2787DCE7CE5C}"/>
              </c:ext>
            </c:extLst>
          </c:dPt>
          <c:dPt>
            <c:idx val="17"/>
            <c:invertIfNegative val="1"/>
            <c:bubble3D val="0"/>
            <c:extLst>
              <c:ext xmlns:c16="http://schemas.microsoft.com/office/drawing/2014/chart" uri="{C3380CC4-5D6E-409C-BE32-E72D297353CC}">
                <c16:uniqueId val="{00000011-2BE3-4735-862E-2787DCE7CE5C}"/>
              </c:ext>
            </c:extLst>
          </c:dPt>
          <c:dPt>
            <c:idx val="18"/>
            <c:invertIfNegative val="1"/>
            <c:bubble3D val="0"/>
            <c:extLst>
              <c:ext xmlns:c16="http://schemas.microsoft.com/office/drawing/2014/chart" uri="{C3380CC4-5D6E-409C-BE32-E72D297353CC}">
                <c16:uniqueId val="{00000012-2BE3-4735-862E-2787DCE7CE5C}"/>
              </c:ext>
            </c:extLst>
          </c:dPt>
          <c:dPt>
            <c:idx val="19"/>
            <c:invertIfNegative val="1"/>
            <c:bubble3D val="0"/>
            <c:extLst>
              <c:ext xmlns:c16="http://schemas.microsoft.com/office/drawing/2014/chart" uri="{C3380CC4-5D6E-409C-BE32-E72D297353CC}">
                <c16:uniqueId val="{00000013-2BE3-4735-862E-2787DCE7CE5C}"/>
              </c:ext>
            </c:extLst>
          </c:dPt>
          <c:dPt>
            <c:idx val="20"/>
            <c:invertIfNegative val="1"/>
            <c:bubble3D val="0"/>
            <c:extLst>
              <c:ext xmlns:c16="http://schemas.microsoft.com/office/drawing/2014/chart" uri="{C3380CC4-5D6E-409C-BE32-E72D297353CC}">
                <c16:uniqueId val="{00000014-2BE3-4735-862E-2787DCE7CE5C}"/>
              </c:ext>
            </c:extLst>
          </c:dPt>
          <c:dPt>
            <c:idx val="21"/>
            <c:invertIfNegative val="1"/>
            <c:bubble3D val="0"/>
            <c:extLst>
              <c:ext xmlns:c16="http://schemas.microsoft.com/office/drawing/2014/chart" uri="{C3380CC4-5D6E-409C-BE32-E72D297353CC}">
                <c16:uniqueId val="{00000015-2BE3-4735-862E-2787DCE7CE5C}"/>
              </c:ext>
            </c:extLst>
          </c:dPt>
          <c:dPt>
            <c:idx val="22"/>
            <c:invertIfNegative val="1"/>
            <c:bubble3D val="0"/>
            <c:extLst>
              <c:ext xmlns:c16="http://schemas.microsoft.com/office/drawing/2014/chart" uri="{C3380CC4-5D6E-409C-BE32-E72D297353CC}">
                <c16:uniqueId val="{00000016-2BE3-4735-862E-2787DCE7CE5C}"/>
              </c:ext>
            </c:extLst>
          </c:dPt>
          <c:dPt>
            <c:idx val="23"/>
            <c:invertIfNegative val="1"/>
            <c:bubble3D val="0"/>
            <c:extLst>
              <c:ext xmlns:c16="http://schemas.microsoft.com/office/drawing/2014/chart" uri="{C3380CC4-5D6E-409C-BE32-E72D297353CC}">
                <c16:uniqueId val="{00000017-2BE3-4735-862E-2787DCE7CE5C}"/>
              </c:ext>
            </c:extLst>
          </c:dPt>
          <c:dPt>
            <c:idx val="24"/>
            <c:invertIfNegative val="1"/>
            <c:bubble3D val="0"/>
            <c:extLst>
              <c:ext xmlns:c16="http://schemas.microsoft.com/office/drawing/2014/chart" uri="{C3380CC4-5D6E-409C-BE32-E72D297353CC}">
                <c16:uniqueId val="{00000018-2BE3-4735-862E-2787DCE7CE5C}"/>
              </c:ext>
            </c:extLst>
          </c:dPt>
          <c:dPt>
            <c:idx val="25"/>
            <c:invertIfNegative val="1"/>
            <c:bubble3D val="0"/>
            <c:extLst>
              <c:ext xmlns:c16="http://schemas.microsoft.com/office/drawing/2014/chart" uri="{C3380CC4-5D6E-409C-BE32-E72D297353CC}">
                <c16:uniqueId val="{00000019-2BE3-4735-862E-2787DCE7CE5C}"/>
              </c:ext>
            </c:extLst>
          </c:dPt>
          <c:cat>
            <c:numRef>
              <c:f>Sheet1!$A$2:$A$27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Sheet1!$B$2:$B$27</c:f>
              <c:numCache>
                <c:formatCode>General</c:formatCode>
                <c:ptCount val="26"/>
                <c:pt idx="0">
                  <c:v>0</c:v>
                </c:pt>
                <c:pt idx="1">
                  <c:v>0</c:v>
                </c:pt>
                <c:pt idx="2">
                  <c:v>0</c:v>
                </c:pt>
                <c:pt idx="3">
                  <c:v>0</c:v>
                </c:pt>
                <c:pt idx="4">
                  <c:v>0</c:v>
                </c:pt>
                <c:pt idx="5">
                  <c:v>0</c:v>
                </c:pt>
                <c:pt idx="6">
                  <c:v>0</c:v>
                </c:pt>
                <c:pt idx="7">
                  <c:v>0</c:v>
                </c:pt>
                <c:pt idx="8">
                  <c:v>1</c:v>
                </c:pt>
                <c:pt idx="9">
                  <c:v>0</c:v>
                </c:pt>
                <c:pt idx="10">
                  <c:v>1</c:v>
                </c:pt>
                <c:pt idx="11">
                  <c:v>0</c:v>
                </c:pt>
                <c:pt idx="12">
                  <c:v>3</c:v>
                </c:pt>
                <c:pt idx="13">
                  <c:v>10</c:v>
                </c:pt>
                <c:pt idx="14">
                  <c:v>13</c:v>
                </c:pt>
                <c:pt idx="15">
                  <c:v>11</c:v>
                </c:pt>
                <c:pt idx="16">
                  <c:v>7</c:v>
                </c:pt>
                <c:pt idx="17">
                  <c:v>3</c:v>
                </c:pt>
                <c:pt idx="18">
                  <c:v>2</c:v>
                </c:pt>
                <c:pt idx="19">
                  <c:v>2</c:v>
                </c:pt>
                <c:pt idx="20">
                  <c:v>0</c:v>
                </c:pt>
                <c:pt idx="21">
                  <c:v>1</c:v>
                </c:pt>
                <c:pt idx="22">
                  <c:v>1</c:v>
                </c:pt>
                <c:pt idx="23">
                  <c:v>0</c:v>
                </c:pt>
                <c:pt idx="24">
                  <c:v>1</c:v>
                </c:pt>
                <c:pt idx="25">
                  <c:v>0</c:v>
                </c:pt>
              </c:numCache>
            </c:numRef>
          </c:val>
          <c:extLst>
            <c:ext xmlns:c16="http://schemas.microsoft.com/office/drawing/2014/chart" uri="{C3380CC4-5D6E-409C-BE32-E72D297353CC}">
              <c16:uniqueId val="{0000001A-2BE3-4735-862E-2787DCE7CE5C}"/>
            </c:ext>
          </c:extLst>
        </c:ser>
        <c:dLbls>
          <c:showLegendKey val="0"/>
          <c:showVal val="0"/>
          <c:showCatName val="0"/>
          <c:showSerName val="0"/>
          <c:showPercent val="0"/>
          <c:showBubbleSize val="0"/>
        </c:dLbls>
        <c:gapWidth val="0"/>
        <c:overlap val="100"/>
        <c:axId val="223902256"/>
        <c:axId val="223896768"/>
      </c:barChart>
      <c:catAx>
        <c:axId val="22390225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Gotham Black" pitchFamily="50" charset="0"/>
                    <a:ea typeface="+mn-ea"/>
                    <a:cs typeface="+mn-cs"/>
                  </a:defRPr>
                </a:pPr>
                <a:r>
                  <a:rPr lang="x-none" sz="1800" b="0" dirty="0">
                    <a:solidFill>
                      <a:schemeClr val="tx1"/>
                    </a:solidFill>
                    <a:latin typeface="Gotham Black" pitchFamily="50" charset="0"/>
                  </a:rPr>
                  <a:t>Octubre de 201</a:t>
                </a:r>
                <a:r>
                  <a:rPr lang="es-CO" sz="1800" b="0" dirty="0">
                    <a:solidFill>
                      <a:schemeClr val="tx1"/>
                    </a:solidFill>
                    <a:latin typeface="Gotham Black" pitchFamily="50" charset="0"/>
                  </a:rPr>
                  <a:t>9</a:t>
                </a:r>
                <a:endParaRPr lang="x-none" sz="1800" b="0" dirty="0">
                  <a:solidFill>
                    <a:schemeClr val="tx1"/>
                  </a:solidFill>
                  <a:latin typeface="Gotham Black" pitchFamily="50" charset="0"/>
                </a:endParaRPr>
              </a:p>
              <a:p>
                <a:pPr>
                  <a:defRPr sz="1330" b="0" i="0" u="none" strike="noStrike" kern="1200" baseline="0">
                    <a:solidFill>
                      <a:schemeClr val="tx1">
                        <a:lumMod val="65000"/>
                        <a:lumOff val="35000"/>
                      </a:schemeClr>
                    </a:solidFill>
                    <a:latin typeface="Gotham Black" pitchFamily="50" charset="0"/>
                    <a:ea typeface="+mn-ea"/>
                    <a:cs typeface="+mn-cs"/>
                  </a:defRPr>
                </a:pPr>
                <a:r>
                  <a:rPr lang="x-none" sz="1800" b="0" dirty="0">
                    <a:solidFill>
                      <a:schemeClr val="tx1"/>
                    </a:solidFill>
                    <a:latin typeface="Gotham Black" pitchFamily="50" charset="0"/>
                  </a:rPr>
                  <a:t>Fecha de inicio</a:t>
                </a:r>
              </a:p>
            </c:rich>
          </c:tx>
          <c:overlay val="0"/>
          <c:spPr>
            <a:noFill/>
            <a:ln>
              <a:noFill/>
            </a:ln>
          </c:spPr>
        </c:title>
        <c:numFmt formatCode="General" sourceLinked="1"/>
        <c:majorTickMark val="out"/>
        <c:minorTickMark val="none"/>
        <c:tickLblPos val="nextTo"/>
        <c:spPr>
          <a:noFill/>
          <a:ln w="9525" cap="flat" cmpd="sng" algn="ctr">
            <a:solidFill>
              <a:schemeClr val="tx1"/>
            </a:solidFill>
            <a:round/>
          </a:ln>
        </c:spPr>
        <c:txPr>
          <a:bodyPr rot="-60000000" spcFirstLastPara="1" vertOverflow="ellipsis" vert="horz" anchor="ctr" anchorCtr="1"/>
          <a:lstStyle/>
          <a:p>
            <a:pPr>
              <a:defRPr sz="1800" b="0" i="0" u="none" strike="noStrike" kern="1200" baseline="0">
                <a:solidFill>
                  <a:schemeClr val="tx1"/>
                </a:solidFill>
                <a:latin typeface="+mn-lt"/>
                <a:ea typeface="+mn-ea"/>
                <a:cs typeface="+mn-cs"/>
              </a:defRPr>
            </a:pPr>
            <a:endParaRPr lang="es-CO"/>
          </a:p>
        </c:txPr>
        <c:crossAx val="223896768"/>
        <c:crosses val="autoZero"/>
        <c:auto val="0"/>
        <c:lblAlgn val="ctr"/>
        <c:lblOffset val="100"/>
        <c:tickLblSkip val="2"/>
        <c:noMultiLvlLbl val="0"/>
      </c:catAx>
      <c:valAx>
        <c:axId val="223896768"/>
        <c:scaling>
          <c:orientation val="minMax"/>
          <c:max val="14"/>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Gotham Black" pitchFamily="50" charset="0"/>
                    <a:ea typeface="+mn-ea"/>
                    <a:cs typeface="+mn-cs"/>
                  </a:defRPr>
                </a:pPr>
                <a:r>
                  <a:rPr lang="x-none" sz="1800" b="0">
                    <a:solidFill>
                      <a:schemeClr val="tx1"/>
                    </a:solidFill>
                    <a:latin typeface="Gotham Black" pitchFamily="50" charset="0"/>
                  </a:rPr>
                  <a:t>Número de casos</a:t>
                </a:r>
              </a:p>
            </c:rich>
          </c:tx>
          <c:overlay val="0"/>
          <c:spPr>
            <a:noFill/>
            <a:ln>
              <a:noFill/>
            </a:ln>
          </c:spPr>
        </c:title>
        <c:numFmt formatCode="General" sourceLinked="1"/>
        <c:majorTickMark val="out"/>
        <c:minorTickMark val="none"/>
        <c:tickLblPos val="nextTo"/>
        <c:spPr>
          <a:noFill/>
          <a:ln>
            <a:solidFill>
              <a:schemeClr val="tx1"/>
            </a:solidFill>
          </a:ln>
        </c:spPr>
        <c:txPr>
          <a:bodyPr rot="-60000000" spcFirstLastPara="1" vertOverflow="ellipsis" vert="horz" anchor="ctr" anchorCtr="1"/>
          <a:lstStyle/>
          <a:p>
            <a:pPr>
              <a:defRPr sz="1800" b="0" i="0" u="none" strike="noStrike" kern="1200" baseline="0">
                <a:solidFill>
                  <a:schemeClr val="tx1"/>
                </a:solidFill>
                <a:latin typeface="+mn-lt"/>
                <a:ea typeface="+mn-ea"/>
                <a:cs typeface="+mn-cs"/>
              </a:defRPr>
            </a:pPr>
            <a:endParaRPr lang="es-CO"/>
          </a:p>
        </c:txPr>
        <c:crossAx val="223902256"/>
        <c:crosses val="autoZero"/>
        <c:crossBetween val="between"/>
        <c:majorUnit val="2"/>
        <c:minorUnit val="1"/>
      </c:valAx>
      <c:spPr>
        <a:noFill/>
        <a:ln>
          <a:noFill/>
        </a:ln>
      </c:spPr>
    </c:plotArea>
    <c:plotVisOnly val="1"/>
    <c:dispBlanksAs val="gap"/>
    <c:showDLblsOverMax val="0"/>
  </c:chart>
  <c:spPr>
    <a:noFill/>
    <a:ln>
      <a:noFill/>
    </a:ln>
  </c:spPr>
  <c:txPr>
    <a:bodyPr/>
    <a:lstStyle/>
    <a:p>
      <a:pPr>
        <a:defRPr/>
      </a:pPr>
      <a:endParaRPr lang="es-C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Cases</c:v>
                </c:pt>
              </c:strCache>
            </c:strRef>
          </c:tx>
          <c:spPr>
            <a:solidFill>
              <a:srgbClr val="0070C0"/>
            </a:solidFill>
            <a:ln>
              <a:solidFill>
                <a:schemeClr val="tx1"/>
              </a:solidFill>
            </a:ln>
          </c:spPr>
          <c:invertIfNegative val="0"/>
          <c:dPt>
            <c:idx val="0"/>
            <c:invertIfNegative val="1"/>
            <c:bubble3D val="0"/>
            <c:extLst>
              <c:ext xmlns:c16="http://schemas.microsoft.com/office/drawing/2014/chart" uri="{C3380CC4-5D6E-409C-BE32-E72D297353CC}">
                <c16:uniqueId val="{00000000-8964-4509-9B40-19855009F899}"/>
              </c:ext>
            </c:extLst>
          </c:dPt>
          <c:dPt>
            <c:idx val="1"/>
            <c:invertIfNegative val="1"/>
            <c:bubble3D val="0"/>
            <c:extLst>
              <c:ext xmlns:c16="http://schemas.microsoft.com/office/drawing/2014/chart" uri="{C3380CC4-5D6E-409C-BE32-E72D297353CC}">
                <c16:uniqueId val="{00000001-8964-4509-9B40-19855009F899}"/>
              </c:ext>
            </c:extLst>
          </c:dPt>
          <c:dPt>
            <c:idx val="2"/>
            <c:invertIfNegative val="1"/>
            <c:bubble3D val="0"/>
            <c:extLst>
              <c:ext xmlns:c16="http://schemas.microsoft.com/office/drawing/2014/chart" uri="{C3380CC4-5D6E-409C-BE32-E72D297353CC}">
                <c16:uniqueId val="{00000002-8964-4509-9B40-19855009F899}"/>
              </c:ext>
            </c:extLst>
          </c:dPt>
          <c:dPt>
            <c:idx val="3"/>
            <c:invertIfNegative val="1"/>
            <c:bubble3D val="0"/>
            <c:extLst>
              <c:ext xmlns:c16="http://schemas.microsoft.com/office/drawing/2014/chart" uri="{C3380CC4-5D6E-409C-BE32-E72D297353CC}">
                <c16:uniqueId val="{00000003-8964-4509-9B40-19855009F899}"/>
              </c:ext>
            </c:extLst>
          </c:dPt>
          <c:dPt>
            <c:idx val="4"/>
            <c:invertIfNegative val="1"/>
            <c:bubble3D val="0"/>
            <c:extLst>
              <c:ext xmlns:c16="http://schemas.microsoft.com/office/drawing/2014/chart" uri="{C3380CC4-5D6E-409C-BE32-E72D297353CC}">
                <c16:uniqueId val="{00000004-8964-4509-9B40-19855009F899}"/>
              </c:ext>
            </c:extLst>
          </c:dPt>
          <c:dPt>
            <c:idx val="5"/>
            <c:invertIfNegative val="1"/>
            <c:bubble3D val="0"/>
            <c:extLst>
              <c:ext xmlns:c16="http://schemas.microsoft.com/office/drawing/2014/chart" uri="{C3380CC4-5D6E-409C-BE32-E72D297353CC}">
                <c16:uniqueId val="{00000005-8964-4509-9B40-19855009F899}"/>
              </c:ext>
            </c:extLst>
          </c:dPt>
          <c:dPt>
            <c:idx val="6"/>
            <c:invertIfNegative val="1"/>
            <c:bubble3D val="0"/>
            <c:extLst>
              <c:ext xmlns:c16="http://schemas.microsoft.com/office/drawing/2014/chart" uri="{C3380CC4-5D6E-409C-BE32-E72D297353CC}">
                <c16:uniqueId val="{00000006-8964-4509-9B40-19855009F899}"/>
              </c:ext>
            </c:extLst>
          </c:dPt>
          <c:dPt>
            <c:idx val="7"/>
            <c:invertIfNegative val="1"/>
            <c:bubble3D val="0"/>
            <c:extLst>
              <c:ext xmlns:c16="http://schemas.microsoft.com/office/drawing/2014/chart" uri="{C3380CC4-5D6E-409C-BE32-E72D297353CC}">
                <c16:uniqueId val="{00000007-8964-4509-9B40-19855009F899}"/>
              </c:ext>
            </c:extLst>
          </c:dPt>
          <c:dPt>
            <c:idx val="8"/>
            <c:invertIfNegative val="1"/>
            <c:bubble3D val="0"/>
            <c:extLst>
              <c:ext xmlns:c16="http://schemas.microsoft.com/office/drawing/2014/chart" uri="{C3380CC4-5D6E-409C-BE32-E72D297353CC}">
                <c16:uniqueId val="{00000008-8964-4509-9B40-19855009F899}"/>
              </c:ext>
            </c:extLst>
          </c:dPt>
          <c:dPt>
            <c:idx val="9"/>
            <c:invertIfNegative val="1"/>
            <c:bubble3D val="0"/>
            <c:extLst>
              <c:ext xmlns:c16="http://schemas.microsoft.com/office/drawing/2014/chart" uri="{C3380CC4-5D6E-409C-BE32-E72D297353CC}">
                <c16:uniqueId val="{00000009-8964-4509-9B40-19855009F899}"/>
              </c:ext>
            </c:extLst>
          </c:dPt>
          <c:dPt>
            <c:idx val="10"/>
            <c:invertIfNegative val="1"/>
            <c:bubble3D val="0"/>
            <c:extLst>
              <c:ext xmlns:c16="http://schemas.microsoft.com/office/drawing/2014/chart" uri="{C3380CC4-5D6E-409C-BE32-E72D297353CC}">
                <c16:uniqueId val="{0000000A-8964-4509-9B40-19855009F899}"/>
              </c:ext>
            </c:extLst>
          </c:dPt>
          <c:dPt>
            <c:idx val="11"/>
            <c:invertIfNegative val="1"/>
            <c:bubble3D val="0"/>
            <c:extLst>
              <c:ext xmlns:c16="http://schemas.microsoft.com/office/drawing/2014/chart" uri="{C3380CC4-5D6E-409C-BE32-E72D297353CC}">
                <c16:uniqueId val="{0000000B-8964-4509-9B40-19855009F899}"/>
              </c:ext>
            </c:extLst>
          </c:dPt>
          <c:dPt>
            <c:idx val="12"/>
            <c:invertIfNegative val="1"/>
            <c:bubble3D val="0"/>
            <c:extLst>
              <c:ext xmlns:c16="http://schemas.microsoft.com/office/drawing/2014/chart" uri="{C3380CC4-5D6E-409C-BE32-E72D297353CC}">
                <c16:uniqueId val="{0000000C-8964-4509-9B40-19855009F899}"/>
              </c:ext>
            </c:extLst>
          </c:dPt>
          <c:dPt>
            <c:idx val="13"/>
            <c:invertIfNegative val="1"/>
            <c:bubble3D val="0"/>
            <c:extLst>
              <c:ext xmlns:c16="http://schemas.microsoft.com/office/drawing/2014/chart" uri="{C3380CC4-5D6E-409C-BE32-E72D297353CC}">
                <c16:uniqueId val="{0000000D-8964-4509-9B40-19855009F899}"/>
              </c:ext>
            </c:extLst>
          </c:dPt>
          <c:dPt>
            <c:idx val="14"/>
            <c:invertIfNegative val="1"/>
            <c:bubble3D val="0"/>
            <c:extLst>
              <c:ext xmlns:c16="http://schemas.microsoft.com/office/drawing/2014/chart" uri="{C3380CC4-5D6E-409C-BE32-E72D297353CC}">
                <c16:uniqueId val="{0000000E-8964-4509-9B40-19855009F899}"/>
              </c:ext>
            </c:extLst>
          </c:dPt>
          <c:dPt>
            <c:idx val="15"/>
            <c:invertIfNegative val="1"/>
            <c:bubble3D val="0"/>
            <c:extLst>
              <c:ext xmlns:c16="http://schemas.microsoft.com/office/drawing/2014/chart" uri="{C3380CC4-5D6E-409C-BE32-E72D297353CC}">
                <c16:uniqueId val="{0000000F-8964-4509-9B40-19855009F899}"/>
              </c:ext>
            </c:extLst>
          </c:dPt>
          <c:dPt>
            <c:idx val="16"/>
            <c:invertIfNegative val="1"/>
            <c:bubble3D val="0"/>
            <c:extLst>
              <c:ext xmlns:c16="http://schemas.microsoft.com/office/drawing/2014/chart" uri="{C3380CC4-5D6E-409C-BE32-E72D297353CC}">
                <c16:uniqueId val="{00000010-8964-4509-9B40-19855009F899}"/>
              </c:ext>
            </c:extLst>
          </c:dPt>
          <c:dPt>
            <c:idx val="17"/>
            <c:invertIfNegative val="1"/>
            <c:bubble3D val="0"/>
            <c:extLst>
              <c:ext xmlns:c16="http://schemas.microsoft.com/office/drawing/2014/chart" uri="{C3380CC4-5D6E-409C-BE32-E72D297353CC}">
                <c16:uniqueId val="{00000011-8964-4509-9B40-19855009F899}"/>
              </c:ext>
            </c:extLst>
          </c:dPt>
          <c:dPt>
            <c:idx val="18"/>
            <c:invertIfNegative val="1"/>
            <c:bubble3D val="0"/>
            <c:extLst>
              <c:ext xmlns:c16="http://schemas.microsoft.com/office/drawing/2014/chart" uri="{C3380CC4-5D6E-409C-BE32-E72D297353CC}">
                <c16:uniqueId val="{00000012-8964-4509-9B40-19855009F899}"/>
              </c:ext>
            </c:extLst>
          </c:dPt>
          <c:dPt>
            <c:idx val="19"/>
            <c:invertIfNegative val="1"/>
            <c:bubble3D val="0"/>
            <c:extLst>
              <c:ext xmlns:c16="http://schemas.microsoft.com/office/drawing/2014/chart" uri="{C3380CC4-5D6E-409C-BE32-E72D297353CC}">
                <c16:uniqueId val="{00000013-8964-4509-9B40-19855009F899}"/>
              </c:ext>
            </c:extLst>
          </c:dPt>
          <c:dPt>
            <c:idx val="20"/>
            <c:invertIfNegative val="1"/>
            <c:bubble3D val="0"/>
            <c:extLst>
              <c:ext xmlns:c16="http://schemas.microsoft.com/office/drawing/2014/chart" uri="{C3380CC4-5D6E-409C-BE32-E72D297353CC}">
                <c16:uniqueId val="{00000014-8964-4509-9B40-19855009F899}"/>
              </c:ext>
            </c:extLst>
          </c:dPt>
          <c:dPt>
            <c:idx val="21"/>
            <c:invertIfNegative val="1"/>
            <c:bubble3D val="0"/>
            <c:extLst>
              <c:ext xmlns:c16="http://schemas.microsoft.com/office/drawing/2014/chart" uri="{C3380CC4-5D6E-409C-BE32-E72D297353CC}">
                <c16:uniqueId val="{00000015-8964-4509-9B40-19855009F899}"/>
              </c:ext>
            </c:extLst>
          </c:dPt>
          <c:dPt>
            <c:idx val="22"/>
            <c:invertIfNegative val="1"/>
            <c:bubble3D val="0"/>
            <c:extLst>
              <c:ext xmlns:c16="http://schemas.microsoft.com/office/drawing/2014/chart" uri="{C3380CC4-5D6E-409C-BE32-E72D297353CC}">
                <c16:uniqueId val="{00000016-8964-4509-9B40-19855009F899}"/>
              </c:ext>
            </c:extLst>
          </c:dPt>
          <c:dPt>
            <c:idx val="23"/>
            <c:invertIfNegative val="1"/>
            <c:bubble3D val="0"/>
            <c:extLst>
              <c:ext xmlns:c16="http://schemas.microsoft.com/office/drawing/2014/chart" uri="{C3380CC4-5D6E-409C-BE32-E72D297353CC}">
                <c16:uniqueId val="{00000017-8964-4509-9B40-19855009F899}"/>
              </c:ext>
            </c:extLst>
          </c:dPt>
          <c:dPt>
            <c:idx val="24"/>
            <c:invertIfNegative val="1"/>
            <c:bubble3D val="0"/>
            <c:extLst>
              <c:ext xmlns:c16="http://schemas.microsoft.com/office/drawing/2014/chart" uri="{C3380CC4-5D6E-409C-BE32-E72D297353CC}">
                <c16:uniqueId val="{00000018-8964-4509-9B40-19855009F899}"/>
              </c:ext>
            </c:extLst>
          </c:dPt>
          <c:dPt>
            <c:idx val="25"/>
            <c:invertIfNegative val="1"/>
            <c:bubble3D val="0"/>
            <c:extLst>
              <c:ext xmlns:c16="http://schemas.microsoft.com/office/drawing/2014/chart" uri="{C3380CC4-5D6E-409C-BE32-E72D297353CC}">
                <c16:uniqueId val="{00000019-8964-4509-9B40-19855009F899}"/>
              </c:ext>
            </c:extLst>
          </c:dPt>
          <c:cat>
            <c:numRef>
              <c:f>Sheet1!$A$2:$A$27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Sheet1!$B$2:$B$27</c:f>
              <c:numCache>
                <c:formatCode>General</c:formatCode>
                <c:ptCount val="26"/>
                <c:pt idx="0">
                  <c:v>0</c:v>
                </c:pt>
                <c:pt idx="1">
                  <c:v>0</c:v>
                </c:pt>
                <c:pt idx="2">
                  <c:v>0</c:v>
                </c:pt>
                <c:pt idx="3">
                  <c:v>0</c:v>
                </c:pt>
                <c:pt idx="4">
                  <c:v>0</c:v>
                </c:pt>
                <c:pt idx="5">
                  <c:v>0</c:v>
                </c:pt>
                <c:pt idx="6">
                  <c:v>0</c:v>
                </c:pt>
                <c:pt idx="7">
                  <c:v>0</c:v>
                </c:pt>
                <c:pt idx="8">
                  <c:v>1</c:v>
                </c:pt>
                <c:pt idx="9">
                  <c:v>0</c:v>
                </c:pt>
                <c:pt idx="10">
                  <c:v>1</c:v>
                </c:pt>
                <c:pt idx="11">
                  <c:v>0</c:v>
                </c:pt>
                <c:pt idx="12">
                  <c:v>3</c:v>
                </c:pt>
                <c:pt idx="13">
                  <c:v>10</c:v>
                </c:pt>
                <c:pt idx="14">
                  <c:v>13</c:v>
                </c:pt>
                <c:pt idx="15">
                  <c:v>11</c:v>
                </c:pt>
                <c:pt idx="16">
                  <c:v>7</c:v>
                </c:pt>
                <c:pt idx="17">
                  <c:v>3</c:v>
                </c:pt>
                <c:pt idx="18">
                  <c:v>2</c:v>
                </c:pt>
                <c:pt idx="19">
                  <c:v>2</c:v>
                </c:pt>
                <c:pt idx="20">
                  <c:v>0</c:v>
                </c:pt>
                <c:pt idx="21">
                  <c:v>1</c:v>
                </c:pt>
                <c:pt idx="22">
                  <c:v>1</c:v>
                </c:pt>
                <c:pt idx="23">
                  <c:v>0</c:v>
                </c:pt>
                <c:pt idx="24">
                  <c:v>1</c:v>
                </c:pt>
                <c:pt idx="25">
                  <c:v>0</c:v>
                </c:pt>
              </c:numCache>
            </c:numRef>
          </c:val>
          <c:extLst>
            <c:ext xmlns:c16="http://schemas.microsoft.com/office/drawing/2014/chart" uri="{C3380CC4-5D6E-409C-BE32-E72D297353CC}">
              <c16:uniqueId val="{0000001A-8964-4509-9B40-19855009F899}"/>
            </c:ext>
          </c:extLst>
        </c:ser>
        <c:dLbls>
          <c:showLegendKey val="0"/>
          <c:showVal val="0"/>
          <c:showCatName val="0"/>
          <c:showSerName val="0"/>
          <c:showPercent val="0"/>
          <c:showBubbleSize val="0"/>
        </c:dLbls>
        <c:gapWidth val="0"/>
        <c:overlap val="100"/>
        <c:axId val="223897944"/>
        <c:axId val="223898336"/>
      </c:barChart>
      <c:catAx>
        <c:axId val="22389794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Gotham Black" pitchFamily="50" charset="0"/>
                    <a:ea typeface="+mn-ea"/>
                    <a:cs typeface="+mn-cs"/>
                  </a:defRPr>
                </a:pPr>
                <a:r>
                  <a:rPr lang="x-none" sz="1800" b="0" dirty="0">
                    <a:solidFill>
                      <a:schemeClr val="tx1"/>
                    </a:solidFill>
                    <a:latin typeface="Gotham Black" pitchFamily="50" charset="0"/>
                  </a:rPr>
                  <a:t>Octubre de 201</a:t>
                </a:r>
                <a:r>
                  <a:rPr lang="es-CO" sz="1800" b="0" dirty="0">
                    <a:solidFill>
                      <a:schemeClr val="tx1"/>
                    </a:solidFill>
                    <a:latin typeface="Gotham Black" pitchFamily="50" charset="0"/>
                  </a:rPr>
                  <a:t>9</a:t>
                </a:r>
                <a:endParaRPr lang="x-none" sz="1800" b="0" dirty="0">
                  <a:solidFill>
                    <a:schemeClr val="tx1"/>
                  </a:solidFill>
                  <a:latin typeface="Gotham Black" pitchFamily="50" charset="0"/>
                </a:endParaRPr>
              </a:p>
              <a:p>
                <a:pPr>
                  <a:defRPr sz="1330" b="0" i="0" u="none" strike="noStrike" kern="1200" baseline="0">
                    <a:solidFill>
                      <a:schemeClr val="tx1">
                        <a:lumMod val="65000"/>
                        <a:lumOff val="35000"/>
                      </a:schemeClr>
                    </a:solidFill>
                    <a:latin typeface="Gotham Black" pitchFamily="50" charset="0"/>
                    <a:ea typeface="+mn-ea"/>
                    <a:cs typeface="+mn-cs"/>
                  </a:defRPr>
                </a:pPr>
                <a:r>
                  <a:rPr lang="x-none" sz="1800" b="0" dirty="0">
                    <a:solidFill>
                      <a:schemeClr val="tx1"/>
                    </a:solidFill>
                    <a:latin typeface="Gotham Black" pitchFamily="50" charset="0"/>
                  </a:rPr>
                  <a:t>Fecha de inicio</a:t>
                </a:r>
              </a:p>
            </c:rich>
          </c:tx>
          <c:overlay val="0"/>
          <c:spPr>
            <a:noFill/>
            <a:ln>
              <a:noFill/>
            </a:ln>
          </c:spPr>
        </c:title>
        <c:numFmt formatCode="General" sourceLinked="1"/>
        <c:majorTickMark val="out"/>
        <c:minorTickMark val="none"/>
        <c:tickLblPos val="nextTo"/>
        <c:spPr>
          <a:noFill/>
          <a:ln w="9525" cap="flat" cmpd="sng" algn="ctr">
            <a:solidFill>
              <a:schemeClr val="tx1"/>
            </a:solidFill>
            <a:round/>
          </a:ln>
        </c:spPr>
        <c:txPr>
          <a:bodyPr rot="-60000000" spcFirstLastPara="1" vertOverflow="ellipsis" vert="horz" anchor="ctr" anchorCtr="1"/>
          <a:lstStyle/>
          <a:p>
            <a:pPr>
              <a:defRPr sz="1800" b="0" i="0" u="none" strike="noStrike" kern="1200" baseline="0">
                <a:solidFill>
                  <a:schemeClr val="tx1"/>
                </a:solidFill>
                <a:latin typeface="+mn-lt"/>
                <a:ea typeface="+mn-ea"/>
                <a:cs typeface="+mn-cs"/>
              </a:defRPr>
            </a:pPr>
            <a:endParaRPr lang="es-CO"/>
          </a:p>
        </c:txPr>
        <c:crossAx val="223898336"/>
        <c:crosses val="autoZero"/>
        <c:auto val="0"/>
        <c:lblAlgn val="ctr"/>
        <c:lblOffset val="100"/>
        <c:tickLblSkip val="2"/>
        <c:noMultiLvlLbl val="0"/>
      </c:catAx>
      <c:valAx>
        <c:axId val="223898336"/>
        <c:scaling>
          <c:orientation val="minMax"/>
          <c:max val="14"/>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Gotham Black" pitchFamily="50" charset="0"/>
                    <a:ea typeface="+mn-ea"/>
                    <a:cs typeface="+mn-cs"/>
                  </a:defRPr>
                </a:pPr>
                <a:r>
                  <a:rPr lang="x-none" sz="1800" b="0">
                    <a:solidFill>
                      <a:schemeClr val="tx1"/>
                    </a:solidFill>
                    <a:latin typeface="Gotham Black" pitchFamily="50" charset="0"/>
                  </a:rPr>
                  <a:t>Número de casos</a:t>
                </a:r>
              </a:p>
            </c:rich>
          </c:tx>
          <c:overlay val="0"/>
          <c:spPr>
            <a:noFill/>
            <a:ln>
              <a:noFill/>
            </a:ln>
          </c:spPr>
        </c:title>
        <c:numFmt formatCode="General" sourceLinked="1"/>
        <c:majorTickMark val="out"/>
        <c:minorTickMark val="none"/>
        <c:tickLblPos val="nextTo"/>
        <c:spPr>
          <a:noFill/>
          <a:ln>
            <a:solidFill>
              <a:schemeClr val="tx1"/>
            </a:solidFill>
          </a:ln>
        </c:spPr>
        <c:txPr>
          <a:bodyPr rot="-60000000" spcFirstLastPara="1" vertOverflow="ellipsis" vert="horz" anchor="ctr" anchorCtr="1"/>
          <a:lstStyle/>
          <a:p>
            <a:pPr>
              <a:defRPr sz="1800" b="0" i="0" u="none" strike="noStrike" kern="1200" baseline="0">
                <a:solidFill>
                  <a:schemeClr val="tx1"/>
                </a:solidFill>
                <a:latin typeface="+mn-lt"/>
                <a:ea typeface="+mn-ea"/>
                <a:cs typeface="+mn-cs"/>
              </a:defRPr>
            </a:pPr>
            <a:endParaRPr lang="es-CO"/>
          </a:p>
        </c:txPr>
        <c:crossAx val="223897944"/>
        <c:crosses val="autoZero"/>
        <c:crossBetween val="between"/>
        <c:majorUnit val="2"/>
        <c:minorUnit val="1"/>
      </c:valAx>
      <c:spPr>
        <a:noFill/>
        <a:ln>
          <a:noFill/>
        </a:ln>
      </c:spPr>
    </c:plotArea>
    <c:plotVisOnly val="1"/>
    <c:dispBlanksAs val="gap"/>
    <c:showDLblsOverMax val="0"/>
  </c:chart>
  <c:spPr>
    <a:noFill/>
    <a:ln>
      <a:noFill/>
    </a:ln>
  </c:spPr>
  <c:txPr>
    <a:bodyPr/>
    <a:lstStyle/>
    <a:p>
      <a:pPr>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x-none" sz="1400" b="0" i="0" baseline="0">
                <a:solidFill>
                  <a:sysClr val="windowText" lastClr="000000"/>
                </a:solidFill>
              </a:rPr>
              <a:t>Casos de gastroenteritis, Aldea A, enero de 2016</a:t>
            </a:r>
          </a:p>
        </c:rich>
      </c:tx>
      <c:overlay val="0"/>
      <c:spPr>
        <a:solidFill>
          <a:sysClr val="window" lastClr="FFFFFF"/>
        </a:solidFill>
        <a:ln>
          <a:noFill/>
        </a:ln>
      </c:spPr>
    </c:title>
    <c:autoTitleDeleted val="0"/>
    <c:plotArea>
      <c:layout>
        <c:manualLayout>
          <c:layoutTarget val="inner"/>
          <c:xMode val="edge"/>
          <c:yMode val="edge"/>
          <c:x val="6.3803151249885601E-2"/>
          <c:y val="0.19428294897079501"/>
          <c:w val="0.90286350250244096"/>
          <c:h val="0.61498433351516701"/>
        </c:manualLayout>
      </c:layout>
      <c:barChart>
        <c:barDir val="col"/>
        <c:grouping val="clustered"/>
        <c:varyColors val="0"/>
        <c:ser>
          <c:idx val="0"/>
          <c:order val="0"/>
          <c:spPr>
            <a:solidFill>
              <a:schemeClr val="accent1"/>
            </a:solidFill>
            <a:ln>
              <a:solidFill>
                <a:schemeClr val="dk1"/>
              </a:solidFill>
            </a:ln>
          </c:spPr>
          <c:invertIfNegative val="0"/>
          <c:dPt>
            <c:idx val="0"/>
            <c:invertIfNegative val="1"/>
            <c:bubble3D val="0"/>
            <c:extLst>
              <c:ext xmlns:c16="http://schemas.microsoft.com/office/drawing/2014/chart" uri="{C3380CC4-5D6E-409C-BE32-E72D297353CC}">
                <c16:uniqueId val="{00000000-7DC5-491A-B286-0AA051886559}"/>
              </c:ext>
            </c:extLst>
          </c:dPt>
          <c:dPt>
            <c:idx val="1"/>
            <c:invertIfNegative val="1"/>
            <c:bubble3D val="0"/>
            <c:extLst>
              <c:ext xmlns:c16="http://schemas.microsoft.com/office/drawing/2014/chart" uri="{C3380CC4-5D6E-409C-BE32-E72D297353CC}">
                <c16:uniqueId val="{00000001-7DC5-491A-B286-0AA051886559}"/>
              </c:ext>
            </c:extLst>
          </c:dPt>
          <c:dPt>
            <c:idx val="2"/>
            <c:invertIfNegative val="1"/>
            <c:bubble3D val="0"/>
            <c:extLst>
              <c:ext xmlns:c16="http://schemas.microsoft.com/office/drawing/2014/chart" uri="{C3380CC4-5D6E-409C-BE32-E72D297353CC}">
                <c16:uniqueId val="{00000002-7DC5-491A-B286-0AA051886559}"/>
              </c:ext>
            </c:extLst>
          </c:dPt>
          <c:dPt>
            <c:idx val="3"/>
            <c:invertIfNegative val="1"/>
            <c:bubble3D val="0"/>
            <c:extLst>
              <c:ext xmlns:c16="http://schemas.microsoft.com/office/drawing/2014/chart" uri="{C3380CC4-5D6E-409C-BE32-E72D297353CC}">
                <c16:uniqueId val="{00000003-7DC5-491A-B286-0AA051886559}"/>
              </c:ext>
            </c:extLst>
          </c:dPt>
          <c:dPt>
            <c:idx val="4"/>
            <c:invertIfNegative val="1"/>
            <c:bubble3D val="0"/>
            <c:extLst>
              <c:ext xmlns:c16="http://schemas.microsoft.com/office/drawing/2014/chart" uri="{C3380CC4-5D6E-409C-BE32-E72D297353CC}">
                <c16:uniqueId val="{00000004-7DC5-491A-B286-0AA051886559}"/>
              </c:ext>
            </c:extLst>
          </c:dPt>
          <c:dPt>
            <c:idx val="5"/>
            <c:invertIfNegative val="1"/>
            <c:bubble3D val="0"/>
            <c:extLst>
              <c:ext xmlns:c16="http://schemas.microsoft.com/office/drawing/2014/chart" uri="{C3380CC4-5D6E-409C-BE32-E72D297353CC}">
                <c16:uniqueId val="{00000005-7DC5-491A-B286-0AA051886559}"/>
              </c:ext>
            </c:extLst>
          </c:dPt>
          <c:dPt>
            <c:idx val="6"/>
            <c:invertIfNegative val="1"/>
            <c:bubble3D val="0"/>
            <c:extLst>
              <c:ext xmlns:c16="http://schemas.microsoft.com/office/drawing/2014/chart" uri="{C3380CC4-5D6E-409C-BE32-E72D297353CC}">
                <c16:uniqueId val="{00000006-7DC5-491A-B286-0AA051886559}"/>
              </c:ext>
            </c:extLst>
          </c:dPt>
          <c:dPt>
            <c:idx val="7"/>
            <c:invertIfNegative val="1"/>
            <c:bubble3D val="0"/>
            <c:extLst>
              <c:ext xmlns:c16="http://schemas.microsoft.com/office/drawing/2014/chart" uri="{C3380CC4-5D6E-409C-BE32-E72D297353CC}">
                <c16:uniqueId val="{00000007-7DC5-491A-B286-0AA051886559}"/>
              </c:ext>
            </c:extLst>
          </c:dPt>
          <c:dPt>
            <c:idx val="8"/>
            <c:invertIfNegative val="1"/>
            <c:bubble3D val="0"/>
            <c:extLst>
              <c:ext xmlns:c16="http://schemas.microsoft.com/office/drawing/2014/chart" uri="{C3380CC4-5D6E-409C-BE32-E72D297353CC}">
                <c16:uniqueId val="{00000008-7DC5-491A-B286-0AA051886559}"/>
              </c:ext>
            </c:extLst>
          </c:dPt>
          <c:dPt>
            <c:idx val="9"/>
            <c:invertIfNegative val="1"/>
            <c:bubble3D val="0"/>
            <c:extLst>
              <c:ext xmlns:c16="http://schemas.microsoft.com/office/drawing/2014/chart" uri="{C3380CC4-5D6E-409C-BE32-E72D297353CC}">
                <c16:uniqueId val="{00000009-7DC5-491A-B286-0AA051886559}"/>
              </c:ext>
            </c:extLst>
          </c:dPt>
          <c:dPt>
            <c:idx val="10"/>
            <c:invertIfNegative val="1"/>
            <c:bubble3D val="0"/>
            <c:extLst>
              <c:ext xmlns:c16="http://schemas.microsoft.com/office/drawing/2014/chart" uri="{C3380CC4-5D6E-409C-BE32-E72D297353CC}">
                <c16:uniqueId val="{0000000A-7DC5-491A-B286-0AA051886559}"/>
              </c:ext>
            </c:extLst>
          </c:dPt>
          <c:dPt>
            <c:idx val="11"/>
            <c:invertIfNegative val="1"/>
            <c:bubble3D val="0"/>
            <c:extLst>
              <c:ext xmlns:c16="http://schemas.microsoft.com/office/drawing/2014/chart" uri="{C3380CC4-5D6E-409C-BE32-E72D297353CC}">
                <c16:uniqueId val="{0000000B-7DC5-491A-B286-0AA051886559}"/>
              </c:ext>
            </c:extLst>
          </c:dPt>
          <c:dPt>
            <c:idx val="12"/>
            <c:invertIfNegative val="1"/>
            <c:bubble3D val="0"/>
            <c:extLst>
              <c:ext xmlns:c16="http://schemas.microsoft.com/office/drawing/2014/chart" uri="{C3380CC4-5D6E-409C-BE32-E72D297353CC}">
                <c16:uniqueId val="{0000000C-7DC5-491A-B286-0AA051886559}"/>
              </c:ext>
            </c:extLst>
          </c:dPt>
          <c:dPt>
            <c:idx val="13"/>
            <c:invertIfNegative val="1"/>
            <c:bubble3D val="0"/>
            <c:extLst>
              <c:ext xmlns:c16="http://schemas.microsoft.com/office/drawing/2014/chart" uri="{C3380CC4-5D6E-409C-BE32-E72D297353CC}">
                <c16:uniqueId val="{0000000D-7DC5-491A-B286-0AA051886559}"/>
              </c:ext>
            </c:extLst>
          </c:dPt>
          <c:dPt>
            <c:idx val="14"/>
            <c:invertIfNegative val="1"/>
            <c:bubble3D val="0"/>
            <c:extLst>
              <c:ext xmlns:c16="http://schemas.microsoft.com/office/drawing/2014/chart" uri="{C3380CC4-5D6E-409C-BE32-E72D297353CC}">
                <c16:uniqueId val="{0000000E-7DC5-491A-B286-0AA051886559}"/>
              </c:ext>
            </c:extLst>
          </c:dPt>
          <c:dPt>
            <c:idx val="15"/>
            <c:invertIfNegative val="1"/>
            <c:bubble3D val="0"/>
            <c:extLst>
              <c:ext xmlns:c16="http://schemas.microsoft.com/office/drawing/2014/chart" uri="{C3380CC4-5D6E-409C-BE32-E72D297353CC}">
                <c16:uniqueId val="{0000000F-7DC5-491A-B286-0AA051886559}"/>
              </c:ext>
            </c:extLst>
          </c:dPt>
          <c:val>
            <c:numRef>
              <c:f>Sheet1!$E$3:$T$3</c:f>
              <c:numCache>
                <c:formatCode>General</c:formatCode>
                <c:ptCount val="16"/>
                <c:pt idx="0">
                  <c:v>0</c:v>
                </c:pt>
                <c:pt idx="1">
                  <c:v>0</c:v>
                </c:pt>
                <c:pt idx="2">
                  <c:v>1</c:v>
                </c:pt>
                <c:pt idx="3">
                  <c:v>3</c:v>
                </c:pt>
                <c:pt idx="4">
                  <c:v>8</c:v>
                </c:pt>
                <c:pt idx="5">
                  <c:v>6</c:v>
                </c:pt>
                <c:pt idx="6">
                  <c:v>3</c:v>
                </c:pt>
                <c:pt idx="7">
                  <c:v>1</c:v>
                </c:pt>
                <c:pt idx="8">
                  <c:v>2</c:v>
                </c:pt>
                <c:pt idx="9">
                  <c:v>1</c:v>
                </c:pt>
                <c:pt idx="10">
                  <c:v>0</c:v>
                </c:pt>
                <c:pt idx="11">
                  <c:v>2</c:v>
                </c:pt>
                <c:pt idx="12">
                  <c:v>0</c:v>
                </c:pt>
                <c:pt idx="13">
                  <c:v>1</c:v>
                </c:pt>
                <c:pt idx="14">
                  <c:v>0</c:v>
                </c:pt>
                <c:pt idx="15">
                  <c:v>0</c:v>
                </c:pt>
              </c:numCache>
            </c:numRef>
          </c:val>
          <c:extLst>
            <c:ext xmlns:c16="http://schemas.microsoft.com/office/drawing/2014/chart" uri="{C3380CC4-5D6E-409C-BE32-E72D297353CC}">
              <c16:uniqueId val="{00000010-7DC5-491A-B286-0AA051886559}"/>
            </c:ext>
          </c:extLst>
        </c:ser>
        <c:dLbls>
          <c:showLegendKey val="0"/>
          <c:showVal val="0"/>
          <c:showCatName val="0"/>
          <c:showSerName val="0"/>
          <c:showPercent val="0"/>
          <c:showBubbleSize val="0"/>
        </c:dLbls>
        <c:gapWidth val="0"/>
        <c:overlap val="-27"/>
        <c:axId val="221852984"/>
        <c:axId val="221853376"/>
        <c:extLst>
          <c:ext xmlns:c15="http://schemas.microsoft.com/office/drawing/2012/chart" uri="{02D57815-91ED-43cb-92C2-25804820EDAC}">
            <c15:filteredBarSeries>
              <c15:ser>
                <c:idx val="1"/>
                <c:order val="1"/>
                <c:spPr>
                  <a:solidFill>
                    <a:schemeClr val="accent2"/>
                  </a:solidFill>
                  <a:ln>
                    <a:noFill/>
                  </a:ln>
                  <a:effectLst/>
                </c:spPr>
                <c:invertIfNegative val="0"/>
                <c:val>
                  <c:numRef>
                    <c:extLst>
                      <c:ext uri="{02D57815-91ED-43cb-92C2-25804820EDAC}">
                        <c15:formulaRef>
                          <c15:sqref>Sheet1!$E$4:$T$4</c15:sqref>
                        </c15:formulaRef>
                      </c:ext>
                    </c:extLst>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numCache>
                  </c:numRef>
                </c:val>
                <c:extLst>
                  <c:ext xmlns:c16="http://schemas.microsoft.com/office/drawing/2014/chart" uri="{C3380CC4-5D6E-409C-BE32-E72D297353CC}">
                    <c16:uniqueId val="{00000011-7DC5-491A-B286-0AA051886559}"/>
                  </c:ext>
                </c:extLst>
              </c15:ser>
            </c15:filteredBarSeries>
          </c:ext>
        </c:extLst>
      </c:barChart>
      <c:catAx>
        <c:axId val="2218529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x-none"/>
                  <a:t>Fecha</a:t>
                </a:r>
              </a:p>
            </c:rich>
          </c:tx>
          <c:overlay val="0"/>
          <c:spPr>
            <a:noFill/>
            <a:ln>
              <a:noFill/>
            </a:ln>
          </c:spPr>
        </c:title>
        <c:majorTickMark val="out"/>
        <c:minorTickMark val="none"/>
        <c:tickLblPos val="nextTo"/>
        <c:spPr>
          <a:noFill/>
          <a:ln w="9525" cap="flat" cmpd="sng" algn="ctr">
            <a:solidFill>
              <a:schemeClr val="dk1"/>
            </a:solidFill>
            <a:round/>
          </a:ln>
        </c:spPr>
        <c:txPr>
          <a:bodyPr rot="-60000000" spcFirstLastPara="1" vertOverflow="ellipsis" vert="horz" anchor="ctr" anchorCtr="1"/>
          <a:lstStyle/>
          <a:p>
            <a:pPr>
              <a:defRPr sz="900" b="0" i="0" u="none" strike="noStrike" kern="1200" baseline="0">
                <a:solidFill>
                  <a:sysClr val="windowText" lastClr="000000"/>
                </a:solidFill>
                <a:latin typeface="+mn-lt"/>
                <a:ea typeface="+mn-ea"/>
                <a:cs typeface="+mn-cs"/>
              </a:defRPr>
            </a:pPr>
            <a:endParaRPr lang="es-CO"/>
          </a:p>
        </c:txPr>
        <c:crossAx val="221853376"/>
        <c:crosses val="autoZero"/>
        <c:auto val="0"/>
        <c:lblAlgn val="ctr"/>
        <c:lblOffset val="100"/>
        <c:noMultiLvlLbl val="0"/>
      </c:catAx>
      <c:valAx>
        <c:axId val="221853376"/>
        <c:scaling>
          <c:orientation val="minMax"/>
        </c:scaling>
        <c:delete val="0"/>
        <c:axPos val="l"/>
        <c:numFmt formatCode="General" sourceLinked="1"/>
        <c:majorTickMark val="out"/>
        <c:minorTickMark val="none"/>
        <c:tickLblPos val="nextTo"/>
        <c:spPr>
          <a:noFill/>
          <a:ln>
            <a:solidFill>
              <a:schemeClr val="dk1"/>
            </a:solidFill>
          </a:ln>
        </c:spPr>
        <c:txPr>
          <a:bodyPr rot="-60000000" spcFirstLastPara="1" vertOverflow="ellipsis" vert="horz" anchor="ctr" anchorCtr="1"/>
          <a:lstStyle/>
          <a:p>
            <a:pPr>
              <a:defRPr sz="900" b="0" i="0" u="none" strike="noStrike" kern="1200" baseline="0">
                <a:solidFill>
                  <a:sysClr val="windowText" lastClr="000000"/>
                </a:solidFill>
                <a:latin typeface="+mn-lt"/>
                <a:ea typeface="+mn-ea"/>
                <a:cs typeface="+mn-cs"/>
              </a:defRPr>
            </a:pPr>
            <a:endParaRPr lang="es-CO"/>
          </a:p>
        </c:txPr>
        <c:crossAx val="221852984"/>
        <c:crosses val="autoZero"/>
        <c:crossBetween val="between"/>
      </c:valAx>
      <c:spPr>
        <a:noFill/>
        <a:ln>
          <a:noFill/>
        </a:ln>
      </c:spPr>
    </c:plotArea>
    <c:plotVisOnly val="1"/>
    <c:dispBlanksAs val="gap"/>
    <c:showDLblsOverMax val="0"/>
  </c:chart>
  <c:spPr>
    <a:solidFill>
      <a:schemeClr val="bg1"/>
    </a:solidFill>
    <a:ln w="9525" cap="flat" cmpd="sng" algn="ctr">
      <a:solidFill>
        <a:schemeClr val="tx1"/>
      </a:solidFill>
      <a:round/>
    </a:ln>
  </c:spPr>
  <c:txPr>
    <a:bodyPr/>
    <a:lstStyle/>
    <a:p>
      <a:pPr>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x-none">
                <a:solidFill>
                  <a:sysClr val="windowText" lastClr="000000"/>
                </a:solidFill>
              </a:rPr>
              <a:t>Casos de gastroenteritis, Aldea A, enero de 2016</a:t>
            </a:r>
          </a:p>
        </c:rich>
      </c:tx>
      <c:overlay val="0"/>
      <c:spPr>
        <a:noFill/>
        <a:ln>
          <a:noFill/>
        </a:ln>
      </c:spPr>
    </c:title>
    <c:autoTitleDeleted val="0"/>
    <c:plotArea>
      <c:layout/>
      <c:barChart>
        <c:barDir val="col"/>
        <c:grouping val="stacked"/>
        <c:varyColors val="0"/>
        <c:ser>
          <c:idx val="1"/>
          <c:order val="0"/>
          <c:spPr>
            <a:noFill/>
            <a:ln>
              <a:solidFill>
                <a:schemeClr val="tx1"/>
              </a:solidFill>
            </a:ln>
          </c:spPr>
          <c:invertIfNegative val="0"/>
          <c:dPt>
            <c:idx val="0"/>
            <c:invertIfNegative val="1"/>
            <c:bubble3D val="0"/>
            <c:extLst>
              <c:ext xmlns:c16="http://schemas.microsoft.com/office/drawing/2014/chart" uri="{C3380CC4-5D6E-409C-BE32-E72D297353CC}">
                <c16:uniqueId val="{00000000-A161-4299-BEA0-BCEE1D576C42}"/>
              </c:ext>
            </c:extLst>
          </c:dPt>
          <c:dPt>
            <c:idx val="1"/>
            <c:invertIfNegative val="1"/>
            <c:bubble3D val="0"/>
            <c:extLst>
              <c:ext xmlns:c16="http://schemas.microsoft.com/office/drawing/2014/chart" uri="{C3380CC4-5D6E-409C-BE32-E72D297353CC}">
                <c16:uniqueId val="{00000001-A161-4299-BEA0-BCEE1D576C42}"/>
              </c:ext>
            </c:extLst>
          </c:dPt>
          <c:dPt>
            <c:idx val="2"/>
            <c:invertIfNegative val="1"/>
            <c:bubble3D val="0"/>
            <c:extLst>
              <c:ext xmlns:c16="http://schemas.microsoft.com/office/drawing/2014/chart" uri="{C3380CC4-5D6E-409C-BE32-E72D297353CC}">
                <c16:uniqueId val="{00000002-A161-4299-BEA0-BCEE1D576C42}"/>
              </c:ext>
            </c:extLst>
          </c:dPt>
          <c:dPt>
            <c:idx val="3"/>
            <c:invertIfNegative val="1"/>
            <c:bubble3D val="0"/>
            <c:extLst>
              <c:ext xmlns:c16="http://schemas.microsoft.com/office/drawing/2014/chart" uri="{C3380CC4-5D6E-409C-BE32-E72D297353CC}">
                <c16:uniqueId val="{00000003-A161-4299-BEA0-BCEE1D576C42}"/>
              </c:ext>
            </c:extLst>
          </c:dPt>
          <c:dPt>
            <c:idx val="4"/>
            <c:invertIfNegative val="1"/>
            <c:bubble3D val="0"/>
            <c:extLst>
              <c:ext xmlns:c16="http://schemas.microsoft.com/office/drawing/2014/chart" uri="{C3380CC4-5D6E-409C-BE32-E72D297353CC}">
                <c16:uniqueId val="{00000004-A161-4299-BEA0-BCEE1D576C42}"/>
              </c:ext>
            </c:extLst>
          </c:dPt>
          <c:dPt>
            <c:idx val="5"/>
            <c:invertIfNegative val="1"/>
            <c:bubble3D val="0"/>
            <c:extLst>
              <c:ext xmlns:c16="http://schemas.microsoft.com/office/drawing/2014/chart" uri="{C3380CC4-5D6E-409C-BE32-E72D297353CC}">
                <c16:uniqueId val="{00000005-A161-4299-BEA0-BCEE1D576C42}"/>
              </c:ext>
            </c:extLst>
          </c:dPt>
          <c:dPt>
            <c:idx val="6"/>
            <c:invertIfNegative val="1"/>
            <c:bubble3D val="0"/>
            <c:extLst>
              <c:ext xmlns:c16="http://schemas.microsoft.com/office/drawing/2014/chart" uri="{C3380CC4-5D6E-409C-BE32-E72D297353CC}">
                <c16:uniqueId val="{00000006-A161-4299-BEA0-BCEE1D576C42}"/>
              </c:ext>
            </c:extLst>
          </c:dPt>
          <c:dPt>
            <c:idx val="7"/>
            <c:invertIfNegative val="1"/>
            <c:bubble3D val="0"/>
            <c:extLst>
              <c:ext xmlns:c16="http://schemas.microsoft.com/office/drawing/2014/chart" uri="{C3380CC4-5D6E-409C-BE32-E72D297353CC}">
                <c16:uniqueId val="{00000007-A161-4299-BEA0-BCEE1D576C42}"/>
              </c:ext>
            </c:extLst>
          </c:dPt>
          <c:dPt>
            <c:idx val="8"/>
            <c:invertIfNegative val="1"/>
            <c:bubble3D val="0"/>
            <c:extLst>
              <c:ext xmlns:c16="http://schemas.microsoft.com/office/drawing/2014/chart" uri="{C3380CC4-5D6E-409C-BE32-E72D297353CC}">
                <c16:uniqueId val="{00000008-A161-4299-BEA0-BCEE1D576C42}"/>
              </c:ext>
            </c:extLst>
          </c:dPt>
          <c:dPt>
            <c:idx val="9"/>
            <c:invertIfNegative val="1"/>
            <c:bubble3D val="0"/>
            <c:extLst>
              <c:ext xmlns:c16="http://schemas.microsoft.com/office/drawing/2014/chart" uri="{C3380CC4-5D6E-409C-BE32-E72D297353CC}">
                <c16:uniqueId val="{00000009-A161-4299-BEA0-BCEE1D576C42}"/>
              </c:ext>
            </c:extLst>
          </c:dPt>
          <c:dPt>
            <c:idx val="10"/>
            <c:invertIfNegative val="1"/>
            <c:bubble3D val="0"/>
            <c:extLst>
              <c:ext xmlns:c16="http://schemas.microsoft.com/office/drawing/2014/chart" uri="{C3380CC4-5D6E-409C-BE32-E72D297353CC}">
                <c16:uniqueId val="{0000000A-A161-4299-BEA0-BCEE1D576C42}"/>
              </c:ext>
            </c:extLst>
          </c:dPt>
          <c:dPt>
            <c:idx val="11"/>
            <c:invertIfNegative val="1"/>
            <c:bubble3D val="0"/>
            <c:extLst>
              <c:ext xmlns:c16="http://schemas.microsoft.com/office/drawing/2014/chart" uri="{C3380CC4-5D6E-409C-BE32-E72D297353CC}">
                <c16:uniqueId val="{0000000B-A161-4299-BEA0-BCEE1D576C42}"/>
              </c:ext>
            </c:extLst>
          </c:dPt>
          <c:dPt>
            <c:idx val="12"/>
            <c:invertIfNegative val="1"/>
            <c:bubble3D val="0"/>
            <c:extLst>
              <c:ext xmlns:c16="http://schemas.microsoft.com/office/drawing/2014/chart" uri="{C3380CC4-5D6E-409C-BE32-E72D297353CC}">
                <c16:uniqueId val="{0000000C-A161-4299-BEA0-BCEE1D576C42}"/>
              </c:ext>
            </c:extLst>
          </c:dPt>
          <c:dPt>
            <c:idx val="13"/>
            <c:invertIfNegative val="1"/>
            <c:bubble3D val="0"/>
            <c:extLst>
              <c:ext xmlns:c16="http://schemas.microsoft.com/office/drawing/2014/chart" uri="{C3380CC4-5D6E-409C-BE32-E72D297353CC}">
                <c16:uniqueId val="{0000000D-A161-4299-BEA0-BCEE1D576C42}"/>
              </c:ext>
            </c:extLst>
          </c:dPt>
          <c:dPt>
            <c:idx val="14"/>
            <c:invertIfNegative val="1"/>
            <c:bubble3D val="0"/>
            <c:extLst>
              <c:ext xmlns:c16="http://schemas.microsoft.com/office/drawing/2014/chart" uri="{C3380CC4-5D6E-409C-BE32-E72D297353CC}">
                <c16:uniqueId val="{0000000E-A161-4299-BEA0-BCEE1D576C42}"/>
              </c:ext>
            </c:extLst>
          </c:dPt>
          <c:dPt>
            <c:idx val="15"/>
            <c:invertIfNegative val="1"/>
            <c:bubble3D val="0"/>
            <c:extLst>
              <c:ext xmlns:c16="http://schemas.microsoft.com/office/drawing/2014/chart" uri="{C3380CC4-5D6E-409C-BE32-E72D297353CC}">
                <c16:uniqueId val="{0000000F-A161-4299-BEA0-BCEE1D576C42}"/>
              </c:ext>
            </c:extLst>
          </c:dPt>
          <c:val>
            <c:numRef>
              <c:f>Sheet1!$E$5:$T$5</c:f>
              <c:numCache>
                <c:formatCode>General</c:formatCode>
                <c:ptCount val="16"/>
                <c:pt idx="0">
                  <c:v>0</c:v>
                </c:pt>
                <c:pt idx="1">
                  <c:v>0</c:v>
                </c:pt>
                <c:pt idx="2">
                  <c:v>1</c:v>
                </c:pt>
                <c:pt idx="3">
                  <c:v>1</c:v>
                </c:pt>
                <c:pt idx="4">
                  <c:v>1</c:v>
                </c:pt>
                <c:pt idx="5">
                  <c:v>1</c:v>
                </c:pt>
                <c:pt idx="6">
                  <c:v>1</c:v>
                </c:pt>
                <c:pt idx="7">
                  <c:v>1</c:v>
                </c:pt>
                <c:pt idx="8">
                  <c:v>1</c:v>
                </c:pt>
                <c:pt idx="9">
                  <c:v>1</c:v>
                </c:pt>
                <c:pt idx="11">
                  <c:v>1</c:v>
                </c:pt>
                <c:pt idx="13">
                  <c:v>1</c:v>
                </c:pt>
              </c:numCache>
            </c:numRef>
          </c:val>
          <c:extLst>
            <c:ext xmlns:c16="http://schemas.microsoft.com/office/drawing/2014/chart" uri="{C3380CC4-5D6E-409C-BE32-E72D297353CC}">
              <c16:uniqueId val="{00000010-A161-4299-BEA0-BCEE1D576C42}"/>
            </c:ext>
          </c:extLst>
        </c:ser>
        <c:ser>
          <c:idx val="2"/>
          <c:order val="1"/>
          <c:spPr>
            <a:noFill/>
            <a:ln>
              <a:solidFill>
                <a:schemeClr val="tx1"/>
              </a:solidFill>
            </a:ln>
          </c:spPr>
          <c:invertIfNegative val="0"/>
          <c:dPt>
            <c:idx val="0"/>
            <c:invertIfNegative val="1"/>
            <c:bubble3D val="0"/>
            <c:extLst>
              <c:ext xmlns:c16="http://schemas.microsoft.com/office/drawing/2014/chart" uri="{C3380CC4-5D6E-409C-BE32-E72D297353CC}">
                <c16:uniqueId val="{00000011-A161-4299-BEA0-BCEE1D576C42}"/>
              </c:ext>
            </c:extLst>
          </c:dPt>
          <c:dPt>
            <c:idx val="1"/>
            <c:invertIfNegative val="1"/>
            <c:bubble3D val="0"/>
            <c:extLst>
              <c:ext xmlns:c16="http://schemas.microsoft.com/office/drawing/2014/chart" uri="{C3380CC4-5D6E-409C-BE32-E72D297353CC}">
                <c16:uniqueId val="{00000012-A161-4299-BEA0-BCEE1D576C42}"/>
              </c:ext>
            </c:extLst>
          </c:dPt>
          <c:dPt>
            <c:idx val="2"/>
            <c:invertIfNegative val="1"/>
            <c:bubble3D val="0"/>
            <c:extLst>
              <c:ext xmlns:c16="http://schemas.microsoft.com/office/drawing/2014/chart" uri="{C3380CC4-5D6E-409C-BE32-E72D297353CC}">
                <c16:uniqueId val="{00000013-A161-4299-BEA0-BCEE1D576C42}"/>
              </c:ext>
            </c:extLst>
          </c:dPt>
          <c:dPt>
            <c:idx val="3"/>
            <c:invertIfNegative val="1"/>
            <c:bubble3D val="0"/>
            <c:extLst>
              <c:ext xmlns:c16="http://schemas.microsoft.com/office/drawing/2014/chart" uri="{C3380CC4-5D6E-409C-BE32-E72D297353CC}">
                <c16:uniqueId val="{00000014-A161-4299-BEA0-BCEE1D576C42}"/>
              </c:ext>
            </c:extLst>
          </c:dPt>
          <c:dPt>
            <c:idx val="4"/>
            <c:invertIfNegative val="1"/>
            <c:bubble3D val="0"/>
            <c:extLst>
              <c:ext xmlns:c16="http://schemas.microsoft.com/office/drawing/2014/chart" uri="{C3380CC4-5D6E-409C-BE32-E72D297353CC}">
                <c16:uniqueId val="{00000015-A161-4299-BEA0-BCEE1D576C42}"/>
              </c:ext>
            </c:extLst>
          </c:dPt>
          <c:dPt>
            <c:idx val="5"/>
            <c:invertIfNegative val="1"/>
            <c:bubble3D val="0"/>
            <c:extLst>
              <c:ext xmlns:c16="http://schemas.microsoft.com/office/drawing/2014/chart" uri="{C3380CC4-5D6E-409C-BE32-E72D297353CC}">
                <c16:uniqueId val="{00000016-A161-4299-BEA0-BCEE1D576C42}"/>
              </c:ext>
            </c:extLst>
          </c:dPt>
          <c:dPt>
            <c:idx val="6"/>
            <c:invertIfNegative val="1"/>
            <c:bubble3D val="0"/>
            <c:extLst>
              <c:ext xmlns:c16="http://schemas.microsoft.com/office/drawing/2014/chart" uri="{C3380CC4-5D6E-409C-BE32-E72D297353CC}">
                <c16:uniqueId val="{00000017-A161-4299-BEA0-BCEE1D576C42}"/>
              </c:ext>
            </c:extLst>
          </c:dPt>
          <c:dPt>
            <c:idx val="7"/>
            <c:invertIfNegative val="1"/>
            <c:bubble3D val="0"/>
            <c:extLst>
              <c:ext xmlns:c16="http://schemas.microsoft.com/office/drawing/2014/chart" uri="{C3380CC4-5D6E-409C-BE32-E72D297353CC}">
                <c16:uniqueId val="{00000018-A161-4299-BEA0-BCEE1D576C42}"/>
              </c:ext>
            </c:extLst>
          </c:dPt>
          <c:dPt>
            <c:idx val="8"/>
            <c:invertIfNegative val="1"/>
            <c:bubble3D val="0"/>
            <c:extLst>
              <c:ext xmlns:c16="http://schemas.microsoft.com/office/drawing/2014/chart" uri="{C3380CC4-5D6E-409C-BE32-E72D297353CC}">
                <c16:uniqueId val="{00000019-A161-4299-BEA0-BCEE1D576C42}"/>
              </c:ext>
            </c:extLst>
          </c:dPt>
          <c:dPt>
            <c:idx val="9"/>
            <c:invertIfNegative val="1"/>
            <c:bubble3D val="0"/>
            <c:extLst>
              <c:ext xmlns:c16="http://schemas.microsoft.com/office/drawing/2014/chart" uri="{C3380CC4-5D6E-409C-BE32-E72D297353CC}">
                <c16:uniqueId val="{0000001A-A161-4299-BEA0-BCEE1D576C42}"/>
              </c:ext>
            </c:extLst>
          </c:dPt>
          <c:dPt>
            <c:idx val="10"/>
            <c:invertIfNegative val="1"/>
            <c:bubble3D val="0"/>
            <c:extLst>
              <c:ext xmlns:c16="http://schemas.microsoft.com/office/drawing/2014/chart" uri="{C3380CC4-5D6E-409C-BE32-E72D297353CC}">
                <c16:uniqueId val="{0000001B-A161-4299-BEA0-BCEE1D576C42}"/>
              </c:ext>
            </c:extLst>
          </c:dPt>
          <c:dPt>
            <c:idx val="11"/>
            <c:invertIfNegative val="1"/>
            <c:bubble3D val="0"/>
            <c:extLst>
              <c:ext xmlns:c16="http://schemas.microsoft.com/office/drawing/2014/chart" uri="{C3380CC4-5D6E-409C-BE32-E72D297353CC}">
                <c16:uniqueId val="{0000001C-A161-4299-BEA0-BCEE1D576C42}"/>
              </c:ext>
            </c:extLst>
          </c:dPt>
          <c:dPt>
            <c:idx val="12"/>
            <c:invertIfNegative val="1"/>
            <c:bubble3D val="0"/>
            <c:extLst>
              <c:ext xmlns:c16="http://schemas.microsoft.com/office/drawing/2014/chart" uri="{C3380CC4-5D6E-409C-BE32-E72D297353CC}">
                <c16:uniqueId val="{0000001D-A161-4299-BEA0-BCEE1D576C42}"/>
              </c:ext>
            </c:extLst>
          </c:dPt>
          <c:dPt>
            <c:idx val="13"/>
            <c:invertIfNegative val="1"/>
            <c:bubble3D val="0"/>
            <c:extLst>
              <c:ext xmlns:c16="http://schemas.microsoft.com/office/drawing/2014/chart" uri="{C3380CC4-5D6E-409C-BE32-E72D297353CC}">
                <c16:uniqueId val="{0000001E-A161-4299-BEA0-BCEE1D576C42}"/>
              </c:ext>
            </c:extLst>
          </c:dPt>
          <c:dPt>
            <c:idx val="14"/>
            <c:invertIfNegative val="1"/>
            <c:bubble3D val="0"/>
            <c:extLst>
              <c:ext xmlns:c16="http://schemas.microsoft.com/office/drawing/2014/chart" uri="{C3380CC4-5D6E-409C-BE32-E72D297353CC}">
                <c16:uniqueId val="{0000001F-A161-4299-BEA0-BCEE1D576C42}"/>
              </c:ext>
            </c:extLst>
          </c:dPt>
          <c:dPt>
            <c:idx val="15"/>
            <c:invertIfNegative val="1"/>
            <c:bubble3D val="0"/>
            <c:extLst>
              <c:ext xmlns:c16="http://schemas.microsoft.com/office/drawing/2014/chart" uri="{C3380CC4-5D6E-409C-BE32-E72D297353CC}">
                <c16:uniqueId val="{00000020-A161-4299-BEA0-BCEE1D576C42}"/>
              </c:ext>
            </c:extLst>
          </c:dPt>
          <c:val>
            <c:numRef>
              <c:f>Sheet1!$E$6:$T$6</c:f>
              <c:numCache>
                <c:formatCode>General</c:formatCode>
                <c:ptCount val="16"/>
                <c:pt idx="3">
                  <c:v>1</c:v>
                </c:pt>
                <c:pt idx="4">
                  <c:v>1</c:v>
                </c:pt>
                <c:pt idx="5">
                  <c:v>1</c:v>
                </c:pt>
                <c:pt idx="6">
                  <c:v>1</c:v>
                </c:pt>
                <c:pt idx="8">
                  <c:v>1</c:v>
                </c:pt>
                <c:pt idx="11">
                  <c:v>1</c:v>
                </c:pt>
              </c:numCache>
            </c:numRef>
          </c:val>
          <c:extLst>
            <c:ext xmlns:c16="http://schemas.microsoft.com/office/drawing/2014/chart" uri="{C3380CC4-5D6E-409C-BE32-E72D297353CC}">
              <c16:uniqueId val="{00000021-A161-4299-BEA0-BCEE1D576C42}"/>
            </c:ext>
          </c:extLst>
        </c:ser>
        <c:ser>
          <c:idx val="3"/>
          <c:order val="2"/>
          <c:spPr>
            <a:noFill/>
            <a:ln>
              <a:solidFill>
                <a:schemeClr val="tx1"/>
              </a:solidFill>
            </a:ln>
          </c:spPr>
          <c:invertIfNegative val="0"/>
          <c:dPt>
            <c:idx val="0"/>
            <c:invertIfNegative val="1"/>
            <c:bubble3D val="0"/>
            <c:extLst>
              <c:ext xmlns:c16="http://schemas.microsoft.com/office/drawing/2014/chart" uri="{C3380CC4-5D6E-409C-BE32-E72D297353CC}">
                <c16:uniqueId val="{00000022-A161-4299-BEA0-BCEE1D576C42}"/>
              </c:ext>
            </c:extLst>
          </c:dPt>
          <c:dPt>
            <c:idx val="1"/>
            <c:invertIfNegative val="1"/>
            <c:bubble3D val="0"/>
            <c:extLst>
              <c:ext xmlns:c16="http://schemas.microsoft.com/office/drawing/2014/chart" uri="{C3380CC4-5D6E-409C-BE32-E72D297353CC}">
                <c16:uniqueId val="{00000023-A161-4299-BEA0-BCEE1D576C42}"/>
              </c:ext>
            </c:extLst>
          </c:dPt>
          <c:dPt>
            <c:idx val="2"/>
            <c:invertIfNegative val="1"/>
            <c:bubble3D val="0"/>
            <c:extLst>
              <c:ext xmlns:c16="http://schemas.microsoft.com/office/drawing/2014/chart" uri="{C3380CC4-5D6E-409C-BE32-E72D297353CC}">
                <c16:uniqueId val="{00000024-A161-4299-BEA0-BCEE1D576C42}"/>
              </c:ext>
            </c:extLst>
          </c:dPt>
          <c:dPt>
            <c:idx val="3"/>
            <c:invertIfNegative val="1"/>
            <c:bubble3D val="0"/>
            <c:extLst>
              <c:ext xmlns:c16="http://schemas.microsoft.com/office/drawing/2014/chart" uri="{C3380CC4-5D6E-409C-BE32-E72D297353CC}">
                <c16:uniqueId val="{00000025-A161-4299-BEA0-BCEE1D576C42}"/>
              </c:ext>
            </c:extLst>
          </c:dPt>
          <c:dPt>
            <c:idx val="4"/>
            <c:invertIfNegative val="1"/>
            <c:bubble3D val="0"/>
            <c:extLst>
              <c:ext xmlns:c16="http://schemas.microsoft.com/office/drawing/2014/chart" uri="{C3380CC4-5D6E-409C-BE32-E72D297353CC}">
                <c16:uniqueId val="{00000026-A161-4299-BEA0-BCEE1D576C42}"/>
              </c:ext>
            </c:extLst>
          </c:dPt>
          <c:dPt>
            <c:idx val="5"/>
            <c:invertIfNegative val="1"/>
            <c:bubble3D val="0"/>
            <c:extLst>
              <c:ext xmlns:c16="http://schemas.microsoft.com/office/drawing/2014/chart" uri="{C3380CC4-5D6E-409C-BE32-E72D297353CC}">
                <c16:uniqueId val="{00000027-A161-4299-BEA0-BCEE1D576C42}"/>
              </c:ext>
            </c:extLst>
          </c:dPt>
          <c:dPt>
            <c:idx val="6"/>
            <c:invertIfNegative val="1"/>
            <c:bubble3D val="0"/>
            <c:extLst>
              <c:ext xmlns:c16="http://schemas.microsoft.com/office/drawing/2014/chart" uri="{C3380CC4-5D6E-409C-BE32-E72D297353CC}">
                <c16:uniqueId val="{00000028-A161-4299-BEA0-BCEE1D576C42}"/>
              </c:ext>
            </c:extLst>
          </c:dPt>
          <c:dPt>
            <c:idx val="7"/>
            <c:invertIfNegative val="1"/>
            <c:bubble3D val="0"/>
            <c:extLst>
              <c:ext xmlns:c16="http://schemas.microsoft.com/office/drawing/2014/chart" uri="{C3380CC4-5D6E-409C-BE32-E72D297353CC}">
                <c16:uniqueId val="{00000029-A161-4299-BEA0-BCEE1D576C42}"/>
              </c:ext>
            </c:extLst>
          </c:dPt>
          <c:dPt>
            <c:idx val="8"/>
            <c:invertIfNegative val="1"/>
            <c:bubble3D val="0"/>
            <c:extLst>
              <c:ext xmlns:c16="http://schemas.microsoft.com/office/drawing/2014/chart" uri="{C3380CC4-5D6E-409C-BE32-E72D297353CC}">
                <c16:uniqueId val="{0000002A-A161-4299-BEA0-BCEE1D576C42}"/>
              </c:ext>
            </c:extLst>
          </c:dPt>
          <c:dPt>
            <c:idx val="9"/>
            <c:invertIfNegative val="1"/>
            <c:bubble3D val="0"/>
            <c:extLst>
              <c:ext xmlns:c16="http://schemas.microsoft.com/office/drawing/2014/chart" uri="{C3380CC4-5D6E-409C-BE32-E72D297353CC}">
                <c16:uniqueId val="{0000002B-A161-4299-BEA0-BCEE1D576C42}"/>
              </c:ext>
            </c:extLst>
          </c:dPt>
          <c:dPt>
            <c:idx val="10"/>
            <c:invertIfNegative val="1"/>
            <c:bubble3D val="0"/>
            <c:extLst>
              <c:ext xmlns:c16="http://schemas.microsoft.com/office/drawing/2014/chart" uri="{C3380CC4-5D6E-409C-BE32-E72D297353CC}">
                <c16:uniqueId val="{0000002C-A161-4299-BEA0-BCEE1D576C42}"/>
              </c:ext>
            </c:extLst>
          </c:dPt>
          <c:dPt>
            <c:idx val="11"/>
            <c:invertIfNegative val="1"/>
            <c:bubble3D val="0"/>
            <c:extLst>
              <c:ext xmlns:c16="http://schemas.microsoft.com/office/drawing/2014/chart" uri="{C3380CC4-5D6E-409C-BE32-E72D297353CC}">
                <c16:uniqueId val="{0000002D-A161-4299-BEA0-BCEE1D576C42}"/>
              </c:ext>
            </c:extLst>
          </c:dPt>
          <c:dPt>
            <c:idx val="12"/>
            <c:invertIfNegative val="1"/>
            <c:bubble3D val="0"/>
            <c:extLst>
              <c:ext xmlns:c16="http://schemas.microsoft.com/office/drawing/2014/chart" uri="{C3380CC4-5D6E-409C-BE32-E72D297353CC}">
                <c16:uniqueId val="{0000002E-A161-4299-BEA0-BCEE1D576C42}"/>
              </c:ext>
            </c:extLst>
          </c:dPt>
          <c:dPt>
            <c:idx val="13"/>
            <c:invertIfNegative val="1"/>
            <c:bubble3D val="0"/>
            <c:extLst>
              <c:ext xmlns:c16="http://schemas.microsoft.com/office/drawing/2014/chart" uri="{C3380CC4-5D6E-409C-BE32-E72D297353CC}">
                <c16:uniqueId val="{0000002F-A161-4299-BEA0-BCEE1D576C42}"/>
              </c:ext>
            </c:extLst>
          </c:dPt>
          <c:dPt>
            <c:idx val="14"/>
            <c:invertIfNegative val="1"/>
            <c:bubble3D val="0"/>
            <c:extLst>
              <c:ext xmlns:c16="http://schemas.microsoft.com/office/drawing/2014/chart" uri="{C3380CC4-5D6E-409C-BE32-E72D297353CC}">
                <c16:uniqueId val="{00000030-A161-4299-BEA0-BCEE1D576C42}"/>
              </c:ext>
            </c:extLst>
          </c:dPt>
          <c:dPt>
            <c:idx val="15"/>
            <c:invertIfNegative val="1"/>
            <c:bubble3D val="0"/>
            <c:extLst>
              <c:ext xmlns:c16="http://schemas.microsoft.com/office/drawing/2014/chart" uri="{C3380CC4-5D6E-409C-BE32-E72D297353CC}">
                <c16:uniqueId val="{00000031-A161-4299-BEA0-BCEE1D576C42}"/>
              </c:ext>
            </c:extLst>
          </c:dPt>
          <c:val>
            <c:numRef>
              <c:f>Sheet1!$E$7:$T$7</c:f>
              <c:numCache>
                <c:formatCode>General</c:formatCode>
                <c:ptCount val="16"/>
                <c:pt idx="3">
                  <c:v>1</c:v>
                </c:pt>
                <c:pt idx="4">
                  <c:v>1</c:v>
                </c:pt>
                <c:pt idx="5">
                  <c:v>1</c:v>
                </c:pt>
                <c:pt idx="6">
                  <c:v>1</c:v>
                </c:pt>
              </c:numCache>
            </c:numRef>
          </c:val>
          <c:extLst>
            <c:ext xmlns:c16="http://schemas.microsoft.com/office/drawing/2014/chart" uri="{C3380CC4-5D6E-409C-BE32-E72D297353CC}">
              <c16:uniqueId val="{00000032-A161-4299-BEA0-BCEE1D576C42}"/>
            </c:ext>
          </c:extLst>
        </c:ser>
        <c:ser>
          <c:idx val="4"/>
          <c:order val="3"/>
          <c:spPr>
            <a:noFill/>
            <a:ln>
              <a:solidFill>
                <a:schemeClr val="tx1"/>
              </a:solidFill>
            </a:ln>
          </c:spPr>
          <c:invertIfNegative val="0"/>
          <c:dPt>
            <c:idx val="0"/>
            <c:invertIfNegative val="1"/>
            <c:bubble3D val="0"/>
            <c:extLst>
              <c:ext xmlns:c16="http://schemas.microsoft.com/office/drawing/2014/chart" uri="{C3380CC4-5D6E-409C-BE32-E72D297353CC}">
                <c16:uniqueId val="{00000033-A161-4299-BEA0-BCEE1D576C42}"/>
              </c:ext>
            </c:extLst>
          </c:dPt>
          <c:dPt>
            <c:idx val="1"/>
            <c:invertIfNegative val="1"/>
            <c:bubble3D val="0"/>
            <c:extLst>
              <c:ext xmlns:c16="http://schemas.microsoft.com/office/drawing/2014/chart" uri="{C3380CC4-5D6E-409C-BE32-E72D297353CC}">
                <c16:uniqueId val="{00000034-A161-4299-BEA0-BCEE1D576C42}"/>
              </c:ext>
            </c:extLst>
          </c:dPt>
          <c:dPt>
            <c:idx val="2"/>
            <c:invertIfNegative val="1"/>
            <c:bubble3D val="0"/>
            <c:extLst>
              <c:ext xmlns:c16="http://schemas.microsoft.com/office/drawing/2014/chart" uri="{C3380CC4-5D6E-409C-BE32-E72D297353CC}">
                <c16:uniqueId val="{00000035-A161-4299-BEA0-BCEE1D576C42}"/>
              </c:ext>
            </c:extLst>
          </c:dPt>
          <c:dPt>
            <c:idx val="3"/>
            <c:invertIfNegative val="1"/>
            <c:bubble3D val="0"/>
            <c:extLst>
              <c:ext xmlns:c16="http://schemas.microsoft.com/office/drawing/2014/chart" uri="{C3380CC4-5D6E-409C-BE32-E72D297353CC}">
                <c16:uniqueId val="{00000036-A161-4299-BEA0-BCEE1D576C42}"/>
              </c:ext>
            </c:extLst>
          </c:dPt>
          <c:dPt>
            <c:idx val="4"/>
            <c:invertIfNegative val="1"/>
            <c:bubble3D val="0"/>
            <c:extLst>
              <c:ext xmlns:c16="http://schemas.microsoft.com/office/drawing/2014/chart" uri="{C3380CC4-5D6E-409C-BE32-E72D297353CC}">
                <c16:uniqueId val="{00000037-A161-4299-BEA0-BCEE1D576C42}"/>
              </c:ext>
            </c:extLst>
          </c:dPt>
          <c:dPt>
            <c:idx val="5"/>
            <c:invertIfNegative val="1"/>
            <c:bubble3D val="0"/>
            <c:extLst>
              <c:ext xmlns:c16="http://schemas.microsoft.com/office/drawing/2014/chart" uri="{C3380CC4-5D6E-409C-BE32-E72D297353CC}">
                <c16:uniqueId val="{00000038-A161-4299-BEA0-BCEE1D576C42}"/>
              </c:ext>
            </c:extLst>
          </c:dPt>
          <c:dPt>
            <c:idx val="6"/>
            <c:invertIfNegative val="1"/>
            <c:bubble3D val="0"/>
            <c:extLst>
              <c:ext xmlns:c16="http://schemas.microsoft.com/office/drawing/2014/chart" uri="{C3380CC4-5D6E-409C-BE32-E72D297353CC}">
                <c16:uniqueId val="{00000039-A161-4299-BEA0-BCEE1D576C42}"/>
              </c:ext>
            </c:extLst>
          </c:dPt>
          <c:dPt>
            <c:idx val="7"/>
            <c:invertIfNegative val="1"/>
            <c:bubble3D val="0"/>
            <c:extLst>
              <c:ext xmlns:c16="http://schemas.microsoft.com/office/drawing/2014/chart" uri="{C3380CC4-5D6E-409C-BE32-E72D297353CC}">
                <c16:uniqueId val="{0000003A-A161-4299-BEA0-BCEE1D576C42}"/>
              </c:ext>
            </c:extLst>
          </c:dPt>
          <c:dPt>
            <c:idx val="8"/>
            <c:invertIfNegative val="1"/>
            <c:bubble3D val="0"/>
            <c:extLst>
              <c:ext xmlns:c16="http://schemas.microsoft.com/office/drawing/2014/chart" uri="{C3380CC4-5D6E-409C-BE32-E72D297353CC}">
                <c16:uniqueId val="{0000003B-A161-4299-BEA0-BCEE1D576C42}"/>
              </c:ext>
            </c:extLst>
          </c:dPt>
          <c:dPt>
            <c:idx val="9"/>
            <c:invertIfNegative val="1"/>
            <c:bubble3D val="0"/>
            <c:extLst>
              <c:ext xmlns:c16="http://schemas.microsoft.com/office/drawing/2014/chart" uri="{C3380CC4-5D6E-409C-BE32-E72D297353CC}">
                <c16:uniqueId val="{0000003C-A161-4299-BEA0-BCEE1D576C42}"/>
              </c:ext>
            </c:extLst>
          </c:dPt>
          <c:dPt>
            <c:idx val="10"/>
            <c:invertIfNegative val="1"/>
            <c:bubble3D val="0"/>
            <c:extLst>
              <c:ext xmlns:c16="http://schemas.microsoft.com/office/drawing/2014/chart" uri="{C3380CC4-5D6E-409C-BE32-E72D297353CC}">
                <c16:uniqueId val="{0000003D-A161-4299-BEA0-BCEE1D576C42}"/>
              </c:ext>
            </c:extLst>
          </c:dPt>
          <c:dPt>
            <c:idx val="11"/>
            <c:invertIfNegative val="1"/>
            <c:bubble3D val="0"/>
            <c:extLst>
              <c:ext xmlns:c16="http://schemas.microsoft.com/office/drawing/2014/chart" uri="{C3380CC4-5D6E-409C-BE32-E72D297353CC}">
                <c16:uniqueId val="{0000003E-A161-4299-BEA0-BCEE1D576C42}"/>
              </c:ext>
            </c:extLst>
          </c:dPt>
          <c:dPt>
            <c:idx val="12"/>
            <c:invertIfNegative val="1"/>
            <c:bubble3D val="0"/>
            <c:extLst>
              <c:ext xmlns:c16="http://schemas.microsoft.com/office/drawing/2014/chart" uri="{C3380CC4-5D6E-409C-BE32-E72D297353CC}">
                <c16:uniqueId val="{0000003F-A161-4299-BEA0-BCEE1D576C42}"/>
              </c:ext>
            </c:extLst>
          </c:dPt>
          <c:dPt>
            <c:idx val="13"/>
            <c:invertIfNegative val="1"/>
            <c:bubble3D val="0"/>
            <c:extLst>
              <c:ext xmlns:c16="http://schemas.microsoft.com/office/drawing/2014/chart" uri="{C3380CC4-5D6E-409C-BE32-E72D297353CC}">
                <c16:uniqueId val="{00000040-A161-4299-BEA0-BCEE1D576C42}"/>
              </c:ext>
            </c:extLst>
          </c:dPt>
          <c:dPt>
            <c:idx val="14"/>
            <c:invertIfNegative val="1"/>
            <c:bubble3D val="0"/>
            <c:extLst>
              <c:ext xmlns:c16="http://schemas.microsoft.com/office/drawing/2014/chart" uri="{C3380CC4-5D6E-409C-BE32-E72D297353CC}">
                <c16:uniqueId val="{00000041-A161-4299-BEA0-BCEE1D576C42}"/>
              </c:ext>
            </c:extLst>
          </c:dPt>
          <c:dPt>
            <c:idx val="15"/>
            <c:invertIfNegative val="1"/>
            <c:bubble3D val="0"/>
            <c:extLst>
              <c:ext xmlns:c16="http://schemas.microsoft.com/office/drawing/2014/chart" uri="{C3380CC4-5D6E-409C-BE32-E72D297353CC}">
                <c16:uniqueId val="{00000042-A161-4299-BEA0-BCEE1D576C42}"/>
              </c:ext>
            </c:extLst>
          </c:dPt>
          <c:val>
            <c:numRef>
              <c:f>Sheet1!$E$8:$T$8</c:f>
              <c:numCache>
                <c:formatCode>General</c:formatCode>
                <c:ptCount val="16"/>
                <c:pt idx="4">
                  <c:v>1</c:v>
                </c:pt>
                <c:pt idx="5">
                  <c:v>1</c:v>
                </c:pt>
              </c:numCache>
            </c:numRef>
          </c:val>
          <c:extLst>
            <c:ext xmlns:c16="http://schemas.microsoft.com/office/drawing/2014/chart" uri="{C3380CC4-5D6E-409C-BE32-E72D297353CC}">
              <c16:uniqueId val="{00000043-A161-4299-BEA0-BCEE1D576C42}"/>
            </c:ext>
          </c:extLst>
        </c:ser>
        <c:ser>
          <c:idx val="5"/>
          <c:order val="4"/>
          <c:spPr>
            <a:noFill/>
            <a:ln>
              <a:solidFill>
                <a:schemeClr val="tx1"/>
              </a:solidFill>
            </a:ln>
          </c:spPr>
          <c:invertIfNegative val="0"/>
          <c:dPt>
            <c:idx val="0"/>
            <c:invertIfNegative val="1"/>
            <c:bubble3D val="0"/>
            <c:extLst>
              <c:ext xmlns:c16="http://schemas.microsoft.com/office/drawing/2014/chart" uri="{C3380CC4-5D6E-409C-BE32-E72D297353CC}">
                <c16:uniqueId val="{00000044-A161-4299-BEA0-BCEE1D576C42}"/>
              </c:ext>
            </c:extLst>
          </c:dPt>
          <c:dPt>
            <c:idx val="1"/>
            <c:invertIfNegative val="1"/>
            <c:bubble3D val="0"/>
            <c:extLst>
              <c:ext xmlns:c16="http://schemas.microsoft.com/office/drawing/2014/chart" uri="{C3380CC4-5D6E-409C-BE32-E72D297353CC}">
                <c16:uniqueId val="{00000045-A161-4299-BEA0-BCEE1D576C42}"/>
              </c:ext>
            </c:extLst>
          </c:dPt>
          <c:dPt>
            <c:idx val="2"/>
            <c:invertIfNegative val="1"/>
            <c:bubble3D val="0"/>
            <c:extLst>
              <c:ext xmlns:c16="http://schemas.microsoft.com/office/drawing/2014/chart" uri="{C3380CC4-5D6E-409C-BE32-E72D297353CC}">
                <c16:uniqueId val="{00000046-A161-4299-BEA0-BCEE1D576C42}"/>
              </c:ext>
            </c:extLst>
          </c:dPt>
          <c:dPt>
            <c:idx val="3"/>
            <c:invertIfNegative val="1"/>
            <c:bubble3D val="0"/>
            <c:extLst>
              <c:ext xmlns:c16="http://schemas.microsoft.com/office/drawing/2014/chart" uri="{C3380CC4-5D6E-409C-BE32-E72D297353CC}">
                <c16:uniqueId val="{00000047-A161-4299-BEA0-BCEE1D576C42}"/>
              </c:ext>
            </c:extLst>
          </c:dPt>
          <c:dPt>
            <c:idx val="4"/>
            <c:invertIfNegative val="1"/>
            <c:bubble3D val="0"/>
            <c:extLst>
              <c:ext xmlns:c16="http://schemas.microsoft.com/office/drawing/2014/chart" uri="{C3380CC4-5D6E-409C-BE32-E72D297353CC}">
                <c16:uniqueId val="{00000048-A161-4299-BEA0-BCEE1D576C42}"/>
              </c:ext>
            </c:extLst>
          </c:dPt>
          <c:dPt>
            <c:idx val="5"/>
            <c:invertIfNegative val="1"/>
            <c:bubble3D val="0"/>
            <c:extLst>
              <c:ext xmlns:c16="http://schemas.microsoft.com/office/drawing/2014/chart" uri="{C3380CC4-5D6E-409C-BE32-E72D297353CC}">
                <c16:uniqueId val="{00000049-A161-4299-BEA0-BCEE1D576C42}"/>
              </c:ext>
            </c:extLst>
          </c:dPt>
          <c:dPt>
            <c:idx val="6"/>
            <c:invertIfNegative val="1"/>
            <c:bubble3D val="0"/>
            <c:extLst>
              <c:ext xmlns:c16="http://schemas.microsoft.com/office/drawing/2014/chart" uri="{C3380CC4-5D6E-409C-BE32-E72D297353CC}">
                <c16:uniqueId val="{0000004A-A161-4299-BEA0-BCEE1D576C42}"/>
              </c:ext>
            </c:extLst>
          </c:dPt>
          <c:dPt>
            <c:idx val="7"/>
            <c:invertIfNegative val="1"/>
            <c:bubble3D val="0"/>
            <c:extLst>
              <c:ext xmlns:c16="http://schemas.microsoft.com/office/drawing/2014/chart" uri="{C3380CC4-5D6E-409C-BE32-E72D297353CC}">
                <c16:uniqueId val="{0000004B-A161-4299-BEA0-BCEE1D576C42}"/>
              </c:ext>
            </c:extLst>
          </c:dPt>
          <c:dPt>
            <c:idx val="8"/>
            <c:invertIfNegative val="1"/>
            <c:bubble3D val="0"/>
            <c:extLst>
              <c:ext xmlns:c16="http://schemas.microsoft.com/office/drawing/2014/chart" uri="{C3380CC4-5D6E-409C-BE32-E72D297353CC}">
                <c16:uniqueId val="{0000004C-A161-4299-BEA0-BCEE1D576C42}"/>
              </c:ext>
            </c:extLst>
          </c:dPt>
          <c:dPt>
            <c:idx val="9"/>
            <c:invertIfNegative val="1"/>
            <c:bubble3D val="0"/>
            <c:extLst>
              <c:ext xmlns:c16="http://schemas.microsoft.com/office/drawing/2014/chart" uri="{C3380CC4-5D6E-409C-BE32-E72D297353CC}">
                <c16:uniqueId val="{0000004D-A161-4299-BEA0-BCEE1D576C42}"/>
              </c:ext>
            </c:extLst>
          </c:dPt>
          <c:dPt>
            <c:idx val="10"/>
            <c:invertIfNegative val="1"/>
            <c:bubble3D val="0"/>
            <c:extLst>
              <c:ext xmlns:c16="http://schemas.microsoft.com/office/drawing/2014/chart" uri="{C3380CC4-5D6E-409C-BE32-E72D297353CC}">
                <c16:uniqueId val="{0000004E-A161-4299-BEA0-BCEE1D576C42}"/>
              </c:ext>
            </c:extLst>
          </c:dPt>
          <c:dPt>
            <c:idx val="11"/>
            <c:invertIfNegative val="1"/>
            <c:bubble3D val="0"/>
            <c:extLst>
              <c:ext xmlns:c16="http://schemas.microsoft.com/office/drawing/2014/chart" uri="{C3380CC4-5D6E-409C-BE32-E72D297353CC}">
                <c16:uniqueId val="{0000004F-A161-4299-BEA0-BCEE1D576C42}"/>
              </c:ext>
            </c:extLst>
          </c:dPt>
          <c:dPt>
            <c:idx val="12"/>
            <c:invertIfNegative val="1"/>
            <c:bubble3D val="0"/>
            <c:extLst>
              <c:ext xmlns:c16="http://schemas.microsoft.com/office/drawing/2014/chart" uri="{C3380CC4-5D6E-409C-BE32-E72D297353CC}">
                <c16:uniqueId val="{00000050-A161-4299-BEA0-BCEE1D576C42}"/>
              </c:ext>
            </c:extLst>
          </c:dPt>
          <c:dPt>
            <c:idx val="13"/>
            <c:invertIfNegative val="1"/>
            <c:bubble3D val="0"/>
            <c:extLst>
              <c:ext xmlns:c16="http://schemas.microsoft.com/office/drawing/2014/chart" uri="{C3380CC4-5D6E-409C-BE32-E72D297353CC}">
                <c16:uniqueId val="{00000051-A161-4299-BEA0-BCEE1D576C42}"/>
              </c:ext>
            </c:extLst>
          </c:dPt>
          <c:dPt>
            <c:idx val="14"/>
            <c:invertIfNegative val="1"/>
            <c:bubble3D val="0"/>
            <c:extLst>
              <c:ext xmlns:c16="http://schemas.microsoft.com/office/drawing/2014/chart" uri="{C3380CC4-5D6E-409C-BE32-E72D297353CC}">
                <c16:uniqueId val="{00000052-A161-4299-BEA0-BCEE1D576C42}"/>
              </c:ext>
            </c:extLst>
          </c:dPt>
          <c:dPt>
            <c:idx val="15"/>
            <c:invertIfNegative val="1"/>
            <c:bubble3D val="0"/>
            <c:extLst>
              <c:ext xmlns:c16="http://schemas.microsoft.com/office/drawing/2014/chart" uri="{C3380CC4-5D6E-409C-BE32-E72D297353CC}">
                <c16:uniqueId val="{00000053-A161-4299-BEA0-BCEE1D576C42}"/>
              </c:ext>
            </c:extLst>
          </c:dPt>
          <c:val>
            <c:numRef>
              <c:f>Sheet1!$E$9:$T$9</c:f>
              <c:numCache>
                <c:formatCode>General</c:formatCode>
                <c:ptCount val="16"/>
                <c:pt idx="4">
                  <c:v>1</c:v>
                </c:pt>
                <c:pt idx="5">
                  <c:v>1</c:v>
                </c:pt>
              </c:numCache>
            </c:numRef>
          </c:val>
          <c:extLst>
            <c:ext xmlns:c16="http://schemas.microsoft.com/office/drawing/2014/chart" uri="{C3380CC4-5D6E-409C-BE32-E72D297353CC}">
              <c16:uniqueId val="{00000054-A161-4299-BEA0-BCEE1D576C42}"/>
            </c:ext>
          </c:extLst>
        </c:ser>
        <c:ser>
          <c:idx val="6"/>
          <c:order val="5"/>
          <c:spPr>
            <a:noFill/>
            <a:ln>
              <a:solidFill>
                <a:schemeClr val="tx1"/>
              </a:solidFill>
            </a:ln>
          </c:spPr>
          <c:invertIfNegative val="0"/>
          <c:dPt>
            <c:idx val="0"/>
            <c:invertIfNegative val="1"/>
            <c:bubble3D val="0"/>
            <c:extLst>
              <c:ext xmlns:c16="http://schemas.microsoft.com/office/drawing/2014/chart" uri="{C3380CC4-5D6E-409C-BE32-E72D297353CC}">
                <c16:uniqueId val="{00000055-A161-4299-BEA0-BCEE1D576C42}"/>
              </c:ext>
            </c:extLst>
          </c:dPt>
          <c:dPt>
            <c:idx val="1"/>
            <c:invertIfNegative val="1"/>
            <c:bubble3D val="0"/>
            <c:extLst>
              <c:ext xmlns:c16="http://schemas.microsoft.com/office/drawing/2014/chart" uri="{C3380CC4-5D6E-409C-BE32-E72D297353CC}">
                <c16:uniqueId val="{00000056-A161-4299-BEA0-BCEE1D576C42}"/>
              </c:ext>
            </c:extLst>
          </c:dPt>
          <c:dPt>
            <c:idx val="2"/>
            <c:invertIfNegative val="1"/>
            <c:bubble3D val="0"/>
            <c:extLst>
              <c:ext xmlns:c16="http://schemas.microsoft.com/office/drawing/2014/chart" uri="{C3380CC4-5D6E-409C-BE32-E72D297353CC}">
                <c16:uniqueId val="{00000057-A161-4299-BEA0-BCEE1D576C42}"/>
              </c:ext>
            </c:extLst>
          </c:dPt>
          <c:dPt>
            <c:idx val="3"/>
            <c:invertIfNegative val="1"/>
            <c:bubble3D val="0"/>
            <c:extLst>
              <c:ext xmlns:c16="http://schemas.microsoft.com/office/drawing/2014/chart" uri="{C3380CC4-5D6E-409C-BE32-E72D297353CC}">
                <c16:uniqueId val="{00000058-A161-4299-BEA0-BCEE1D576C42}"/>
              </c:ext>
            </c:extLst>
          </c:dPt>
          <c:dPt>
            <c:idx val="4"/>
            <c:invertIfNegative val="1"/>
            <c:bubble3D val="0"/>
            <c:extLst>
              <c:ext xmlns:c16="http://schemas.microsoft.com/office/drawing/2014/chart" uri="{C3380CC4-5D6E-409C-BE32-E72D297353CC}">
                <c16:uniqueId val="{00000059-A161-4299-BEA0-BCEE1D576C42}"/>
              </c:ext>
            </c:extLst>
          </c:dPt>
          <c:dPt>
            <c:idx val="5"/>
            <c:invertIfNegative val="1"/>
            <c:bubble3D val="0"/>
            <c:extLst>
              <c:ext xmlns:c16="http://schemas.microsoft.com/office/drawing/2014/chart" uri="{C3380CC4-5D6E-409C-BE32-E72D297353CC}">
                <c16:uniqueId val="{0000005A-A161-4299-BEA0-BCEE1D576C42}"/>
              </c:ext>
            </c:extLst>
          </c:dPt>
          <c:dPt>
            <c:idx val="6"/>
            <c:invertIfNegative val="1"/>
            <c:bubble3D val="0"/>
            <c:extLst>
              <c:ext xmlns:c16="http://schemas.microsoft.com/office/drawing/2014/chart" uri="{C3380CC4-5D6E-409C-BE32-E72D297353CC}">
                <c16:uniqueId val="{0000005B-A161-4299-BEA0-BCEE1D576C42}"/>
              </c:ext>
            </c:extLst>
          </c:dPt>
          <c:dPt>
            <c:idx val="7"/>
            <c:invertIfNegative val="1"/>
            <c:bubble3D val="0"/>
            <c:extLst>
              <c:ext xmlns:c16="http://schemas.microsoft.com/office/drawing/2014/chart" uri="{C3380CC4-5D6E-409C-BE32-E72D297353CC}">
                <c16:uniqueId val="{0000005C-A161-4299-BEA0-BCEE1D576C42}"/>
              </c:ext>
            </c:extLst>
          </c:dPt>
          <c:dPt>
            <c:idx val="8"/>
            <c:invertIfNegative val="1"/>
            <c:bubble3D val="0"/>
            <c:extLst>
              <c:ext xmlns:c16="http://schemas.microsoft.com/office/drawing/2014/chart" uri="{C3380CC4-5D6E-409C-BE32-E72D297353CC}">
                <c16:uniqueId val="{0000005D-A161-4299-BEA0-BCEE1D576C42}"/>
              </c:ext>
            </c:extLst>
          </c:dPt>
          <c:dPt>
            <c:idx val="9"/>
            <c:invertIfNegative val="1"/>
            <c:bubble3D val="0"/>
            <c:extLst>
              <c:ext xmlns:c16="http://schemas.microsoft.com/office/drawing/2014/chart" uri="{C3380CC4-5D6E-409C-BE32-E72D297353CC}">
                <c16:uniqueId val="{0000005E-A161-4299-BEA0-BCEE1D576C42}"/>
              </c:ext>
            </c:extLst>
          </c:dPt>
          <c:dPt>
            <c:idx val="10"/>
            <c:invertIfNegative val="1"/>
            <c:bubble3D val="0"/>
            <c:extLst>
              <c:ext xmlns:c16="http://schemas.microsoft.com/office/drawing/2014/chart" uri="{C3380CC4-5D6E-409C-BE32-E72D297353CC}">
                <c16:uniqueId val="{0000005F-A161-4299-BEA0-BCEE1D576C42}"/>
              </c:ext>
            </c:extLst>
          </c:dPt>
          <c:dPt>
            <c:idx val="11"/>
            <c:invertIfNegative val="1"/>
            <c:bubble3D val="0"/>
            <c:extLst>
              <c:ext xmlns:c16="http://schemas.microsoft.com/office/drawing/2014/chart" uri="{C3380CC4-5D6E-409C-BE32-E72D297353CC}">
                <c16:uniqueId val="{00000060-A161-4299-BEA0-BCEE1D576C42}"/>
              </c:ext>
            </c:extLst>
          </c:dPt>
          <c:dPt>
            <c:idx val="12"/>
            <c:invertIfNegative val="1"/>
            <c:bubble3D val="0"/>
            <c:extLst>
              <c:ext xmlns:c16="http://schemas.microsoft.com/office/drawing/2014/chart" uri="{C3380CC4-5D6E-409C-BE32-E72D297353CC}">
                <c16:uniqueId val="{00000061-A161-4299-BEA0-BCEE1D576C42}"/>
              </c:ext>
            </c:extLst>
          </c:dPt>
          <c:dPt>
            <c:idx val="13"/>
            <c:invertIfNegative val="1"/>
            <c:bubble3D val="0"/>
            <c:extLst>
              <c:ext xmlns:c16="http://schemas.microsoft.com/office/drawing/2014/chart" uri="{C3380CC4-5D6E-409C-BE32-E72D297353CC}">
                <c16:uniqueId val="{00000062-A161-4299-BEA0-BCEE1D576C42}"/>
              </c:ext>
            </c:extLst>
          </c:dPt>
          <c:dPt>
            <c:idx val="14"/>
            <c:invertIfNegative val="1"/>
            <c:bubble3D val="0"/>
            <c:extLst>
              <c:ext xmlns:c16="http://schemas.microsoft.com/office/drawing/2014/chart" uri="{C3380CC4-5D6E-409C-BE32-E72D297353CC}">
                <c16:uniqueId val="{00000063-A161-4299-BEA0-BCEE1D576C42}"/>
              </c:ext>
            </c:extLst>
          </c:dPt>
          <c:dPt>
            <c:idx val="15"/>
            <c:invertIfNegative val="1"/>
            <c:bubble3D val="0"/>
            <c:extLst>
              <c:ext xmlns:c16="http://schemas.microsoft.com/office/drawing/2014/chart" uri="{C3380CC4-5D6E-409C-BE32-E72D297353CC}">
                <c16:uniqueId val="{00000064-A161-4299-BEA0-BCEE1D576C42}"/>
              </c:ext>
            </c:extLst>
          </c:dPt>
          <c:val>
            <c:numRef>
              <c:f>Sheet1!$E$10:$T$10</c:f>
              <c:numCache>
                <c:formatCode>General</c:formatCode>
                <c:ptCount val="16"/>
                <c:pt idx="4">
                  <c:v>1</c:v>
                </c:pt>
                <c:pt idx="5">
                  <c:v>1</c:v>
                </c:pt>
              </c:numCache>
            </c:numRef>
          </c:val>
          <c:extLst>
            <c:ext xmlns:c16="http://schemas.microsoft.com/office/drawing/2014/chart" uri="{C3380CC4-5D6E-409C-BE32-E72D297353CC}">
              <c16:uniqueId val="{00000065-A161-4299-BEA0-BCEE1D576C42}"/>
            </c:ext>
          </c:extLst>
        </c:ser>
        <c:ser>
          <c:idx val="7"/>
          <c:order val="6"/>
          <c:spPr>
            <a:noFill/>
            <a:ln>
              <a:solidFill>
                <a:schemeClr val="tx1"/>
              </a:solidFill>
            </a:ln>
          </c:spPr>
          <c:invertIfNegative val="0"/>
          <c:dPt>
            <c:idx val="0"/>
            <c:invertIfNegative val="1"/>
            <c:bubble3D val="0"/>
            <c:extLst>
              <c:ext xmlns:c16="http://schemas.microsoft.com/office/drawing/2014/chart" uri="{C3380CC4-5D6E-409C-BE32-E72D297353CC}">
                <c16:uniqueId val="{00000066-A161-4299-BEA0-BCEE1D576C42}"/>
              </c:ext>
            </c:extLst>
          </c:dPt>
          <c:dPt>
            <c:idx val="1"/>
            <c:invertIfNegative val="1"/>
            <c:bubble3D val="0"/>
            <c:extLst>
              <c:ext xmlns:c16="http://schemas.microsoft.com/office/drawing/2014/chart" uri="{C3380CC4-5D6E-409C-BE32-E72D297353CC}">
                <c16:uniqueId val="{00000067-A161-4299-BEA0-BCEE1D576C42}"/>
              </c:ext>
            </c:extLst>
          </c:dPt>
          <c:dPt>
            <c:idx val="2"/>
            <c:invertIfNegative val="1"/>
            <c:bubble3D val="0"/>
            <c:extLst>
              <c:ext xmlns:c16="http://schemas.microsoft.com/office/drawing/2014/chart" uri="{C3380CC4-5D6E-409C-BE32-E72D297353CC}">
                <c16:uniqueId val="{00000068-A161-4299-BEA0-BCEE1D576C42}"/>
              </c:ext>
            </c:extLst>
          </c:dPt>
          <c:dPt>
            <c:idx val="3"/>
            <c:invertIfNegative val="1"/>
            <c:bubble3D val="0"/>
            <c:extLst>
              <c:ext xmlns:c16="http://schemas.microsoft.com/office/drawing/2014/chart" uri="{C3380CC4-5D6E-409C-BE32-E72D297353CC}">
                <c16:uniqueId val="{00000069-A161-4299-BEA0-BCEE1D576C42}"/>
              </c:ext>
            </c:extLst>
          </c:dPt>
          <c:dPt>
            <c:idx val="4"/>
            <c:invertIfNegative val="1"/>
            <c:bubble3D val="0"/>
            <c:extLst>
              <c:ext xmlns:c16="http://schemas.microsoft.com/office/drawing/2014/chart" uri="{C3380CC4-5D6E-409C-BE32-E72D297353CC}">
                <c16:uniqueId val="{0000006A-A161-4299-BEA0-BCEE1D576C42}"/>
              </c:ext>
            </c:extLst>
          </c:dPt>
          <c:dPt>
            <c:idx val="5"/>
            <c:invertIfNegative val="1"/>
            <c:bubble3D val="0"/>
            <c:extLst>
              <c:ext xmlns:c16="http://schemas.microsoft.com/office/drawing/2014/chart" uri="{C3380CC4-5D6E-409C-BE32-E72D297353CC}">
                <c16:uniqueId val="{0000006B-A161-4299-BEA0-BCEE1D576C42}"/>
              </c:ext>
            </c:extLst>
          </c:dPt>
          <c:dPt>
            <c:idx val="6"/>
            <c:invertIfNegative val="1"/>
            <c:bubble3D val="0"/>
            <c:extLst>
              <c:ext xmlns:c16="http://schemas.microsoft.com/office/drawing/2014/chart" uri="{C3380CC4-5D6E-409C-BE32-E72D297353CC}">
                <c16:uniqueId val="{0000006C-A161-4299-BEA0-BCEE1D576C42}"/>
              </c:ext>
            </c:extLst>
          </c:dPt>
          <c:dPt>
            <c:idx val="7"/>
            <c:invertIfNegative val="1"/>
            <c:bubble3D val="0"/>
            <c:extLst>
              <c:ext xmlns:c16="http://schemas.microsoft.com/office/drawing/2014/chart" uri="{C3380CC4-5D6E-409C-BE32-E72D297353CC}">
                <c16:uniqueId val="{0000006D-A161-4299-BEA0-BCEE1D576C42}"/>
              </c:ext>
            </c:extLst>
          </c:dPt>
          <c:dPt>
            <c:idx val="8"/>
            <c:invertIfNegative val="1"/>
            <c:bubble3D val="0"/>
            <c:extLst>
              <c:ext xmlns:c16="http://schemas.microsoft.com/office/drawing/2014/chart" uri="{C3380CC4-5D6E-409C-BE32-E72D297353CC}">
                <c16:uniqueId val="{0000006E-A161-4299-BEA0-BCEE1D576C42}"/>
              </c:ext>
            </c:extLst>
          </c:dPt>
          <c:dPt>
            <c:idx val="9"/>
            <c:invertIfNegative val="1"/>
            <c:bubble3D val="0"/>
            <c:extLst>
              <c:ext xmlns:c16="http://schemas.microsoft.com/office/drawing/2014/chart" uri="{C3380CC4-5D6E-409C-BE32-E72D297353CC}">
                <c16:uniqueId val="{0000006F-A161-4299-BEA0-BCEE1D576C42}"/>
              </c:ext>
            </c:extLst>
          </c:dPt>
          <c:dPt>
            <c:idx val="10"/>
            <c:invertIfNegative val="1"/>
            <c:bubble3D val="0"/>
            <c:extLst>
              <c:ext xmlns:c16="http://schemas.microsoft.com/office/drawing/2014/chart" uri="{C3380CC4-5D6E-409C-BE32-E72D297353CC}">
                <c16:uniqueId val="{00000070-A161-4299-BEA0-BCEE1D576C42}"/>
              </c:ext>
            </c:extLst>
          </c:dPt>
          <c:dPt>
            <c:idx val="11"/>
            <c:invertIfNegative val="1"/>
            <c:bubble3D val="0"/>
            <c:extLst>
              <c:ext xmlns:c16="http://schemas.microsoft.com/office/drawing/2014/chart" uri="{C3380CC4-5D6E-409C-BE32-E72D297353CC}">
                <c16:uniqueId val="{00000071-A161-4299-BEA0-BCEE1D576C42}"/>
              </c:ext>
            </c:extLst>
          </c:dPt>
          <c:dPt>
            <c:idx val="12"/>
            <c:invertIfNegative val="1"/>
            <c:bubble3D val="0"/>
            <c:extLst>
              <c:ext xmlns:c16="http://schemas.microsoft.com/office/drawing/2014/chart" uri="{C3380CC4-5D6E-409C-BE32-E72D297353CC}">
                <c16:uniqueId val="{00000072-A161-4299-BEA0-BCEE1D576C42}"/>
              </c:ext>
            </c:extLst>
          </c:dPt>
          <c:dPt>
            <c:idx val="13"/>
            <c:invertIfNegative val="1"/>
            <c:bubble3D val="0"/>
            <c:extLst>
              <c:ext xmlns:c16="http://schemas.microsoft.com/office/drawing/2014/chart" uri="{C3380CC4-5D6E-409C-BE32-E72D297353CC}">
                <c16:uniqueId val="{00000073-A161-4299-BEA0-BCEE1D576C42}"/>
              </c:ext>
            </c:extLst>
          </c:dPt>
          <c:dPt>
            <c:idx val="14"/>
            <c:invertIfNegative val="1"/>
            <c:bubble3D val="0"/>
            <c:extLst>
              <c:ext xmlns:c16="http://schemas.microsoft.com/office/drawing/2014/chart" uri="{C3380CC4-5D6E-409C-BE32-E72D297353CC}">
                <c16:uniqueId val="{00000074-A161-4299-BEA0-BCEE1D576C42}"/>
              </c:ext>
            </c:extLst>
          </c:dPt>
          <c:dPt>
            <c:idx val="15"/>
            <c:invertIfNegative val="1"/>
            <c:bubble3D val="0"/>
            <c:extLst>
              <c:ext xmlns:c16="http://schemas.microsoft.com/office/drawing/2014/chart" uri="{C3380CC4-5D6E-409C-BE32-E72D297353CC}">
                <c16:uniqueId val="{00000075-A161-4299-BEA0-BCEE1D576C42}"/>
              </c:ext>
            </c:extLst>
          </c:dPt>
          <c:val>
            <c:numRef>
              <c:f>Sheet1!$E$11:$T$11</c:f>
              <c:numCache>
                <c:formatCode>General</c:formatCode>
                <c:ptCount val="16"/>
                <c:pt idx="4">
                  <c:v>1</c:v>
                </c:pt>
              </c:numCache>
            </c:numRef>
          </c:val>
          <c:extLst>
            <c:ext xmlns:c16="http://schemas.microsoft.com/office/drawing/2014/chart" uri="{C3380CC4-5D6E-409C-BE32-E72D297353CC}">
              <c16:uniqueId val="{00000076-A161-4299-BEA0-BCEE1D576C42}"/>
            </c:ext>
          </c:extLst>
        </c:ser>
        <c:ser>
          <c:idx val="8"/>
          <c:order val="7"/>
          <c:spPr>
            <a:noFill/>
            <a:ln>
              <a:solidFill>
                <a:schemeClr val="tx1"/>
              </a:solidFill>
            </a:ln>
          </c:spPr>
          <c:invertIfNegative val="0"/>
          <c:dPt>
            <c:idx val="0"/>
            <c:invertIfNegative val="1"/>
            <c:bubble3D val="0"/>
            <c:extLst>
              <c:ext xmlns:c16="http://schemas.microsoft.com/office/drawing/2014/chart" uri="{C3380CC4-5D6E-409C-BE32-E72D297353CC}">
                <c16:uniqueId val="{00000077-A161-4299-BEA0-BCEE1D576C42}"/>
              </c:ext>
            </c:extLst>
          </c:dPt>
          <c:dPt>
            <c:idx val="1"/>
            <c:invertIfNegative val="1"/>
            <c:bubble3D val="0"/>
            <c:extLst>
              <c:ext xmlns:c16="http://schemas.microsoft.com/office/drawing/2014/chart" uri="{C3380CC4-5D6E-409C-BE32-E72D297353CC}">
                <c16:uniqueId val="{00000078-A161-4299-BEA0-BCEE1D576C42}"/>
              </c:ext>
            </c:extLst>
          </c:dPt>
          <c:dPt>
            <c:idx val="2"/>
            <c:invertIfNegative val="1"/>
            <c:bubble3D val="0"/>
            <c:extLst>
              <c:ext xmlns:c16="http://schemas.microsoft.com/office/drawing/2014/chart" uri="{C3380CC4-5D6E-409C-BE32-E72D297353CC}">
                <c16:uniqueId val="{00000079-A161-4299-BEA0-BCEE1D576C42}"/>
              </c:ext>
            </c:extLst>
          </c:dPt>
          <c:dPt>
            <c:idx val="3"/>
            <c:invertIfNegative val="1"/>
            <c:bubble3D val="0"/>
            <c:extLst>
              <c:ext xmlns:c16="http://schemas.microsoft.com/office/drawing/2014/chart" uri="{C3380CC4-5D6E-409C-BE32-E72D297353CC}">
                <c16:uniqueId val="{0000007A-A161-4299-BEA0-BCEE1D576C42}"/>
              </c:ext>
            </c:extLst>
          </c:dPt>
          <c:dPt>
            <c:idx val="4"/>
            <c:invertIfNegative val="1"/>
            <c:bubble3D val="0"/>
            <c:extLst>
              <c:ext xmlns:c16="http://schemas.microsoft.com/office/drawing/2014/chart" uri="{C3380CC4-5D6E-409C-BE32-E72D297353CC}">
                <c16:uniqueId val="{0000007B-A161-4299-BEA0-BCEE1D576C42}"/>
              </c:ext>
            </c:extLst>
          </c:dPt>
          <c:dPt>
            <c:idx val="5"/>
            <c:invertIfNegative val="1"/>
            <c:bubble3D val="0"/>
            <c:extLst>
              <c:ext xmlns:c16="http://schemas.microsoft.com/office/drawing/2014/chart" uri="{C3380CC4-5D6E-409C-BE32-E72D297353CC}">
                <c16:uniqueId val="{0000007C-A161-4299-BEA0-BCEE1D576C42}"/>
              </c:ext>
            </c:extLst>
          </c:dPt>
          <c:dPt>
            <c:idx val="6"/>
            <c:invertIfNegative val="1"/>
            <c:bubble3D val="0"/>
            <c:extLst>
              <c:ext xmlns:c16="http://schemas.microsoft.com/office/drawing/2014/chart" uri="{C3380CC4-5D6E-409C-BE32-E72D297353CC}">
                <c16:uniqueId val="{0000007D-A161-4299-BEA0-BCEE1D576C42}"/>
              </c:ext>
            </c:extLst>
          </c:dPt>
          <c:dPt>
            <c:idx val="7"/>
            <c:invertIfNegative val="1"/>
            <c:bubble3D val="0"/>
            <c:extLst>
              <c:ext xmlns:c16="http://schemas.microsoft.com/office/drawing/2014/chart" uri="{C3380CC4-5D6E-409C-BE32-E72D297353CC}">
                <c16:uniqueId val="{0000007E-A161-4299-BEA0-BCEE1D576C42}"/>
              </c:ext>
            </c:extLst>
          </c:dPt>
          <c:dPt>
            <c:idx val="8"/>
            <c:invertIfNegative val="1"/>
            <c:bubble3D val="0"/>
            <c:extLst>
              <c:ext xmlns:c16="http://schemas.microsoft.com/office/drawing/2014/chart" uri="{C3380CC4-5D6E-409C-BE32-E72D297353CC}">
                <c16:uniqueId val="{0000007F-A161-4299-BEA0-BCEE1D576C42}"/>
              </c:ext>
            </c:extLst>
          </c:dPt>
          <c:dPt>
            <c:idx val="9"/>
            <c:invertIfNegative val="1"/>
            <c:bubble3D val="0"/>
            <c:extLst>
              <c:ext xmlns:c16="http://schemas.microsoft.com/office/drawing/2014/chart" uri="{C3380CC4-5D6E-409C-BE32-E72D297353CC}">
                <c16:uniqueId val="{00000080-A161-4299-BEA0-BCEE1D576C42}"/>
              </c:ext>
            </c:extLst>
          </c:dPt>
          <c:dPt>
            <c:idx val="10"/>
            <c:invertIfNegative val="1"/>
            <c:bubble3D val="0"/>
            <c:extLst>
              <c:ext xmlns:c16="http://schemas.microsoft.com/office/drawing/2014/chart" uri="{C3380CC4-5D6E-409C-BE32-E72D297353CC}">
                <c16:uniqueId val="{00000081-A161-4299-BEA0-BCEE1D576C42}"/>
              </c:ext>
            </c:extLst>
          </c:dPt>
          <c:dPt>
            <c:idx val="11"/>
            <c:invertIfNegative val="1"/>
            <c:bubble3D val="0"/>
            <c:extLst>
              <c:ext xmlns:c16="http://schemas.microsoft.com/office/drawing/2014/chart" uri="{C3380CC4-5D6E-409C-BE32-E72D297353CC}">
                <c16:uniqueId val="{00000082-A161-4299-BEA0-BCEE1D576C42}"/>
              </c:ext>
            </c:extLst>
          </c:dPt>
          <c:dPt>
            <c:idx val="12"/>
            <c:invertIfNegative val="1"/>
            <c:bubble3D val="0"/>
            <c:extLst>
              <c:ext xmlns:c16="http://schemas.microsoft.com/office/drawing/2014/chart" uri="{C3380CC4-5D6E-409C-BE32-E72D297353CC}">
                <c16:uniqueId val="{00000083-A161-4299-BEA0-BCEE1D576C42}"/>
              </c:ext>
            </c:extLst>
          </c:dPt>
          <c:dPt>
            <c:idx val="13"/>
            <c:invertIfNegative val="1"/>
            <c:bubble3D val="0"/>
            <c:extLst>
              <c:ext xmlns:c16="http://schemas.microsoft.com/office/drawing/2014/chart" uri="{C3380CC4-5D6E-409C-BE32-E72D297353CC}">
                <c16:uniqueId val="{00000084-A161-4299-BEA0-BCEE1D576C42}"/>
              </c:ext>
            </c:extLst>
          </c:dPt>
          <c:dPt>
            <c:idx val="14"/>
            <c:invertIfNegative val="1"/>
            <c:bubble3D val="0"/>
            <c:extLst>
              <c:ext xmlns:c16="http://schemas.microsoft.com/office/drawing/2014/chart" uri="{C3380CC4-5D6E-409C-BE32-E72D297353CC}">
                <c16:uniqueId val="{00000085-A161-4299-BEA0-BCEE1D576C42}"/>
              </c:ext>
            </c:extLst>
          </c:dPt>
          <c:dPt>
            <c:idx val="15"/>
            <c:invertIfNegative val="1"/>
            <c:bubble3D val="0"/>
            <c:extLst>
              <c:ext xmlns:c16="http://schemas.microsoft.com/office/drawing/2014/chart" uri="{C3380CC4-5D6E-409C-BE32-E72D297353CC}">
                <c16:uniqueId val="{00000086-A161-4299-BEA0-BCEE1D576C42}"/>
              </c:ext>
            </c:extLst>
          </c:dPt>
          <c:val>
            <c:numRef>
              <c:f>Sheet1!$E$12:$T$12</c:f>
              <c:numCache>
                <c:formatCode>General</c:formatCode>
                <c:ptCount val="16"/>
                <c:pt idx="4">
                  <c:v>1</c:v>
                </c:pt>
              </c:numCache>
            </c:numRef>
          </c:val>
          <c:extLst>
            <c:ext xmlns:c16="http://schemas.microsoft.com/office/drawing/2014/chart" uri="{C3380CC4-5D6E-409C-BE32-E72D297353CC}">
              <c16:uniqueId val="{00000087-A161-4299-BEA0-BCEE1D576C42}"/>
            </c:ext>
          </c:extLst>
        </c:ser>
        <c:ser>
          <c:idx val="9"/>
          <c:order val="8"/>
          <c:spPr>
            <a:noFill/>
            <a:ln>
              <a:noFill/>
            </a:ln>
          </c:spPr>
          <c:invertIfNegative val="0"/>
          <c:dPt>
            <c:idx val="0"/>
            <c:invertIfNegative val="1"/>
            <c:bubble3D val="0"/>
            <c:extLst>
              <c:ext xmlns:c16="http://schemas.microsoft.com/office/drawing/2014/chart" uri="{C3380CC4-5D6E-409C-BE32-E72D297353CC}">
                <c16:uniqueId val="{00000088-A161-4299-BEA0-BCEE1D576C42}"/>
              </c:ext>
            </c:extLst>
          </c:dPt>
          <c:dPt>
            <c:idx val="1"/>
            <c:invertIfNegative val="1"/>
            <c:bubble3D val="0"/>
            <c:extLst>
              <c:ext xmlns:c16="http://schemas.microsoft.com/office/drawing/2014/chart" uri="{C3380CC4-5D6E-409C-BE32-E72D297353CC}">
                <c16:uniqueId val="{00000089-A161-4299-BEA0-BCEE1D576C42}"/>
              </c:ext>
            </c:extLst>
          </c:dPt>
          <c:dPt>
            <c:idx val="2"/>
            <c:invertIfNegative val="1"/>
            <c:bubble3D val="0"/>
            <c:extLst>
              <c:ext xmlns:c16="http://schemas.microsoft.com/office/drawing/2014/chart" uri="{C3380CC4-5D6E-409C-BE32-E72D297353CC}">
                <c16:uniqueId val="{0000008A-A161-4299-BEA0-BCEE1D576C42}"/>
              </c:ext>
            </c:extLst>
          </c:dPt>
          <c:dPt>
            <c:idx val="3"/>
            <c:invertIfNegative val="1"/>
            <c:bubble3D val="0"/>
            <c:extLst>
              <c:ext xmlns:c16="http://schemas.microsoft.com/office/drawing/2014/chart" uri="{C3380CC4-5D6E-409C-BE32-E72D297353CC}">
                <c16:uniqueId val="{0000008B-A161-4299-BEA0-BCEE1D576C42}"/>
              </c:ext>
            </c:extLst>
          </c:dPt>
          <c:dPt>
            <c:idx val="4"/>
            <c:invertIfNegative val="1"/>
            <c:bubble3D val="0"/>
            <c:extLst>
              <c:ext xmlns:c16="http://schemas.microsoft.com/office/drawing/2014/chart" uri="{C3380CC4-5D6E-409C-BE32-E72D297353CC}">
                <c16:uniqueId val="{0000008C-A161-4299-BEA0-BCEE1D576C42}"/>
              </c:ext>
            </c:extLst>
          </c:dPt>
          <c:dPt>
            <c:idx val="5"/>
            <c:invertIfNegative val="1"/>
            <c:bubble3D val="0"/>
            <c:extLst>
              <c:ext xmlns:c16="http://schemas.microsoft.com/office/drawing/2014/chart" uri="{C3380CC4-5D6E-409C-BE32-E72D297353CC}">
                <c16:uniqueId val="{0000008D-A161-4299-BEA0-BCEE1D576C42}"/>
              </c:ext>
            </c:extLst>
          </c:dPt>
          <c:dPt>
            <c:idx val="6"/>
            <c:invertIfNegative val="1"/>
            <c:bubble3D val="0"/>
            <c:extLst>
              <c:ext xmlns:c16="http://schemas.microsoft.com/office/drawing/2014/chart" uri="{C3380CC4-5D6E-409C-BE32-E72D297353CC}">
                <c16:uniqueId val="{0000008E-A161-4299-BEA0-BCEE1D576C42}"/>
              </c:ext>
            </c:extLst>
          </c:dPt>
          <c:dPt>
            <c:idx val="7"/>
            <c:invertIfNegative val="1"/>
            <c:bubble3D val="0"/>
            <c:extLst>
              <c:ext xmlns:c16="http://schemas.microsoft.com/office/drawing/2014/chart" uri="{C3380CC4-5D6E-409C-BE32-E72D297353CC}">
                <c16:uniqueId val="{0000008F-A161-4299-BEA0-BCEE1D576C42}"/>
              </c:ext>
            </c:extLst>
          </c:dPt>
          <c:dPt>
            <c:idx val="8"/>
            <c:invertIfNegative val="1"/>
            <c:bubble3D val="0"/>
            <c:extLst>
              <c:ext xmlns:c16="http://schemas.microsoft.com/office/drawing/2014/chart" uri="{C3380CC4-5D6E-409C-BE32-E72D297353CC}">
                <c16:uniqueId val="{00000090-A161-4299-BEA0-BCEE1D576C42}"/>
              </c:ext>
            </c:extLst>
          </c:dPt>
          <c:dPt>
            <c:idx val="9"/>
            <c:invertIfNegative val="1"/>
            <c:bubble3D val="0"/>
            <c:extLst>
              <c:ext xmlns:c16="http://schemas.microsoft.com/office/drawing/2014/chart" uri="{C3380CC4-5D6E-409C-BE32-E72D297353CC}">
                <c16:uniqueId val="{00000091-A161-4299-BEA0-BCEE1D576C42}"/>
              </c:ext>
            </c:extLst>
          </c:dPt>
          <c:dPt>
            <c:idx val="10"/>
            <c:invertIfNegative val="1"/>
            <c:bubble3D val="0"/>
            <c:extLst>
              <c:ext xmlns:c16="http://schemas.microsoft.com/office/drawing/2014/chart" uri="{C3380CC4-5D6E-409C-BE32-E72D297353CC}">
                <c16:uniqueId val="{00000092-A161-4299-BEA0-BCEE1D576C42}"/>
              </c:ext>
            </c:extLst>
          </c:dPt>
          <c:dPt>
            <c:idx val="11"/>
            <c:invertIfNegative val="1"/>
            <c:bubble3D val="0"/>
            <c:extLst>
              <c:ext xmlns:c16="http://schemas.microsoft.com/office/drawing/2014/chart" uri="{C3380CC4-5D6E-409C-BE32-E72D297353CC}">
                <c16:uniqueId val="{00000093-A161-4299-BEA0-BCEE1D576C42}"/>
              </c:ext>
            </c:extLst>
          </c:dPt>
          <c:dPt>
            <c:idx val="12"/>
            <c:invertIfNegative val="1"/>
            <c:bubble3D val="0"/>
            <c:extLst>
              <c:ext xmlns:c16="http://schemas.microsoft.com/office/drawing/2014/chart" uri="{C3380CC4-5D6E-409C-BE32-E72D297353CC}">
                <c16:uniqueId val="{00000094-A161-4299-BEA0-BCEE1D576C42}"/>
              </c:ext>
            </c:extLst>
          </c:dPt>
          <c:dPt>
            <c:idx val="13"/>
            <c:invertIfNegative val="1"/>
            <c:bubble3D val="0"/>
            <c:extLst>
              <c:ext xmlns:c16="http://schemas.microsoft.com/office/drawing/2014/chart" uri="{C3380CC4-5D6E-409C-BE32-E72D297353CC}">
                <c16:uniqueId val="{00000095-A161-4299-BEA0-BCEE1D576C42}"/>
              </c:ext>
            </c:extLst>
          </c:dPt>
          <c:dPt>
            <c:idx val="14"/>
            <c:invertIfNegative val="1"/>
            <c:bubble3D val="0"/>
            <c:extLst>
              <c:ext xmlns:c16="http://schemas.microsoft.com/office/drawing/2014/chart" uri="{C3380CC4-5D6E-409C-BE32-E72D297353CC}">
                <c16:uniqueId val="{00000096-A161-4299-BEA0-BCEE1D576C42}"/>
              </c:ext>
            </c:extLst>
          </c:dPt>
          <c:dPt>
            <c:idx val="15"/>
            <c:invertIfNegative val="1"/>
            <c:bubble3D val="0"/>
            <c:extLst>
              <c:ext xmlns:c16="http://schemas.microsoft.com/office/drawing/2014/chart" uri="{C3380CC4-5D6E-409C-BE32-E72D297353CC}">
                <c16:uniqueId val="{00000097-A161-4299-BEA0-BCEE1D576C42}"/>
              </c:ext>
            </c:extLst>
          </c:dPt>
          <c:val>
            <c:numRef>
              <c:f>Sheet1!$E$13:$T$13</c:f>
              <c:numCache>
                <c:formatCode>General</c:formatCode>
                <c:ptCount val="16"/>
              </c:numCache>
            </c:numRef>
          </c:val>
          <c:extLst>
            <c:ext xmlns:c16="http://schemas.microsoft.com/office/drawing/2014/chart" uri="{C3380CC4-5D6E-409C-BE32-E72D297353CC}">
              <c16:uniqueId val="{00000098-A161-4299-BEA0-BCEE1D576C42}"/>
            </c:ext>
          </c:extLst>
        </c:ser>
        <c:dLbls>
          <c:showLegendKey val="0"/>
          <c:showVal val="0"/>
          <c:showCatName val="0"/>
          <c:showSerName val="0"/>
          <c:showPercent val="0"/>
          <c:showBubbleSize val="0"/>
        </c:dLbls>
        <c:gapWidth val="0"/>
        <c:overlap val="100"/>
        <c:axId val="192767008"/>
        <c:axId val="224773416"/>
      </c:barChart>
      <c:catAx>
        <c:axId val="192767008"/>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x-none" baseline="0">
                    <a:solidFill>
                      <a:sysClr val="windowText" lastClr="000000"/>
                    </a:solidFill>
                  </a:rPr>
                  <a:t>Fecha</a:t>
                </a:r>
              </a:p>
            </c:rich>
          </c:tx>
          <c:overlay val="0"/>
          <c:spPr>
            <a:noFill/>
            <a:ln>
              <a:noFill/>
            </a:ln>
          </c:spPr>
        </c:title>
        <c:majorTickMark val="out"/>
        <c:minorTickMark val="none"/>
        <c:tickLblPos val="nextTo"/>
        <c:spPr>
          <a:noFill/>
          <a:ln w="6350" cap="flat" cmpd="sng" algn="ctr">
            <a:solidFill>
              <a:schemeClr val="dk1"/>
            </a:solidFill>
            <a:prstDash val="solid"/>
            <a:miter lim="800000"/>
          </a:ln>
        </c:spPr>
        <c:txPr>
          <a:bodyPr rot="-60000000" spcFirstLastPara="1" vertOverflow="ellipsis" vert="horz" anchor="ctr" anchorCtr="1"/>
          <a:lstStyle/>
          <a:p>
            <a:pPr>
              <a:defRPr sz="900" b="0" i="0" u="none" strike="noStrike" kern="1200" baseline="0">
                <a:solidFill>
                  <a:schemeClr val="tx1"/>
                </a:solidFill>
                <a:latin typeface="+mn-lt"/>
                <a:ea typeface="+mn-ea"/>
                <a:cs typeface="+mn-cs"/>
              </a:defRPr>
            </a:pPr>
            <a:endParaRPr lang="es-CO"/>
          </a:p>
        </c:txPr>
        <c:crossAx val="224773416"/>
        <c:crosses val="autoZero"/>
        <c:auto val="0"/>
        <c:lblAlgn val="ctr"/>
        <c:lblOffset val="100"/>
        <c:noMultiLvlLbl val="0"/>
      </c:catAx>
      <c:valAx>
        <c:axId val="22477341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x-none" baseline="0">
                    <a:solidFill>
                      <a:sysClr val="windowText" lastClr="000000"/>
                    </a:solidFill>
                  </a:rPr>
                  <a:t>Número de casos</a:t>
                </a:r>
              </a:p>
            </c:rich>
          </c:tx>
          <c:overlay val="0"/>
          <c:spPr>
            <a:noFill/>
            <a:ln>
              <a:noFill/>
            </a:ln>
          </c:spPr>
        </c:title>
        <c:numFmt formatCode="General" sourceLinked="1"/>
        <c:majorTickMark val="out"/>
        <c:minorTickMark val="none"/>
        <c:tickLblPos val="nextTo"/>
        <c:spPr>
          <a:noFill/>
          <a:ln cmpd="sng">
            <a:solidFill>
              <a:schemeClr val="tx1"/>
            </a:solidFill>
          </a:ln>
        </c:spPr>
        <c:txPr>
          <a:bodyPr rot="-60000000" spcFirstLastPara="1" vertOverflow="ellipsis" vert="horz"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92767008"/>
        <c:crosses val="autoZero"/>
        <c:crossBetween val="between"/>
      </c:valAx>
      <c:spPr>
        <a:noFill/>
        <a:ln>
          <a:noFill/>
        </a:ln>
      </c:spPr>
    </c:plotArea>
    <c:plotVisOnly val="1"/>
    <c:dispBlanksAs val="gap"/>
    <c:showDLblsOverMax val="0"/>
  </c:chart>
  <c:spPr>
    <a:solidFill>
      <a:schemeClr val="bg1"/>
    </a:solidFill>
    <a:ln w="9525" cap="flat" cmpd="sng" algn="ctr">
      <a:solidFill>
        <a:schemeClr val="tx1"/>
      </a:solidFill>
      <a:round/>
    </a:ln>
  </c:spPr>
  <c:txPr>
    <a:bodyPr/>
    <a:lstStyle/>
    <a:p>
      <a:pPr>
        <a:defRPr/>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Cases</c:v>
                </c:pt>
              </c:strCache>
            </c:strRef>
          </c:tx>
          <c:spPr>
            <a:solidFill>
              <a:schemeClr val="accent5">
                <a:lumMod val="75000"/>
              </a:schemeClr>
            </a:solidFill>
            <a:ln>
              <a:solidFill>
                <a:schemeClr val="tx1"/>
              </a:solidFill>
            </a:ln>
          </c:spPr>
          <c:invertIfNegative val="0"/>
          <c:dPt>
            <c:idx val="0"/>
            <c:invertIfNegative val="1"/>
            <c:bubble3D val="0"/>
            <c:extLst>
              <c:ext xmlns:c16="http://schemas.microsoft.com/office/drawing/2014/chart" uri="{C3380CC4-5D6E-409C-BE32-E72D297353CC}">
                <c16:uniqueId val="{00000000-CE03-4F35-B787-B6178EC28871}"/>
              </c:ext>
            </c:extLst>
          </c:dPt>
          <c:dPt>
            <c:idx val="1"/>
            <c:invertIfNegative val="1"/>
            <c:bubble3D val="0"/>
            <c:extLst>
              <c:ext xmlns:c16="http://schemas.microsoft.com/office/drawing/2014/chart" uri="{C3380CC4-5D6E-409C-BE32-E72D297353CC}">
                <c16:uniqueId val="{00000001-CE03-4F35-B787-B6178EC28871}"/>
              </c:ext>
            </c:extLst>
          </c:dPt>
          <c:dPt>
            <c:idx val="2"/>
            <c:invertIfNegative val="1"/>
            <c:bubble3D val="0"/>
            <c:extLst>
              <c:ext xmlns:c16="http://schemas.microsoft.com/office/drawing/2014/chart" uri="{C3380CC4-5D6E-409C-BE32-E72D297353CC}">
                <c16:uniqueId val="{00000002-CE03-4F35-B787-B6178EC28871}"/>
              </c:ext>
            </c:extLst>
          </c:dPt>
          <c:dPt>
            <c:idx val="3"/>
            <c:invertIfNegative val="1"/>
            <c:bubble3D val="0"/>
            <c:extLst>
              <c:ext xmlns:c16="http://schemas.microsoft.com/office/drawing/2014/chart" uri="{C3380CC4-5D6E-409C-BE32-E72D297353CC}">
                <c16:uniqueId val="{00000003-CE03-4F35-B787-B6178EC28871}"/>
              </c:ext>
            </c:extLst>
          </c:dPt>
          <c:dPt>
            <c:idx val="4"/>
            <c:invertIfNegative val="1"/>
            <c:bubble3D val="0"/>
            <c:extLst>
              <c:ext xmlns:c16="http://schemas.microsoft.com/office/drawing/2014/chart" uri="{C3380CC4-5D6E-409C-BE32-E72D297353CC}">
                <c16:uniqueId val="{00000004-CE03-4F35-B787-B6178EC28871}"/>
              </c:ext>
            </c:extLst>
          </c:dPt>
          <c:dPt>
            <c:idx val="5"/>
            <c:invertIfNegative val="1"/>
            <c:bubble3D val="0"/>
            <c:extLst>
              <c:ext xmlns:c16="http://schemas.microsoft.com/office/drawing/2014/chart" uri="{C3380CC4-5D6E-409C-BE32-E72D297353CC}">
                <c16:uniqueId val="{00000005-CE03-4F35-B787-B6178EC28871}"/>
              </c:ext>
            </c:extLst>
          </c:dPt>
          <c:dPt>
            <c:idx val="6"/>
            <c:invertIfNegative val="1"/>
            <c:bubble3D val="0"/>
            <c:extLst>
              <c:ext xmlns:c16="http://schemas.microsoft.com/office/drawing/2014/chart" uri="{C3380CC4-5D6E-409C-BE32-E72D297353CC}">
                <c16:uniqueId val="{00000006-CE03-4F35-B787-B6178EC28871}"/>
              </c:ext>
            </c:extLst>
          </c:dPt>
          <c:dPt>
            <c:idx val="7"/>
            <c:invertIfNegative val="1"/>
            <c:bubble3D val="0"/>
            <c:extLst>
              <c:ext xmlns:c16="http://schemas.microsoft.com/office/drawing/2014/chart" uri="{C3380CC4-5D6E-409C-BE32-E72D297353CC}">
                <c16:uniqueId val="{00000007-CE03-4F35-B787-B6178EC28871}"/>
              </c:ext>
            </c:extLst>
          </c:dPt>
          <c:dPt>
            <c:idx val="8"/>
            <c:invertIfNegative val="1"/>
            <c:bubble3D val="0"/>
            <c:extLst>
              <c:ext xmlns:c16="http://schemas.microsoft.com/office/drawing/2014/chart" uri="{C3380CC4-5D6E-409C-BE32-E72D297353CC}">
                <c16:uniqueId val="{00000008-CE03-4F35-B787-B6178EC28871}"/>
              </c:ext>
            </c:extLst>
          </c:dPt>
          <c:dPt>
            <c:idx val="9"/>
            <c:invertIfNegative val="1"/>
            <c:bubble3D val="0"/>
            <c:extLst>
              <c:ext xmlns:c16="http://schemas.microsoft.com/office/drawing/2014/chart" uri="{C3380CC4-5D6E-409C-BE32-E72D297353CC}">
                <c16:uniqueId val="{00000009-CE03-4F35-B787-B6178EC28871}"/>
              </c:ext>
            </c:extLst>
          </c:dPt>
          <c:dPt>
            <c:idx val="10"/>
            <c:invertIfNegative val="1"/>
            <c:bubble3D val="0"/>
            <c:extLst>
              <c:ext xmlns:c16="http://schemas.microsoft.com/office/drawing/2014/chart" uri="{C3380CC4-5D6E-409C-BE32-E72D297353CC}">
                <c16:uniqueId val="{0000000A-CE03-4F35-B787-B6178EC28871}"/>
              </c:ext>
            </c:extLst>
          </c:dPt>
          <c:dPt>
            <c:idx val="11"/>
            <c:invertIfNegative val="1"/>
            <c:bubble3D val="0"/>
            <c:extLst>
              <c:ext xmlns:c16="http://schemas.microsoft.com/office/drawing/2014/chart" uri="{C3380CC4-5D6E-409C-BE32-E72D297353CC}">
                <c16:uniqueId val="{0000000B-CE03-4F35-B787-B6178EC28871}"/>
              </c:ext>
            </c:extLst>
          </c:dPt>
          <c:dPt>
            <c:idx val="12"/>
            <c:invertIfNegative val="1"/>
            <c:bubble3D val="0"/>
            <c:extLst>
              <c:ext xmlns:c16="http://schemas.microsoft.com/office/drawing/2014/chart" uri="{C3380CC4-5D6E-409C-BE32-E72D297353CC}">
                <c16:uniqueId val="{0000000C-CE03-4F35-B787-B6178EC28871}"/>
              </c:ext>
            </c:extLst>
          </c:dPt>
          <c:dPt>
            <c:idx val="13"/>
            <c:invertIfNegative val="1"/>
            <c:bubble3D val="0"/>
            <c:extLst>
              <c:ext xmlns:c16="http://schemas.microsoft.com/office/drawing/2014/chart" uri="{C3380CC4-5D6E-409C-BE32-E72D297353CC}">
                <c16:uniqueId val="{0000000D-CE03-4F35-B787-B6178EC28871}"/>
              </c:ext>
            </c:extLst>
          </c:dPt>
          <c:dPt>
            <c:idx val="14"/>
            <c:invertIfNegative val="1"/>
            <c:bubble3D val="0"/>
            <c:extLst>
              <c:ext xmlns:c16="http://schemas.microsoft.com/office/drawing/2014/chart" uri="{C3380CC4-5D6E-409C-BE32-E72D297353CC}">
                <c16:uniqueId val="{0000000E-CE03-4F35-B787-B6178EC28871}"/>
              </c:ext>
            </c:extLst>
          </c:dPt>
          <c:dPt>
            <c:idx val="15"/>
            <c:invertIfNegative val="1"/>
            <c:bubble3D val="0"/>
            <c:extLst>
              <c:ext xmlns:c16="http://schemas.microsoft.com/office/drawing/2014/chart" uri="{C3380CC4-5D6E-409C-BE32-E72D297353CC}">
                <c16:uniqueId val="{0000000F-CE03-4F35-B787-B6178EC28871}"/>
              </c:ext>
            </c:extLst>
          </c:dPt>
          <c:dPt>
            <c:idx val="16"/>
            <c:invertIfNegative val="1"/>
            <c:bubble3D val="0"/>
            <c:extLst>
              <c:ext xmlns:c16="http://schemas.microsoft.com/office/drawing/2014/chart" uri="{C3380CC4-5D6E-409C-BE32-E72D297353CC}">
                <c16:uniqueId val="{00000010-CE03-4F35-B787-B6178EC28871}"/>
              </c:ext>
            </c:extLst>
          </c:dPt>
          <c:dPt>
            <c:idx val="17"/>
            <c:invertIfNegative val="1"/>
            <c:bubble3D val="0"/>
            <c:extLst>
              <c:ext xmlns:c16="http://schemas.microsoft.com/office/drawing/2014/chart" uri="{C3380CC4-5D6E-409C-BE32-E72D297353CC}">
                <c16:uniqueId val="{00000011-CE03-4F35-B787-B6178EC28871}"/>
              </c:ext>
            </c:extLst>
          </c:dPt>
          <c:dPt>
            <c:idx val="18"/>
            <c:invertIfNegative val="1"/>
            <c:bubble3D val="0"/>
            <c:extLst>
              <c:ext xmlns:c16="http://schemas.microsoft.com/office/drawing/2014/chart" uri="{C3380CC4-5D6E-409C-BE32-E72D297353CC}">
                <c16:uniqueId val="{00000012-CE03-4F35-B787-B6178EC28871}"/>
              </c:ext>
            </c:extLst>
          </c:dPt>
          <c:dPt>
            <c:idx val="19"/>
            <c:invertIfNegative val="1"/>
            <c:bubble3D val="0"/>
            <c:extLst>
              <c:ext xmlns:c16="http://schemas.microsoft.com/office/drawing/2014/chart" uri="{C3380CC4-5D6E-409C-BE32-E72D297353CC}">
                <c16:uniqueId val="{00000013-CE03-4F35-B787-B6178EC28871}"/>
              </c:ext>
            </c:extLst>
          </c:dPt>
          <c:dPt>
            <c:idx val="20"/>
            <c:invertIfNegative val="1"/>
            <c:bubble3D val="0"/>
            <c:extLst>
              <c:ext xmlns:c16="http://schemas.microsoft.com/office/drawing/2014/chart" uri="{C3380CC4-5D6E-409C-BE32-E72D297353CC}">
                <c16:uniqueId val="{00000014-CE03-4F35-B787-B6178EC28871}"/>
              </c:ext>
            </c:extLst>
          </c:dPt>
          <c:dPt>
            <c:idx val="21"/>
            <c:invertIfNegative val="1"/>
            <c:bubble3D val="0"/>
            <c:extLst>
              <c:ext xmlns:c16="http://schemas.microsoft.com/office/drawing/2014/chart" uri="{C3380CC4-5D6E-409C-BE32-E72D297353CC}">
                <c16:uniqueId val="{00000015-CE03-4F35-B787-B6178EC28871}"/>
              </c:ext>
            </c:extLst>
          </c:dPt>
          <c:dPt>
            <c:idx val="22"/>
            <c:invertIfNegative val="1"/>
            <c:bubble3D val="0"/>
            <c:extLst>
              <c:ext xmlns:c16="http://schemas.microsoft.com/office/drawing/2014/chart" uri="{C3380CC4-5D6E-409C-BE32-E72D297353CC}">
                <c16:uniqueId val="{00000016-CE03-4F35-B787-B6178EC28871}"/>
              </c:ext>
            </c:extLst>
          </c:dPt>
          <c:dPt>
            <c:idx val="23"/>
            <c:invertIfNegative val="1"/>
            <c:bubble3D val="0"/>
            <c:extLst>
              <c:ext xmlns:c16="http://schemas.microsoft.com/office/drawing/2014/chart" uri="{C3380CC4-5D6E-409C-BE32-E72D297353CC}">
                <c16:uniqueId val="{00000017-CE03-4F35-B787-B6178EC28871}"/>
              </c:ext>
            </c:extLst>
          </c:dPt>
          <c:dPt>
            <c:idx val="24"/>
            <c:invertIfNegative val="1"/>
            <c:bubble3D val="0"/>
            <c:extLst>
              <c:ext xmlns:c16="http://schemas.microsoft.com/office/drawing/2014/chart" uri="{C3380CC4-5D6E-409C-BE32-E72D297353CC}">
                <c16:uniqueId val="{00000018-CE03-4F35-B787-B6178EC28871}"/>
              </c:ext>
            </c:extLst>
          </c:dPt>
          <c:dPt>
            <c:idx val="25"/>
            <c:invertIfNegative val="1"/>
            <c:bubble3D val="0"/>
            <c:extLst>
              <c:ext xmlns:c16="http://schemas.microsoft.com/office/drawing/2014/chart" uri="{C3380CC4-5D6E-409C-BE32-E72D297353CC}">
                <c16:uniqueId val="{00000019-CE03-4F35-B787-B6178EC28871}"/>
              </c:ext>
            </c:extLst>
          </c:dPt>
          <c:cat>
            <c:numRef>
              <c:f>Sheet1!$A$2:$A$27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Sheet1!$B$2:$B$27</c:f>
              <c:numCache>
                <c:formatCode>General</c:formatCode>
                <c:ptCount val="26"/>
                <c:pt idx="0">
                  <c:v>0</c:v>
                </c:pt>
                <c:pt idx="1">
                  <c:v>0</c:v>
                </c:pt>
                <c:pt idx="2">
                  <c:v>0</c:v>
                </c:pt>
                <c:pt idx="3">
                  <c:v>0</c:v>
                </c:pt>
                <c:pt idx="4">
                  <c:v>0</c:v>
                </c:pt>
                <c:pt idx="5">
                  <c:v>0</c:v>
                </c:pt>
                <c:pt idx="6">
                  <c:v>0</c:v>
                </c:pt>
                <c:pt idx="7">
                  <c:v>0</c:v>
                </c:pt>
                <c:pt idx="8">
                  <c:v>1</c:v>
                </c:pt>
                <c:pt idx="9">
                  <c:v>0</c:v>
                </c:pt>
                <c:pt idx="10">
                  <c:v>1</c:v>
                </c:pt>
                <c:pt idx="11">
                  <c:v>0</c:v>
                </c:pt>
                <c:pt idx="12">
                  <c:v>3</c:v>
                </c:pt>
                <c:pt idx="13">
                  <c:v>10</c:v>
                </c:pt>
                <c:pt idx="14">
                  <c:v>13</c:v>
                </c:pt>
                <c:pt idx="15">
                  <c:v>11</c:v>
                </c:pt>
                <c:pt idx="16">
                  <c:v>7</c:v>
                </c:pt>
                <c:pt idx="17">
                  <c:v>3</c:v>
                </c:pt>
                <c:pt idx="18">
                  <c:v>2</c:v>
                </c:pt>
                <c:pt idx="19">
                  <c:v>2</c:v>
                </c:pt>
                <c:pt idx="20">
                  <c:v>0</c:v>
                </c:pt>
                <c:pt idx="21">
                  <c:v>1</c:v>
                </c:pt>
                <c:pt idx="22">
                  <c:v>1</c:v>
                </c:pt>
                <c:pt idx="23">
                  <c:v>0</c:v>
                </c:pt>
                <c:pt idx="24">
                  <c:v>1</c:v>
                </c:pt>
                <c:pt idx="25">
                  <c:v>0</c:v>
                </c:pt>
              </c:numCache>
            </c:numRef>
          </c:val>
          <c:extLst>
            <c:ext xmlns:c16="http://schemas.microsoft.com/office/drawing/2014/chart" uri="{C3380CC4-5D6E-409C-BE32-E72D297353CC}">
              <c16:uniqueId val="{0000001A-CE03-4F35-B787-B6178EC28871}"/>
            </c:ext>
          </c:extLst>
        </c:ser>
        <c:dLbls>
          <c:showLegendKey val="0"/>
          <c:showVal val="0"/>
          <c:showCatName val="0"/>
          <c:showSerName val="0"/>
          <c:showPercent val="0"/>
          <c:showBubbleSize val="0"/>
        </c:dLbls>
        <c:gapWidth val="0"/>
        <c:overlap val="100"/>
        <c:axId val="226064440"/>
        <c:axId val="226060520"/>
      </c:barChart>
      <c:catAx>
        <c:axId val="22606444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Gotham Light" pitchFamily="50" charset="0"/>
                    <a:ea typeface="+mn-ea"/>
                    <a:cs typeface="+mn-cs"/>
                  </a:defRPr>
                </a:pPr>
                <a:r>
                  <a:rPr lang="x-none" sz="1800" b="1" dirty="0">
                    <a:solidFill>
                      <a:schemeClr val="tx1"/>
                    </a:solidFill>
                    <a:latin typeface="Gotham Light" pitchFamily="50" charset="0"/>
                  </a:rPr>
                  <a:t>Octubre de 201</a:t>
                </a:r>
                <a:r>
                  <a:rPr lang="es-CO" sz="1800" b="1" dirty="0">
                    <a:solidFill>
                      <a:schemeClr val="tx1"/>
                    </a:solidFill>
                    <a:latin typeface="Gotham Light" pitchFamily="50" charset="0"/>
                  </a:rPr>
                  <a:t>9</a:t>
                </a:r>
                <a:endParaRPr lang="x-none" sz="1800" b="1" dirty="0">
                  <a:solidFill>
                    <a:schemeClr val="tx1"/>
                  </a:solidFill>
                  <a:latin typeface="Gotham Light" pitchFamily="50" charset="0"/>
                </a:endParaRPr>
              </a:p>
              <a:p>
                <a:pPr>
                  <a:defRPr sz="1330" b="0" i="0" u="none" strike="noStrike" kern="1200" baseline="0">
                    <a:solidFill>
                      <a:schemeClr val="tx1">
                        <a:lumMod val="65000"/>
                        <a:lumOff val="35000"/>
                      </a:schemeClr>
                    </a:solidFill>
                    <a:latin typeface="Gotham Light" pitchFamily="50" charset="0"/>
                    <a:ea typeface="+mn-ea"/>
                    <a:cs typeface="+mn-cs"/>
                  </a:defRPr>
                </a:pPr>
                <a:r>
                  <a:rPr lang="x-none" sz="1800" b="1" dirty="0">
                    <a:solidFill>
                      <a:schemeClr val="tx1"/>
                    </a:solidFill>
                    <a:latin typeface="Gotham Light" pitchFamily="50" charset="0"/>
                  </a:rPr>
                  <a:t>Fecha de inicio</a:t>
                </a:r>
              </a:p>
            </c:rich>
          </c:tx>
          <c:layout>
            <c:manualLayout>
              <c:xMode val="edge"/>
              <c:yMode val="edge"/>
              <c:x val="0.42699500547868413"/>
              <c:y val="0.83266081871345021"/>
            </c:manualLayout>
          </c:layout>
          <c:overlay val="0"/>
          <c:spPr>
            <a:noFill/>
            <a:ln>
              <a:noFill/>
            </a:ln>
          </c:spPr>
        </c:title>
        <c:numFmt formatCode="General" sourceLinked="1"/>
        <c:majorTickMark val="out"/>
        <c:minorTickMark val="none"/>
        <c:tickLblPos val="nextTo"/>
        <c:spPr>
          <a:noFill/>
          <a:ln w="9525" cap="flat" cmpd="sng" algn="ctr">
            <a:solidFill>
              <a:schemeClr val="tx1"/>
            </a:solidFill>
            <a:round/>
          </a:ln>
        </c:spPr>
        <c:txPr>
          <a:bodyPr rot="-60000000" spcFirstLastPara="1" vertOverflow="ellipsis" vert="horz" anchor="ctr" anchorCtr="1"/>
          <a:lstStyle/>
          <a:p>
            <a:pPr>
              <a:defRPr sz="1800" b="0" i="0" u="none" strike="noStrike" kern="1200" baseline="0">
                <a:solidFill>
                  <a:schemeClr val="tx1"/>
                </a:solidFill>
                <a:latin typeface="+mn-lt"/>
                <a:ea typeface="+mn-ea"/>
                <a:cs typeface="+mn-cs"/>
              </a:defRPr>
            </a:pPr>
            <a:endParaRPr lang="es-CO"/>
          </a:p>
        </c:txPr>
        <c:crossAx val="226060520"/>
        <c:crosses val="autoZero"/>
        <c:auto val="0"/>
        <c:lblAlgn val="ctr"/>
        <c:lblOffset val="100"/>
        <c:tickLblSkip val="2"/>
        <c:noMultiLvlLbl val="0"/>
      </c:catAx>
      <c:valAx>
        <c:axId val="226060520"/>
        <c:scaling>
          <c:orientation val="minMax"/>
          <c:max val="14"/>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x-none" sz="1800" b="1">
                    <a:solidFill>
                      <a:schemeClr val="tx1"/>
                    </a:solidFill>
                  </a:rPr>
                  <a:t>Número de casos</a:t>
                </a:r>
              </a:p>
            </c:rich>
          </c:tx>
          <c:overlay val="0"/>
          <c:spPr>
            <a:noFill/>
            <a:ln>
              <a:noFill/>
            </a:ln>
          </c:spPr>
        </c:title>
        <c:numFmt formatCode="General" sourceLinked="1"/>
        <c:majorTickMark val="out"/>
        <c:minorTickMark val="none"/>
        <c:tickLblPos val="nextTo"/>
        <c:spPr>
          <a:noFill/>
          <a:ln>
            <a:solidFill>
              <a:schemeClr val="tx1"/>
            </a:solidFill>
          </a:ln>
        </c:spPr>
        <c:txPr>
          <a:bodyPr rot="-60000000" spcFirstLastPara="1" vertOverflow="ellipsis" vert="horz" anchor="ctr" anchorCtr="1"/>
          <a:lstStyle/>
          <a:p>
            <a:pPr>
              <a:defRPr sz="1800" b="0" i="0" u="none" strike="noStrike" kern="1200" baseline="0">
                <a:solidFill>
                  <a:schemeClr val="tx1"/>
                </a:solidFill>
                <a:latin typeface="+mn-lt"/>
                <a:ea typeface="+mn-ea"/>
                <a:cs typeface="+mn-cs"/>
              </a:defRPr>
            </a:pPr>
            <a:endParaRPr lang="es-CO"/>
          </a:p>
        </c:txPr>
        <c:crossAx val="226064440"/>
        <c:crosses val="autoZero"/>
        <c:crossBetween val="between"/>
        <c:majorUnit val="2"/>
        <c:minorUnit val="1"/>
      </c:valAx>
      <c:spPr>
        <a:noFill/>
        <a:ln>
          <a:noFill/>
        </a:ln>
      </c:spPr>
    </c:plotArea>
    <c:plotVisOnly val="1"/>
    <c:dispBlanksAs val="gap"/>
    <c:showDLblsOverMax val="0"/>
  </c:chart>
  <c:spPr>
    <a:noFill/>
    <a:ln>
      <a:noFill/>
    </a:ln>
  </c:spPr>
  <c:txPr>
    <a:bodyPr/>
    <a:lstStyle/>
    <a:p>
      <a:pPr>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v>Cases</c:v>
          </c:tx>
          <c:spPr>
            <a:solidFill>
              <a:schemeClr val="accent5">
                <a:lumMod val="75000"/>
              </a:schemeClr>
            </a:solidFill>
            <a:ln>
              <a:solidFill>
                <a:schemeClr val="tx1"/>
              </a:solidFill>
            </a:ln>
          </c:spPr>
          <c:invertIfNegative val="0"/>
          <c:dPt>
            <c:idx val="0"/>
            <c:invertIfNegative val="1"/>
            <c:bubble3D val="0"/>
            <c:extLst>
              <c:ext xmlns:c16="http://schemas.microsoft.com/office/drawing/2014/chart" uri="{C3380CC4-5D6E-409C-BE32-E72D297353CC}">
                <c16:uniqueId val="{00000000-6735-430B-9EFE-AF1E3D0107A6}"/>
              </c:ext>
            </c:extLst>
          </c:dPt>
          <c:dPt>
            <c:idx val="1"/>
            <c:invertIfNegative val="1"/>
            <c:bubble3D val="0"/>
            <c:extLst>
              <c:ext xmlns:c16="http://schemas.microsoft.com/office/drawing/2014/chart" uri="{C3380CC4-5D6E-409C-BE32-E72D297353CC}">
                <c16:uniqueId val="{00000001-6735-430B-9EFE-AF1E3D0107A6}"/>
              </c:ext>
            </c:extLst>
          </c:dPt>
          <c:dPt>
            <c:idx val="2"/>
            <c:invertIfNegative val="1"/>
            <c:bubble3D val="0"/>
            <c:extLst>
              <c:ext xmlns:c16="http://schemas.microsoft.com/office/drawing/2014/chart" uri="{C3380CC4-5D6E-409C-BE32-E72D297353CC}">
                <c16:uniqueId val="{00000002-6735-430B-9EFE-AF1E3D0107A6}"/>
              </c:ext>
            </c:extLst>
          </c:dPt>
          <c:dPt>
            <c:idx val="3"/>
            <c:invertIfNegative val="1"/>
            <c:bubble3D val="0"/>
            <c:extLst>
              <c:ext xmlns:c16="http://schemas.microsoft.com/office/drawing/2014/chart" uri="{C3380CC4-5D6E-409C-BE32-E72D297353CC}">
                <c16:uniqueId val="{00000003-6735-430B-9EFE-AF1E3D0107A6}"/>
              </c:ext>
            </c:extLst>
          </c:dPt>
          <c:dPt>
            <c:idx val="4"/>
            <c:invertIfNegative val="1"/>
            <c:bubble3D val="0"/>
            <c:extLst>
              <c:ext xmlns:c16="http://schemas.microsoft.com/office/drawing/2014/chart" uri="{C3380CC4-5D6E-409C-BE32-E72D297353CC}">
                <c16:uniqueId val="{00000004-6735-430B-9EFE-AF1E3D0107A6}"/>
              </c:ext>
            </c:extLst>
          </c:dPt>
          <c:dPt>
            <c:idx val="5"/>
            <c:invertIfNegative val="1"/>
            <c:bubble3D val="0"/>
            <c:extLst>
              <c:ext xmlns:c16="http://schemas.microsoft.com/office/drawing/2014/chart" uri="{C3380CC4-5D6E-409C-BE32-E72D297353CC}">
                <c16:uniqueId val="{00000005-6735-430B-9EFE-AF1E3D0107A6}"/>
              </c:ext>
            </c:extLst>
          </c:dPt>
          <c:dPt>
            <c:idx val="6"/>
            <c:invertIfNegative val="1"/>
            <c:bubble3D val="0"/>
            <c:extLst>
              <c:ext xmlns:c16="http://schemas.microsoft.com/office/drawing/2014/chart" uri="{C3380CC4-5D6E-409C-BE32-E72D297353CC}">
                <c16:uniqueId val="{00000006-6735-430B-9EFE-AF1E3D0107A6}"/>
              </c:ext>
            </c:extLst>
          </c:dPt>
          <c:dPt>
            <c:idx val="7"/>
            <c:invertIfNegative val="1"/>
            <c:bubble3D val="0"/>
            <c:extLst>
              <c:ext xmlns:c16="http://schemas.microsoft.com/office/drawing/2014/chart" uri="{C3380CC4-5D6E-409C-BE32-E72D297353CC}">
                <c16:uniqueId val="{00000007-6735-430B-9EFE-AF1E3D0107A6}"/>
              </c:ext>
            </c:extLst>
          </c:dPt>
          <c:dPt>
            <c:idx val="8"/>
            <c:invertIfNegative val="1"/>
            <c:bubble3D val="0"/>
            <c:extLst>
              <c:ext xmlns:c16="http://schemas.microsoft.com/office/drawing/2014/chart" uri="{C3380CC4-5D6E-409C-BE32-E72D297353CC}">
                <c16:uniqueId val="{00000008-6735-430B-9EFE-AF1E3D0107A6}"/>
              </c:ext>
            </c:extLst>
          </c:dPt>
          <c:dPt>
            <c:idx val="9"/>
            <c:invertIfNegative val="1"/>
            <c:bubble3D val="0"/>
            <c:extLst>
              <c:ext xmlns:c16="http://schemas.microsoft.com/office/drawing/2014/chart" uri="{C3380CC4-5D6E-409C-BE32-E72D297353CC}">
                <c16:uniqueId val="{00000009-6735-430B-9EFE-AF1E3D0107A6}"/>
              </c:ext>
            </c:extLst>
          </c:dPt>
          <c:dPt>
            <c:idx val="10"/>
            <c:invertIfNegative val="1"/>
            <c:bubble3D val="0"/>
            <c:extLst>
              <c:ext xmlns:c16="http://schemas.microsoft.com/office/drawing/2014/chart" uri="{C3380CC4-5D6E-409C-BE32-E72D297353CC}">
                <c16:uniqueId val="{0000000A-6735-430B-9EFE-AF1E3D0107A6}"/>
              </c:ext>
            </c:extLst>
          </c:dPt>
          <c:dPt>
            <c:idx val="11"/>
            <c:invertIfNegative val="1"/>
            <c:bubble3D val="0"/>
            <c:extLst>
              <c:ext xmlns:c16="http://schemas.microsoft.com/office/drawing/2014/chart" uri="{C3380CC4-5D6E-409C-BE32-E72D297353CC}">
                <c16:uniqueId val="{0000000B-6735-430B-9EFE-AF1E3D0107A6}"/>
              </c:ext>
            </c:extLst>
          </c:dPt>
          <c:dPt>
            <c:idx val="12"/>
            <c:invertIfNegative val="1"/>
            <c:bubble3D val="0"/>
            <c:extLst>
              <c:ext xmlns:c16="http://schemas.microsoft.com/office/drawing/2014/chart" uri="{C3380CC4-5D6E-409C-BE32-E72D297353CC}">
                <c16:uniqueId val="{0000000C-6735-430B-9EFE-AF1E3D0107A6}"/>
              </c:ext>
            </c:extLst>
          </c:dPt>
          <c:dPt>
            <c:idx val="13"/>
            <c:invertIfNegative val="1"/>
            <c:bubble3D val="0"/>
            <c:extLst>
              <c:ext xmlns:c16="http://schemas.microsoft.com/office/drawing/2014/chart" uri="{C3380CC4-5D6E-409C-BE32-E72D297353CC}">
                <c16:uniqueId val="{0000000D-6735-430B-9EFE-AF1E3D0107A6}"/>
              </c:ext>
            </c:extLst>
          </c:dPt>
          <c:dPt>
            <c:idx val="14"/>
            <c:invertIfNegative val="1"/>
            <c:bubble3D val="0"/>
            <c:extLst>
              <c:ext xmlns:c16="http://schemas.microsoft.com/office/drawing/2014/chart" uri="{C3380CC4-5D6E-409C-BE32-E72D297353CC}">
                <c16:uniqueId val="{0000000E-6735-430B-9EFE-AF1E3D0107A6}"/>
              </c:ext>
            </c:extLst>
          </c:dPt>
          <c:dPt>
            <c:idx val="15"/>
            <c:invertIfNegative val="1"/>
            <c:bubble3D val="0"/>
            <c:extLst>
              <c:ext xmlns:c16="http://schemas.microsoft.com/office/drawing/2014/chart" uri="{C3380CC4-5D6E-409C-BE32-E72D297353CC}">
                <c16:uniqueId val="{0000000F-6735-430B-9EFE-AF1E3D0107A6}"/>
              </c:ext>
            </c:extLst>
          </c:dPt>
          <c:dPt>
            <c:idx val="16"/>
            <c:invertIfNegative val="1"/>
            <c:bubble3D val="0"/>
            <c:extLst>
              <c:ext xmlns:c16="http://schemas.microsoft.com/office/drawing/2014/chart" uri="{C3380CC4-5D6E-409C-BE32-E72D297353CC}">
                <c16:uniqueId val="{00000010-6735-430B-9EFE-AF1E3D0107A6}"/>
              </c:ext>
            </c:extLst>
          </c:dPt>
          <c:cat>
            <c:numRef>
              <c:f>Sheet1!$A$3:$A$19</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Sheet1!$B$3:$B$19</c:f>
              <c:numCache>
                <c:formatCode>General</c:formatCode>
                <c:ptCount val="17"/>
                <c:pt idx="0">
                  <c:v>1</c:v>
                </c:pt>
                <c:pt idx="1">
                  <c:v>0</c:v>
                </c:pt>
                <c:pt idx="2">
                  <c:v>1</c:v>
                </c:pt>
                <c:pt idx="3">
                  <c:v>0</c:v>
                </c:pt>
                <c:pt idx="4">
                  <c:v>3</c:v>
                </c:pt>
                <c:pt idx="5">
                  <c:v>10</c:v>
                </c:pt>
                <c:pt idx="6">
                  <c:v>14</c:v>
                </c:pt>
                <c:pt idx="7">
                  <c:v>11</c:v>
                </c:pt>
                <c:pt idx="8">
                  <c:v>7</c:v>
                </c:pt>
                <c:pt idx="9">
                  <c:v>3</c:v>
                </c:pt>
                <c:pt idx="10">
                  <c:v>2</c:v>
                </c:pt>
                <c:pt idx="11">
                  <c:v>2</c:v>
                </c:pt>
                <c:pt idx="12">
                  <c:v>0</c:v>
                </c:pt>
                <c:pt idx="13">
                  <c:v>1</c:v>
                </c:pt>
                <c:pt idx="14">
                  <c:v>1</c:v>
                </c:pt>
                <c:pt idx="15">
                  <c:v>0</c:v>
                </c:pt>
                <c:pt idx="16">
                  <c:v>1</c:v>
                </c:pt>
              </c:numCache>
            </c:numRef>
          </c:val>
          <c:extLst>
            <c:ext xmlns:c16="http://schemas.microsoft.com/office/drawing/2014/chart" uri="{C3380CC4-5D6E-409C-BE32-E72D297353CC}">
              <c16:uniqueId val="{00000011-6735-430B-9EFE-AF1E3D0107A6}"/>
            </c:ext>
          </c:extLst>
        </c:ser>
        <c:dLbls>
          <c:showLegendKey val="0"/>
          <c:showVal val="0"/>
          <c:showCatName val="0"/>
          <c:showSerName val="0"/>
          <c:showPercent val="0"/>
          <c:showBubbleSize val="0"/>
        </c:dLbls>
        <c:gapWidth val="0"/>
        <c:overlap val="100"/>
        <c:axId val="226061304"/>
        <c:axId val="226061696"/>
      </c:barChart>
      <c:catAx>
        <c:axId val="226061304"/>
        <c:scaling>
          <c:orientation val="minMax"/>
        </c:scaling>
        <c:delete val="0"/>
        <c:axPos val="b"/>
        <c:numFmt formatCode="General" sourceLinked="1"/>
        <c:majorTickMark val="out"/>
        <c:minorTickMark val="none"/>
        <c:tickLblPos val="nextTo"/>
        <c:txPr>
          <a:bodyPr/>
          <a:lstStyle/>
          <a:p>
            <a:pPr>
              <a:defRPr sz="1800" baseline="0">
                <a:solidFill>
                  <a:schemeClr val="bg1"/>
                </a:solidFill>
              </a:defRPr>
            </a:pPr>
            <a:endParaRPr lang="es-CO"/>
          </a:p>
        </c:txPr>
        <c:crossAx val="226061696"/>
        <c:crosses val="autoZero"/>
        <c:auto val="0"/>
        <c:lblAlgn val="ctr"/>
        <c:lblOffset val="100"/>
        <c:noMultiLvlLbl val="0"/>
      </c:catAx>
      <c:valAx>
        <c:axId val="226061696"/>
        <c:scaling>
          <c:orientation val="minMax"/>
        </c:scaling>
        <c:delete val="0"/>
        <c:axPos val="l"/>
        <c:numFmt formatCode="General" sourceLinked="1"/>
        <c:majorTickMark val="out"/>
        <c:minorTickMark val="none"/>
        <c:tickLblPos val="nextTo"/>
        <c:txPr>
          <a:bodyPr/>
          <a:lstStyle/>
          <a:p>
            <a:pPr>
              <a:defRPr sz="1800" baseline="0">
                <a:solidFill>
                  <a:schemeClr val="bg1"/>
                </a:solidFill>
              </a:defRPr>
            </a:pPr>
            <a:endParaRPr lang="es-CO"/>
          </a:p>
        </c:txPr>
        <c:crossAx val="22606130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Cases</c:v>
                </c:pt>
              </c:strCache>
            </c:strRef>
          </c:tx>
          <c:spPr>
            <a:solidFill>
              <a:srgbClr val="70DD50"/>
            </a:solidFill>
            <a:ln>
              <a:solidFill>
                <a:schemeClr val="tx1"/>
              </a:solidFill>
            </a:ln>
          </c:spPr>
          <c:invertIfNegative val="0"/>
          <c:dPt>
            <c:idx val="0"/>
            <c:invertIfNegative val="1"/>
            <c:bubble3D val="0"/>
            <c:extLst>
              <c:ext xmlns:c16="http://schemas.microsoft.com/office/drawing/2014/chart" uri="{C3380CC4-5D6E-409C-BE32-E72D297353CC}">
                <c16:uniqueId val="{00000000-F2B3-4E6F-8D38-32C3DB1C4C7F}"/>
              </c:ext>
            </c:extLst>
          </c:dPt>
          <c:dPt>
            <c:idx val="1"/>
            <c:invertIfNegative val="1"/>
            <c:bubble3D val="0"/>
            <c:extLst>
              <c:ext xmlns:c16="http://schemas.microsoft.com/office/drawing/2014/chart" uri="{C3380CC4-5D6E-409C-BE32-E72D297353CC}">
                <c16:uniqueId val="{00000001-F2B3-4E6F-8D38-32C3DB1C4C7F}"/>
              </c:ext>
            </c:extLst>
          </c:dPt>
          <c:dPt>
            <c:idx val="2"/>
            <c:invertIfNegative val="1"/>
            <c:bubble3D val="0"/>
            <c:extLst>
              <c:ext xmlns:c16="http://schemas.microsoft.com/office/drawing/2014/chart" uri="{C3380CC4-5D6E-409C-BE32-E72D297353CC}">
                <c16:uniqueId val="{00000002-F2B3-4E6F-8D38-32C3DB1C4C7F}"/>
              </c:ext>
            </c:extLst>
          </c:dPt>
          <c:dPt>
            <c:idx val="3"/>
            <c:invertIfNegative val="1"/>
            <c:bubble3D val="0"/>
            <c:extLst>
              <c:ext xmlns:c16="http://schemas.microsoft.com/office/drawing/2014/chart" uri="{C3380CC4-5D6E-409C-BE32-E72D297353CC}">
                <c16:uniqueId val="{00000003-F2B3-4E6F-8D38-32C3DB1C4C7F}"/>
              </c:ext>
            </c:extLst>
          </c:dPt>
          <c:dPt>
            <c:idx val="4"/>
            <c:invertIfNegative val="1"/>
            <c:bubble3D val="0"/>
            <c:extLst>
              <c:ext xmlns:c16="http://schemas.microsoft.com/office/drawing/2014/chart" uri="{C3380CC4-5D6E-409C-BE32-E72D297353CC}">
                <c16:uniqueId val="{00000004-F2B3-4E6F-8D38-32C3DB1C4C7F}"/>
              </c:ext>
            </c:extLst>
          </c:dPt>
          <c:dPt>
            <c:idx val="5"/>
            <c:invertIfNegative val="1"/>
            <c:bubble3D val="0"/>
            <c:extLst>
              <c:ext xmlns:c16="http://schemas.microsoft.com/office/drawing/2014/chart" uri="{C3380CC4-5D6E-409C-BE32-E72D297353CC}">
                <c16:uniqueId val="{00000005-F2B3-4E6F-8D38-32C3DB1C4C7F}"/>
              </c:ext>
            </c:extLst>
          </c:dPt>
          <c:dPt>
            <c:idx val="6"/>
            <c:invertIfNegative val="1"/>
            <c:bubble3D val="0"/>
            <c:extLst>
              <c:ext xmlns:c16="http://schemas.microsoft.com/office/drawing/2014/chart" uri="{C3380CC4-5D6E-409C-BE32-E72D297353CC}">
                <c16:uniqueId val="{00000006-F2B3-4E6F-8D38-32C3DB1C4C7F}"/>
              </c:ext>
            </c:extLst>
          </c:dPt>
          <c:dPt>
            <c:idx val="7"/>
            <c:invertIfNegative val="1"/>
            <c:bubble3D val="0"/>
            <c:extLst>
              <c:ext xmlns:c16="http://schemas.microsoft.com/office/drawing/2014/chart" uri="{C3380CC4-5D6E-409C-BE32-E72D297353CC}">
                <c16:uniqueId val="{00000007-F2B3-4E6F-8D38-32C3DB1C4C7F}"/>
              </c:ext>
            </c:extLst>
          </c:dPt>
          <c:dPt>
            <c:idx val="8"/>
            <c:invertIfNegative val="1"/>
            <c:bubble3D val="0"/>
            <c:extLst>
              <c:ext xmlns:c16="http://schemas.microsoft.com/office/drawing/2014/chart" uri="{C3380CC4-5D6E-409C-BE32-E72D297353CC}">
                <c16:uniqueId val="{00000008-F2B3-4E6F-8D38-32C3DB1C4C7F}"/>
              </c:ext>
            </c:extLst>
          </c:dPt>
          <c:dPt>
            <c:idx val="9"/>
            <c:invertIfNegative val="1"/>
            <c:bubble3D val="0"/>
            <c:extLst>
              <c:ext xmlns:c16="http://schemas.microsoft.com/office/drawing/2014/chart" uri="{C3380CC4-5D6E-409C-BE32-E72D297353CC}">
                <c16:uniqueId val="{00000009-F2B3-4E6F-8D38-32C3DB1C4C7F}"/>
              </c:ext>
            </c:extLst>
          </c:dPt>
          <c:dPt>
            <c:idx val="10"/>
            <c:invertIfNegative val="1"/>
            <c:bubble3D val="0"/>
            <c:extLst>
              <c:ext xmlns:c16="http://schemas.microsoft.com/office/drawing/2014/chart" uri="{C3380CC4-5D6E-409C-BE32-E72D297353CC}">
                <c16:uniqueId val="{0000000A-F2B3-4E6F-8D38-32C3DB1C4C7F}"/>
              </c:ext>
            </c:extLst>
          </c:dPt>
          <c:dPt>
            <c:idx val="11"/>
            <c:invertIfNegative val="1"/>
            <c:bubble3D val="0"/>
            <c:extLst>
              <c:ext xmlns:c16="http://schemas.microsoft.com/office/drawing/2014/chart" uri="{C3380CC4-5D6E-409C-BE32-E72D297353CC}">
                <c16:uniqueId val="{0000000B-F2B3-4E6F-8D38-32C3DB1C4C7F}"/>
              </c:ext>
            </c:extLst>
          </c:dPt>
          <c:dPt>
            <c:idx val="12"/>
            <c:invertIfNegative val="1"/>
            <c:bubble3D val="0"/>
            <c:extLst>
              <c:ext xmlns:c16="http://schemas.microsoft.com/office/drawing/2014/chart" uri="{C3380CC4-5D6E-409C-BE32-E72D297353CC}">
                <c16:uniqueId val="{0000000C-F2B3-4E6F-8D38-32C3DB1C4C7F}"/>
              </c:ext>
            </c:extLst>
          </c:dPt>
          <c:dPt>
            <c:idx val="13"/>
            <c:invertIfNegative val="1"/>
            <c:bubble3D val="0"/>
            <c:extLst>
              <c:ext xmlns:c16="http://schemas.microsoft.com/office/drawing/2014/chart" uri="{C3380CC4-5D6E-409C-BE32-E72D297353CC}">
                <c16:uniqueId val="{0000000D-F2B3-4E6F-8D38-32C3DB1C4C7F}"/>
              </c:ext>
            </c:extLst>
          </c:dPt>
          <c:dPt>
            <c:idx val="14"/>
            <c:invertIfNegative val="1"/>
            <c:bubble3D val="0"/>
            <c:extLst>
              <c:ext xmlns:c16="http://schemas.microsoft.com/office/drawing/2014/chart" uri="{C3380CC4-5D6E-409C-BE32-E72D297353CC}">
                <c16:uniqueId val="{0000000E-F2B3-4E6F-8D38-32C3DB1C4C7F}"/>
              </c:ext>
            </c:extLst>
          </c:dPt>
          <c:dPt>
            <c:idx val="15"/>
            <c:invertIfNegative val="1"/>
            <c:bubble3D val="0"/>
            <c:extLst>
              <c:ext xmlns:c16="http://schemas.microsoft.com/office/drawing/2014/chart" uri="{C3380CC4-5D6E-409C-BE32-E72D297353CC}">
                <c16:uniqueId val="{0000000F-F2B3-4E6F-8D38-32C3DB1C4C7F}"/>
              </c:ext>
            </c:extLst>
          </c:dPt>
          <c:dPt>
            <c:idx val="16"/>
            <c:invertIfNegative val="1"/>
            <c:bubble3D val="0"/>
            <c:extLst>
              <c:ext xmlns:c16="http://schemas.microsoft.com/office/drawing/2014/chart" uri="{C3380CC4-5D6E-409C-BE32-E72D297353CC}">
                <c16:uniqueId val="{00000010-F2B3-4E6F-8D38-32C3DB1C4C7F}"/>
              </c:ext>
            </c:extLst>
          </c:dPt>
          <c:dPt>
            <c:idx val="17"/>
            <c:invertIfNegative val="1"/>
            <c:bubble3D val="0"/>
            <c:extLst>
              <c:ext xmlns:c16="http://schemas.microsoft.com/office/drawing/2014/chart" uri="{C3380CC4-5D6E-409C-BE32-E72D297353CC}">
                <c16:uniqueId val="{00000011-F2B3-4E6F-8D38-32C3DB1C4C7F}"/>
              </c:ext>
            </c:extLst>
          </c:dPt>
          <c:dPt>
            <c:idx val="18"/>
            <c:invertIfNegative val="1"/>
            <c:bubble3D val="0"/>
            <c:extLst>
              <c:ext xmlns:c16="http://schemas.microsoft.com/office/drawing/2014/chart" uri="{C3380CC4-5D6E-409C-BE32-E72D297353CC}">
                <c16:uniqueId val="{00000012-F2B3-4E6F-8D38-32C3DB1C4C7F}"/>
              </c:ext>
            </c:extLst>
          </c:dPt>
          <c:dPt>
            <c:idx val="19"/>
            <c:invertIfNegative val="1"/>
            <c:bubble3D val="0"/>
            <c:extLst>
              <c:ext xmlns:c16="http://schemas.microsoft.com/office/drawing/2014/chart" uri="{C3380CC4-5D6E-409C-BE32-E72D297353CC}">
                <c16:uniqueId val="{00000013-F2B3-4E6F-8D38-32C3DB1C4C7F}"/>
              </c:ext>
            </c:extLst>
          </c:dPt>
          <c:dPt>
            <c:idx val="20"/>
            <c:invertIfNegative val="1"/>
            <c:bubble3D val="0"/>
            <c:extLst>
              <c:ext xmlns:c16="http://schemas.microsoft.com/office/drawing/2014/chart" uri="{C3380CC4-5D6E-409C-BE32-E72D297353CC}">
                <c16:uniqueId val="{00000014-F2B3-4E6F-8D38-32C3DB1C4C7F}"/>
              </c:ext>
            </c:extLst>
          </c:dPt>
          <c:dPt>
            <c:idx val="21"/>
            <c:invertIfNegative val="1"/>
            <c:bubble3D val="0"/>
            <c:extLst>
              <c:ext xmlns:c16="http://schemas.microsoft.com/office/drawing/2014/chart" uri="{C3380CC4-5D6E-409C-BE32-E72D297353CC}">
                <c16:uniqueId val="{00000015-F2B3-4E6F-8D38-32C3DB1C4C7F}"/>
              </c:ext>
            </c:extLst>
          </c:dPt>
          <c:dPt>
            <c:idx val="22"/>
            <c:invertIfNegative val="1"/>
            <c:bubble3D val="0"/>
            <c:extLst>
              <c:ext xmlns:c16="http://schemas.microsoft.com/office/drawing/2014/chart" uri="{C3380CC4-5D6E-409C-BE32-E72D297353CC}">
                <c16:uniqueId val="{00000016-F2B3-4E6F-8D38-32C3DB1C4C7F}"/>
              </c:ext>
            </c:extLst>
          </c:dPt>
          <c:dPt>
            <c:idx val="23"/>
            <c:invertIfNegative val="1"/>
            <c:bubble3D val="0"/>
            <c:extLst>
              <c:ext xmlns:c16="http://schemas.microsoft.com/office/drawing/2014/chart" uri="{C3380CC4-5D6E-409C-BE32-E72D297353CC}">
                <c16:uniqueId val="{00000017-F2B3-4E6F-8D38-32C3DB1C4C7F}"/>
              </c:ext>
            </c:extLst>
          </c:dPt>
          <c:dPt>
            <c:idx val="24"/>
            <c:invertIfNegative val="1"/>
            <c:bubble3D val="0"/>
            <c:extLst>
              <c:ext xmlns:c16="http://schemas.microsoft.com/office/drawing/2014/chart" uri="{C3380CC4-5D6E-409C-BE32-E72D297353CC}">
                <c16:uniqueId val="{00000018-F2B3-4E6F-8D38-32C3DB1C4C7F}"/>
              </c:ext>
            </c:extLst>
          </c:dPt>
          <c:dPt>
            <c:idx val="25"/>
            <c:invertIfNegative val="1"/>
            <c:bubble3D val="0"/>
            <c:extLst>
              <c:ext xmlns:c16="http://schemas.microsoft.com/office/drawing/2014/chart" uri="{C3380CC4-5D6E-409C-BE32-E72D297353CC}">
                <c16:uniqueId val="{00000019-F2B3-4E6F-8D38-32C3DB1C4C7F}"/>
              </c:ext>
            </c:extLst>
          </c:dPt>
          <c:cat>
            <c:numRef>
              <c:f>Sheet1!$A$2:$A$27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Sheet1!$B$2:$B$27</c:f>
              <c:numCache>
                <c:formatCode>General</c:formatCode>
                <c:ptCount val="26"/>
                <c:pt idx="0">
                  <c:v>0</c:v>
                </c:pt>
                <c:pt idx="1">
                  <c:v>0</c:v>
                </c:pt>
                <c:pt idx="2">
                  <c:v>0</c:v>
                </c:pt>
                <c:pt idx="3">
                  <c:v>0</c:v>
                </c:pt>
                <c:pt idx="4">
                  <c:v>0</c:v>
                </c:pt>
                <c:pt idx="5">
                  <c:v>0</c:v>
                </c:pt>
                <c:pt idx="6">
                  <c:v>0</c:v>
                </c:pt>
                <c:pt idx="7">
                  <c:v>0</c:v>
                </c:pt>
                <c:pt idx="8">
                  <c:v>1</c:v>
                </c:pt>
                <c:pt idx="9">
                  <c:v>0</c:v>
                </c:pt>
                <c:pt idx="10">
                  <c:v>1</c:v>
                </c:pt>
                <c:pt idx="11">
                  <c:v>0</c:v>
                </c:pt>
                <c:pt idx="12">
                  <c:v>3</c:v>
                </c:pt>
                <c:pt idx="13">
                  <c:v>10</c:v>
                </c:pt>
                <c:pt idx="14">
                  <c:v>13</c:v>
                </c:pt>
                <c:pt idx="15">
                  <c:v>11</c:v>
                </c:pt>
                <c:pt idx="16">
                  <c:v>7</c:v>
                </c:pt>
                <c:pt idx="17">
                  <c:v>3</c:v>
                </c:pt>
                <c:pt idx="18">
                  <c:v>2</c:v>
                </c:pt>
                <c:pt idx="19">
                  <c:v>2</c:v>
                </c:pt>
                <c:pt idx="20">
                  <c:v>0</c:v>
                </c:pt>
                <c:pt idx="21">
                  <c:v>1</c:v>
                </c:pt>
                <c:pt idx="22">
                  <c:v>1</c:v>
                </c:pt>
                <c:pt idx="23">
                  <c:v>0</c:v>
                </c:pt>
                <c:pt idx="24">
                  <c:v>1</c:v>
                </c:pt>
                <c:pt idx="25">
                  <c:v>0</c:v>
                </c:pt>
              </c:numCache>
            </c:numRef>
          </c:val>
          <c:extLst>
            <c:ext xmlns:c16="http://schemas.microsoft.com/office/drawing/2014/chart" uri="{C3380CC4-5D6E-409C-BE32-E72D297353CC}">
              <c16:uniqueId val="{0000001A-F2B3-4E6F-8D38-32C3DB1C4C7F}"/>
            </c:ext>
          </c:extLst>
        </c:ser>
        <c:dLbls>
          <c:showLegendKey val="0"/>
          <c:showVal val="0"/>
          <c:showCatName val="0"/>
          <c:showSerName val="0"/>
          <c:showPercent val="0"/>
          <c:showBubbleSize val="0"/>
        </c:dLbls>
        <c:gapWidth val="0"/>
        <c:overlap val="100"/>
        <c:axId val="226062088"/>
        <c:axId val="226062480"/>
      </c:barChart>
      <c:catAx>
        <c:axId val="226062088"/>
        <c:scaling>
          <c:orientation val="minMax"/>
        </c:scaling>
        <c:delete val="0"/>
        <c:axPos val="b"/>
        <c:numFmt formatCode="General" sourceLinked="1"/>
        <c:majorTickMark val="out"/>
        <c:minorTickMark val="none"/>
        <c:tickLblPos val="nextTo"/>
        <c:spPr>
          <a:noFill/>
          <a:ln w="9525" cap="flat" cmpd="sng" algn="ctr">
            <a:solidFill>
              <a:schemeClr val="tx1"/>
            </a:solidFill>
            <a:round/>
          </a:ln>
        </c:spPr>
        <c:txPr>
          <a:bodyPr rot="-60000000" spcFirstLastPara="1" vertOverflow="ellipsis" vert="horz" anchor="ctr" anchorCtr="1"/>
          <a:lstStyle/>
          <a:p>
            <a:pPr>
              <a:defRPr sz="1800" b="0" i="0" u="none" strike="noStrike" kern="1200" baseline="0">
                <a:solidFill>
                  <a:schemeClr val="tx1"/>
                </a:solidFill>
                <a:latin typeface="+mn-lt"/>
                <a:ea typeface="+mn-ea"/>
                <a:cs typeface="+mn-cs"/>
              </a:defRPr>
            </a:pPr>
            <a:endParaRPr lang="es-CO"/>
          </a:p>
        </c:txPr>
        <c:crossAx val="226062480"/>
        <c:crosses val="autoZero"/>
        <c:auto val="0"/>
        <c:lblAlgn val="ctr"/>
        <c:lblOffset val="100"/>
        <c:tickLblSkip val="2"/>
        <c:noMultiLvlLbl val="0"/>
      </c:catAx>
      <c:valAx>
        <c:axId val="226062480"/>
        <c:scaling>
          <c:orientation val="minMax"/>
          <c:max val="14"/>
        </c:scaling>
        <c:delete val="0"/>
        <c:axPos val="l"/>
        <c:numFmt formatCode="General" sourceLinked="1"/>
        <c:majorTickMark val="out"/>
        <c:minorTickMark val="none"/>
        <c:tickLblPos val="nextTo"/>
        <c:spPr>
          <a:noFill/>
          <a:ln>
            <a:solidFill>
              <a:schemeClr val="tx1"/>
            </a:solidFill>
          </a:ln>
        </c:spPr>
        <c:txPr>
          <a:bodyPr rot="-60000000" spcFirstLastPara="1" vertOverflow="ellipsis" vert="horz" anchor="ctr" anchorCtr="1"/>
          <a:lstStyle/>
          <a:p>
            <a:pPr>
              <a:defRPr sz="1800" b="0" i="0" u="none" strike="noStrike" kern="1200" baseline="0">
                <a:solidFill>
                  <a:schemeClr val="tx1"/>
                </a:solidFill>
                <a:latin typeface="+mn-lt"/>
                <a:ea typeface="+mn-ea"/>
                <a:cs typeface="+mn-cs"/>
              </a:defRPr>
            </a:pPr>
            <a:endParaRPr lang="es-CO"/>
          </a:p>
        </c:txPr>
        <c:crossAx val="226062088"/>
        <c:crosses val="autoZero"/>
        <c:crossBetween val="between"/>
        <c:majorUnit val="2"/>
        <c:minorUnit val="1"/>
      </c:valAx>
      <c:spPr>
        <a:noFill/>
        <a:ln>
          <a:noFill/>
        </a:ln>
      </c:spPr>
    </c:plotArea>
    <c:plotVisOnly val="1"/>
    <c:dispBlanksAs val="gap"/>
    <c:showDLblsOverMax val="0"/>
  </c:chart>
  <c:spPr>
    <a:noFill/>
    <a:ln>
      <a:noFill/>
    </a:ln>
  </c:spPr>
  <c:txPr>
    <a:bodyPr/>
    <a:lstStyle/>
    <a:p>
      <a:pPr>
        <a:defRPr/>
      </a:pPr>
      <a:endParaRPr lang="es-C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Cases</c:v>
                </c:pt>
              </c:strCache>
            </c:strRef>
          </c:tx>
          <c:spPr>
            <a:solidFill>
              <a:schemeClr val="accent1"/>
            </a:solidFill>
            <a:ln>
              <a:solidFill>
                <a:schemeClr val="tx1"/>
              </a:solidFill>
            </a:ln>
          </c:spPr>
          <c:invertIfNegative val="0"/>
          <c:dPt>
            <c:idx val="0"/>
            <c:invertIfNegative val="1"/>
            <c:bubble3D val="0"/>
            <c:extLst>
              <c:ext xmlns:c16="http://schemas.microsoft.com/office/drawing/2014/chart" uri="{C3380CC4-5D6E-409C-BE32-E72D297353CC}">
                <c16:uniqueId val="{00000000-F486-48BC-A983-6284C7BBC9DD}"/>
              </c:ext>
            </c:extLst>
          </c:dPt>
          <c:dPt>
            <c:idx val="1"/>
            <c:invertIfNegative val="1"/>
            <c:bubble3D val="0"/>
            <c:extLst>
              <c:ext xmlns:c16="http://schemas.microsoft.com/office/drawing/2014/chart" uri="{C3380CC4-5D6E-409C-BE32-E72D297353CC}">
                <c16:uniqueId val="{00000001-F486-48BC-A983-6284C7BBC9DD}"/>
              </c:ext>
            </c:extLst>
          </c:dPt>
          <c:dPt>
            <c:idx val="2"/>
            <c:invertIfNegative val="1"/>
            <c:bubble3D val="0"/>
            <c:extLst>
              <c:ext xmlns:c16="http://schemas.microsoft.com/office/drawing/2014/chart" uri="{C3380CC4-5D6E-409C-BE32-E72D297353CC}">
                <c16:uniqueId val="{00000002-F486-48BC-A983-6284C7BBC9DD}"/>
              </c:ext>
            </c:extLst>
          </c:dPt>
          <c:dPt>
            <c:idx val="3"/>
            <c:invertIfNegative val="1"/>
            <c:bubble3D val="0"/>
            <c:extLst>
              <c:ext xmlns:c16="http://schemas.microsoft.com/office/drawing/2014/chart" uri="{C3380CC4-5D6E-409C-BE32-E72D297353CC}">
                <c16:uniqueId val="{00000003-F486-48BC-A983-6284C7BBC9DD}"/>
              </c:ext>
            </c:extLst>
          </c:dPt>
          <c:dPt>
            <c:idx val="4"/>
            <c:invertIfNegative val="1"/>
            <c:bubble3D val="0"/>
            <c:extLst>
              <c:ext xmlns:c16="http://schemas.microsoft.com/office/drawing/2014/chart" uri="{C3380CC4-5D6E-409C-BE32-E72D297353CC}">
                <c16:uniqueId val="{00000004-F486-48BC-A983-6284C7BBC9DD}"/>
              </c:ext>
            </c:extLst>
          </c:dPt>
          <c:dPt>
            <c:idx val="5"/>
            <c:invertIfNegative val="1"/>
            <c:bubble3D val="0"/>
            <c:extLst>
              <c:ext xmlns:c16="http://schemas.microsoft.com/office/drawing/2014/chart" uri="{C3380CC4-5D6E-409C-BE32-E72D297353CC}">
                <c16:uniqueId val="{00000005-F486-48BC-A983-6284C7BBC9DD}"/>
              </c:ext>
            </c:extLst>
          </c:dPt>
          <c:dPt>
            <c:idx val="6"/>
            <c:invertIfNegative val="1"/>
            <c:bubble3D val="0"/>
            <c:extLst>
              <c:ext xmlns:c16="http://schemas.microsoft.com/office/drawing/2014/chart" uri="{C3380CC4-5D6E-409C-BE32-E72D297353CC}">
                <c16:uniqueId val="{00000006-F486-48BC-A983-6284C7BBC9DD}"/>
              </c:ext>
            </c:extLst>
          </c:dPt>
          <c:dPt>
            <c:idx val="7"/>
            <c:invertIfNegative val="1"/>
            <c:bubble3D val="0"/>
            <c:extLst>
              <c:ext xmlns:c16="http://schemas.microsoft.com/office/drawing/2014/chart" uri="{C3380CC4-5D6E-409C-BE32-E72D297353CC}">
                <c16:uniqueId val="{00000007-F486-48BC-A983-6284C7BBC9DD}"/>
              </c:ext>
            </c:extLst>
          </c:dPt>
          <c:dPt>
            <c:idx val="8"/>
            <c:invertIfNegative val="1"/>
            <c:bubble3D val="0"/>
            <c:extLst>
              <c:ext xmlns:c16="http://schemas.microsoft.com/office/drawing/2014/chart" uri="{C3380CC4-5D6E-409C-BE32-E72D297353CC}">
                <c16:uniqueId val="{00000008-F486-48BC-A983-6284C7BBC9DD}"/>
              </c:ext>
            </c:extLst>
          </c:dPt>
          <c:dPt>
            <c:idx val="9"/>
            <c:invertIfNegative val="1"/>
            <c:bubble3D val="0"/>
            <c:extLst>
              <c:ext xmlns:c16="http://schemas.microsoft.com/office/drawing/2014/chart" uri="{C3380CC4-5D6E-409C-BE32-E72D297353CC}">
                <c16:uniqueId val="{00000009-F486-48BC-A983-6284C7BBC9DD}"/>
              </c:ext>
            </c:extLst>
          </c:dPt>
          <c:dPt>
            <c:idx val="10"/>
            <c:invertIfNegative val="1"/>
            <c:bubble3D val="0"/>
            <c:extLst>
              <c:ext xmlns:c16="http://schemas.microsoft.com/office/drawing/2014/chart" uri="{C3380CC4-5D6E-409C-BE32-E72D297353CC}">
                <c16:uniqueId val="{0000000A-F486-48BC-A983-6284C7BBC9DD}"/>
              </c:ext>
            </c:extLst>
          </c:dPt>
          <c:dPt>
            <c:idx val="11"/>
            <c:invertIfNegative val="1"/>
            <c:bubble3D val="0"/>
            <c:extLst>
              <c:ext xmlns:c16="http://schemas.microsoft.com/office/drawing/2014/chart" uri="{C3380CC4-5D6E-409C-BE32-E72D297353CC}">
                <c16:uniqueId val="{0000000B-F486-48BC-A983-6284C7BBC9DD}"/>
              </c:ext>
            </c:extLst>
          </c:dPt>
          <c:dPt>
            <c:idx val="12"/>
            <c:invertIfNegative val="1"/>
            <c:bubble3D val="0"/>
            <c:extLst>
              <c:ext xmlns:c16="http://schemas.microsoft.com/office/drawing/2014/chart" uri="{C3380CC4-5D6E-409C-BE32-E72D297353CC}">
                <c16:uniqueId val="{0000000C-F486-48BC-A983-6284C7BBC9DD}"/>
              </c:ext>
            </c:extLst>
          </c:dPt>
          <c:dPt>
            <c:idx val="13"/>
            <c:invertIfNegative val="1"/>
            <c:bubble3D val="0"/>
            <c:extLst>
              <c:ext xmlns:c16="http://schemas.microsoft.com/office/drawing/2014/chart" uri="{C3380CC4-5D6E-409C-BE32-E72D297353CC}">
                <c16:uniqueId val="{0000000D-F486-48BC-A983-6284C7BBC9DD}"/>
              </c:ext>
            </c:extLst>
          </c:dPt>
          <c:dPt>
            <c:idx val="14"/>
            <c:invertIfNegative val="1"/>
            <c:bubble3D val="0"/>
            <c:extLst>
              <c:ext xmlns:c16="http://schemas.microsoft.com/office/drawing/2014/chart" uri="{C3380CC4-5D6E-409C-BE32-E72D297353CC}">
                <c16:uniqueId val="{0000000E-F486-48BC-A983-6284C7BBC9DD}"/>
              </c:ext>
            </c:extLst>
          </c:dPt>
          <c:dPt>
            <c:idx val="15"/>
            <c:invertIfNegative val="1"/>
            <c:bubble3D val="0"/>
            <c:extLst>
              <c:ext xmlns:c16="http://schemas.microsoft.com/office/drawing/2014/chart" uri="{C3380CC4-5D6E-409C-BE32-E72D297353CC}">
                <c16:uniqueId val="{0000000F-F486-48BC-A983-6284C7BBC9DD}"/>
              </c:ext>
            </c:extLst>
          </c:dPt>
          <c:dPt>
            <c:idx val="16"/>
            <c:invertIfNegative val="1"/>
            <c:bubble3D val="0"/>
            <c:extLst>
              <c:ext xmlns:c16="http://schemas.microsoft.com/office/drawing/2014/chart" uri="{C3380CC4-5D6E-409C-BE32-E72D297353CC}">
                <c16:uniqueId val="{00000010-F486-48BC-A983-6284C7BBC9DD}"/>
              </c:ext>
            </c:extLst>
          </c:dPt>
          <c:dPt>
            <c:idx val="17"/>
            <c:invertIfNegative val="1"/>
            <c:bubble3D val="0"/>
            <c:extLst>
              <c:ext xmlns:c16="http://schemas.microsoft.com/office/drawing/2014/chart" uri="{C3380CC4-5D6E-409C-BE32-E72D297353CC}">
                <c16:uniqueId val="{00000011-F486-48BC-A983-6284C7BBC9DD}"/>
              </c:ext>
            </c:extLst>
          </c:dPt>
          <c:dPt>
            <c:idx val="18"/>
            <c:invertIfNegative val="1"/>
            <c:bubble3D val="0"/>
            <c:extLst>
              <c:ext xmlns:c16="http://schemas.microsoft.com/office/drawing/2014/chart" uri="{C3380CC4-5D6E-409C-BE32-E72D297353CC}">
                <c16:uniqueId val="{00000012-F486-48BC-A983-6284C7BBC9DD}"/>
              </c:ext>
            </c:extLst>
          </c:dPt>
          <c:dPt>
            <c:idx val="19"/>
            <c:invertIfNegative val="1"/>
            <c:bubble3D val="0"/>
            <c:extLst>
              <c:ext xmlns:c16="http://schemas.microsoft.com/office/drawing/2014/chart" uri="{C3380CC4-5D6E-409C-BE32-E72D297353CC}">
                <c16:uniqueId val="{00000013-F486-48BC-A983-6284C7BBC9DD}"/>
              </c:ext>
            </c:extLst>
          </c:dPt>
          <c:dPt>
            <c:idx val="20"/>
            <c:invertIfNegative val="1"/>
            <c:bubble3D val="0"/>
            <c:extLst>
              <c:ext xmlns:c16="http://schemas.microsoft.com/office/drawing/2014/chart" uri="{C3380CC4-5D6E-409C-BE32-E72D297353CC}">
                <c16:uniqueId val="{00000014-F486-48BC-A983-6284C7BBC9DD}"/>
              </c:ext>
            </c:extLst>
          </c:dPt>
          <c:dPt>
            <c:idx val="21"/>
            <c:invertIfNegative val="1"/>
            <c:bubble3D val="0"/>
            <c:extLst>
              <c:ext xmlns:c16="http://schemas.microsoft.com/office/drawing/2014/chart" uri="{C3380CC4-5D6E-409C-BE32-E72D297353CC}">
                <c16:uniqueId val="{00000015-F486-48BC-A983-6284C7BBC9DD}"/>
              </c:ext>
            </c:extLst>
          </c:dPt>
          <c:dPt>
            <c:idx val="22"/>
            <c:invertIfNegative val="1"/>
            <c:bubble3D val="0"/>
            <c:extLst>
              <c:ext xmlns:c16="http://schemas.microsoft.com/office/drawing/2014/chart" uri="{C3380CC4-5D6E-409C-BE32-E72D297353CC}">
                <c16:uniqueId val="{00000016-F486-48BC-A983-6284C7BBC9DD}"/>
              </c:ext>
            </c:extLst>
          </c:dPt>
          <c:dPt>
            <c:idx val="23"/>
            <c:invertIfNegative val="1"/>
            <c:bubble3D val="0"/>
            <c:extLst>
              <c:ext xmlns:c16="http://schemas.microsoft.com/office/drawing/2014/chart" uri="{C3380CC4-5D6E-409C-BE32-E72D297353CC}">
                <c16:uniqueId val="{00000017-F486-48BC-A983-6284C7BBC9DD}"/>
              </c:ext>
            </c:extLst>
          </c:dPt>
          <c:dPt>
            <c:idx val="24"/>
            <c:invertIfNegative val="1"/>
            <c:bubble3D val="0"/>
            <c:extLst>
              <c:ext xmlns:c16="http://schemas.microsoft.com/office/drawing/2014/chart" uri="{C3380CC4-5D6E-409C-BE32-E72D297353CC}">
                <c16:uniqueId val="{00000018-F486-48BC-A983-6284C7BBC9DD}"/>
              </c:ext>
            </c:extLst>
          </c:dPt>
          <c:dPt>
            <c:idx val="25"/>
            <c:invertIfNegative val="1"/>
            <c:bubble3D val="0"/>
            <c:extLst>
              <c:ext xmlns:c16="http://schemas.microsoft.com/office/drawing/2014/chart" uri="{C3380CC4-5D6E-409C-BE32-E72D297353CC}">
                <c16:uniqueId val="{00000019-F486-48BC-A983-6284C7BBC9DD}"/>
              </c:ext>
            </c:extLst>
          </c:dPt>
          <c:cat>
            <c:numRef>
              <c:f>Sheet1!$A$2:$A$27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Sheet1!$B$2:$B$27</c:f>
              <c:numCache>
                <c:formatCode>General</c:formatCode>
                <c:ptCount val="26"/>
                <c:pt idx="0">
                  <c:v>0</c:v>
                </c:pt>
                <c:pt idx="1">
                  <c:v>0</c:v>
                </c:pt>
                <c:pt idx="2">
                  <c:v>0</c:v>
                </c:pt>
                <c:pt idx="3">
                  <c:v>0</c:v>
                </c:pt>
                <c:pt idx="4">
                  <c:v>0</c:v>
                </c:pt>
                <c:pt idx="5">
                  <c:v>0</c:v>
                </c:pt>
                <c:pt idx="6">
                  <c:v>0</c:v>
                </c:pt>
                <c:pt idx="7">
                  <c:v>0</c:v>
                </c:pt>
                <c:pt idx="8">
                  <c:v>0</c:v>
                </c:pt>
                <c:pt idx="9">
                  <c:v>0</c:v>
                </c:pt>
                <c:pt idx="10">
                  <c:v>0</c:v>
                </c:pt>
                <c:pt idx="11">
                  <c:v>0</c:v>
                </c:pt>
                <c:pt idx="12">
                  <c:v>1</c:v>
                </c:pt>
                <c:pt idx="13">
                  <c:v>2</c:v>
                </c:pt>
                <c:pt idx="14">
                  <c:v>3</c:v>
                </c:pt>
                <c:pt idx="15">
                  <c:v>4</c:v>
                </c:pt>
                <c:pt idx="16">
                  <c:v>2</c:v>
                </c:pt>
                <c:pt idx="17">
                  <c:v>0</c:v>
                </c:pt>
                <c:pt idx="18">
                  <c:v>1</c:v>
                </c:pt>
                <c:pt idx="19">
                  <c:v>0</c:v>
                </c:pt>
                <c:pt idx="20">
                  <c:v>0</c:v>
                </c:pt>
                <c:pt idx="21">
                  <c:v>0</c:v>
                </c:pt>
                <c:pt idx="22">
                  <c:v>0</c:v>
                </c:pt>
                <c:pt idx="23">
                  <c:v>1</c:v>
                </c:pt>
                <c:pt idx="24">
                  <c:v>0</c:v>
                </c:pt>
                <c:pt idx="25">
                  <c:v>0</c:v>
                </c:pt>
              </c:numCache>
            </c:numRef>
          </c:val>
          <c:extLst>
            <c:ext xmlns:c16="http://schemas.microsoft.com/office/drawing/2014/chart" uri="{C3380CC4-5D6E-409C-BE32-E72D297353CC}">
              <c16:uniqueId val="{0000001A-F486-48BC-A983-6284C7BBC9DD}"/>
            </c:ext>
          </c:extLst>
        </c:ser>
        <c:dLbls>
          <c:showLegendKey val="0"/>
          <c:showVal val="0"/>
          <c:showCatName val="0"/>
          <c:showSerName val="0"/>
          <c:showPercent val="0"/>
          <c:showBubbleSize val="0"/>
        </c:dLbls>
        <c:gapWidth val="0"/>
        <c:overlap val="100"/>
        <c:axId val="226063264"/>
        <c:axId val="226064832"/>
      </c:barChart>
      <c:catAx>
        <c:axId val="22606326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Gotham Black" pitchFamily="50" charset="0"/>
                    <a:ea typeface="+mn-ea"/>
                    <a:cs typeface="+mn-cs"/>
                  </a:defRPr>
                </a:pPr>
                <a:r>
                  <a:rPr lang="x-none" sz="1800" b="1" dirty="0">
                    <a:solidFill>
                      <a:schemeClr val="tx1"/>
                    </a:solidFill>
                    <a:latin typeface="Gotham Black" pitchFamily="50" charset="0"/>
                  </a:rPr>
                  <a:t>Octubre de 20</a:t>
                </a:r>
                <a:r>
                  <a:rPr lang="es-CO" sz="1800" b="1" dirty="0">
                    <a:solidFill>
                      <a:schemeClr val="tx1"/>
                    </a:solidFill>
                    <a:latin typeface="Gotham Black" pitchFamily="50" charset="0"/>
                  </a:rPr>
                  <a:t>19</a:t>
                </a:r>
                <a:endParaRPr lang="x-none" sz="1800" b="1" dirty="0">
                  <a:solidFill>
                    <a:schemeClr val="tx1"/>
                  </a:solidFill>
                  <a:latin typeface="Gotham Black" pitchFamily="50" charset="0"/>
                </a:endParaRPr>
              </a:p>
            </c:rich>
          </c:tx>
          <c:overlay val="0"/>
          <c:spPr>
            <a:noFill/>
            <a:ln>
              <a:noFill/>
            </a:ln>
          </c:spPr>
        </c:title>
        <c:numFmt formatCode="General" sourceLinked="1"/>
        <c:majorTickMark val="out"/>
        <c:minorTickMark val="none"/>
        <c:tickLblPos val="nextTo"/>
        <c:spPr>
          <a:noFill/>
          <a:ln w="9525" cap="flat" cmpd="sng" algn="ctr">
            <a:solidFill>
              <a:schemeClr val="tx1"/>
            </a:solidFill>
            <a:round/>
          </a:ln>
        </c:spPr>
        <c:txPr>
          <a:bodyPr rot="-60000000" spcFirstLastPara="1" vertOverflow="ellipsis" vert="horz" anchor="ctr" anchorCtr="1"/>
          <a:lstStyle/>
          <a:p>
            <a:pPr>
              <a:defRPr sz="1800" b="0" i="0" u="none" strike="noStrike" kern="1200" baseline="0">
                <a:solidFill>
                  <a:schemeClr val="tx1"/>
                </a:solidFill>
                <a:latin typeface="+mn-lt"/>
                <a:ea typeface="+mn-ea"/>
                <a:cs typeface="+mn-cs"/>
              </a:defRPr>
            </a:pPr>
            <a:endParaRPr lang="es-CO"/>
          </a:p>
        </c:txPr>
        <c:crossAx val="226064832"/>
        <c:crosses val="autoZero"/>
        <c:auto val="0"/>
        <c:lblAlgn val="ctr"/>
        <c:lblOffset val="100"/>
        <c:tickLblSkip val="2"/>
        <c:noMultiLvlLbl val="0"/>
      </c:catAx>
      <c:valAx>
        <c:axId val="226064832"/>
        <c:scaling>
          <c:orientation val="minMax"/>
          <c:max val="4"/>
        </c:scaling>
        <c:delete val="0"/>
        <c:axPos val="l"/>
        <c:numFmt formatCode="General" sourceLinked="1"/>
        <c:majorTickMark val="out"/>
        <c:minorTickMark val="none"/>
        <c:tickLblPos val="nextTo"/>
        <c:spPr>
          <a:noFill/>
          <a:ln>
            <a:solidFill>
              <a:schemeClr val="tx1"/>
            </a:solidFill>
          </a:ln>
        </c:spPr>
        <c:txPr>
          <a:bodyPr rot="-60000000" spcFirstLastPara="1" vertOverflow="ellipsis" vert="horz" anchor="ctr" anchorCtr="1"/>
          <a:lstStyle/>
          <a:p>
            <a:pPr>
              <a:defRPr sz="1800" b="0" i="0" u="none" strike="noStrike" kern="1200" baseline="0">
                <a:solidFill>
                  <a:schemeClr val="tx1"/>
                </a:solidFill>
                <a:latin typeface="+mn-lt"/>
                <a:ea typeface="+mn-ea"/>
                <a:cs typeface="+mn-cs"/>
              </a:defRPr>
            </a:pPr>
            <a:endParaRPr lang="es-CO"/>
          </a:p>
        </c:txPr>
        <c:crossAx val="226063264"/>
        <c:crosses val="autoZero"/>
        <c:crossBetween val="between"/>
        <c:majorUnit val="2"/>
        <c:minorUnit val="1"/>
      </c:valAx>
      <c:spPr>
        <a:noFill/>
        <a:ln>
          <a:noFill/>
        </a:ln>
      </c:spPr>
    </c:plotArea>
    <c:plotVisOnly val="1"/>
    <c:dispBlanksAs val="gap"/>
    <c:showDLblsOverMax val="0"/>
  </c:chart>
  <c:spPr>
    <a:noFill/>
    <a:ln>
      <a:noFill/>
    </a:ln>
  </c:spPr>
  <c:txPr>
    <a:bodyPr/>
    <a:lstStyle/>
    <a:p>
      <a:pPr>
        <a:defRPr/>
      </a:pPr>
      <a:endParaRPr lang="es-C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Cases</c:v>
                </c:pt>
              </c:strCache>
            </c:strRef>
          </c:tx>
          <c:spPr>
            <a:solidFill>
              <a:schemeClr val="accent5">
                <a:lumMod val="75000"/>
              </a:schemeClr>
            </a:solidFill>
            <a:ln>
              <a:solidFill>
                <a:schemeClr val="tx1"/>
              </a:solidFill>
            </a:ln>
          </c:spPr>
          <c:invertIfNegative val="0"/>
          <c:dPt>
            <c:idx val="0"/>
            <c:invertIfNegative val="1"/>
            <c:bubble3D val="0"/>
            <c:extLst>
              <c:ext xmlns:c16="http://schemas.microsoft.com/office/drawing/2014/chart" uri="{C3380CC4-5D6E-409C-BE32-E72D297353CC}">
                <c16:uniqueId val="{00000000-2D46-43A9-8E67-145DA5B921DA}"/>
              </c:ext>
            </c:extLst>
          </c:dPt>
          <c:dPt>
            <c:idx val="1"/>
            <c:invertIfNegative val="1"/>
            <c:bubble3D val="0"/>
            <c:extLst>
              <c:ext xmlns:c16="http://schemas.microsoft.com/office/drawing/2014/chart" uri="{C3380CC4-5D6E-409C-BE32-E72D297353CC}">
                <c16:uniqueId val="{00000001-2D46-43A9-8E67-145DA5B921DA}"/>
              </c:ext>
            </c:extLst>
          </c:dPt>
          <c:dPt>
            <c:idx val="2"/>
            <c:invertIfNegative val="1"/>
            <c:bubble3D val="0"/>
            <c:extLst>
              <c:ext xmlns:c16="http://schemas.microsoft.com/office/drawing/2014/chart" uri="{C3380CC4-5D6E-409C-BE32-E72D297353CC}">
                <c16:uniqueId val="{00000002-2D46-43A9-8E67-145DA5B921DA}"/>
              </c:ext>
            </c:extLst>
          </c:dPt>
          <c:dPt>
            <c:idx val="3"/>
            <c:invertIfNegative val="1"/>
            <c:bubble3D val="0"/>
            <c:extLst>
              <c:ext xmlns:c16="http://schemas.microsoft.com/office/drawing/2014/chart" uri="{C3380CC4-5D6E-409C-BE32-E72D297353CC}">
                <c16:uniqueId val="{00000003-2D46-43A9-8E67-145DA5B921DA}"/>
              </c:ext>
            </c:extLst>
          </c:dPt>
          <c:dPt>
            <c:idx val="4"/>
            <c:invertIfNegative val="1"/>
            <c:bubble3D val="0"/>
            <c:extLst>
              <c:ext xmlns:c16="http://schemas.microsoft.com/office/drawing/2014/chart" uri="{C3380CC4-5D6E-409C-BE32-E72D297353CC}">
                <c16:uniqueId val="{00000004-2D46-43A9-8E67-145DA5B921DA}"/>
              </c:ext>
            </c:extLst>
          </c:dPt>
          <c:dPt>
            <c:idx val="5"/>
            <c:invertIfNegative val="1"/>
            <c:bubble3D val="0"/>
            <c:extLst>
              <c:ext xmlns:c16="http://schemas.microsoft.com/office/drawing/2014/chart" uri="{C3380CC4-5D6E-409C-BE32-E72D297353CC}">
                <c16:uniqueId val="{00000005-2D46-43A9-8E67-145DA5B921DA}"/>
              </c:ext>
            </c:extLst>
          </c:dPt>
          <c:dPt>
            <c:idx val="6"/>
            <c:invertIfNegative val="1"/>
            <c:bubble3D val="0"/>
            <c:extLst>
              <c:ext xmlns:c16="http://schemas.microsoft.com/office/drawing/2014/chart" uri="{C3380CC4-5D6E-409C-BE32-E72D297353CC}">
                <c16:uniqueId val="{00000006-2D46-43A9-8E67-145DA5B921DA}"/>
              </c:ext>
            </c:extLst>
          </c:dPt>
          <c:dPt>
            <c:idx val="7"/>
            <c:invertIfNegative val="1"/>
            <c:bubble3D val="0"/>
            <c:extLst>
              <c:ext xmlns:c16="http://schemas.microsoft.com/office/drawing/2014/chart" uri="{C3380CC4-5D6E-409C-BE32-E72D297353CC}">
                <c16:uniqueId val="{00000007-2D46-43A9-8E67-145DA5B921DA}"/>
              </c:ext>
            </c:extLst>
          </c:dPt>
          <c:dPt>
            <c:idx val="8"/>
            <c:invertIfNegative val="1"/>
            <c:bubble3D val="0"/>
            <c:extLst>
              <c:ext xmlns:c16="http://schemas.microsoft.com/office/drawing/2014/chart" uri="{C3380CC4-5D6E-409C-BE32-E72D297353CC}">
                <c16:uniqueId val="{00000008-2D46-43A9-8E67-145DA5B921DA}"/>
              </c:ext>
            </c:extLst>
          </c:dPt>
          <c:dPt>
            <c:idx val="9"/>
            <c:invertIfNegative val="1"/>
            <c:bubble3D val="0"/>
            <c:extLst>
              <c:ext xmlns:c16="http://schemas.microsoft.com/office/drawing/2014/chart" uri="{C3380CC4-5D6E-409C-BE32-E72D297353CC}">
                <c16:uniqueId val="{00000009-2D46-43A9-8E67-145DA5B921DA}"/>
              </c:ext>
            </c:extLst>
          </c:dPt>
          <c:dPt>
            <c:idx val="10"/>
            <c:invertIfNegative val="1"/>
            <c:bubble3D val="0"/>
            <c:extLst>
              <c:ext xmlns:c16="http://schemas.microsoft.com/office/drawing/2014/chart" uri="{C3380CC4-5D6E-409C-BE32-E72D297353CC}">
                <c16:uniqueId val="{0000000A-2D46-43A9-8E67-145DA5B921DA}"/>
              </c:ext>
            </c:extLst>
          </c:dPt>
          <c:dPt>
            <c:idx val="11"/>
            <c:invertIfNegative val="1"/>
            <c:bubble3D val="0"/>
            <c:extLst>
              <c:ext xmlns:c16="http://schemas.microsoft.com/office/drawing/2014/chart" uri="{C3380CC4-5D6E-409C-BE32-E72D297353CC}">
                <c16:uniqueId val="{0000000B-2D46-43A9-8E67-145DA5B921DA}"/>
              </c:ext>
            </c:extLst>
          </c:dPt>
          <c:dPt>
            <c:idx val="12"/>
            <c:invertIfNegative val="1"/>
            <c:bubble3D val="0"/>
            <c:extLst>
              <c:ext xmlns:c16="http://schemas.microsoft.com/office/drawing/2014/chart" uri="{C3380CC4-5D6E-409C-BE32-E72D297353CC}">
                <c16:uniqueId val="{0000000C-2D46-43A9-8E67-145DA5B921DA}"/>
              </c:ext>
            </c:extLst>
          </c:dPt>
          <c:dPt>
            <c:idx val="13"/>
            <c:invertIfNegative val="1"/>
            <c:bubble3D val="0"/>
            <c:extLst>
              <c:ext xmlns:c16="http://schemas.microsoft.com/office/drawing/2014/chart" uri="{C3380CC4-5D6E-409C-BE32-E72D297353CC}">
                <c16:uniqueId val="{0000000D-2D46-43A9-8E67-145DA5B921DA}"/>
              </c:ext>
            </c:extLst>
          </c:dPt>
          <c:dPt>
            <c:idx val="14"/>
            <c:invertIfNegative val="1"/>
            <c:bubble3D val="0"/>
            <c:extLst>
              <c:ext xmlns:c16="http://schemas.microsoft.com/office/drawing/2014/chart" uri="{C3380CC4-5D6E-409C-BE32-E72D297353CC}">
                <c16:uniqueId val="{0000000E-2D46-43A9-8E67-145DA5B921DA}"/>
              </c:ext>
            </c:extLst>
          </c:dPt>
          <c:dPt>
            <c:idx val="15"/>
            <c:invertIfNegative val="1"/>
            <c:bubble3D val="0"/>
            <c:extLst>
              <c:ext xmlns:c16="http://schemas.microsoft.com/office/drawing/2014/chart" uri="{C3380CC4-5D6E-409C-BE32-E72D297353CC}">
                <c16:uniqueId val="{0000000F-2D46-43A9-8E67-145DA5B921DA}"/>
              </c:ext>
            </c:extLst>
          </c:dPt>
          <c:dPt>
            <c:idx val="16"/>
            <c:invertIfNegative val="1"/>
            <c:bubble3D val="0"/>
            <c:extLst>
              <c:ext xmlns:c16="http://schemas.microsoft.com/office/drawing/2014/chart" uri="{C3380CC4-5D6E-409C-BE32-E72D297353CC}">
                <c16:uniqueId val="{00000010-2D46-43A9-8E67-145DA5B921DA}"/>
              </c:ext>
            </c:extLst>
          </c:dPt>
          <c:dPt>
            <c:idx val="17"/>
            <c:invertIfNegative val="1"/>
            <c:bubble3D val="0"/>
            <c:extLst>
              <c:ext xmlns:c16="http://schemas.microsoft.com/office/drawing/2014/chart" uri="{C3380CC4-5D6E-409C-BE32-E72D297353CC}">
                <c16:uniqueId val="{00000011-2D46-43A9-8E67-145DA5B921DA}"/>
              </c:ext>
            </c:extLst>
          </c:dPt>
          <c:dPt>
            <c:idx val="18"/>
            <c:invertIfNegative val="1"/>
            <c:bubble3D val="0"/>
            <c:extLst>
              <c:ext xmlns:c16="http://schemas.microsoft.com/office/drawing/2014/chart" uri="{C3380CC4-5D6E-409C-BE32-E72D297353CC}">
                <c16:uniqueId val="{00000012-2D46-43A9-8E67-145DA5B921DA}"/>
              </c:ext>
            </c:extLst>
          </c:dPt>
          <c:dPt>
            <c:idx val="19"/>
            <c:invertIfNegative val="1"/>
            <c:bubble3D val="0"/>
            <c:extLst>
              <c:ext xmlns:c16="http://schemas.microsoft.com/office/drawing/2014/chart" uri="{C3380CC4-5D6E-409C-BE32-E72D297353CC}">
                <c16:uniqueId val="{00000013-2D46-43A9-8E67-145DA5B921DA}"/>
              </c:ext>
            </c:extLst>
          </c:dPt>
          <c:dPt>
            <c:idx val="20"/>
            <c:invertIfNegative val="1"/>
            <c:bubble3D val="0"/>
            <c:extLst>
              <c:ext xmlns:c16="http://schemas.microsoft.com/office/drawing/2014/chart" uri="{C3380CC4-5D6E-409C-BE32-E72D297353CC}">
                <c16:uniqueId val="{00000014-2D46-43A9-8E67-145DA5B921DA}"/>
              </c:ext>
            </c:extLst>
          </c:dPt>
          <c:dPt>
            <c:idx val="21"/>
            <c:invertIfNegative val="1"/>
            <c:bubble3D val="0"/>
            <c:extLst>
              <c:ext xmlns:c16="http://schemas.microsoft.com/office/drawing/2014/chart" uri="{C3380CC4-5D6E-409C-BE32-E72D297353CC}">
                <c16:uniqueId val="{00000015-2D46-43A9-8E67-145DA5B921DA}"/>
              </c:ext>
            </c:extLst>
          </c:dPt>
          <c:dPt>
            <c:idx val="22"/>
            <c:invertIfNegative val="1"/>
            <c:bubble3D val="0"/>
            <c:extLst>
              <c:ext xmlns:c16="http://schemas.microsoft.com/office/drawing/2014/chart" uri="{C3380CC4-5D6E-409C-BE32-E72D297353CC}">
                <c16:uniqueId val="{00000016-2D46-43A9-8E67-145DA5B921DA}"/>
              </c:ext>
            </c:extLst>
          </c:dPt>
          <c:dPt>
            <c:idx val="23"/>
            <c:invertIfNegative val="1"/>
            <c:bubble3D val="0"/>
            <c:extLst>
              <c:ext xmlns:c16="http://schemas.microsoft.com/office/drawing/2014/chart" uri="{C3380CC4-5D6E-409C-BE32-E72D297353CC}">
                <c16:uniqueId val="{00000017-2D46-43A9-8E67-145DA5B921DA}"/>
              </c:ext>
            </c:extLst>
          </c:dPt>
          <c:dPt>
            <c:idx val="24"/>
            <c:invertIfNegative val="1"/>
            <c:bubble3D val="0"/>
            <c:extLst>
              <c:ext xmlns:c16="http://schemas.microsoft.com/office/drawing/2014/chart" uri="{C3380CC4-5D6E-409C-BE32-E72D297353CC}">
                <c16:uniqueId val="{00000018-2D46-43A9-8E67-145DA5B921DA}"/>
              </c:ext>
            </c:extLst>
          </c:dPt>
          <c:dPt>
            <c:idx val="25"/>
            <c:invertIfNegative val="1"/>
            <c:bubble3D val="0"/>
            <c:extLst>
              <c:ext xmlns:c16="http://schemas.microsoft.com/office/drawing/2014/chart" uri="{C3380CC4-5D6E-409C-BE32-E72D297353CC}">
                <c16:uniqueId val="{00000019-2D46-43A9-8E67-145DA5B921DA}"/>
              </c:ext>
            </c:extLst>
          </c:dPt>
          <c:cat>
            <c:numRef>
              <c:f>Sheet1!$A$2:$A$27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Sheet1!$B$2:$B$27</c:f>
              <c:numCache>
                <c:formatCode>General</c:formatCode>
                <c:ptCount val="26"/>
                <c:pt idx="0">
                  <c:v>0</c:v>
                </c:pt>
                <c:pt idx="1">
                  <c:v>0</c:v>
                </c:pt>
                <c:pt idx="2">
                  <c:v>0</c:v>
                </c:pt>
                <c:pt idx="3">
                  <c:v>0</c:v>
                </c:pt>
                <c:pt idx="4">
                  <c:v>0</c:v>
                </c:pt>
                <c:pt idx="5">
                  <c:v>0</c:v>
                </c:pt>
                <c:pt idx="6">
                  <c:v>0</c:v>
                </c:pt>
                <c:pt idx="7">
                  <c:v>0</c:v>
                </c:pt>
                <c:pt idx="8">
                  <c:v>1</c:v>
                </c:pt>
                <c:pt idx="9">
                  <c:v>0</c:v>
                </c:pt>
                <c:pt idx="10">
                  <c:v>1</c:v>
                </c:pt>
                <c:pt idx="11">
                  <c:v>0</c:v>
                </c:pt>
                <c:pt idx="12">
                  <c:v>3</c:v>
                </c:pt>
                <c:pt idx="13">
                  <c:v>10</c:v>
                </c:pt>
                <c:pt idx="14">
                  <c:v>13</c:v>
                </c:pt>
                <c:pt idx="15">
                  <c:v>0</c:v>
                </c:pt>
                <c:pt idx="16">
                  <c:v>0</c:v>
                </c:pt>
                <c:pt idx="17">
                  <c:v>0</c:v>
                </c:pt>
                <c:pt idx="18">
                  <c:v>0</c:v>
                </c:pt>
                <c:pt idx="19">
                  <c:v>0</c:v>
                </c:pt>
                <c:pt idx="20">
                  <c:v>0</c:v>
                </c:pt>
                <c:pt idx="21">
                  <c:v>0</c:v>
                </c:pt>
                <c:pt idx="22">
                  <c:v>0</c:v>
                </c:pt>
                <c:pt idx="23">
                  <c:v>0</c:v>
                </c:pt>
                <c:pt idx="24">
                  <c:v>0</c:v>
                </c:pt>
                <c:pt idx="25">
                  <c:v>0</c:v>
                </c:pt>
              </c:numCache>
            </c:numRef>
          </c:val>
          <c:extLst>
            <c:ext xmlns:c16="http://schemas.microsoft.com/office/drawing/2014/chart" uri="{C3380CC4-5D6E-409C-BE32-E72D297353CC}">
              <c16:uniqueId val="{0000001A-2D46-43A9-8E67-145DA5B921DA}"/>
            </c:ext>
          </c:extLst>
        </c:ser>
        <c:dLbls>
          <c:showLegendKey val="0"/>
          <c:showVal val="0"/>
          <c:showCatName val="0"/>
          <c:showSerName val="0"/>
          <c:showPercent val="0"/>
          <c:showBubbleSize val="0"/>
        </c:dLbls>
        <c:gapWidth val="0"/>
        <c:overlap val="100"/>
        <c:axId val="221851416"/>
        <c:axId val="221855728"/>
      </c:barChart>
      <c:catAx>
        <c:axId val="22185141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Gotham Black" pitchFamily="50" charset="0"/>
                    <a:ea typeface="+mn-ea"/>
                    <a:cs typeface="+mn-cs"/>
                  </a:defRPr>
                </a:pPr>
                <a:r>
                  <a:rPr lang="x-none" sz="1800" b="0" dirty="0">
                    <a:solidFill>
                      <a:schemeClr val="tx1"/>
                    </a:solidFill>
                    <a:latin typeface="Gotham Black" pitchFamily="50" charset="0"/>
                  </a:rPr>
                  <a:t>Octubre de 201</a:t>
                </a:r>
                <a:r>
                  <a:rPr lang="es-CO" sz="1800" b="0" dirty="0">
                    <a:solidFill>
                      <a:schemeClr val="tx1"/>
                    </a:solidFill>
                    <a:latin typeface="Gotham Black" pitchFamily="50" charset="0"/>
                  </a:rPr>
                  <a:t>9</a:t>
                </a:r>
                <a:endParaRPr lang="x-none" sz="1800" b="0" dirty="0">
                  <a:solidFill>
                    <a:schemeClr val="tx1"/>
                  </a:solidFill>
                  <a:latin typeface="Gotham Black" pitchFamily="50" charset="0"/>
                </a:endParaRPr>
              </a:p>
              <a:p>
                <a:pPr>
                  <a:defRPr sz="1330" b="0" i="0" u="none" strike="noStrike" kern="1200" baseline="0">
                    <a:solidFill>
                      <a:schemeClr val="tx1">
                        <a:lumMod val="65000"/>
                        <a:lumOff val="35000"/>
                      </a:schemeClr>
                    </a:solidFill>
                    <a:latin typeface="Gotham Black" pitchFamily="50" charset="0"/>
                    <a:ea typeface="+mn-ea"/>
                    <a:cs typeface="+mn-cs"/>
                  </a:defRPr>
                </a:pPr>
                <a:r>
                  <a:rPr lang="x-none" sz="1800" b="0" dirty="0">
                    <a:solidFill>
                      <a:schemeClr val="tx1"/>
                    </a:solidFill>
                    <a:latin typeface="Gotham Black" pitchFamily="50" charset="0"/>
                  </a:rPr>
                  <a:t>Fecha de inicio</a:t>
                </a:r>
              </a:p>
            </c:rich>
          </c:tx>
          <c:overlay val="0"/>
          <c:spPr>
            <a:noFill/>
            <a:ln>
              <a:noFill/>
            </a:ln>
          </c:spPr>
        </c:title>
        <c:numFmt formatCode="General" sourceLinked="1"/>
        <c:majorTickMark val="out"/>
        <c:minorTickMark val="none"/>
        <c:tickLblPos val="nextTo"/>
        <c:spPr>
          <a:noFill/>
          <a:ln w="9525" cap="flat" cmpd="sng" algn="ctr">
            <a:solidFill>
              <a:schemeClr val="tx1"/>
            </a:solidFill>
            <a:round/>
          </a:ln>
        </c:spPr>
        <c:txPr>
          <a:bodyPr rot="-60000000" spcFirstLastPara="1" vertOverflow="ellipsis" vert="horz" anchor="ctr" anchorCtr="1"/>
          <a:lstStyle/>
          <a:p>
            <a:pPr>
              <a:defRPr sz="1800" b="0" i="0" u="none" strike="noStrike" kern="1200" baseline="0">
                <a:solidFill>
                  <a:schemeClr val="tx1"/>
                </a:solidFill>
                <a:latin typeface="+mn-lt"/>
                <a:ea typeface="+mn-ea"/>
                <a:cs typeface="+mn-cs"/>
              </a:defRPr>
            </a:pPr>
            <a:endParaRPr lang="es-CO"/>
          </a:p>
        </c:txPr>
        <c:crossAx val="221855728"/>
        <c:crosses val="autoZero"/>
        <c:auto val="0"/>
        <c:lblAlgn val="ctr"/>
        <c:lblOffset val="100"/>
        <c:tickLblSkip val="2"/>
        <c:noMultiLvlLbl val="0"/>
      </c:catAx>
      <c:valAx>
        <c:axId val="221855728"/>
        <c:scaling>
          <c:orientation val="minMax"/>
          <c:max val="14"/>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Gotham Black" pitchFamily="50" charset="0"/>
                    <a:ea typeface="+mn-ea"/>
                    <a:cs typeface="+mn-cs"/>
                  </a:defRPr>
                </a:pPr>
                <a:r>
                  <a:rPr lang="x-none" sz="1800" b="0">
                    <a:solidFill>
                      <a:schemeClr val="tx1"/>
                    </a:solidFill>
                    <a:latin typeface="Gotham Black" pitchFamily="50" charset="0"/>
                  </a:rPr>
                  <a:t>Número de casos</a:t>
                </a:r>
              </a:p>
            </c:rich>
          </c:tx>
          <c:overlay val="0"/>
          <c:spPr>
            <a:noFill/>
            <a:ln>
              <a:noFill/>
            </a:ln>
          </c:spPr>
        </c:title>
        <c:numFmt formatCode="General" sourceLinked="1"/>
        <c:majorTickMark val="out"/>
        <c:minorTickMark val="none"/>
        <c:tickLblPos val="nextTo"/>
        <c:spPr>
          <a:noFill/>
          <a:ln>
            <a:solidFill>
              <a:schemeClr val="tx1"/>
            </a:solidFill>
          </a:ln>
        </c:spPr>
        <c:txPr>
          <a:bodyPr rot="-60000000" spcFirstLastPara="1" vertOverflow="ellipsis" vert="horz" anchor="ctr" anchorCtr="1"/>
          <a:lstStyle/>
          <a:p>
            <a:pPr>
              <a:defRPr sz="1800" b="0" i="0" u="none" strike="noStrike" kern="1200" baseline="0">
                <a:solidFill>
                  <a:schemeClr val="tx1"/>
                </a:solidFill>
                <a:latin typeface="+mn-lt"/>
                <a:ea typeface="+mn-ea"/>
                <a:cs typeface="+mn-cs"/>
              </a:defRPr>
            </a:pPr>
            <a:endParaRPr lang="es-CO"/>
          </a:p>
        </c:txPr>
        <c:crossAx val="221851416"/>
        <c:crosses val="autoZero"/>
        <c:crossBetween val="between"/>
        <c:majorUnit val="2"/>
        <c:minorUnit val="1"/>
      </c:valAx>
      <c:spPr>
        <a:noFill/>
        <a:ln>
          <a:noFill/>
        </a:ln>
      </c:spPr>
    </c:plotArea>
    <c:plotVisOnly val="1"/>
    <c:dispBlanksAs val="gap"/>
    <c:showDLblsOverMax val="0"/>
  </c:chart>
  <c:spPr>
    <a:noFill/>
    <a:ln>
      <a:noFill/>
    </a:ln>
  </c:spPr>
  <c:txPr>
    <a:bodyPr/>
    <a:lstStyle/>
    <a:p>
      <a:pPr>
        <a:defRPr/>
      </a:pPr>
      <a:endParaRPr lang="es-C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Cases</c:v>
                </c:pt>
              </c:strCache>
            </c:strRef>
          </c:tx>
          <c:spPr>
            <a:solidFill>
              <a:schemeClr val="accent5">
                <a:lumMod val="75000"/>
              </a:schemeClr>
            </a:solidFill>
            <a:ln>
              <a:solidFill>
                <a:schemeClr val="tx1"/>
              </a:solidFill>
            </a:ln>
          </c:spPr>
          <c:invertIfNegative val="0"/>
          <c:dPt>
            <c:idx val="0"/>
            <c:invertIfNegative val="1"/>
            <c:bubble3D val="0"/>
            <c:extLst>
              <c:ext xmlns:c16="http://schemas.microsoft.com/office/drawing/2014/chart" uri="{C3380CC4-5D6E-409C-BE32-E72D297353CC}">
                <c16:uniqueId val="{00000000-167F-4503-9E2A-C2312B913835}"/>
              </c:ext>
            </c:extLst>
          </c:dPt>
          <c:dPt>
            <c:idx val="1"/>
            <c:invertIfNegative val="1"/>
            <c:bubble3D val="0"/>
            <c:extLst>
              <c:ext xmlns:c16="http://schemas.microsoft.com/office/drawing/2014/chart" uri="{C3380CC4-5D6E-409C-BE32-E72D297353CC}">
                <c16:uniqueId val="{00000001-167F-4503-9E2A-C2312B913835}"/>
              </c:ext>
            </c:extLst>
          </c:dPt>
          <c:dPt>
            <c:idx val="2"/>
            <c:invertIfNegative val="1"/>
            <c:bubble3D val="0"/>
            <c:extLst>
              <c:ext xmlns:c16="http://schemas.microsoft.com/office/drawing/2014/chart" uri="{C3380CC4-5D6E-409C-BE32-E72D297353CC}">
                <c16:uniqueId val="{00000002-167F-4503-9E2A-C2312B913835}"/>
              </c:ext>
            </c:extLst>
          </c:dPt>
          <c:dPt>
            <c:idx val="3"/>
            <c:invertIfNegative val="1"/>
            <c:bubble3D val="0"/>
            <c:extLst>
              <c:ext xmlns:c16="http://schemas.microsoft.com/office/drawing/2014/chart" uri="{C3380CC4-5D6E-409C-BE32-E72D297353CC}">
                <c16:uniqueId val="{00000003-167F-4503-9E2A-C2312B913835}"/>
              </c:ext>
            </c:extLst>
          </c:dPt>
          <c:dPt>
            <c:idx val="4"/>
            <c:invertIfNegative val="1"/>
            <c:bubble3D val="0"/>
            <c:extLst>
              <c:ext xmlns:c16="http://schemas.microsoft.com/office/drawing/2014/chart" uri="{C3380CC4-5D6E-409C-BE32-E72D297353CC}">
                <c16:uniqueId val="{00000004-167F-4503-9E2A-C2312B913835}"/>
              </c:ext>
            </c:extLst>
          </c:dPt>
          <c:dPt>
            <c:idx val="5"/>
            <c:invertIfNegative val="1"/>
            <c:bubble3D val="0"/>
            <c:extLst>
              <c:ext xmlns:c16="http://schemas.microsoft.com/office/drawing/2014/chart" uri="{C3380CC4-5D6E-409C-BE32-E72D297353CC}">
                <c16:uniqueId val="{00000005-167F-4503-9E2A-C2312B913835}"/>
              </c:ext>
            </c:extLst>
          </c:dPt>
          <c:dPt>
            <c:idx val="6"/>
            <c:invertIfNegative val="1"/>
            <c:bubble3D val="0"/>
            <c:extLst>
              <c:ext xmlns:c16="http://schemas.microsoft.com/office/drawing/2014/chart" uri="{C3380CC4-5D6E-409C-BE32-E72D297353CC}">
                <c16:uniqueId val="{00000006-167F-4503-9E2A-C2312B913835}"/>
              </c:ext>
            </c:extLst>
          </c:dPt>
          <c:dPt>
            <c:idx val="7"/>
            <c:invertIfNegative val="1"/>
            <c:bubble3D val="0"/>
            <c:extLst>
              <c:ext xmlns:c16="http://schemas.microsoft.com/office/drawing/2014/chart" uri="{C3380CC4-5D6E-409C-BE32-E72D297353CC}">
                <c16:uniqueId val="{00000007-167F-4503-9E2A-C2312B913835}"/>
              </c:ext>
            </c:extLst>
          </c:dPt>
          <c:dPt>
            <c:idx val="8"/>
            <c:invertIfNegative val="1"/>
            <c:bubble3D val="0"/>
            <c:extLst>
              <c:ext xmlns:c16="http://schemas.microsoft.com/office/drawing/2014/chart" uri="{C3380CC4-5D6E-409C-BE32-E72D297353CC}">
                <c16:uniqueId val="{00000008-167F-4503-9E2A-C2312B913835}"/>
              </c:ext>
            </c:extLst>
          </c:dPt>
          <c:dPt>
            <c:idx val="9"/>
            <c:invertIfNegative val="1"/>
            <c:bubble3D val="0"/>
            <c:extLst>
              <c:ext xmlns:c16="http://schemas.microsoft.com/office/drawing/2014/chart" uri="{C3380CC4-5D6E-409C-BE32-E72D297353CC}">
                <c16:uniqueId val="{00000009-167F-4503-9E2A-C2312B913835}"/>
              </c:ext>
            </c:extLst>
          </c:dPt>
          <c:dPt>
            <c:idx val="10"/>
            <c:invertIfNegative val="1"/>
            <c:bubble3D val="0"/>
            <c:extLst>
              <c:ext xmlns:c16="http://schemas.microsoft.com/office/drawing/2014/chart" uri="{C3380CC4-5D6E-409C-BE32-E72D297353CC}">
                <c16:uniqueId val="{0000000A-167F-4503-9E2A-C2312B913835}"/>
              </c:ext>
            </c:extLst>
          </c:dPt>
          <c:dPt>
            <c:idx val="11"/>
            <c:invertIfNegative val="1"/>
            <c:bubble3D val="0"/>
            <c:extLst>
              <c:ext xmlns:c16="http://schemas.microsoft.com/office/drawing/2014/chart" uri="{C3380CC4-5D6E-409C-BE32-E72D297353CC}">
                <c16:uniqueId val="{0000000B-167F-4503-9E2A-C2312B913835}"/>
              </c:ext>
            </c:extLst>
          </c:dPt>
          <c:dPt>
            <c:idx val="12"/>
            <c:invertIfNegative val="1"/>
            <c:bubble3D val="0"/>
            <c:extLst>
              <c:ext xmlns:c16="http://schemas.microsoft.com/office/drawing/2014/chart" uri="{C3380CC4-5D6E-409C-BE32-E72D297353CC}">
                <c16:uniqueId val="{0000000C-167F-4503-9E2A-C2312B913835}"/>
              </c:ext>
            </c:extLst>
          </c:dPt>
          <c:dPt>
            <c:idx val="13"/>
            <c:invertIfNegative val="1"/>
            <c:bubble3D val="0"/>
            <c:extLst>
              <c:ext xmlns:c16="http://schemas.microsoft.com/office/drawing/2014/chart" uri="{C3380CC4-5D6E-409C-BE32-E72D297353CC}">
                <c16:uniqueId val="{0000000D-167F-4503-9E2A-C2312B913835}"/>
              </c:ext>
            </c:extLst>
          </c:dPt>
          <c:dPt>
            <c:idx val="14"/>
            <c:invertIfNegative val="1"/>
            <c:bubble3D val="0"/>
            <c:extLst>
              <c:ext xmlns:c16="http://schemas.microsoft.com/office/drawing/2014/chart" uri="{C3380CC4-5D6E-409C-BE32-E72D297353CC}">
                <c16:uniqueId val="{0000000E-167F-4503-9E2A-C2312B913835}"/>
              </c:ext>
            </c:extLst>
          </c:dPt>
          <c:dPt>
            <c:idx val="15"/>
            <c:invertIfNegative val="1"/>
            <c:bubble3D val="0"/>
            <c:extLst>
              <c:ext xmlns:c16="http://schemas.microsoft.com/office/drawing/2014/chart" uri="{C3380CC4-5D6E-409C-BE32-E72D297353CC}">
                <c16:uniqueId val="{0000000F-167F-4503-9E2A-C2312B913835}"/>
              </c:ext>
            </c:extLst>
          </c:dPt>
          <c:dPt>
            <c:idx val="16"/>
            <c:invertIfNegative val="1"/>
            <c:bubble3D val="0"/>
            <c:extLst>
              <c:ext xmlns:c16="http://schemas.microsoft.com/office/drawing/2014/chart" uri="{C3380CC4-5D6E-409C-BE32-E72D297353CC}">
                <c16:uniqueId val="{00000010-167F-4503-9E2A-C2312B913835}"/>
              </c:ext>
            </c:extLst>
          </c:dPt>
          <c:dPt>
            <c:idx val="17"/>
            <c:invertIfNegative val="1"/>
            <c:bubble3D val="0"/>
            <c:extLst>
              <c:ext xmlns:c16="http://schemas.microsoft.com/office/drawing/2014/chart" uri="{C3380CC4-5D6E-409C-BE32-E72D297353CC}">
                <c16:uniqueId val="{00000011-167F-4503-9E2A-C2312B913835}"/>
              </c:ext>
            </c:extLst>
          </c:dPt>
          <c:dPt>
            <c:idx val="18"/>
            <c:invertIfNegative val="1"/>
            <c:bubble3D val="0"/>
            <c:extLst>
              <c:ext xmlns:c16="http://schemas.microsoft.com/office/drawing/2014/chart" uri="{C3380CC4-5D6E-409C-BE32-E72D297353CC}">
                <c16:uniqueId val="{00000012-167F-4503-9E2A-C2312B913835}"/>
              </c:ext>
            </c:extLst>
          </c:dPt>
          <c:dPt>
            <c:idx val="19"/>
            <c:invertIfNegative val="1"/>
            <c:bubble3D val="0"/>
            <c:extLst>
              <c:ext xmlns:c16="http://schemas.microsoft.com/office/drawing/2014/chart" uri="{C3380CC4-5D6E-409C-BE32-E72D297353CC}">
                <c16:uniqueId val="{00000013-167F-4503-9E2A-C2312B913835}"/>
              </c:ext>
            </c:extLst>
          </c:dPt>
          <c:dPt>
            <c:idx val="20"/>
            <c:invertIfNegative val="1"/>
            <c:bubble3D val="0"/>
            <c:extLst>
              <c:ext xmlns:c16="http://schemas.microsoft.com/office/drawing/2014/chart" uri="{C3380CC4-5D6E-409C-BE32-E72D297353CC}">
                <c16:uniqueId val="{00000014-167F-4503-9E2A-C2312B913835}"/>
              </c:ext>
            </c:extLst>
          </c:dPt>
          <c:dPt>
            <c:idx val="21"/>
            <c:invertIfNegative val="1"/>
            <c:bubble3D val="0"/>
            <c:extLst>
              <c:ext xmlns:c16="http://schemas.microsoft.com/office/drawing/2014/chart" uri="{C3380CC4-5D6E-409C-BE32-E72D297353CC}">
                <c16:uniqueId val="{00000015-167F-4503-9E2A-C2312B913835}"/>
              </c:ext>
            </c:extLst>
          </c:dPt>
          <c:dPt>
            <c:idx val="22"/>
            <c:invertIfNegative val="1"/>
            <c:bubble3D val="0"/>
            <c:extLst>
              <c:ext xmlns:c16="http://schemas.microsoft.com/office/drawing/2014/chart" uri="{C3380CC4-5D6E-409C-BE32-E72D297353CC}">
                <c16:uniqueId val="{00000016-167F-4503-9E2A-C2312B913835}"/>
              </c:ext>
            </c:extLst>
          </c:dPt>
          <c:dPt>
            <c:idx val="23"/>
            <c:invertIfNegative val="1"/>
            <c:bubble3D val="0"/>
            <c:extLst>
              <c:ext xmlns:c16="http://schemas.microsoft.com/office/drawing/2014/chart" uri="{C3380CC4-5D6E-409C-BE32-E72D297353CC}">
                <c16:uniqueId val="{00000017-167F-4503-9E2A-C2312B913835}"/>
              </c:ext>
            </c:extLst>
          </c:dPt>
          <c:dPt>
            <c:idx val="24"/>
            <c:invertIfNegative val="1"/>
            <c:bubble3D val="0"/>
            <c:extLst>
              <c:ext xmlns:c16="http://schemas.microsoft.com/office/drawing/2014/chart" uri="{C3380CC4-5D6E-409C-BE32-E72D297353CC}">
                <c16:uniqueId val="{00000018-167F-4503-9E2A-C2312B913835}"/>
              </c:ext>
            </c:extLst>
          </c:dPt>
          <c:dPt>
            <c:idx val="25"/>
            <c:invertIfNegative val="1"/>
            <c:bubble3D val="0"/>
            <c:extLst>
              <c:ext xmlns:c16="http://schemas.microsoft.com/office/drawing/2014/chart" uri="{C3380CC4-5D6E-409C-BE32-E72D297353CC}">
                <c16:uniqueId val="{00000019-167F-4503-9E2A-C2312B913835}"/>
              </c:ext>
            </c:extLst>
          </c:dPt>
          <c:cat>
            <c:numRef>
              <c:f>Sheet1!$A$2:$A$27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Sheet1!$B$2:$B$27</c:f>
              <c:numCache>
                <c:formatCode>General</c:formatCode>
                <c:ptCount val="26"/>
                <c:pt idx="0">
                  <c:v>0</c:v>
                </c:pt>
                <c:pt idx="1">
                  <c:v>0</c:v>
                </c:pt>
                <c:pt idx="2">
                  <c:v>0</c:v>
                </c:pt>
                <c:pt idx="3">
                  <c:v>0</c:v>
                </c:pt>
                <c:pt idx="4">
                  <c:v>0</c:v>
                </c:pt>
                <c:pt idx="5">
                  <c:v>0</c:v>
                </c:pt>
                <c:pt idx="6">
                  <c:v>0</c:v>
                </c:pt>
                <c:pt idx="7">
                  <c:v>0</c:v>
                </c:pt>
                <c:pt idx="8">
                  <c:v>1</c:v>
                </c:pt>
                <c:pt idx="9">
                  <c:v>0</c:v>
                </c:pt>
                <c:pt idx="10">
                  <c:v>1</c:v>
                </c:pt>
                <c:pt idx="11">
                  <c:v>0</c:v>
                </c:pt>
                <c:pt idx="12">
                  <c:v>3</c:v>
                </c:pt>
                <c:pt idx="13">
                  <c:v>10</c:v>
                </c:pt>
                <c:pt idx="14">
                  <c:v>13</c:v>
                </c:pt>
                <c:pt idx="15">
                  <c:v>11</c:v>
                </c:pt>
                <c:pt idx="16">
                  <c:v>7</c:v>
                </c:pt>
                <c:pt idx="17">
                  <c:v>3</c:v>
                </c:pt>
                <c:pt idx="18">
                  <c:v>2</c:v>
                </c:pt>
                <c:pt idx="19">
                  <c:v>2</c:v>
                </c:pt>
                <c:pt idx="20">
                  <c:v>0</c:v>
                </c:pt>
                <c:pt idx="21">
                  <c:v>1</c:v>
                </c:pt>
                <c:pt idx="22">
                  <c:v>1</c:v>
                </c:pt>
                <c:pt idx="23">
                  <c:v>0</c:v>
                </c:pt>
                <c:pt idx="24">
                  <c:v>1</c:v>
                </c:pt>
                <c:pt idx="25">
                  <c:v>0</c:v>
                </c:pt>
              </c:numCache>
            </c:numRef>
          </c:val>
          <c:extLst>
            <c:ext xmlns:c16="http://schemas.microsoft.com/office/drawing/2014/chart" uri="{C3380CC4-5D6E-409C-BE32-E72D297353CC}">
              <c16:uniqueId val="{0000001A-167F-4503-9E2A-C2312B913835}"/>
            </c:ext>
          </c:extLst>
        </c:ser>
        <c:dLbls>
          <c:showLegendKey val="0"/>
          <c:showVal val="0"/>
          <c:showCatName val="0"/>
          <c:showSerName val="0"/>
          <c:showPercent val="0"/>
          <c:showBubbleSize val="0"/>
        </c:dLbls>
        <c:gapWidth val="0"/>
        <c:overlap val="100"/>
        <c:axId val="221856120"/>
        <c:axId val="221856512"/>
      </c:barChart>
      <c:catAx>
        <c:axId val="22185612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Gotham Black" pitchFamily="50" charset="0"/>
                    <a:ea typeface="+mn-ea"/>
                    <a:cs typeface="+mn-cs"/>
                  </a:defRPr>
                </a:pPr>
                <a:r>
                  <a:rPr lang="x-none" sz="1800" b="0" dirty="0">
                    <a:solidFill>
                      <a:schemeClr val="tx1"/>
                    </a:solidFill>
                    <a:latin typeface="Gotham Black" pitchFamily="50" charset="0"/>
                  </a:rPr>
                  <a:t>Octubre de 201</a:t>
                </a:r>
                <a:r>
                  <a:rPr lang="es-CO" sz="1800" b="0" dirty="0">
                    <a:solidFill>
                      <a:schemeClr val="tx1"/>
                    </a:solidFill>
                    <a:latin typeface="Gotham Black" pitchFamily="50" charset="0"/>
                  </a:rPr>
                  <a:t>9</a:t>
                </a:r>
                <a:endParaRPr lang="x-none" sz="1800" b="0" dirty="0">
                  <a:solidFill>
                    <a:schemeClr val="tx1"/>
                  </a:solidFill>
                  <a:latin typeface="Gotham Black" pitchFamily="50" charset="0"/>
                </a:endParaRPr>
              </a:p>
              <a:p>
                <a:pPr>
                  <a:defRPr sz="1330" b="0" i="0" u="none" strike="noStrike" kern="1200" baseline="0">
                    <a:solidFill>
                      <a:schemeClr val="tx1">
                        <a:lumMod val="65000"/>
                        <a:lumOff val="35000"/>
                      </a:schemeClr>
                    </a:solidFill>
                    <a:latin typeface="Gotham Black" pitchFamily="50" charset="0"/>
                    <a:ea typeface="+mn-ea"/>
                    <a:cs typeface="+mn-cs"/>
                  </a:defRPr>
                </a:pPr>
                <a:r>
                  <a:rPr lang="x-none" sz="1800" b="0" dirty="0">
                    <a:solidFill>
                      <a:schemeClr val="tx1"/>
                    </a:solidFill>
                    <a:latin typeface="Gotham Black" pitchFamily="50" charset="0"/>
                  </a:rPr>
                  <a:t>Fecha de inicio</a:t>
                </a:r>
              </a:p>
            </c:rich>
          </c:tx>
          <c:overlay val="0"/>
          <c:spPr>
            <a:noFill/>
            <a:ln>
              <a:noFill/>
            </a:ln>
          </c:spPr>
        </c:title>
        <c:numFmt formatCode="General" sourceLinked="1"/>
        <c:majorTickMark val="out"/>
        <c:minorTickMark val="none"/>
        <c:tickLblPos val="nextTo"/>
        <c:spPr>
          <a:noFill/>
          <a:ln w="9525" cap="flat" cmpd="sng" algn="ctr">
            <a:solidFill>
              <a:schemeClr val="tx1"/>
            </a:solidFill>
            <a:round/>
          </a:ln>
        </c:spPr>
        <c:txPr>
          <a:bodyPr rot="-60000000" spcFirstLastPara="1" vertOverflow="ellipsis" vert="horz" anchor="ctr" anchorCtr="1"/>
          <a:lstStyle/>
          <a:p>
            <a:pPr>
              <a:defRPr sz="1800" b="0" i="0" u="none" strike="noStrike" kern="1200" baseline="0">
                <a:solidFill>
                  <a:schemeClr val="tx1"/>
                </a:solidFill>
                <a:latin typeface="+mn-lt"/>
                <a:ea typeface="+mn-ea"/>
                <a:cs typeface="+mn-cs"/>
              </a:defRPr>
            </a:pPr>
            <a:endParaRPr lang="es-CO"/>
          </a:p>
        </c:txPr>
        <c:crossAx val="221856512"/>
        <c:crosses val="autoZero"/>
        <c:auto val="0"/>
        <c:lblAlgn val="ctr"/>
        <c:lblOffset val="100"/>
        <c:tickLblSkip val="2"/>
        <c:noMultiLvlLbl val="0"/>
      </c:catAx>
      <c:valAx>
        <c:axId val="221856512"/>
        <c:scaling>
          <c:orientation val="minMax"/>
          <c:max val="14"/>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Gotham Black" pitchFamily="50" charset="0"/>
                    <a:ea typeface="+mn-ea"/>
                    <a:cs typeface="+mn-cs"/>
                  </a:defRPr>
                </a:pPr>
                <a:r>
                  <a:rPr lang="x-none" sz="1800" b="0">
                    <a:solidFill>
                      <a:schemeClr val="tx1"/>
                    </a:solidFill>
                    <a:latin typeface="Gotham Black" pitchFamily="50" charset="0"/>
                  </a:rPr>
                  <a:t>Número de casos</a:t>
                </a:r>
              </a:p>
            </c:rich>
          </c:tx>
          <c:overlay val="0"/>
          <c:spPr>
            <a:noFill/>
            <a:ln>
              <a:noFill/>
            </a:ln>
          </c:spPr>
        </c:title>
        <c:numFmt formatCode="General" sourceLinked="1"/>
        <c:majorTickMark val="out"/>
        <c:minorTickMark val="none"/>
        <c:tickLblPos val="nextTo"/>
        <c:spPr>
          <a:noFill/>
          <a:ln>
            <a:solidFill>
              <a:schemeClr val="tx1"/>
            </a:solidFill>
          </a:ln>
        </c:spPr>
        <c:txPr>
          <a:bodyPr rot="-60000000" spcFirstLastPara="1" vertOverflow="ellipsis" vert="horz" anchor="ctr" anchorCtr="1"/>
          <a:lstStyle/>
          <a:p>
            <a:pPr>
              <a:defRPr sz="1800" b="0" i="0" u="none" strike="noStrike" kern="1200" baseline="0">
                <a:solidFill>
                  <a:schemeClr val="tx1"/>
                </a:solidFill>
                <a:latin typeface="+mn-lt"/>
                <a:ea typeface="+mn-ea"/>
                <a:cs typeface="+mn-cs"/>
              </a:defRPr>
            </a:pPr>
            <a:endParaRPr lang="es-CO"/>
          </a:p>
        </c:txPr>
        <c:crossAx val="221856120"/>
        <c:crosses val="autoZero"/>
        <c:crossBetween val="between"/>
        <c:majorUnit val="2"/>
        <c:minorUnit val="1"/>
      </c:valAx>
      <c:spPr>
        <a:noFill/>
        <a:ln>
          <a:noFill/>
        </a:ln>
      </c:spPr>
    </c:plotArea>
    <c:plotVisOnly val="1"/>
    <c:dispBlanksAs val="gap"/>
    <c:showDLblsOverMax val="0"/>
  </c:chart>
  <c:spPr>
    <a:noFill/>
    <a:ln>
      <a:noFill/>
    </a:ln>
  </c:spPr>
  <c:txPr>
    <a:bodyPr/>
    <a:lstStyle/>
    <a:p>
      <a:pPr>
        <a:defRPr/>
      </a:pPr>
      <a:endParaRPr lang="es-CO"/>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4C54D-029E-4FC0-B1A5-2E3ADD22E045}" type="doc">
      <dgm:prSet loTypeId="urn:microsoft.com/office/officeart/2005/8/layout/hProcess9" loCatId="process" qsTypeId="urn:microsoft.com/office/officeart/2005/8/quickstyle/3d2" qsCatId="accent1" csTypeId="urn:microsoft.com/office/officeart/2005/8/colors/accent1_2" csCatId="accent1" phldr="1"/>
      <dgm:spPr/>
      <dgm:t>
        <a:bodyPr/>
        <a:lstStyle/>
        <a:p>
          <a:endParaRPr lang="en-US"/>
        </a:p>
      </dgm:t>
    </dgm:pt>
    <dgm:pt modelId="{18B4628A-FB33-4E79-A589-27AC9C85D5B5}" type="parTrans" cxnId="{F8A8BF7C-4DFD-414D-9D88-24C7A76A0453}">
      <dgm:prSet/>
      <dgm:spPr/>
      <dgm:t>
        <a:bodyPr/>
        <a:lstStyle/>
        <a:p>
          <a:endParaRPr lang="en-US"/>
        </a:p>
      </dgm:t>
    </dgm:pt>
    <dgm:pt modelId="{CB6334F3-F673-4AC3-ACB2-99DEB0EDB615}">
      <dgm:prSet phldrT="[Text]" custT="1"/>
      <dgm:spPr>
        <a:solidFill>
          <a:srgbClr val="C00000"/>
        </a:solidFill>
      </dgm:spPr>
      <dgm:t>
        <a:bodyPr/>
        <a:lstStyle/>
        <a:p>
          <a:pPr>
            <a:defRPr b="0" i="0"/>
          </a:pPr>
          <a:r>
            <a:rPr lang="x-none" sz="2800" dirty="0">
              <a:latin typeface="Gotham Light" pitchFamily="50" charset="0"/>
            </a:rPr>
            <a:t>Respuesta</a:t>
          </a:r>
          <a:endParaRPr lang="es-CO" sz="2800" dirty="0">
            <a:latin typeface="Gotham Light" pitchFamily="50" charset="0"/>
          </a:endParaRPr>
        </a:p>
        <a:p>
          <a:pPr>
            <a:defRPr b="0" i="0"/>
          </a:pPr>
          <a:r>
            <a:rPr lang="es-CO" sz="2800" dirty="0">
              <a:latin typeface="Gotham Light" pitchFamily="50" charset="0"/>
            </a:rPr>
            <a:t>11 - 13</a:t>
          </a:r>
          <a:endParaRPr lang="x-none" sz="2800" dirty="0">
            <a:latin typeface="Gotham Light" pitchFamily="50" charset="0"/>
          </a:endParaRPr>
        </a:p>
      </dgm:t>
    </dgm:pt>
    <dgm:pt modelId="{ADC66D2F-3270-41DA-8BFD-49D7C1323D29}" type="sibTrans" cxnId="{F8A8BF7C-4DFD-414D-9D88-24C7A76A0453}">
      <dgm:prSet/>
      <dgm:spPr/>
      <dgm:t>
        <a:bodyPr/>
        <a:lstStyle/>
        <a:p>
          <a:endParaRPr lang="en-US"/>
        </a:p>
      </dgm:t>
    </dgm:pt>
    <dgm:pt modelId="{D8232E13-CA80-4A97-96D3-CC5F71B77D5E}" type="parTrans" cxnId="{F981D6D7-B032-49EA-9DF8-A1ACF18C24CD}">
      <dgm:prSet/>
      <dgm:spPr/>
      <dgm:t>
        <a:bodyPr/>
        <a:lstStyle/>
        <a:p>
          <a:endParaRPr lang="en-US"/>
        </a:p>
      </dgm:t>
    </dgm:pt>
    <dgm:pt modelId="{E2F67BDE-546C-4BB4-A3C9-561C382BCBF0}">
      <dgm:prSet phldrT="[Text]" custT="1"/>
      <dgm:spPr>
        <a:solidFill>
          <a:srgbClr val="C00000"/>
        </a:solidFill>
      </dgm:spPr>
      <dgm:t>
        <a:bodyPr/>
        <a:lstStyle/>
        <a:p>
          <a:pPr>
            <a:defRPr b="0" i="0"/>
          </a:pPr>
          <a:r>
            <a:rPr lang="es-CO" sz="2800" dirty="0">
              <a:latin typeface="Gotham Light" pitchFamily="50" charset="0"/>
            </a:rPr>
            <a:t>E</a:t>
          </a:r>
          <a:r>
            <a:rPr lang="x-none" sz="2800" dirty="0">
              <a:latin typeface="Gotham Light" pitchFamily="50" charset="0"/>
            </a:rPr>
            <a:t>xplicativa</a:t>
          </a:r>
          <a:endParaRPr lang="es-CO" sz="2800" dirty="0">
            <a:latin typeface="Gotham Light" pitchFamily="50" charset="0"/>
          </a:endParaRPr>
        </a:p>
        <a:p>
          <a:pPr>
            <a:defRPr b="0" i="0"/>
          </a:pPr>
          <a:r>
            <a:rPr lang="es-CO" sz="2800" dirty="0">
              <a:latin typeface="Gotham Light" pitchFamily="50" charset="0"/>
            </a:rPr>
            <a:t>7 - 10</a:t>
          </a:r>
          <a:endParaRPr lang="x-none" sz="2800" dirty="0">
            <a:latin typeface="Gotham Light" pitchFamily="50" charset="0"/>
          </a:endParaRPr>
        </a:p>
      </dgm:t>
    </dgm:pt>
    <dgm:pt modelId="{38F1F62B-30FC-4ADF-8E6F-AD2736F3D456}" type="sibTrans" cxnId="{F981D6D7-B032-49EA-9DF8-A1ACF18C24CD}">
      <dgm:prSet/>
      <dgm:spPr/>
      <dgm:t>
        <a:bodyPr/>
        <a:lstStyle/>
        <a:p>
          <a:endParaRPr lang="en-US"/>
        </a:p>
      </dgm:t>
    </dgm:pt>
    <dgm:pt modelId="{CF0E9D08-99FC-4509-880E-1102E4309AD0}" type="parTrans" cxnId="{C4357643-575C-4A2F-B594-0E5FDDEAD446}">
      <dgm:prSet/>
      <dgm:spPr/>
      <dgm:t>
        <a:bodyPr/>
        <a:lstStyle/>
        <a:p>
          <a:endParaRPr lang="en-US"/>
        </a:p>
      </dgm:t>
    </dgm:pt>
    <dgm:pt modelId="{E0A14C8B-811B-48C6-82A5-CE358EBDE171}">
      <dgm:prSet phldrT="[Text]" custT="1"/>
      <dgm:spPr>
        <a:solidFill>
          <a:srgbClr val="C00000"/>
        </a:solidFill>
      </dgm:spPr>
      <dgm:t>
        <a:bodyPr/>
        <a:lstStyle/>
        <a:p>
          <a:pPr>
            <a:defRPr b="0" i="0"/>
          </a:pPr>
          <a:r>
            <a:rPr lang="es-CO" sz="2800" dirty="0">
              <a:latin typeface="Gotham Light" pitchFamily="50" charset="0"/>
            </a:rPr>
            <a:t>D</a:t>
          </a:r>
          <a:r>
            <a:rPr lang="x-none" sz="2800" dirty="0">
              <a:latin typeface="Gotham Light" pitchFamily="50" charset="0"/>
            </a:rPr>
            <a:t>escriptiva</a:t>
          </a:r>
          <a:endParaRPr lang="es-CO" sz="2800" dirty="0">
            <a:latin typeface="Gotham Light" pitchFamily="50" charset="0"/>
          </a:endParaRPr>
        </a:p>
        <a:p>
          <a:pPr>
            <a:defRPr b="0" i="0"/>
          </a:pPr>
          <a:r>
            <a:rPr lang="es-CO" sz="2800" dirty="0">
              <a:latin typeface="Gotham Light" pitchFamily="50" charset="0"/>
            </a:rPr>
            <a:t>1 - 6</a:t>
          </a:r>
          <a:endParaRPr lang="x-none" sz="2800" dirty="0">
            <a:latin typeface="Gotham Light" pitchFamily="50" charset="0"/>
          </a:endParaRPr>
        </a:p>
      </dgm:t>
    </dgm:pt>
    <dgm:pt modelId="{C772520F-B360-42D8-AE4E-8E515639EB6E}" type="sibTrans" cxnId="{C4357643-575C-4A2F-B594-0E5FDDEAD446}">
      <dgm:prSet/>
      <dgm:spPr/>
      <dgm:t>
        <a:bodyPr/>
        <a:lstStyle/>
        <a:p>
          <a:endParaRPr lang="en-US"/>
        </a:p>
      </dgm:t>
    </dgm:pt>
    <dgm:pt modelId="{61BBBC47-F2B6-4D29-A18A-C804456CBC53}" type="pres">
      <dgm:prSet presAssocID="{C674C54D-029E-4FC0-B1A5-2E3ADD22E045}" presName="CompostProcess" presStyleCnt="0">
        <dgm:presLayoutVars>
          <dgm:dir/>
          <dgm:resizeHandles val="exact"/>
        </dgm:presLayoutVars>
      </dgm:prSet>
      <dgm:spPr/>
    </dgm:pt>
    <dgm:pt modelId="{560C8704-87A3-4EE1-B394-E2FA8B266060}" type="pres">
      <dgm:prSet presAssocID="{C674C54D-029E-4FC0-B1A5-2E3ADD22E045}" presName="arrow" presStyleLbl="bgShp" presStyleIdx="0" presStyleCnt="1" custAng="10800000" custFlipHor="1" custScaleX="117647"/>
      <dgm:spPr>
        <a:solidFill>
          <a:srgbClr val="339933">
            <a:alpha val="13000"/>
          </a:srgbClr>
        </a:solidFill>
      </dgm:spPr>
    </dgm:pt>
    <dgm:pt modelId="{556DE406-5571-4D1D-AB5D-08D750850244}" type="pres">
      <dgm:prSet presAssocID="{C674C54D-029E-4FC0-B1A5-2E3ADD22E045}" presName="linearProcess" presStyleCnt="0"/>
      <dgm:spPr/>
    </dgm:pt>
    <dgm:pt modelId="{EF1AD65C-FE85-4493-9303-3F22B5C24748}" type="pres">
      <dgm:prSet presAssocID="{CB6334F3-F673-4AC3-ACB2-99DEB0EDB615}" presName="textNode" presStyleLbl="node1" presStyleIdx="0" presStyleCnt="3" custLinFactX="198974" custLinFactNeighborX="200000" custLinFactNeighborY="-439">
        <dgm:presLayoutVars>
          <dgm:bulletEnabled val="1"/>
        </dgm:presLayoutVars>
      </dgm:prSet>
      <dgm:spPr/>
    </dgm:pt>
    <dgm:pt modelId="{8CDCBF3A-251A-4A13-9858-09DF3AF43DE7}" type="pres">
      <dgm:prSet presAssocID="{ADC66D2F-3270-41DA-8BFD-49D7C1323D29}" presName="sibTrans" presStyleCnt="0"/>
      <dgm:spPr/>
    </dgm:pt>
    <dgm:pt modelId="{8347B1CA-3CE6-4DEE-A907-64C6A773D7E0}" type="pres">
      <dgm:prSet presAssocID="{E2F67BDE-546C-4BB4-A3C9-561C382BCBF0}" presName="textNode" presStyleLbl="node1" presStyleIdx="1" presStyleCnt="3">
        <dgm:presLayoutVars>
          <dgm:bulletEnabled val="1"/>
        </dgm:presLayoutVars>
      </dgm:prSet>
      <dgm:spPr/>
    </dgm:pt>
    <dgm:pt modelId="{96096762-502A-4371-8484-A1407482C8BA}" type="pres">
      <dgm:prSet presAssocID="{38F1F62B-30FC-4ADF-8E6F-AD2736F3D456}" presName="sibTrans" presStyleCnt="0"/>
      <dgm:spPr/>
    </dgm:pt>
    <dgm:pt modelId="{6ECB64F7-96E1-4D45-8882-BD1A6C9AC9CF}" type="pres">
      <dgm:prSet presAssocID="{E0A14C8B-811B-48C6-82A5-CE358EBDE171}" presName="textNode" presStyleLbl="node1" presStyleIdx="2" presStyleCnt="3" custLinFactX="-199049" custLinFactNeighborX="-200000" custLinFactNeighborY="-439">
        <dgm:presLayoutVars>
          <dgm:bulletEnabled val="1"/>
        </dgm:presLayoutVars>
      </dgm:prSet>
      <dgm:spPr/>
    </dgm:pt>
  </dgm:ptLst>
  <dgm:cxnLst>
    <dgm:cxn modelId="{6458F52B-CEDA-4316-8483-2F7F48C6B3E6}" type="presOf" srcId="{E2F67BDE-546C-4BB4-A3C9-561C382BCBF0}" destId="{8347B1CA-3CE6-4DEE-A907-64C6A773D7E0}" srcOrd="0" destOrd="0" presId="urn:microsoft.com/office/officeart/2005/8/layout/hProcess9"/>
    <dgm:cxn modelId="{1C9F115D-2AFB-43FE-8658-DE89B841BE1F}" type="presOf" srcId="{CB6334F3-F673-4AC3-ACB2-99DEB0EDB615}" destId="{EF1AD65C-FE85-4493-9303-3F22B5C24748}" srcOrd="0" destOrd="0" presId="urn:microsoft.com/office/officeart/2005/8/layout/hProcess9"/>
    <dgm:cxn modelId="{C4357643-575C-4A2F-B594-0E5FDDEAD446}" srcId="{C674C54D-029E-4FC0-B1A5-2E3ADD22E045}" destId="{E0A14C8B-811B-48C6-82A5-CE358EBDE171}" srcOrd="2" destOrd="0" parTransId="{CF0E9D08-99FC-4509-880E-1102E4309AD0}" sibTransId="{C772520F-B360-42D8-AE4E-8E515639EB6E}"/>
    <dgm:cxn modelId="{F8A8BF7C-4DFD-414D-9D88-24C7A76A0453}" srcId="{C674C54D-029E-4FC0-B1A5-2E3ADD22E045}" destId="{CB6334F3-F673-4AC3-ACB2-99DEB0EDB615}" srcOrd="0" destOrd="0" parTransId="{18B4628A-FB33-4E79-A589-27AC9C85D5B5}" sibTransId="{ADC66D2F-3270-41DA-8BFD-49D7C1323D29}"/>
    <dgm:cxn modelId="{32C7A78F-DFA0-4540-91B8-3B90AB301A5F}" type="presOf" srcId="{E0A14C8B-811B-48C6-82A5-CE358EBDE171}" destId="{6ECB64F7-96E1-4D45-8882-BD1A6C9AC9CF}" srcOrd="0" destOrd="0" presId="urn:microsoft.com/office/officeart/2005/8/layout/hProcess9"/>
    <dgm:cxn modelId="{5AC1EFC8-3AEE-44D8-9A3F-09A50E74522E}" type="presOf" srcId="{C674C54D-029E-4FC0-B1A5-2E3ADD22E045}" destId="{61BBBC47-F2B6-4D29-A18A-C804456CBC53}" srcOrd="0" destOrd="0" presId="urn:microsoft.com/office/officeart/2005/8/layout/hProcess9"/>
    <dgm:cxn modelId="{F981D6D7-B032-49EA-9DF8-A1ACF18C24CD}" srcId="{C674C54D-029E-4FC0-B1A5-2E3ADD22E045}" destId="{E2F67BDE-546C-4BB4-A3C9-561C382BCBF0}" srcOrd="1" destOrd="0" parTransId="{D8232E13-CA80-4A97-96D3-CC5F71B77D5E}" sibTransId="{38F1F62B-30FC-4ADF-8E6F-AD2736F3D456}"/>
    <dgm:cxn modelId="{AFECA959-068B-4693-944D-F26DA05E00D6}" type="presParOf" srcId="{61BBBC47-F2B6-4D29-A18A-C804456CBC53}" destId="{560C8704-87A3-4EE1-B394-E2FA8B266060}" srcOrd="0" destOrd="0" presId="urn:microsoft.com/office/officeart/2005/8/layout/hProcess9"/>
    <dgm:cxn modelId="{492740D3-1D8A-4EEA-BD55-D02712428ABA}" type="presParOf" srcId="{61BBBC47-F2B6-4D29-A18A-C804456CBC53}" destId="{556DE406-5571-4D1D-AB5D-08D750850244}" srcOrd="1" destOrd="0" presId="urn:microsoft.com/office/officeart/2005/8/layout/hProcess9"/>
    <dgm:cxn modelId="{4B948492-3247-448E-942C-0A2742B9140D}" type="presParOf" srcId="{556DE406-5571-4D1D-AB5D-08D750850244}" destId="{EF1AD65C-FE85-4493-9303-3F22B5C24748}" srcOrd="0" destOrd="0" presId="urn:microsoft.com/office/officeart/2005/8/layout/hProcess9"/>
    <dgm:cxn modelId="{937FD9E0-E852-4525-B999-813A7C0DD5C2}" type="presParOf" srcId="{556DE406-5571-4D1D-AB5D-08D750850244}" destId="{8CDCBF3A-251A-4A13-9858-09DF3AF43DE7}" srcOrd="1" destOrd="0" presId="urn:microsoft.com/office/officeart/2005/8/layout/hProcess9"/>
    <dgm:cxn modelId="{E3600DCB-296E-4286-A64D-85BC99DCE122}" type="presParOf" srcId="{556DE406-5571-4D1D-AB5D-08D750850244}" destId="{8347B1CA-3CE6-4DEE-A907-64C6A773D7E0}" srcOrd="2" destOrd="0" presId="urn:microsoft.com/office/officeart/2005/8/layout/hProcess9"/>
    <dgm:cxn modelId="{94C233AC-77D2-4761-B659-003A3D175F7B}" type="presParOf" srcId="{556DE406-5571-4D1D-AB5D-08D750850244}" destId="{96096762-502A-4371-8484-A1407482C8BA}" srcOrd="3" destOrd="0" presId="urn:microsoft.com/office/officeart/2005/8/layout/hProcess9"/>
    <dgm:cxn modelId="{9AA52835-10EC-4F8F-9E57-C09E6454270A}" type="presParOf" srcId="{556DE406-5571-4D1D-AB5D-08D750850244}" destId="{6ECB64F7-96E1-4D45-8882-BD1A6C9AC9CF}" srcOrd="4" destOrd="0" presId="urn:microsoft.com/office/officeart/2005/8/layout/hProcess9"/>
  </dgm:cxnLst>
  <dgm:bg/>
  <dgm:whole>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5D410A-0121-44F6-BBDB-8695CEDF1982}" type="doc">
      <dgm:prSet loTypeId="urn:microsoft.com/office/officeart/2005/8/layout/orgChart1" loCatId="hierarchy" qsTypeId="urn:microsoft.com/office/officeart/2005/8/quickstyle/simple3" qsCatId="simple" csTypeId="urn:microsoft.com/office/officeart/2005/8/colors/accent2_4" csCatId="accent2" phldr="1"/>
      <dgm:spPr/>
      <dgm:t>
        <a:bodyPr/>
        <a:lstStyle/>
        <a:p>
          <a:endParaRPr lang="en-US"/>
        </a:p>
      </dgm:t>
    </dgm:pt>
    <dgm:pt modelId="{4EE6FBD8-AE0E-4921-8CF9-2A86EB32B486}" type="parTrans" cxnId="{381A184F-9D2F-44AC-8C9E-6011D4E145DD}">
      <dgm:prSet/>
      <dgm:spPr/>
      <dgm:t>
        <a:bodyPr/>
        <a:lstStyle/>
        <a:p>
          <a:endParaRPr lang="en-US" sz="2800"/>
        </a:p>
      </dgm:t>
    </dgm:pt>
    <dgm:pt modelId="{10E004CD-C3DB-4977-B8BB-4FD4F33E4B73}">
      <dgm:prSet phldrT="[Text]" custT="1"/>
      <dgm:spPr/>
      <dgm:t>
        <a:bodyPr/>
        <a:lstStyle/>
        <a:p>
          <a:pPr>
            <a:defRPr b="0" i="0"/>
          </a:pPr>
          <a:r>
            <a:rPr lang="x-none" sz="2800" b="1" dirty="0">
              <a:latin typeface="Gotham Light" pitchFamily="50" charset="0"/>
            </a:rPr>
            <a:t>Jefe del equipo</a:t>
          </a:r>
        </a:p>
      </dgm:t>
    </dgm:pt>
    <dgm:pt modelId="{4D3856C7-F6DA-455F-B19E-472560868B26}" type="parTrans" cxnId="{8070F82C-2F69-4E33-9508-9B67BE88A6DA}">
      <dgm:prSet/>
      <dgm:spPr/>
      <dgm:t>
        <a:bodyPr/>
        <a:lstStyle/>
        <a:p>
          <a:endParaRPr lang="en-US" sz="2800"/>
        </a:p>
      </dgm:t>
    </dgm:pt>
    <dgm:pt modelId="{EFC9C1B2-912C-4CAB-8BC8-8E96DE34C104}" type="asst">
      <dgm:prSet phldrT="[Text]" custT="1"/>
      <dgm:spPr/>
      <dgm:t>
        <a:bodyPr/>
        <a:lstStyle/>
        <a:p>
          <a:pPr>
            <a:defRPr b="0" i="0"/>
          </a:pPr>
          <a:r>
            <a:rPr lang="x-none" sz="2800" dirty="0">
              <a:latin typeface="Gotham Light" pitchFamily="50" charset="0"/>
            </a:rPr>
            <a:t>Epidemiólogo </a:t>
          </a:r>
        </a:p>
      </dgm:t>
    </dgm:pt>
    <dgm:pt modelId="{AF1800B2-BF55-445D-8C4B-25A9CED5F9CB}" type="sibTrans" cxnId="{8070F82C-2F69-4E33-9508-9B67BE88A6DA}">
      <dgm:prSet/>
      <dgm:spPr/>
      <dgm:t>
        <a:bodyPr/>
        <a:lstStyle/>
        <a:p>
          <a:endParaRPr lang="en-US" sz="2800"/>
        </a:p>
      </dgm:t>
    </dgm:pt>
    <dgm:pt modelId="{FF9F81A1-23CD-41FB-8C85-30768C82E502}" type="parTrans" cxnId="{39B53B1D-E04F-4554-A10E-CF67E7E77E1C}">
      <dgm:prSet/>
      <dgm:spPr/>
      <dgm:t>
        <a:bodyPr/>
        <a:lstStyle/>
        <a:p>
          <a:endParaRPr lang="en-US" sz="2800"/>
        </a:p>
      </dgm:t>
    </dgm:pt>
    <dgm:pt modelId="{9FEA6357-0018-4AFD-A496-6094349C7468}" type="asst">
      <dgm:prSet custT="1"/>
      <dgm:spPr/>
      <dgm:t>
        <a:bodyPr/>
        <a:lstStyle/>
        <a:p>
          <a:pPr>
            <a:defRPr b="0" i="0"/>
          </a:pPr>
          <a:r>
            <a:rPr lang="x-none" sz="2800" dirty="0">
              <a:latin typeface="Gotham Light" pitchFamily="50" charset="0"/>
            </a:rPr>
            <a:t>Técnico de laboratorio</a:t>
          </a:r>
        </a:p>
      </dgm:t>
    </dgm:pt>
    <dgm:pt modelId="{96F27988-0FC5-41F7-B765-BB223E913EC2}" type="sibTrans" cxnId="{39B53B1D-E04F-4554-A10E-CF67E7E77E1C}">
      <dgm:prSet/>
      <dgm:spPr/>
      <dgm:t>
        <a:bodyPr/>
        <a:lstStyle/>
        <a:p>
          <a:endParaRPr lang="en-US" sz="2800"/>
        </a:p>
      </dgm:t>
    </dgm:pt>
    <dgm:pt modelId="{7C3D3259-4AE1-4D68-B201-F13E861FC254}" type="parTrans" cxnId="{296D0147-196E-442F-A75B-46A13F656D57}">
      <dgm:prSet/>
      <dgm:spPr/>
      <dgm:t>
        <a:bodyPr/>
        <a:lstStyle/>
        <a:p>
          <a:endParaRPr lang="en-US" sz="2800"/>
        </a:p>
      </dgm:t>
    </dgm:pt>
    <dgm:pt modelId="{C1CFD0BB-6687-497F-9910-16BA6EDB82D3}" type="asst">
      <dgm:prSet custT="1"/>
      <dgm:spPr/>
      <dgm:t>
        <a:bodyPr/>
        <a:lstStyle/>
        <a:p>
          <a:pPr>
            <a:defRPr b="0" i="0"/>
          </a:pPr>
          <a:r>
            <a:rPr lang="x-none" sz="2800" dirty="0">
              <a:latin typeface="Gotham Light" pitchFamily="50" charset="0"/>
            </a:rPr>
            <a:t>Especialista en salud ambiental</a:t>
          </a:r>
        </a:p>
      </dgm:t>
    </dgm:pt>
    <dgm:pt modelId="{8AA02FEB-2CC0-4091-9BA8-E3C0B9903316}" type="sibTrans" cxnId="{296D0147-196E-442F-A75B-46A13F656D57}">
      <dgm:prSet/>
      <dgm:spPr/>
      <dgm:t>
        <a:bodyPr/>
        <a:lstStyle/>
        <a:p>
          <a:endParaRPr lang="en-US" sz="2800"/>
        </a:p>
      </dgm:t>
    </dgm:pt>
    <dgm:pt modelId="{DFE96001-3591-422B-A6DE-6E7DEEF912C8}" type="parTrans" cxnId="{1A65E169-33B0-4B44-B1EF-F1C8087677A3}">
      <dgm:prSet/>
      <dgm:spPr/>
      <dgm:t>
        <a:bodyPr/>
        <a:lstStyle/>
        <a:p>
          <a:endParaRPr lang="en-US" sz="2800"/>
        </a:p>
      </dgm:t>
    </dgm:pt>
    <dgm:pt modelId="{0283A6F1-80DD-403B-B1AB-96E6856CC5C7}" type="asst">
      <dgm:prSet custT="1"/>
      <dgm:spPr/>
      <dgm:t>
        <a:bodyPr/>
        <a:lstStyle/>
        <a:p>
          <a:pPr>
            <a:defRPr b="0" i="0"/>
          </a:pPr>
          <a:r>
            <a:rPr lang="x-none" sz="2800" dirty="0">
              <a:latin typeface="Gotham Light" pitchFamily="50" charset="0"/>
            </a:rPr>
            <a:t>Clínicos</a:t>
          </a:r>
        </a:p>
      </dgm:t>
    </dgm:pt>
    <dgm:pt modelId="{70BDEC0A-6788-4C99-8DE4-9721F809BE03}" type="sibTrans" cxnId="{1A65E169-33B0-4B44-B1EF-F1C8087677A3}">
      <dgm:prSet/>
      <dgm:spPr/>
      <dgm:t>
        <a:bodyPr/>
        <a:lstStyle/>
        <a:p>
          <a:endParaRPr lang="en-US" sz="2800"/>
        </a:p>
      </dgm:t>
    </dgm:pt>
    <dgm:pt modelId="{3D215E59-0DC8-4D26-BFCC-489701771E07}" type="parTrans" cxnId="{B1ACC311-E096-4938-BD5C-8A1CB35C382A}">
      <dgm:prSet/>
      <dgm:spPr/>
      <dgm:t>
        <a:bodyPr/>
        <a:lstStyle/>
        <a:p>
          <a:endParaRPr lang="en-US" sz="2800"/>
        </a:p>
      </dgm:t>
    </dgm:pt>
    <dgm:pt modelId="{9D139054-44AE-4833-8BDB-37D50A0A22D3}">
      <dgm:prSet phldrT="[Text]" custT="1"/>
      <dgm:spPr/>
      <dgm:t>
        <a:bodyPr/>
        <a:lstStyle/>
        <a:p>
          <a:pPr>
            <a:defRPr b="0" i="0"/>
          </a:pPr>
          <a:r>
            <a:rPr lang="x-none" sz="2800" dirty="0">
              <a:latin typeface="Gotham Light" pitchFamily="50" charset="0"/>
            </a:rPr>
            <a:t>Entrevistadores</a:t>
          </a:r>
        </a:p>
      </dgm:t>
    </dgm:pt>
    <dgm:pt modelId="{3C105798-BA41-478F-8303-6EA7974643D2}" type="sibTrans" cxnId="{B1ACC311-E096-4938-BD5C-8A1CB35C382A}">
      <dgm:prSet/>
      <dgm:spPr/>
      <dgm:t>
        <a:bodyPr/>
        <a:lstStyle/>
        <a:p>
          <a:endParaRPr lang="en-US" sz="2800"/>
        </a:p>
      </dgm:t>
    </dgm:pt>
    <dgm:pt modelId="{22ED4C3C-4B44-4ED4-A865-660BCA860AC2}" type="parTrans" cxnId="{CF758A8D-74F8-41B5-BE76-0BB36A36F18A}">
      <dgm:prSet/>
      <dgm:spPr/>
      <dgm:t>
        <a:bodyPr/>
        <a:lstStyle/>
        <a:p>
          <a:endParaRPr lang="en-US" sz="2800"/>
        </a:p>
      </dgm:t>
    </dgm:pt>
    <dgm:pt modelId="{C31BA532-AD54-4F5B-8850-4E86A24186A3}">
      <dgm:prSet phldrT="[Text]" custT="1"/>
      <dgm:spPr/>
      <dgm:t>
        <a:bodyPr/>
        <a:lstStyle/>
        <a:p>
          <a:pPr>
            <a:defRPr b="0" i="0"/>
          </a:pPr>
          <a:r>
            <a:rPr lang="x-none" sz="2800" dirty="0">
              <a:latin typeface="Gotham Light" pitchFamily="50" charset="0"/>
            </a:rPr>
            <a:t>Organismos reguladores</a:t>
          </a:r>
        </a:p>
      </dgm:t>
    </dgm:pt>
    <dgm:pt modelId="{74B29675-D969-4F9D-9AEA-A02ED90F5E03}" type="sibTrans" cxnId="{CF758A8D-74F8-41B5-BE76-0BB36A36F18A}">
      <dgm:prSet/>
      <dgm:spPr/>
      <dgm:t>
        <a:bodyPr/>
        <a:lstStyle/>
        <a:p>
          <a:endParaRPr lang="en-US" sz="2800"/>
        </a:p>
      </dgm:t>
    </dgm:pt>
    <dgm:pt modelId="{B488F8BB-E962-4BD6-9F72-A1ED0EB6A650}" type="sibTrans" cxnId="{381A184F-9D2F-44AC-8C9E-6011D4E145DD}">
      <dgm:prSet/>
      <dgm:spPr/>
      <dgm:t>
        <a:bodyPr/>
        <a:lstStyle/>
        <a:p>
          <a:endParaRPr lang="en-US" sz="2800"/>
        </a:p>
      </dgm:t>
    </dgm:pt>
    <dgm:pt modelId="{63322031-2DD4-4836-AF29-B8C5B2535F6B}" type="pres">
      <dgm:prSet presAssocID="{E55D410A-0121-44F6-BBDB-8695CEDF1982}" presName="hierChild1" presStyleCnt="0">
        <dgm:presLayoutVars>
          <dgm:orgChart val="1"/>
          <dgm:chPref val="1"/>
          <dgm:dir/>
          <dgm:animOne val="branch"/>
          <dgm:animLvl val="lvl"/>
          <dgm:resizeHandles/>
        </dgm:presLayoutVars>
      </dgm:prSet>
      <dgm:spPr/>
    </dgm:pt>
    <dgm:pt modelId="{80368FB0-F41F-4D6F-921D-B96C7C05F864}" type="pres">
      <dgm:prSet presAssocID="{10E004CD-C3DB-4977-B8BB-4FD4F33E4B73}" presName="hierRoot1" presStyleCnt="0">
        <dgm:presLayoutVars>
          <dgm:hierBranch val="init"/>
        </dgm:presLayoutVars>
      </dgm:prSet>
      <dgm:spPr/>
    </dgm:pt>
    <dgm:pt modelId="{FBC8B5E6-CFB1-48E2-A20A-B9C68675CC86}" type="pres">
      <dgm:prSet presAssocID="{10E004CD-C3DB-4977-B8BB-4FD4F33E4B73}" presName="rootComposite1" presStyleCnt="0"/>
      <dgm:spPr/>
    </dgm:pt>
    <dgm:pt modelId="{193AED51-71CE-4918-9B5C-4698A7F52B80}" type="pres">
      <dgm:prSet presAssocID="{10E004CD-C3DB-4977-B8BB-4FD4F33E4B73}" presName="rootText1" presStyleLbl="node0" presStyleIdx="0" presStyleCnt="1" custScaleX="236539" custLinFactNeighborX="-1848" custLinFactNeighborY="-5476">
        <dgm:presLayoutVars>
          <dgm:chPref val="3"/>
        </dgm:presLayoutVars>
      </dgm:prSet>
      <dgm:spPr/>
    </dgm:pt>
    <dgm:pt modelId="{C9C5DFEA-B61A-427A-82D3-E1E4C701C46A}" type="pres">
      <dgm:prSet presAssocID="{10E004CD-C3DB-4977-B8BB-4FD4F33E4B73}" presName="rootConnector1" presStyleLbl="node1" presStyleIdx="0" presStyleCnt="0"/>
      <dgm:spPr/>
    </dgm:pt>
    <dgm:pt modelId="{E97BF450-0278-4AC1-81D7-38715B9F9006}" type="pres">
      <dgm:prSet presAssocID="{10E004CD-C3DB-4977-B8BB-4FD4F33E4B73}" presName="hierChild2" presStyleCnt="0"/>
      <dgm:spPr/>
    </dgm:pt>
    <dgm:pt modelId="{237F1EF6-E693-426F-B379-B205DC6E3246}" type="pres">
      <dgm:prSet presAssocID="{3D215E59-0DC8-4D26-BFCC-489701771E07}" presName="Name37" presStyleLbl="parChTrans1D2" presStyleIdx="0" presStyleCnt="6"/>
      <dgm:spPr/>
    </dgm:pt>
    <dgm:pt modelId="{4CEEFFD4-6C36-42F3-9AF3-134C6FB572E1}" type="pres">
      <dgm:prSet presAssocID="{9D139054-44AE-4833-8BDB-37D50A0A22D3}" presName="hierRoot2" presStyleCnt="0">
        <dgm:presLayoutVars>
          <dgm:hierBranch val="init"/>
        </dgm:presLayoutVars>
      </dgm:prSet>
      <dgm:spPr/>
    </dgm:pt>
    <dgm:pt modelId="{EAFB9083-31BC-4297-B8FE-04F9A92CA0EA}" type="pres">
      <dgm:prSet presAssocID="{9D139054-44AE-4833-8BDB-37D50A0A22D3}" presName="rootComposite" presStyleCnt="0"/>
      <dgm:spPr/>
    </dgm:pt>
    <dgm:pt modelId="{7265FCA7-2689-4691-836D-FF8C8992A07A}" type="pres">
      <dgm:prSet presAssocID="{9D139054-44AE-4833-8BDB-37D50A0A22D3}" presName="rootText" presStyleLbl="node2" presStyleIdx="0" presStyleCnt="2" custScaleX="183198">
        <dgm:presLayoutVars>
          <dgm:chPref val="3"/>
        </dgm:presLayoutVars>
      </dgm:prSet>
      <dgm:spPr/>
    </dgm:pt>
    <dgm:pt modelId="{71EE578E-4A50-4EA5-86B1-CE7D14CC5587}" type="pres">
      <dgm:prSet presAssocID="{9D139054-44AE-4833-8BDB-37D50A0A22D3}" presName="rootConnector" presStyleLbl="node2" presStyleIdx="0" presStyleCnt="2"/>
      <dgm:spPr/>
    </dgm:pt>
    <dgm:pt modelId="{ACFC4FCB-FD5E-43A9-8DEF-B560FFFB384C}" type="pres">
      <dgm:prSet presAssocID="{9D139054-44AE-4833-8BDB-37D50A0A22D3}" presName="hierChild4" presStyleCnt="0"/>
      <dgm:spPr/>
    </dgm:pt>
    <dgm:pt modelId="{B39AD17C-325B-4C40-923E-0D72168308D1}" type="pres">
      <dgm:prSet presAssocID="{9D139054-44AE-4833-8BDB-37D50A0A22D3}" presName="hierChild5" presStyleCnt="0"/>
      <dgm:spPr/>
    </dgm:pt>
    <dgm:pt modelId="{847AEE16-F6E6-410E-9CFD-B988C5342E33}" type="pres">
      <dgm:prSet presAssocID="{22ED4C3C-4B44-4ED4-A865-660BCA860AC2}" presName="Name37" presStyleLbl="parChTrans1D2" presStyleIdx="1" presStyleCnt="6"/>
      <dgm:spPr/>
    </dgm:pt>
    <dgm:pt modelId="{E59AFB4D-2C67-4FB7-AD3A-79E52B4049A4}" type="pres">
      <dgm:prSet presAssocID="{C31BA532-AD54-4F5B-8850-4E86A24186A3}" presName="hierRoot2" presStyleCnt="0">
        <dgm:presLayoutVars>
          <dgm:hierBranch val="init"/>
        </dgm:presLayoutVars>
      </dgm:prSet>
      <dgm:spPr/>
    </dgm:pt>
    <dgm:pt modelId="{6F959D57-C9C9-4170-8A43-907BD8A5CD30}" type="pres">
      <dgm:prSet presAssocID="{C31BA532-AD54-4F5B-8850-4E86A24186A3}" presName="rootComposite" presStyleCnt="0"/>
      <dgm:spPr/>
    </dgm:pt>
    <dgm:pt modelId="{A30DC8D9-530B-49BD-A7AF-EF2427ACF48D}" type="pres">
      <dgm:prSet presAssocID="{C31BA532-AD54-4F5B-8850-4E86A24186A3}" presName="rootText" presStyleLbl="node2" presStyleIdx="1" presStyleCnt="2" custScaleX="167099">
        <dgm:presLayoutVars>
          <dgm:chPref val="3"/>
        </dgm:presLayoutVars>
      </dgm:prSet>
      <dgm:spPr/>
    </dgm:pt>
    <dgm:pt modelId="{EB8AA47B-1AB7-443A-8371-E4142507335F}" type="pres">
      <dgm:prSet presAssocID="{C31BA532-AD54-4F5B-8850-4E86A24186A3}" presName="rootConnector" presStyleLbl="node2" presStyleIdx="1" presStyleCnt="2"/>
      <dgm:spPr/>
    </dgm:pt>
    <dgm:pt modelId="{E6AA81AF-BE20-416C-B389-B4E55D5065D5}" type="pres">
      <dgm:prSet presAssocID="{C31BA532-AD54-4F5B-8850-4E86A24186A3}" presName="hierChild4" presStyleCnt="0"/>
      <dgm:spPr/>
    </dgm:pt>
    <dgm:pt modelId="{F17A1F69-8D0D-4D6F-870C-9EEC1D4EB8E8}" type="pres">
      <dgm:prSet presAssocID="{C31BA532-AD54-4F5B-8850-4E86A24186A3}" presName="hierChild5" presStyleCnt="0"/>
      <dgm:spPr/>
    </dgm:pt>
    <dgm:pt modelId="{0855F4C9-9B49-4A7A-9B17-73FD0D0D0096}" type="pres">
      <dgm:prSet presAssocID="{10E004CD-C3DB-4977-B8BB-4FD4F33E4B73}" presName="hierChild3" presStyleCnt="0"/>
      <dgm:spPr/>
    </dgm:pt>
    <dgm:pt modelId="{4B3EC8EA-EDAD-4CD9-AA16-FCFE84846B22}" type="pres">
      <dgm:prSet presAssocID="{4D3856C7-F6DA-455F-B19E-472560868B26}" presName="Name111" presStyleLbl="parChTrans1D2" presStyleIdx="2" presStyleCnt="6"/>
      <dgm:spPr/>
    </dgm:pt>
    <dgm:pt modelId="{CD35C409-1690-47B4-B7CA-8D8B0C82E2C0}" type="pres">
      <dgm:prSet presAssocID="{EFC9C1B2-912C-4CAB-8BC8-8E96DE34C104}" presName="hierRoot3" presStyleCnt="0">
        <dgm:presLayoutVars>
          <dgm:hierBranch val="init"/>
        </dgm:presLayoutVars>
      </dgm:prSet>
      <dgm:spPr/>
    </dgm:pt>
    <dgm:pt modelId="{4C32DAEA-6E8F-412A-A0A4-498462E4EFC8}" type="pres">
      <dgm:prSet presAssocID="{EFC9C1B2-912C-4CAB-8BC8-8E96DE34C104}" presName="rootComposite3" presStyleCnt="0"/>
      <dgm:spPr/>
    </dgm:pt>
    <dgm:pt modelId="{E6BCB2DF-83B6-4BE8-A46F-C37D9ACE58E5}" type="pres">
      <dgm:prSet presAssocID="{EFC9C1B2-912C-4CAB-8BC8-8E96DE34C104}" presName="rootText3" presStyleLbl="asst1" presStyleIdx="0" presStyleCnt="4" custScaleX="178844">
        <dgm:presLayoutVars>
          <dgm:chPref val="3"/>
        </dgm:presLayoutVars>
      </dgm:prSet>
      <dgm:spPr/>
    </dgm:pt>
    <dgm:pt modelId="{EBAEFC71-2061-40B5-8418-5FD68E7BB75C}" type="pres">
      <dgm:prSet presAssocID="{EFC9C1B2-912C-4CAB-8BC8-8E96DE34C104}" presName="rootConnector3" presStyleLbl="asst1" presStyleIdx="0" presStyleCnt="4"/>
      <dgm:spPr/>
    </dgm:pt>
    <dgm:pt modelId="{3B129E13-3D5E-4E64-ADAB-F1843E1D2A71}" type="pres">
      <dgm:prSet presAssocID="{EFC9C1B2-912C-4CAB-8BC8-8E96DE34C104}" presName="hierChild6" presStyleCnt="0"/>
      <dgm:spPr/>
    </dgm:pt>
    <dgm:pt modelId="{F54C67F4-42A0-45C4-AB36-A810F359EB27}" type="pres">
      <dgm:prSet presAssocID="{EFC9C1B2-912C-4CAB-8BC8-8E96DE34C104}" presName="hierChild7" presStyleCnt="0"/>
      <dgm:spPr/>
    </dgm:pt>
    <dgm:pt modelId="{581D4B65-E169-4851-B1F2-EDD6080F8967}" type="pres">
      <dgm:prSet presAssocID="{FF9F81A1-23CD-41FB-8C85-30768C82E502}" presName="Name111" presStyleLbl="parChTrans1D2" presStyleIdx="3" presStyleCnt="6"/>
      <dgm:spPr/>
    </dgm:pt>
    <dgm:pt modelId="{B5BF732F-41CB-412F-B7E1-693C4932A1E6}" type="pres">
      <dgm:prSet presAssocID="{9FEA6357-0018-4AFD-A496-6094349C7468}" presName="hierRoot3" presStyleCnt="0">
        <dgm:presLayoutVars>
          <dgm:hierBranch val="init"/>
        </dgm:presLayoutVars>
      </dgm:prSet>
      <dgm:spPr/>
    </dgm:pt>
    <dgm:pt modelId="{043F20A5-73EE-4ADC-BB4F-CDE4A63C13EE}" type="pres">
      <dgm:prSet presAssocID="{9FEA6357-0018-4AFD-A496-6094349C7468}" presName="rootComposite3" presStyleCnt="0"/>
      <dgm:spPr/>
    </dgm:pt>
    <dgm:pt modelId="{04AB21CE-2486-4B37-BD5B-7943BB39627E}" type="pres">
      <dgm:prSet presAssocID="{9FEA6357-0018-4AFD-A496-6094349C7468}" presName="rootText3" presStyleLbl="asst1" presStyleIdx="1" presStyleCnt="4" custScaleX="175148">
        <dgm:presLayoutVars>
          <dgm:chPref val="3"/>
        </dgm:presLayoutVars>
      </dgm:prSet>
      <dgm:spPr/>
    </dgm:pt>
    <dgm:pt modelId="{43A02E80-49E1-4D2F-91DA-71526A1928F6}" type="pres">
      <dgm:prSet presAssocID="{9FEA6357-0018-4AFD-A496-6094349C7468}" presName="rootConnector3" presStyleLbl="asst1" presStyleIdx="1" presStyleCnt="4"/>
      <dgm:spPr/>
    </dgm:pt>
    <dgm:pt modelId="{B81D808C-DDA5-41C9-9E73-1A735E715241}" type="pres">
      <dgm:prSet presAssocID="{9FEA6357-0018-4AFD-A496-6094349C7468}" presName="hierChild6" presStyleCnt="0"/>
      <dgm:spPr/>
    </dgm:pt>
    <dgm:pt modelId="{8AE50B24-94AD-464B-BDFB-3516F6205C59}" type="pres">
      <dgm:prSet presAssocID="{9FEA6357-0018-4AFD-A496-6094349C7468}" presName="hierChild7" presStyleCnt="0"/>
      <dgm:spPr/>
    </dgm:pt>
    <dgm:pt modelId="{0A9A820E-ED02-4C79-B57B-883DED32C9B9}" type="pres">
      <dgm:prSet presAssocID="{7C3D3259-4AE1-4D68-B201-F13E861FC254}" presName="Name111" presStyleLbl="parChTrans1D2" presStyleIdx="4" presStyleCnt="6"/>
      <dgm:spPr/>
    </dgm:pt>
    <dgm:pt modelId="{0A416B7B-5CFE-4D5E-AFF1-F341409AB0A5}" type="pres">
      <dgm:prSet presAssocID="{C1CFD0BB-6687-497F-9910-16BA6EDB82D3}" presName="hierRoot3" presStyleCnt="0">
        <dgm:presLayoutVars>
          <dgm:hierBranch val="init"/>
        </dgm:presLayoutVars>
      </dgm:prSet>
      <dgm:spPr/>
    </dgm:pt>
    <dgm:pt modelId="{608ABA82-813F-4325-955A-D1537237FA82}" type="pres">
      <dgm:prSet presAssocID="{C1CFD0BB-6687-497F-9910-16BA6EDB82D3}" presName="rootComposite3" presStyleCnt="0"/>
      <dgm:spPr/>
    </dgm:pt>
    <dgm:pt modelId="{B58B5739-9A61-4EC9-97C1-5342CE593DE1}" type="pres">
      <dgm:prSet presAssocID="{C1CFD0BB-6687-497F-9910-16BA6EDB82D3}" presName="rootText3" presStyleLbl="asst1" presStyleIdx="2" presStyleCnt="4" custScaleX="170125">
        <dgm:presLayoutVars>
          <dgm:chPref val="3"/>
        </dgm:presLayoutVars>
      </dgm:prSet>
      <dgm:spPr/>
    </dgm:pt>
    <dgm:pt modelId="{03BA9125-DAF2-47E4-B5A8-D7594E5F07DA}" type="pres">
      <dgm:prSet presAssocID="{C1CFD0BB-6687-497F-9910-16BA6EDB82D3}" presName="rootConnector3" presStyleLbl="asst1" presStyleIdx="2" presStyleCnt="4"/>
      <dgm:spPr/>
    </dgm:pt>
    <dgm:pt modelId="{7570E4BC-8AB2-4DED-84E6-458C0CD4B2B7}" type="pres">
      <dgm:prSet presAssocID="{C1CFD0BB-6687-497F-9910-16BA6EDB82D3}" presName="hierChild6" presStyleCnt="0"/>
      <dgm:spPr/>
    </dgm:pt>
    <dgm:pt modelId="{F098957A-F89C-46BE-9A2B-DDC5CEF915FC}" type="pres">
      <dgm:prSet presAssocID="{C1CFD0BB-6687-497F-9910-16BA6EDB82D3}" presName="hierChild7" presStyleCnt="0"/>
      <dgm:spPr/>
    </dgm:pt>
    <dgm:pt modelId="{7C3C93C6-7D9C-42C2-BF06-BF0657CDA3C6}" type="pres">
      <dgm:prSet presAssocID="{DFE96001-3591-422B-A6DE-6E7DEEF912C8}" presName="Name111" presStyleLbl="parChTrans1D2" presStyleIdx="5" presStyleCnt="6"/>
      <dgm:spPr/>
    </dgm:pt>
    <dgm:pt modelId="{55C8D5D8-6C44-4E9A-8571-273701E7709D}" type="pres">
      <dgm:prSet presAssocID="{0283A6F1-80DD-403B-B1AB-96E6856CC5C7}" presName="hierRoot3" presStyleCnt="0">
        <dgm:presLayoutVars>
          <dgm:hierBranch val="init"/>
        </dgm:presLayoutVars>
      </dgm:prSet>
      <dgm:spPr/>
    </dgm:pt>
    <dgm:pt modelId="{AED637F7-0A47-4020-8D69-D7DFBD549F87}" type="pres">
      <dgm:prSet presAssocID="{0283A6F1-80DD-403B-B1AB-96E6856CC5C7}" presName="rootComposite3" presStyleCnt="0"/>
      <dgm:spPr/>
    </dgm:pt>
    <dgm:pt modelId="{A6E995B4-BB3C-4D1E-8584-CE4E19FF9684}" type="pres">
      <dgm:prSet presAssocID="{0283A6F1-80DD-403B-B1AB-96E6856CC5C7}" presName="rootText3" presStyleLbl="asst1" presStyleIdx="3" presStyleCnt="4" custScaleX="175149">
        <dgm:presLayoutVars>
          <dgm:chPref val="3"/>
        </dgm:presLayoutVars>
      </dgm:prSet>
      <dgm:spPr/>
    </dgm:pt>
    <dgm:pt modelId="{43F633E6-DF2E-41B5-9D04-314C7BA48D75}" type="pres">
      <dgm:prSet presAssocID="{0283A6F1-80DD-403B-B1AB-96E6856CC5C7}" presName="rootConnector3" presStyleLbl="asst1" presStyleIdx="3" presStyleCnt="4"/>
      <dgm:spPr/>
    </dgm:pt>
    <dgm:pt modelId="{60CC9612-6723-443B-9383-288A1141012F}" type="pres">
      <dgm:prSet presAssocID="{0283A6F1-80DD-403B-B1AB-96E6856CC5C7}" presName="hierChild6" presStyleCnt="0"/>
      <dgm:spPr/>
    </dgm:pt>
    <dgm:pt modelId="{5E22B627-E2A4-45F7-9B4C-06EFCC636B23}" type="pres">
      <dgm:prSet presAssocID="{0283A6F1-80DD-403B-B1AB-96E6856CC5C7}" presName="hierChild7" presStyleCnt="0"/>
      <dgm:spPr/>
    </dgm:pt>
  </dgm:ptLst>
  <dgm:cxnLst>
    <dgm:cxn modelId="{767BC201-C642-4A6F-B1F6-9A9C28F8F602}" type="presOf" srcId="{9D139054-44AE-4833-8BDB-37D50A0A22D3}" destId="{71EE578E-4A50-4EA5-86B1-CE7D14CC5587}" srcOrd="1" destOrd="0" presId="urn:microsoft.com/office/officeart/2005/8/layout/orgChart1"/>
    <dgm:cxn modelId="{16B4FF0E-FD80-40F5-88CC-4DFE70B5514C}" type="presOf" srcId="{7C3D3259-4AE1-4D68-B201-F13E861FC254}" destId="{0A9A820E-ED02-4C79-B57B-883DED32C9B9}" srcOrd="0" destOrd="0" presId="urn:microsoft.com/office/officeart/2005/8/layout/orgChart1"/>
    <dgm:cxn modelId="{B1ACC311-E096-4938-BD5C-8A1CB35C382A}" srcId="{10E004CD-C3DB-4977-B8BB-4FD4F33E4B73}" destId="{9D139054-44AE-4833-8BDB-37D50A0A22D3}" srcOrd="4" destOrd="0" parTransId="{3D215E59-0DC8-4D26-BFCC-489701771E07}" sibTransId="{3C105798-BA41-478F-8303-6EA7974643D2}"/>
    <dgm:cxn modelId="{6DDA7114-C63A-43AF-BC75-908A05704A1E}" type="presOf" srcId="{EFC9C1B2-912C-4CAB-8BC8-8E96DE34C104}" destId="{EBAEFC71-2061-40B5-8418-5FD68E7BB75C}" srcOrd="1" destOrd="0" presId="urn:microsoft.com/office/officeart/2005/8/layout/orgChart1"/>
    <dgm:cxn modelId="{0E39BC1A-7727-43DC-94E3-77D30BD465A4}" type="presOf" srcId="{10E004CD-C3DB-4977-B8BB-4FD4F33E4B73}" destId="{C9C5DFEA-B61A-427A-82D3-E1E4C701C46A}" srcOrd="1" destOrd="0" presId="urn:microsoft.com/office/officeart/2005/8/layout/orgChart1"/>
    <dgm:cxn modelId="{39B53B1D-E04F-4554-A10E-CF67E7E77E1C}" srcId="{10E004CD-C3DB-4977-B8BB-4FD4F33E4B73}" destId="{9FEA6357-0018-4AFD-A496-6094349C7468}" srcOrd="1" destOrd="0" parTransId="{FF9F81A1-23CD-41FB-8C85-30768C82E502}" sibTransId="{96F27988-0FC5-41F7-B765-BB223E913EC2}"/>
    <dgm:cxn modelId="{16D84523-D088-4FAB-9E1B-3BEE82AF1091}" type="presOf" srcId="{C1CFD0BB-6687-497F-9910-16BA6EDB82D3}" destId="{03BA9125-DAF2-47E4-B5A8-D7594E5F07DA}" srcOrd="1" destOrd="0" presId="urn:microsoft.com/office/officeart/2005/8/layout/orgChart1"/>
    <dgm:cxn modelId="{8070F82C-2F69-4E33-9508-9B67BE88A6DA}" srcId="{10E004CD-C3DB-4977-B8BB-4FD4F33E4B73}" destId="{EFC9C1B2-912C-4CAB-8BC8-8E96DE34C104}" srcOrd="0" destOrd="0" parTransId="{4D3856C7-F6DA-455F-B19E-472560868B26}" sibTransId="{AF1800B2-BF55-445D-8C4B-25A9CED5F9CB}"/>
    <dgm:cxn modelId="{3A9AEB37-AB94-40CB-ABDF-79FA340D8F95}" type="presOf" srcId="{C31BA532-AD54-4F5B-8850-4E86A24186A3}" destId="{A30DC8D9-530B-49BD-A7AF-EF2427ACF48D}" srcOrd="0" destOrd="0" presId="urn:microsoft.com/office/officeart/2005/8/layout/orgChart1"/>
    <dgm:cxn modelId="{3DF61061-0F60-4DCF-8566-D14AC1EEABB4}" type="presOf" srcId="{9FEA6357-0018-4AFD-A496-6094349C7468}" destId="{43A02E80-49E1-4D2F-91DA-71526A1928F6}" srcOrd="1" destOrd="0" presId="urn:microsoft.com/office/officeart/2005/8/layout/orgChart1"/>
    <dgm:cxn modelId="{296D0147-196E-442F-A75B-46A13F656D57}" srcId="{10E004CD-C3DB-4977-B8BB-4FD4F33E4B73}" destId="{C1CFD0BB-6687-497F-9910-16BA6EDB82D3}" srcOrd="2" destOrd="0" parTransId="{7C3D3259-4AE1-4D68-B201-F13E861FC254}" sibTransId="{8AA02FEB-2CC0-4091-9BA8-E3C0B9903316}"/>
    <dgm:cxn modelId="{1A65E169-33B0-4B44-B1EF-F1C8087677A3}" srcId="{10E004CD-C3DB-4977-B8BB-4FD4F33E4B73}" destId="{0283A6F1-80DD-403B-B1AB-96E6856CC5C7}" srcOrd="3" destOrd="0" parTransId="{DFE96001-3591-422B-A6DE-6E7DEEF912C8}" sibTransId="{70BDEC0A-6788-4C99-8DE4-9721F809BE03}"/>
    <dgm:cxn modelId="{0AC6C96A-A66F-4357-9E8C-D4818B3FD86D}" type="presOf" srcId="{DFE96001-3591-422B-A6DE-6E7DEEF912C8}" destId="{7C3C93C6-7D9C-42C2-BF06-BF0657CDA3C6}" srcOrd="0" destOrd="0" presId="urn:microsoft.com/office/officeart/2005/8/layout/orgChart1"/>
    <dgm:cxn modelId="{20C57A4E-7102-4B76-81D1-6958BE454BF5}" type="presOf" srcId="{E55D410A-0121-44F6-BBDB-8695CEDF1982}" destId="{63322031-2DD4-4836-AF29-B8C5B2535F6B}" srcOrd="0" destOrd="0" presId="urn:microsoft.com/office/officeart/2005/8/layout/orgChart1"/>
    <dgm:cxn modelId="{381A184F-9D2F-44AC-8C9E-6011D4E145DD}" srcId="{E55D410A-0121-44F6-BBDB-8695CEDF1982}" destId="{10E004CD-C3DB-4977-B8BB-4FD4F33E4B73}" srcOrd="0" destOrd="0" parTransId="{4EE6FBD8-AE0E-4921-8CF9-2A86EB32B486}" sibTransId="{B488F8BB-E962-4BD6-9F72-A1ED0EB6A650}"/>
    <dgm:cxn modelId="{F875F58B-7C5F-4825-A9FF-6269BC032963}" type="presOf" srcId="{C31BA532-AD54-4F5B-8850-4E86A24186A3}" destId="{EB8AA47B-1AB7-443A-8371-E4142507335F}" srcOrd="1" destOrd="0" presId="urn:microsoft.com/office/officeart/2005/8/layout/orgChart1"/>
    <dgm:cxn modelId="{CF758A8D-74F8-41B5-BE76-0BB36A36F18A}" srcId="{10E004CD-C3DB-4977-B8BB-4FD4F33E4B73}" destId="{C31BA532-AD54-4F5B-8850-4E86A24186A3}" srcOrd="5" destOrd="0" parTransId="{22ED4C3C-4B44-4ED4-A865-660BCA860AC2}" sibTransId="{74B29675-D969-4F9D-9AEA-A02ED90F5E03}"/>
    <dgm:cxn modelId="{79ABB093-DD70-47E1-A7A9-ECBC823926DC}" type="presOf" srcId="{FF9F81A1-23CD-41FB-8C85-30768C82E502}" destId="{581D4B65-E169-4851-B1F2-EDD6080F8967}" srcOrd="0" destOrd="0" presId="urn:microsoft.com/office/officeart/2005/8/layout/orgChart1"/>
    <dgm:cxn modelId="{3170FC9C-7025-410C-B2B4-118AC5F2EF2C}" type="presOf" srcId="{3D215E59-0DC8-4D26-BFCC-489701771E07}" destId="{237F1EF6-E693-426F-B379-B205DC6E3246}" srcOrd="0" destOrd="0" presId="urn:microsoft.com/office/officeart/2005/8/layout/orgChart1"/>
    <dgm:cxn modelId="{9F29AA9E-AA3E-4009-9748-7FDDB64EE559}" type="presOf" srcId="{0283A6F1-80DD-403B-B1AB-96E6856CC5C7}" destId="{A6E995B4-BB3C-4D1E-8584-CE4E19FF9684}" srcOrd="0" destOrd="0" presId="urn:microsoft.com/office/officeart/2005/8/layout/orgChart1"/>
    <dgm:cxn modelId="{564FAF9E-0C5B-44F4-9289-1A65D95FA117}" type="presOf" srcId="{10E004CD-C3DB-4977-B8BB-4FD4F33E4B73}" destId="{193AED51-71CE-4918-9B5C-4698A7F52B80}" srcOrd="0" destOrd="0" presId="urn:microsoft.com/office/officeart/2005/8/layout/orgChart1"/>
    <dgm:cxn modelId="{C80865A4-24A2-450D-8639-B2F24CCA6F77}" type="presOf" srcId="{9D139054-44AE-4833-8BDB-37D50A0A22D3}" destId="{7265FCA7-2689-4691-836D-FF8C8992A07A}" srcOrd="0" destOrd="0" presId="urn:microsoft.com/office/officeart/2005/8/layout/orgChart1"/>
    <dgm:cxn modelId="{A63965B1-F8C2-472C-BB08-3F8A29D79172}" type="presOf" srcId="{C1CFD0BB-6687-497F-9910-16BA6EDB82D3}" destId="{B58B5739-9A61-4EC9-97C1-5342CE593DE1}" srcOrd="0" destOrd="0" presId="urn:microsoft.com/office/officeart/2005/8/layout/orgChart1"/>
    <dgm:cxn modelId="{D612C4C6-DD57-4A3D-B958-A1BEFCDC9930}" type="presOf" srcId="{22ED4C3C-4B44-4ED4-A865-660BCA860AC2}" destId="{847AEE16-F6E6-410E-9CFD-B988C5342E33}" srcOrd="0" destOrd="0" presId="urn:microsoft.com/office/officeart/2005/8/layout/orgChart1"/>
    <dgm:cxn modelId="{DC1B90CC-4B20-406E-A782-8990C8C68E33}" type="presOf" srcId="{EFC9C1B2-912C-4CAB-8BC8-8E96DE34C104}" destId="{E6BCB2DF-83B6-4BE8-A46F-C37D9ACE58E5}" srcOrd="0" destOrd="0" presId="urn:microsoft.com/office/officeart/2005/8/layout/orgChart1"/>
    <dgm:cxn modelId="{714CD0DC-7362-41B6-AEAE-1479CAD5DEBA}" type="presOf" srcId="{0283A6F1-80DD-403B-B1AB-96E6856CC5C7}" destId="{43F633E6-DF2E-41B5-9D04-314C7BA48D75}" srcOrd="1" destOrd="0" presId="urn:microsoft.com/office/officeart/2005/8/layout/orgChart1"/>
    <dgm:cxn modelId="{608B86E0-9516-409B-969C-F2DFB429410D}" type="presOf" srcId="{9FEA6357-0018-4AFD-A496-6094349C7468}" destId="{04AB21CE-2486-4B37-BD5B-7943BB39627E}" srcOrd="0" destOrd="0" presId="urn:microsoft.com/office/officeart/2005/8/layout/orgChart1"/>
    <dgm:cxn modelId="{67A954FB-9DCD-4521-91C9-C4EB5D442F83}" type="presOf" srcId="{4D3856C7-F6DA-455F-B19E-472560868B26}" destId="{4B3EC8EA-EDAD-4CD9-AA16-FCFE84846B22}" srcOrd="0" destOrd="0" presId="urn:microsoft.com/office/officeart/2005/8/layout/orgChart1"/>
    <dgm:cxn modelId="{3129B5A9-F635-4047-BE3F-DA767156C968}" type="presParOf" srcId="{63322031-2DD4-4836-AF29-B8C5B2535F6B}" destId="{80368FB0-F41F-4D6F-921D-B96C7C05F864}" srcOrd="0" destOrd="0" presId="urn:microsoft.com/office/officeart/2005/8/layout/orgChart1"/>
    <dgm:cxn modelId="{5D0474D2-DA8F-48D5-B949-F77AD14B2BBF}" type="presParOf" srcId="{80368FB0-F41F-4D6F-921D-B96C7C05F864}" destId="{FBC8B5E6-CFB1-48E2-A20A-B9C68675CC86}" srcOrd="0" destOrd="0" presId="urn:microsoft.com/office/officeart/2005/8/layout/orgChart1"/>
    <dgm:cxn modelId="{7D145C7B-DC12-4F12-AD92-FFAD7D1B036A}" type="presParOf" srcId="{FBC8B5E6-CFB1-48E2-A20A-B9C68675CC86}" destId="{193AED51-71CE-4918-9B5C-4698A7F52B80}" srcOrd="0" destOrd="0" presId="urn:microsoft.com/office/officeart/2005/8/layout/orgChart1"/>
    <dgm:cxn modelId="{4A2E90E4-4471-4C7B-9F8C-8314E387BC86}" type="presParOf" srcId="{FBC8B5E6-CFB1-48E2-A20A-B9C68675CC86}" destId="{C9C5DFEA-B61A-427A-82D3-E1E4C701C46A}" srcOrd="1" destOrd="0" presId="urn:microsoft.com/office/officeart/2005/8/layout/orgChart1"/>
    <dgm:cxn modelId="{96E78D81-6CAF-44D3-BF2E-9714F7EF9D54}" type="presParOf" srcId="{80368FB0-F41F-4D6F-921D-B96C7C05F864}" destId="{E97BF450-0278-4AC1-81D7-38715B9F9006}" srcOrd="1" destOrd="0" presId="urn:microsoft.com/office/officeart/2005/8/layout/orgChart1"/>
    <dgm:cxn modelId="{345B4869-CCB0-4F7D-B12F-8DB5D7320645}" type="presParOf" srcId="{E97BF450-0278-4AC1-81D7-38715B9F9006}" destId="{237F1EF6-E693-426F-B379-B205DC6E3246}" srcOrd="0" destOrd="0" presId="urn:microsoft.com/office/officeart/2005/8/layout/orgChart1"/>
    <dgm:cxn modelId="{5ACD4B83-E15F-403C-BAAD-09B4157669FA}" type="presParOf" srcId="{E97BF450-0278-4AC1-81D7-38715B9F9006}" destId="{4CEEFFD4-6C36-42F3-9AF3-134C6FB572E1}" srcOrd="1" destOrd="0" presId="urn:microsoft.com/office/officeart/2005/8/layout/orgChart1"/>
    <dgm:cxn modelId="{CA0C9DE1-B303-4B25-823C-4C60E3EB7DED}" type="presParOf" srcId="{4CEEFFD4-6C36-42F3-9AF3-134C6FB572E1}" destId="{EAFB9083-31BC-4297-B8FE-04F9A92CA0EA}" srcOrd="0" destOrd="0" presId="urn:microsoft.com/office/officeart/2005/8/layout/orgChart1"/>
    <dgm:cxn modelId="{4EC4CD32-2113-4605-9ED1-516E28AFA96B}" type="presParOf" srcId="{EAFB9083-31BC-4297-B8FE-04F9A92CA0EA}" destId="{7265FCA7-2689-4691-836D-FF8C8992A07A}" srcOrd="0" destOrd="0" presId="urn:microsoft.com/office/officeart/2005/8/layout/orgChart1"/>
    <dgm:cxn modelId="{7A4CF870-43DA-41F1-9D0F-EA07852753E9}" type="presParOf" srcId="{EAFB9083-31BC-4297-B8FE-04F9A92CA0EA}" destId="{71EE578E-4A50-4EA5-86B1-CE7D14CC5587}" srcOrd="1" destOrd="0" presId="urn:microsoft.com/office/officeart/2005/8/layout/orgChart1"/>
    <dgm:cxn modelId="{32DC0B1E-0F10-4653-95B3-335D7301C4CD}" type="presParOf" srcId="{4CEEFFD4-6C36-42F3-9AF3-134C6FB572E1}" destId="{ACFC4FCB-FD5E-43A9-8DEF-B560FFFB384C}" srcOrd="1" destOrd="0" presId="urn:microsoft.com/office/officeart/2005/8/layout/orgChart1"/>
    <dgm:cxn modelId="{E1383825-A224-4542-9314-938783419ECC}" type="presParOf" srcId="{4CEEFFD4-6C36-42F3-9AF3-134C6FB572E1}" destId="{B39AD17C-325B-4C40-923E-0D72168308D1}" srcOrd="2" destOrd="0" presId="urn:microsoft.com/office/officeart/2005/8/layout/orgChart1"/>
    <dgm:cxn modelId="{A7163D6D-E285-4583-97D5-374CDE38F6C1}" type="presParOf" srcId="{E97BF450-0278-4AC1-81D7-38715B9F9006}" destId="{847AEE16-F6E6-410E-9CFD-B988C5342E33}" srcOrd="2" destOrd="0" presId="urn:microsoft.com/office/officeart/2005/8/layout/orgChart1"/>
    <dgm:cxn modelId="{19B76659-EB2E-4BB6-9DB1-CAEDD1953B8B}" type="presParOf" srcId="{E97BF450-0278-4AC1-81D7-38715B9F9006}" destId="{E59AFB4D-2C67-4FB7-AD3A-79E52B4049A4}" srcOrd="3" destOrd="0" presId="urn:microsoft.com/office/officeart/2005/8/layout/orgChart1"/>
    <dgm:cxn modelId="{C5887341-3511-463C-9F96-59E1F40E8A11}" type="presParOf" srcId="{E59AFB4D-2C67-4FB7-AD3A-79E52B4049A4}" destId="{6F959D57-C9C9-4170-8A43-907BD8A5CD30}" srcOrd="0" destOrd="0" presId="urn:microsoft.com/office/officeart/2005/8/layout/orgChart1"/>
    <dgm:cxn modelId="{CA14B51D-B2A3-420B-9B6A-2527266FE203}" type="presParOf" srcId="{6F959D57-C9C9-4170-8A43-907BD8A5CD30}" destId="{A30DC8D9-530B-49BD-A7AF-EF2427ACF48D}" srcOrd="0" destOrd="0" presId="urn:microsoft.com/office/officeart/2005/8/layout/orgChart1"/>
    <dgm:cxn modelId="{F1284C88-6D5A-45D8-9D86-F3656EEF24DF}" type="presParOf" srcId="{6F959D57-C9C9-4170-8A43-907BD8A5CD30}" destId="{EB8AA47B-1AB7-443A-8371-E4142507335F}" srcOrd="1" destOrd="0" presId="urn:microsoft.com/office/officeart/2005/8/layout/orgChart1"/>
    <dgm:cxn modelId="{8AD9C43B-1031-4B61-8E25-02345026AA98}" type="presParOf" srcId="{E59AFB4D-2C67-4FB7-AD3A-79E52B4049A4}" destId="{E6AA81AF-BE20-416C-B389-B4E55D5065D5}" srcOrd="1" destOrd="0" presId="urn:microsoft.com/office/officeart/2005/8/layout/orgChart1"/>
    <dgm:cxn modelId="{BAD381E8-1FAE-40F5-83AB-37EE54D0419A}" type="presParOf" srcId="{E59AFB4D-2C67-4FB7-AD3A-79E52B4049A4}" destId="{F17A1F69-8D0D-4D6F-870C-9EEC1D4EB8E8}" srcOrd="2" destOrd="0" presId="urn:microsoft.com/office/officeart/2005/8/layout/orgChart1"/>
    <dgm:cxn modelId="{90277031-93A0-45A9-982A-AE6CDDEBD15A}" type="presParOf" srcId="{80368FB0-F41F-4D6F-921D-B96C7C05F864}" destId="{0855F4C9-9B49-4A7A-9B17-73FD0D0D0096}" srcOrd="2" destOrd="0" presId="urn:microsoft.com/office/officeart/2005/8/layout/orgChart1"/>
    <dgm:cxn modelId="{04413162-A0EB-4BA8-8B2C-71B927F3F55D}" type="presParOf" srcId="{0855F4C9-9B49-4A7A-9B17-73FD0D0D0096}" destId="{4B3EC8EA-EDAD-4CD9-AA16-FCFE84846B22}" srcOrd="0" destOrd="0" presId="urn:microsoft.com/office/officeart/2005/8/layout/orgChart1"/>
    <dgm:cxn modelId="{07725012-55DD-4E08-BB7C-3AF55C0396F5}" type="presParOf" srcId="{0855F4C9-9B49-4A7A-9B17-73FD0D0D0096}" destId="{CD35C409-1690-47B4-B7CA-8D8B0C82E2C0}" srcOrd="1" destOrd="0" presId="urn:microsoft.com/office/officeart/2005/8/layout/orgChart1"/>
    <dgm:cxn modelId="{55363A75-59D4-449D-A7E1-1FF1AE60C365}" type="presParOf" srcId="{CD35C409-1690-47B4-B7CA-8D8B0C82E2C0}" destId="{4C32DAEA-6E8F-412A-A0A4-498462E4EFC8}" srcOrd="0" destOrd="0" presId="urn:microsoft.com/office/officeart/2005/8/layout/orgChart1"/>
    <dgm:cxn modelId="{78235108-53D7-4931-80B5-8FEE741911A5}" type="presParOf" srcId="{4C32DAEA-6E8F-412A-A0A4-498462E4EFC8}" destId="{E6BCB2DF-83B6-4BE8-A46F-C37D9ACE58E5}" srcOrd="0" destOrd="0" presId="urn:microsoft.com/office/officeart/2005/8/layout/orgChart1"/>
    <dgm:cxn modelId="{56F68523-6D7A-4780-99C1-254FE85096E5}" type="presParOf" srcId="{4C32DAEA-6E8F-412A-A0A4-498462E4EFC8}" destId="{EBAEFC71-2061-40B5-8418-5FD68E7BB75C}" srcOrd="1" destOrd="0" presId="urn:microsoft.com/office/officeart/2005/8/layout/orgChart1"/>
    <dgm:cxn modelId="{FFD9CAD6-806C-4130-A8D0-8BCD85BB2F28}" type="presParOf" srcId="{CD35C409-1690-47B4-B7CA-8D8B0C82E2C0}" destId="{3B129E13-3D5E-4E64-ADAB-F1843E1D2A71}" srcOrd="1" destOrd="0" presId="urn:microsoft.com/office/officeart/2005/8/layout/orgChart1"/>
    <dgm:cxn modelId="{887BD9F4-02EA-4515-A4AE-5AA995C523BD}" type="presParOf" srcId="{CD35C409-1690-47B4-B7CA-8D8B0C82E2C0}" destId="{F54C67F4-42A0-45C4-AB36-A810F359EB27}" srcOrd="2" destOrd="0" presId="urn:microsoft.com/office/officeart/2005/8/layout/orgChart1"/>
    <dgm:cxn modelId="{C5046AB0-5F85-4471-BF4F-3214C35343C9}" type="presParOf" srcId="{0855F4C9-9B49-4A7A-9B17-73FD0D0D0096}" destId="{581D4B65-E169-4851-B1F2-EDD6080F8967}" srcOrd="2" destOrd="0" presId="urn:microsoft.com/office/officeart/2005/8/layout/orgChart1"/>
    <dgm:cxn modelId="{66620D4F-49AB-4864-A7B0-7F361E5462BB}" type="presParOf" srcId="{0855F4C9-9B49-4A7A-9B17-73FD0D0D0096}" destId="{B5BF732F-41CB-412F-B7E1-693C4932A1E6}" srcOrd="3" destOrd="0" presId="urn:microsoft.com/office/officeart/2005/8/layout/orgChart1"/>
    <dgm:cxn modelId="{839FBA0E-89CA-423F-801E-CD9236F8D751}" type="presParOf" srcId="{B5BF732F-41CB-412F-B7E1-693C4932A1E6}" destId="{043F20A5-73EE-4ADC-BB4F-CDE4A63C13EE}" srcOrd="0" destOrd="0" presId="urn:microsoft.com/office/officeart/2005/8/layout/orgChart1"/>
    <dgm:cxn modelId="{91FE4B77-BBAF-49DF-B76E-F2D7FC8B5694}" type="presParOf" srcId="{043F20A5-73EE-4ADC-BB4F-CDE4A63C13EE}" destId="{04AB21CE-2486-4B37-BD5B-7943BB39627E}" srcOrd="0" destOrd="0" presId="urn:microsoft.com/office/officeart/2005/8/layout/orgChart1"/>
    <dgm:cxn modelId="{A9FFD981-0DA5-4509-A149-66466D31049E}" type="presParOf" srcId="{043F20A5-73EE-4ADC-BB4F-CDE4A63C13EE}" destId="{43A02E80-49E1-4D2F-91DA-71526A1928F6}" srcOrd="1" destOrd="0" presId="urn:microsoft.com/office/officeart/2005/8/layout/orgChart1"/>
    <dgm:cxn modelId="{7DC609D9-671D-47F0-B13B-378E52AD1253}" type="presParOf" srcId="{B5BF732F-41CB-412F-B7E1-693C4932A1E6}" destId="{B81D808C-DDA5-41C9-9E73-1A735E715241}" srcOrd="1" destOrd="0" presId="urn:microsoft.com/office/officeart/2005/8/layout/orgChart1"/>
    <dgm:cxn modelId="{FB717B0E-0112-4492-8A7E-1CF318053ED0}" type="presParOf" srcId="{B5BF732F-41CB-412F-B7E1-693C4932A1E6}" destId="{8AE50B24-94AD-464B-BDFB-3516F6205C59}" srcOrd="2" destOrd="0" presId="urn:microsoft.com/office/officeart/2005/8/layout/orgChart1"/>
    <dgm:cxn modelId="{433B329E-02E1-45E6-A8F9-5F8C3AFCA6D9}" type="presParOf" srcId="{0855F4C9-9B49-4A7A-9B17-73FD0D0D0096}" destId="{0A9A820E-ED02-4C79-B57B-883DED32C9B9}" srcOrd="4" destOrd="0" presId="urn:microsoft.com/office/officeart/2005/8/layout/orgChart1"/>
    <dgm:cxn modelId="{8C5CE926-5CAC-420C-8B3F-90178FFD4C88}" type="presParOf" srcId="{0855F4C9-9B49-4A7A-9B17-73FD0D0D0096}" destId="{0A416B7B-5CFE-4D5E-AFF1-F341409AB0A5}" srcOrd="5" destOrd="0" presId="urn:microsoft.com/office/officeart/2005/8/layout/orgChart1"/>
    <dgm:cxn modelId="{8B64FF5C-1203-4933-9EC9-9628C3213AFC}" type="presParOf" srcId="{0A416B7B-5CFE-4D5E-AFF1-F341409AB0A5}" destId="{608ABA82-813F-4325-955A-D1537237FA82}" srcOrd="0" destOrd="0" presId="urn:microsoft.com/office/officeart/2005/8/layout/orgChart1"/>
    <dgm:cxn modelId="{2BD71C20-DC00-4EF6-B61F-EB92D171AF3D}" type="presParOf" srcId="{608ABA82-813F-4325-955A-D1537237FA82}" destId="{B58B5739-9A61-4EC9-97C1-5342CE593DE1}" srcOrd="0" destOrd="0" presId="urn:microsoft.com/office/officeart/2005/8/layout/orgChart1"/>
    <dgm:cxn modelId="{B4A0AEC1-A927-4C75-AE9A-0839E7671FE2}" type="presParOf" srcId="{608ABA82-813F-4325-955A-D1537237FA82}" destId="{03BA9125-DAF2-47E4-B5A8-D7594E5F07DA}" srcOrd="1" destOrd="0" presId="urn:microsoft.com/office/officeart/2005/8/layout/orgChart1"/>
    <dgm:cxn modelId="{BB144138-61A4-40F7-B64D-FEE4D25724B6}" type="presParOf" srcId="{0A416B7B-5CFE-4D5E-AFF1-F341409AB0A5}" destId="{7570E4BC-8AB2-4DED-84E6-458C0CD4B2B7}" srcOrd="1" destOrd="0" presId="urn:microsoft.com/office/officeart/2005/8/layout/orgChart1"/>
    <dgm:cxn modelId="{2BF0AB76-9CA6-48F6-BC55-BE69095A0A70}" type="presParOf" srcId="{0A416B7B-5CFE-4D5E-AFF1-F341409AB0A5}" destId="{F098957A-F89C-46BE-9A2B-DDC5CEF915FC}" srcOrd="2" destOrd="0" presId="urn:microsoft.com/office/officeart/2005/8/layout/orgChart1"/>
    <dgm:cxn modelId="{281C2D98-6FC7-4A0C-8E6B-FCB82C003BE9}" type="presParOf" srcId="{0855F4C9-9B49-4A7A-9B17-73FD0D0D0096}" destId="{7C3C93C6-7D9C-42C2-BF06-BF0657CDA3C6}" srcOrd="6" destOrd="0" presId="urn:microsoft.com/office/officeart/2005/8/layout/orgChart1"/>
    <dgm:cxn modelId="{B0B2064A-209E-4A52-9DCB-2AB1F1DAD6ED}" type="presParOf" srcId="{0855F4C9-9B49-4A7A-9B17-73FD0D0D0096}" destId="{55C8D5D8-6C44-4E9A-8571-273701E7709D}" srcOrd="7" destOrd="0" presId="urn:microsoft.com/office/officeart/2005/8/layout/orgChart1"/>
    <dgm:cxn modelId="{17D02EE6-E38C-410D-A6CA-57EB6F9596BA}" type="presParOf" srcId="{55C8D5D8-6C44-4E9A-8571-273701E7709D}" destId="{AED637F7-0A47-4020-8D69-D7DFBD549F87}" srcOrd="0" destOrd="0" presId="urn:microsoft.com/office/officeart/2005/8/layout/orgChart1"/>
    <dgm:cxn modelId="{B4CF1881-0766-43E5-B41B-D150EC07B91C}" type="presParOf" srcId="{AED637F7-0A47-4020-8D69-D7DFBD549F87}" destId="{A6E995B4-BB3C-4D1E-8584-CE4E19FF9684}" srcOrd="0" destOrd="0" presId="urn:microsoft.com/office/officeart/2005/8/layout/orgChart1"/>
    <dgm:cxn modelId="{A7198198-BB02-446C-8282-9B79CBA0AB4C}" type="presParOf" srcId="{AED637F7-0A47-4020-8D69-D7DFBD549F87}" destId="{43F633E6-DF2E-41B5-9D04-314C7BA48D75}" srcOrd="1" destOrd="0" presId="urn:microsoft.com/office/officeart/2005/8/layout/orgChart1"/>
    <dgm:cxn modelId="{13E032B2-D2AB-4024-8199-C0F5DC4425E0}" type="presParOf" srcId="{55C8D5D8-6C44-4E9A-8571-273701E7709D}" destId="{60CC9612-6723-443B-9383-288A1141012F}" srcOrd="1" destOrd="0" presId="urn:microsoft.com/office/officeart/2005/8/layout/orgChart1"/>
    <dgm:cxn modelId="{3C8428E0-6889-44DC-AED4-9FDE60D33B0F}" type="presParOf" srcId="{55C8D5D8-6C44-4E9A-8571-273701E7709D}" destId="{5E22B627-E2A4-45F7-9B4C-06EFCC636B23}" srcOrd="2" destOrd="0" presId="urn:microsoft.com/office/officeart/2005/8/layout/orgChart1"/>
  </dgm:cxnLst>
  <dgm:bg/>
  <dgm:whole>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C8704-87A3-4EE1-B394-E2FA8B266060}">
      <dsp:nvSpPr>
        <dsp:cNvPr id="0" name=""/>
        <dsp:cNvSpPr/>
      </dsp:nvSpPr>
      <dsp:spPr>
        <a:xfrm rot="10800000" flipH="1">
          <a:off x="2" y="0"/>
          <a:ext cx="8402632" cy="4343399"/>
        </a:xfrm>
        <a:prstGeom prst="rightArrow">
          <a:avLst/>
        </a:prstGeom>
        <a:solidFill>
          <a:srgbClr val="339933">
            <a:alpha val="13000"/>
          </a:srgbClr>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F1AD65C-FE85-4493-9303-3F22B5C24748}">
      <dsp:nvSpPr>
        <dsp:cNvPr id="0" name=""/>
        <dsp:cNvSpPr/>
      </dsp:nvSpPr>
      <dsp:spPr>
        <a:xfrm>
          <a:off x="5855982" y="1295392"/>
          <a:ext cx="2520791" cy="1737359"/>
        </a:xfrm>
        <a:prstGeom prst="roundRect">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defRPr b="0" i="0"/>
          </a:pPr>
          <a:r>
            <a:rPr lang="x-none" sz="2800" kern="1200" dirty="0">
              <a:latin typeface="Gotham Light" pitchFamily="50" charset="0"/>
            </a:rPr>
            <a:t>Respuesta</a:t>
          </a:r>
          <a:endParaRPr lang="es-CO" sz="2800" kern="1200" dirty="0">
            <a:latin typeface="Gotham Light" pitchFamily="50" charset="0"/>
          </a:endParaRPr>
        </a:p>
        <a:p>
          <a:pPr marL="0" lvl="0" indent="0" algn="ctr" defTabSz="1244600">
            <a:lnSpc>
              <a:spcPct val="90000"/>
            </a:lnSpc>
            <a:spcBef>
              <a:spcPct val="0"/>
            </a:spcBef>
            <a:spcAft>
              <a:spcPct val="35000"/>
            </a:spcAft>
            <a:buNone/>
            <a:defRPr b="0" i="0"/>
          </a:pPr>
          <a:r>
            <a:rPr lang="es-CO" sz="2800" kern="1200" dirty="0">
              <a:latin typeface="Gotham Light" pitchFamily="50" charset="0"/>
            </a:rPr>
            <a:t>11 - 13</a:t>
          </a:r>
          <a:endParaRPr lang="x-none" sz="2800" kern="1200" dirty="0">
            <a:latin typeface="Gotham Light" pitchFamily="50" charset="0"/>
          </a:endParaRPr>
        </a:p>
      </dsp:txBody>
      <dsp:txXfrm>
        <a:off x="5940793" y="1380203"/>
        <a:ext cx="2351169" cy="1567737"/>
      </dsp:txXfrm>
    </dsp:sp>
    <dsp:sp modelId="{8347B1CA-3CE6-4DEE-A907-64C6A773D7E0}">
      <dsp:nvSpPr>
        <dsp:cNvPr id="0" name=""/>
        <dsp:cNvSpPr/>
      </dsp:nvSpPr>
      <dsp:spPr>
        <a:xfrm>
          <a:off x="2940922" y="1303019"/>
          <a:ext cx="2520791" cy="1737359"/>
        </a:xfrm>
        <a:prstGeom prst="roundRect">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defRPr b="0" i="0"/>
          </a:pPr>
          <a:r>
            <a:rPr lang="es-CO" sz="2800" kern="1200" dirty="0">
              <a:latin typeface="Gotham Light" pitchFamily="50" charset="0"/>
            </a:rPr>
            <a:t>E</a:t>
          </a:r>
          <a:r>
            <a:rPr lang="x-none" sz="2800" kern="1200" dirty="0">
              <a:latin typeface="Gotham Light" pitchFamily="50" charset="0"/>
            </a:rPr>
            <a:t>xplicativa</a:t>
          </a:r>
          <a:endParaRPr lang="es-CO" sz="2800" kern="1200" dirty="0">
            <a:latin typeface="Gotham Light" pitchFamily="50" charset="0"/>
          </a:endParaRPr>
        </a:p>
        <a:p>
          <a:pPr marL="0" lvl="0" indent="0" algn="ctr" defTabSz="1244600">
            <a:lnSpc>
              <a:spcPct val="90000"/>
            </a:lnSpc>
            <a:spcBef>
              <a:spcPct val="0"/>
            </a:spcBef>
            <a:spcAft>
              <a:spcPct val="35000"/>
            </a:spcAft>
            <a:buNone/>
            <a:defRPr b="0" i="0"/>
          </a:pPr>
          <a:r>
            <a:rPr lang="es-CO" sz="2800" kern="1200" dirty="0">
              <a:latin typeface="Gotham Light" pitchFamily="50" charset="0"/>
            </a:rPr>
            <a:t>7 - 10</a:t>
          </a:r>
          <a:endParaRPr lang="x-none" sz="2800" kern="1200" dirty="0">
            <a:latin typeface="Gotham Light" pitchFamily="50" charset="0"/>
          </a:endParaRPr>
        </a:p>
      </dsp:txBody>
      <dsp:txXfrm>
        <a:off x="3025733" y="1387830"/>
        <a:ext cx="2351169" cy="1567737"/>
      </dsp:txXfrm>
    </dsp:sp>
    <dsp:sp modelId="{6ECB64F7-96E1-4D45-8882-BD1A6C9AC9CF}">
      <dsp:nvSpPr>
        <dsp:cNvPr id="0" name=""/>
        <dsp:cNvSpPr/>
      </dsp:nvSpPr>
      <dsp:spPr>
        <a:xfrm>
          <a:off x="23972" y="1295392"/>
          <a:ext cx="2520791" cy="1737359"/>
        </a:xfrm>
        <a:prstGeom prst="roundRect">
          <a:avLst/>
        </a:prstGeom>
        <a:solidFill>
          <a:srgbClr val="C0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defRPr b="0" i="0"/>
          </a:pPr>
          <a:r>
            <a:rPr lang="es-CO" sz="2800" kern="1200" dirty="0">
              <a:latin typeface="Gotham Light" pitchFamily="50" charset="0"/>
            </a:rPr>
            <a:t>D</a:t>
          </a:r>
          <a:r>
            <a:rPr lang="x-none" sz="2800" kern="1200" dirty="0">
              <a:latin typeface="Gotham Light" pitchFamily="50" charset="0"/>
            </a:rPr>
            <a:t>escriptiva</a:t>
          </a:r>
          <a:endParaRPr lang="es-CO" sz="2800" kern="1200" dirty="0">
            <a:latin typeface="Gotham Light" pitchFamily="50" charset="0"/>
          </a:endParaRPr>
        </a:p>
        <a:p>
          <a:pPr marL="0" lvl="0" indent="0" algn="ctr" defTabSz="1244600">
            <a:lnSpc>
              <a:spcPct val="90000"/>
            </a:lnSpc>
            <a:spcBef>
              <a:spcPct val="0"/>
            </a:spcBef>
            <a:spcAft>
              <a:spcPct val="35000"/>
            </a:spcAft>
            <a:buNone/>
            <a:defRPr b="0" i="0"/>
          </a:pPr>
          <a:r>
            <a:rPr lang="es-CO" sz="2800" kern="1200" dirty="0">
              <a:latin typeface="Gotham Light" pitchFamily="50" charset="0"/>
            </a:rPr>
            <a:t>1 - 6</a:t>
          </a:r>
          <a:endParaRPr lang="x-none" sz="2800" kern="1200" dirty="0">
            <a:latin typeface="Gotham Light" pitchFamily="50" charset="0"/>
          </a:endParaRPr>
        </a:p>
      </dsp:txBody>
      <dsp:txXfrm>
        <a:off x="108783" y="1380203"/>
        <a:ext cx="2351169" cy="1567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C93C6-7D9C-42C2-BF06-BF0657CDA3C6}">
      <dsp:nvSpPr>
        <dsp:cNvPr id="0" name=""/>
        <dsp:cNvSpPr/>
      </dsp:nvSpPr>
      <dsp:spPr>
        <a:xfrm>
          <a:off x="4043353" y="862521"/>
          <a:ext cx="213008" cy="2019200"/>
        </a:xfrm>
        <a:custGeom>
          <a:avLst/>
          <a:gdLst/>
          <a:ahLst/>
          <a:cxnLst/>
          <a:rect l="0" t="0" r="0" b="0"/>
          <a:pathLst>
            <a:path>
              <a:moveTo>
                <a:pt x="0" y="0"/>
              </a:moveTo>
              <a:lnTo>
                <a:pt x="0" y="2019200"/>
              </a:lnTo>
              <a:lnTo>
                <a:pt x="213008" y="201920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9A820E-ED02-4C79-B57B-883DED32C9B9}">
      <dsp:nvSpPr>
        <dsp:cNvPr id="0" name=""/>
        <dsp:cNvSpPr/>
      </dsp:nvSpPr>
      <dsp:spPr>
        <a:xfrm>
          <a:off x="3743696" y="862521"/>
          <a:ext cx="299657" cy="2019200"/>
        </a:xfrm>
        <a:custGeom>
          <a:avLst/>
          <a:gdLst/>
          <a:ahLst/>
          <a:cxnLst/>
          <a:rect l="0" t="0" r="0" b="0"/>
          <a:pathLst>
            <a:path>
              <a:moveTo>
                <a:pt x="299657" y="0"/>
              </a:moveTo>
              <a:lnTo>
                <a:pt x="299657" y="2019200"/>
              </a:lnTo>
              <a:lnTo>
                <a:pt x="0" y="201920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1D4B65-E169-4851-B1F2-EDD6080F8967}">
      <dsp:nvSpPr>
        <dsp:cNvPr id="0" name=""/>
        <dsp:cNvSpPr/>
      </dsp:nvSpPr>
      <dsp:spPr>
        <a:xfrm>
          <a:off x="4043353" y="862521"/>
          <a:ext cx="213008" cy="794419"/>
        </a:xfrm>
        <a:custGeom>
          <a:avLst/>
          <a:gdLst/>
          <a:ahLst/>
          <a:cxnLst/>
          <a:rect l="0" t="0" r="0" b="0"/>
          <a:pathLst>
            <a:path>
              <a:moveTo>
                <a:pt x="0" y="0"/>
              </a:moveTo>
              <a:lnTo>
                <a:pt x="0" y="794419"/>
              </a:lnTo>
              <a:lnTo>
                <a:pt x="213008" y="794419"/>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3EC8EA-EDAD-4CD9-AA16-FCFE84846B22}">
      <dsp:nvSpPr>
        <dsp:cNvPr id="0" name=""/>
        <dsp:cNvSpPr/>
      </dsp:nvSpPr>
      <dsp:spPr>
        <a:xfrm>
          <a:off x="3894103" y="862521"/>
          <a:ext cx="149250" cy="794419"/>
        </a:xfrm>
        <a:custGeom>
          <a:avLst/>
          <a:gdLst/>
          <a:ahLst/>
          <a:cxnLst/>
          <a:rect l="0" t="0" r="0" b="0"/>
          <a:pathLst>
            <a:path>
              <a:moveTo>
                <a:pt x="149250" y="0"/>
              </a:moveTo>
              <a:lnTo>
                <a:pt x="149250" y="794419"/>
              </a:lnTo>
              <a:lnTo>
                <a:pt x="0" y="794419"/>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7AEE16-F6E6-410E-9CFD-B988C5342E33}">
      <dsp:nvSpPr>
        <dsp:cNvPr id="0" name=""/>
        <dsp:cNvSpPr/>
      </dsp:nvSpPr>
      <dsp:spPr>
        <a:xfrm>
          <a:off x="4043353" y="862521"/>
          <a:ext cx="1793130" cy="2812720"/>
        </a:xfrm>
        <a:custGeom>
          <a:avLst/>
          <a:gdLst/>
          <a:ahLst/>
          <a:cxnLst/>
          <a:rect l="0" t="0" r="0" b="0"/>
          <a:pathLst>
            <a:path>
              <a:moveTo>
                <a:pt x="0" y="0"/>
              </a:moveTo>
              <a:lnTo>
                <a:pt x="0" y="2631590"/>
              </a:lnTo>
              <a:lnTo>
                <a:pt x="1793130" y="2631590"/>
              </a:lnTo>
              <a:lnTo>
                <a:pt x="1793130" y="281272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7F1EF6-E693-426F-B379-B205DC6E3246}">
      <dsp:nvSpPr>
        <dsp:cNvPr id="0" name=""/>
        <dsp:cNvSpPr/>
      </dsp:nvSpPr>
      <dsp:spPr>
        <a:xfrm>
          <a:off x="2452838" y="862521"/>
          <a:ext cx="1590515" cy="2812720"/>
        </a:xfrm>
        <a:custGeom>
          <a:avLst/>
          <a:gdLst/>
          <a:ahLst/>
          <a:cxnLst/>
          <a:rect l="0" t="0" r="0" b="0"/>
          <a:pathLst>
            <a:path>
              <a:moveTo>
                <a:pt x="1590515" y="0"/>
              </a:moveTo>
              <a:lnTo>
                <a:pt x="1590515" y="2631590"/>
              </a:lnTo>
              <a:lnTo>
                <a:pt x="0" y="2631590"/>
              </a:lnTo>
              <a:lnTo>
                <a:pt x="0" y="281272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3AED51-71CE-4918-9B5C-4698A7F52B80}">
      <dsp:nvSpPr>
        <dsp:cNvPr id="0" name=""/>
        <dsp:cNvSpPr/>
      </dsp:nvSpPr>
      <dsp:spPr>
        <a:xfrm>
          <a:off x="2003154" y="0"/>
          <a:ext cx="4080399" cy="862521"/>
        </a:xfrm>
        <a:prstGeom prst="rect">
          <a:avLst/>
        </a:prstGeom>
        <a:gradFill rotWithShape="0">
          <a:gsLst>
            <a:gs pos="0">
              <a:schemeClr val="accent2">
                <a:shade val="60000"/>
                <a:hueOff val="0"/>
                <a:satOff val="0"/>
                <a:lumOff val="0"/>
                <a:alphaOff val="0"/>
                <a:lumMod val="110000"/>
                <a:satMod val="105000"/>
                <a:tint val="67000"/>
              </a:schemeClr>
            </a:gs>
            <a:gs pos="50000">
              <a:schemeClr val="accent2">
                <a:shade val="60000"/>
                <a:hueOff val="0"/>
                <a:satOff val="0"/>
                <a:lumOff val="0"/>
                <a:alphaOff val="0"/>
                <a:lumMod val="105000"/>
                <a:satMod val="103000"/>
                <a:tint val="73000"/>
              </a:schemeClr>
            </a:gs>
            <a:gs pos="100000">
              <a:schemeClr val="accent2">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defRPr b="0" i="0"/>
          </a:pPr>
          <a:r>
            <a:rPr lang="x-none" sz="2800" b="1" kern="1200" dirty="0">
              <a:latin typeface="Gotham Light" pitchFamily="50" charset="0"/>
            </a:rPr>
            <a:t>Jefe del equipo</a:t>
          </a:r>
        </a:p>
      </dsp:txBody>
      <dsp:txXfrm>
        <a:off x="2003154" y="0"/>
        <a:ext cx="4080399" cy="862521"/>
      </dsp:txXfrm>
    </dsp:sp>
    <dsp:sp modelId="{7265FCA7-2689-4691-836D-FF8C8992A07A}">
      <dsp:nvSpPr>
        <dsp:cNvPr id="0" name=""/>
        <dsp:cNvSpPr/>
      </dsp:nvSpPr>
      <dsp:spPr>
        <a:xfrm>
          <a:off x="872716" y="3675241"/>
          <a:ext cx="3160244" cy="862521"/>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defRPr b="0" i="0"/>
          </a:pPr>
          <a:r>
            <a:rPr lang="x-none" sz="2800" kern="1200" dirty="0">
              <a:latin typeface="Gotham Light" pitchFamily="50" charset="0"/>
            </a:rPr>
            <a:t>Entrevistadores</a:t>
          </a:r>
        </a:p>
      </dsp:txBody>
      <dsp:txXfrm>
        <a:off x="872716" y="3675241"/>
        <a:ext cx="3160244" cy="862521"/>
      </dsp:txXfrm>
    </dsp:sp>
    <dsp:sp modelId="{A30DC8D9-530B-49BD-A7AF-EF2427ACF48D}">
      <dsp:nvSpPr>
        <dsp:cNvPr id="0" name=""/>
        <dsp:cNvSpPr/>
      </dsp:nvSpPr>
      <dsp:spPr>
        <a:xfrm>
          <a:off x="4395219" y="3675241"/>
          <a:ext cx="2882529" cy="862521"/>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defRPr b="0" i="0"/>
          </a:pPr>
          <a:r>
            <a:rPr lang="x-none" sz="2800" kern="1200" dirty="0">
              <a:latin typeface="Gotham Light" pitchFamily="50" charset="0"/>
            </a:rPr>
            <a:t>Organismos reguladores</a:t>
          </a:r>
        </a:p>
      </dsp:txBody>
      <dsp:txXfrm>
        <a:off x="4395219" y="3675241"/>
        <a:ext cx="2882529" cy="862521"/>
      </dsp:txXfrm>
    </dsp:sp>
    <dsp:sp modelId="{E6BCB2DF-83B6-4BE8-A46F-C37D9ACE58E5}">
      <dsp:nvSpPr>
        <dsp:cNvPr id="0" name=""/>
        <dsp:cNvSpPr/>
      </dsp:nvSpPr>
      <dsp:spPr>
        <a:xfrm>
          <a:off x="808967" y="1225680"/>
          <a:ext cx="3085135" cy="862521"/>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defRPr b="0" i="0"/>
          </a:pPr>
          <a:r>
            <a:rPr lang="x-none" sz="2800" kern="1200" dirty="0">
              <a:latin typeface="Gotham Light" pitchFamily="50" charset="0"/>
            </a:rPr>
            <a:t>Epidemiólogo </a:t>
          </a:r>
        </a:p>
      </dsp:txBody>
      <dsp:txXfrm>
        <a:off x="808967" y="1225680"/>
        <a:ext cx="3085135" cy="862521"/>
      </dsp:txXfrm>
    </dsp:sp>
    <dsp:sp modelId="{04AB21CE-2486-4B37-BD5B-7943BB39627E}">
      <dsp:nvSpPr>
        <dsp:cNvPr id="0" name=""/>
        <dsp:cNvSpPr/>
      </dsp:nvSpPr>
      <dsp:spPr>
        <a:xfrm>
          <a:off x="4256362" y="1225680"/>
          <a:ext cx="3021378" cy="862521"/>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defRPr b="0" i="0"/>
          </a:pPr>
          <a:r>
            <a:rPr lang="x-none" sz="2800" kern="1200" dirty="0">
              <a:latin typeface="Gotham Light" pitchFamily="50" charset="0"/>
            </a:rPr>
            <a:t>Técnico de laboratorio</a:t>
          </a:r>
        </a:p>
      </dsp:txBody>
      <dsp:txXfrm>
        <a:off x="4256362" y="1225680"/>
        <a:ext cx="3021378" cy="862521"/>
      </dsp:txXfrm>
    </dsp:sp>
    <dsp:sp modelId="{B58B5739-9A61-4EC9-97C1-5342CE593DE1}">
      <dsp:nvSpPr>
        <dsp:cNvPr id="0" name=""/>
        <dsp:cNvSpPr/>
      </dsp:nvSpPr>
      <dsp:spPr>
        <a:xfrm>
          <a:off x="808967" y="2450461"/>
          <a:ext cx="2934729" cy="862521"/>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defRPr b="0" i="0"/>
          </a:pPr>
          <a:r>
            <a:rPr lang="x-none" sz="2800" kern="1200" dirty="0">
              <a:latin typeface="Gotham Light" pitchFamily="50" charset="0"/>
            </a:rPr>
            <a:t>Especialista en salud ambiental</a:t>
          </a:r>
        </a:p>
      </dsp:txBody>
      <dsp:txXfrm>
        <a:off x="808967" y="2450461"/>
        <a:ext cx="2934729" cy="862521"/>
      </dsp:txXfrm>
    </dsp:sp>
    <dsp:sp modelId="{A6E995B4-BB3C-4D1E-8584-CE4E19FF9684}">
      <dsp:nvSpPr>
        <dsp:cNvPr id="0" name=""/>
        <dsp:cNvSpPr/>
      </dsp:nvSpPr>
      <dsp:spPr>
        <a:xfrm>
          <a:off x="4256362" y="2450461"/>
          <a:ext cx="3021395" cy="862521"/>
        </a:xfrm>
        <a:prstGeom prst="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defRPr b="0" i="0"/>
          </a:pPr>
          <a:r>
            <a:rPr lang="x-none" sz="2800" kern="1200" dirty="0">
              <a:latin typeface="Gotham Light" pitchFamily="50" charset="0"/>
            </a:rPr>
            <a:t>Clínicos</a:t>
          </a:r>
        </a:p>
      </dsp:txBody>
      <dsp:txXfrm>
        <a:off x="4256362" y="2450461"/>
        <a:ext cx="3021395" cy="86252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4"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285405-F4BF-4538-9F3F-5BBE05AC0AA1}" type="datetimeFigureOut">
              <a:rPr lang="es-CO" smtClean="0"/>
              <a:t>16/11/2020</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C99672-8C6C-47DF-9422-C161FBFD3D08}" type="slidenum">
              <a:rPr lang="es-CO" smtClean="0"/>
              <a:t>‹Nº›</a:t>
            </a:fld>
            <a:endParaRPr lang="es-CO"/>
          </a:p>
        </p:txBody>
      </p:sp>
    </p:spTree>
    <p:extLst>
      <p:ext uri="{BB962C8B-B14F-4D97-AF65-F5344CB8AC3E}">
        <p14:creationId xmlns:p14="http://schemas.microsoft.com/office/powerpoint/2010/main" val="3959509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15338-59B3-4EA2-A281-A8747AADA239}" type="datetimeFigureOut">
              <a:rPr lang="es-CO" smtClean="0"/>
              <a:t>16/11/2020</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BDC81-E13C-410C-A016-AEEB83A9E09C}" type="slidenum">
              <a:rPr lang="es-CO" smtClean="0"/>
              <a:t>‹Nº›</a:t>
            </a:fld>
            <a:endParaRPr lang="es-CO"/>
          </a:p>
        </p:txBody>
      </p:sp>
    </p:spTree>
    <p:extLst>
      <p:ext uri="{BB962C8B-B14F-4D97-AF65-F5344CB8AC3E}">
        <p14:creationId xmlns:p14="http://schemas.microsoft.com/office/powerpoint/2010/main" val="2160969039"/>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1631"/>
            <a:endParaRPr lang="en-US" altLang="en-US" sz="3200" dirty="0">
              <a:latin typeface="+mn-lt"/>
              <a:ea typeface="ＭＳ Ｐゴシック" pitchFamily="34" charset="-128"/>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74FBE84-D323-4ECC-BC0E-77E958BE67C8}" type="slidenum">
              <a:rPr lang="en-US" altLang="en-US" smtClean="0"/>
              <a:pPr eaLnBrk="1" hangingPunct="1">
                <a:spcBef>
                  <a:spcPct val="0"/>
                </a:spcBef>
              </a:pPr>
              <a:t>1</a:t>
            </a:fld>
            <a:endParaRPr lang="en-US" altLang="en-US" dirty="0"/>
          </a:p>
        </p:txBody>
      </p:sp>
    </p:spTree>
    <p:extLst>
      <p:ext uri="{BB962C8B-B14F-4D97-AF65-F5344CB8AC3E}">
        <p14:creationId xmlns:p14="http://schemas.microsoft.com/office/powerpoint/2010/main" val="336276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p:sp>
      <p:sp>
        <p:nvSpPr>
          <p:cNvPr id="145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El equipo debe estar formado por un conjunto de personas que aporten su experiencia sobre la enfermedad y sobre otras áreas importantes para una investigación.  Entre los posibles miembros del equipo se encuentran: </a:t>
            </a:r>
          </a:p>
          <a:p>
            <a:r>
              <a:rPr lang="es-CO" sz="1200" kern="1200" dirty="0">
                <a:solidFill>
                  <a:schemeClr val="tx1"/>
                </a:solidFill>
                <a:effectLst/>
                <a:latin typeface="+mn-lt"/>
                <a:ea typeface="+mn-ea"/>
                <a:cs typeface="+mn-cs"/>
              </a:rPr>
              <a:t>El </a:t>
            </a:r>
            <a:r>
              <a:rPr lang="es-CO" sz="1200" b="1" kern="1200" dirty="0">
                <a:solidFill>
                  <a:schemeClr val="tx1"/>
                </a:solidFill>
                <a:effectLst/>
                <a:latin typeface="+mn-lt"/>
                <a:ea typeface="+mn-ea"/>
                <a:cs typeface="+mn-cs"/>
              </a:rPr>
              <a:t>jefe del equipo</a:t>
            </a:r>
            <a:r>
              <a:rPr lang="es-CO" sz="1200" kern="1200" dirty="0">
                <a:solidFill>
                  <a:schemeClr val="tx1"/>
                </a:solidFill>
                <a:effectLst/>
                <a:latin typeface="+mn-lt"/>
                <a:ea typeface="+mn-ea"/>
                <a:cs typeface="+mn-cs"/>
              </a:rPr>
              <a:t> debe tener experiencia en la investigación de brotes y epidemiología en salud pública. Dependiendo del tamaño y la organización del departamento de salud, el jefe del equipo podría ser el director de salud local o un enfermero de salud pública, epidemiólogo o especialista en salud ambiental.</a:t>
            </a:r>
          </a:p>
          <a:p>
            <a:r>
              <a:rPr lang="es-CO" sz="1200" kern="1200" dirty="0">
                <a:solidFill>
                  <a:schemeClr val="tx1"/>
                </a:solidFill>
                <a:effectLst/>
                <a:latin typeface="+mn-lt"/>
                <a:ea typeface="+mn-ea"/>
                <a:cs typeface="+mn-cs"/>
              </a:rPr>
              <a:t>El jefe del equipo esbozará el plan de la investigación y asignará las funciones y responsabilidades a los miembros del equipo.</a:t>
            </a:r>
          </a:p>
          <a:p>
            <a:r>
              <a:rPr lang="es-CO" sz="1200" kern="1200" dirty="0">
                <a:solidFill>
                  <a:schemeClr val="tx1"/>
                </a:solidFill>
                <a:effectLst/>
                <a:latin typeface="+mn-lt"/>
                <a:ea typeface="+mn-ea"/>
                <a:cs typeface="+mn-cs"/>
              </a:rPr>
              <a:t>El </a:t>
            </a:r>
            <a:r>
              <a:rPr lang="es-CO" sz="1200" b="1" kern="1200" dirty="0">
                <a:solidFill>
                  <a:schemeClr val="tx1"/>
                </a:solidFill>
                <a:effectLst/>
                <a:latin typeface="+mn-lt"/>
                <a:ea typeface="+mn-ea"/>
                <a:cs typeface="+mn-cs"/>
              </a:rPr>
              <a:t>epidemiólogo, </a:t>
            </a:r>
            <a:r>
              <a:rPr lang="es-CO" sz="1200" kern="1200" dirty="0">
                <a:solidFill>
                  <a:schemeClr val="tx1"/>
                </a:solidFill>
                <a:effectLst/>
                <a:latin typeface="+mn-lt"/>
                <a:ea typeface="+mn-ea"/>
                <a:cs typeface="+mn-cs"/>
              </a:rPr>
              <a:t>que a menudo es el jefe del equipo, debe tener experiencia en diversos aspectos de la investigación de brotes, desde la elección del diseño del estudio y el desarrollo del cuestionario, hasta la creación de una base de datos y el análisis de la información.  </a:t>
            </a:r>
          </a:p>
          <a:p>
            <a:r>
              <a:rPr lang="es-CO" sz="1200" kern="1200" dirty="0">
                <a:solidFill>
                  <a:schemeClr val="tx1"/>
                </a:solidFill>
                <a:effectLst/>
                <a:latin typeface="+mn-lt"/>
                <a:ea typeface="+mn-ea"/>
                <a:cs typeface="+mn-cs"/>
              </a:rPr>
              <a:t>Un </a:t>
            </a:r>
            <a:r>
              <a:rPr lang="es-CO" sz="1200" b="1" kern="1200" dirty="0">
                <a:solidFill>
                  <a:schemeClr val="tx1"/>
                </a:solidFill>
                <a:effectLst/>
                <a:latin typeface="+mn-lt"/>
                <a:ea typeface="+mn-ea"/>
                <a:cs typeface="+mn-cs"/>
              </a:rPr>
              <a:t>técnico de laboratorio o microbiólogo</a:t>
            </a:r>
            <a:r>
              <a:rPr lang="es-CO" sz="1200" kern="1200" dirty="0">
                <a:solidFill>
                  <a:schemeClr val="tx1"/>
                </a:solidFill>
                <a:effectLst/>
                <a:latin typeface="+mn-lt"/>
                <a:ea typeface="+mn-ea"/>
                <a:cs typeface="+mn-cs"/>
              </a:rPr>
              <a:t>, generalmente en un laboratorio de salud pública estatal o regional, es importante para verificar el diagnóstico y determinar el subtipo de los patógenos para ayudar a perfeccionar la definición de casos. </a:t>
            </a:r>
          </a:p>
          <a:p>
            <a:r>
              <a:rPr lang="es-CO" sz="1200" b="1" kern="1200" dirty="0">
                <a:solidFill>
                  <a:schemeClr val="tx1"/>
                </a:solidFill>
                <a:effectLst/>
                <a:latin typeface="+mn-lt"/>
                <a:ea typeface="+mn-ea"/>
                <a:cs typeface="+mn-cs"/>
              </a:rPr>
              <a:t>Los especialistas en salud ambiental</a:t>
            </a:r>
            <a:r>
              <a:rPr lang="es-CO" sz="1200" kern="1200" dirty="0">
                <a:solidFill>
                  <a:schemeClr val="tx1"/>
                </a:solidFill>
                <a:effectLst/>
                <a:latin typeface="+mn-lt"/>
                <a:ea typeface="+mn-ea"/>
                <a:cs typeface="+mn-cs"/>
              </a:rPr>
              <a:t> o sanitaristas son importantes en la prevención de los brotes de origen alimentario por medio de inspecciones de rutina de los establecimientos de preparación de alimentos, la educación de salud y la capacitación de las personas que se encargan de manipular alimentos.  Una vez que sucede un brote, el especialista en salud ambiental puede identificar los problemas relacionados con la seguridad alimentaria que pueden haber contribuido a la aparición del brote, tales como violaciones de tiempo y temperatura, y puede ayudar a la recolección apropiada de muestras ambientales y de alimentos. Un especialista en salud ambiental también puede proporcionar orientación sobre las regulaciones en materia de seguridad alimentaria e ingeniería durante el brote. También puede participar en el control de la calidad del agua y en la regulación, la prevención y el análisis de la contaminación de los alimentos, el agua u otras partes del ambiente.</a:t>
            </a:r>
          </a:p>
          <a:p>
            <a:r>
              <a:rPr lang="es-CO" sz="1200" b="1" kern="1200" dirty="0">
                <a:solidFill>
                  <a:schemeClr val="tx1"/>
                </a:solidFill>
                <a:effectLst/>
                <a:latin typeface="+mn-lt"/>
                <a:ea typeface="+mn-ea"/>
                <a:cs typeface="+mn-cs"/>
              </a:rPr>
              <a:t>Los clínicos</a:t>
            </a:r>
            <a:r>
              <a:rPr lang="es-CO" sz="1200" kern="1200" dirty="0">
                <a:solidFill>
                  <a:schemeClr val="tx1"/>
                </a:solidFill>
                <a:effectLst/>
                <a:latin typeface="+mn-lt"/>
                <a:ea typeface="+mn-ea"/>
                <a:cs typeface="+mn-cs"/>
              </a:rPr>
              <a:t> pueden ser necesarios para administrar vacunas o terapias profilácticas, o para ayudar en la recolección de muestras clínicas de los pacientes identificados como casos.  Los clínicos pueden pertenecer al departamento de salud o la comunidad médica local. Los brotes </a:t>
            </a:r>
            <a:r>
              <a:rPr lang="es-CO" sz="1200" kern="1200" dirty="0" err="1">
                <a:solidFill>
                  <a:schemeClr val="tx1"/>
                </a:solidFill>
                <a:effectLst/>
                <a:latin typeface="+mn-lt"/>
                <a:ea typeface="+mn-ea"/>
                <a:cs typeface="+mn-cs"/>
              </a:rPr>
              <a:t>zoonóticos</a:t>
            </a:r>
            <a:r>
              <a:rPr lang="es-CO" sz="1200" kern="1200" dirty="0">
                <a:solidFill>
                  <a:schemeClr val="tx1"/>
                </a:solidFill>
                <a:effectLst/>
                <a:latin typeface="+mn-lt"/>
                <a:ea typeface="+mn-ea"/>
                <a:cs typeface="+mn-cs"/>
              </a:rPr>
              <a:t> pueden requerir la participación de veterinarios y otros científicos, tales como entomólogos, para que aporten su experiencia en relación con los vectores o los reservorios de animales.</a:t>
            </a:r>
          </a:p>
          <a:p>
            <a:r>
              <a:rPr lang="es-CO" sz="1200" b="1" kern="1200" dirty="0">
                <a:solidFill>
                  <a:schemeClr val="tx1"/>
                </a:solidFill>
                <a:effectLst/>
                <a:latin typeface="+mn-lt"/>
                <a:ea typeface="+mn-ea"/>
                <a:cs typeface="+mn-cs"/>
              </a:rPr>
              <a:t>Se utilizarán los servicios de entrevistadores</a:t>
            </a:r>
            <a:r>
              <a:rPr lang="es-CO" sz="1200" kern="1200" dirty="0">
                <a:solidFill>
                  <a:schemeClr val="tx1"/>
                </a:solidFill>
                <a:effectLst/>
                <a:latin typeface="+mn-lt"/>
                <a:ea typeface="+mn-ea"/>
                <a:cs typeface="+mn-cs"/>
              </a:rPr>
              <a:t> para recopilar información, ya sea en persona o por teléfono. Los entrevistadores pueden formar parte del personal del departamento de salud, incluido el personal de apoyo administrativo. En los brotes de gran magnitud, puede reclutarse personal del departamento, distrito, municipio o estudiantes en las áreas de medicina o salud pública para realizar las entrevistas.</a:t>
            </a:r>
          </a:p>
          <a:p>
            <a:r>
              <a:rPr lang="es-CO" sz="1200" b="1" kern="1200" dirty="0">
                <a:solidFill>
                  <a:schemeClr val="tx1"/>
                </a:solidFill>
                <a:effectLst/>
                <a:latin typeface="+mn-lt"/>
                <a:ea typeface="+mn-ea"/>
                <a:cs typeface="+mn-cs"/>
              </a:rPr>
              <a:t>Los reguladores</a:t>
            </a:r>
            <a:r>
              <a:rPr lang="es-CO" sz="1200" kern="1200" dirty="0">
                <a:solidFill>
                  <a:schemeClr val="tx1"/>
                </a:solidFill>
                <a:effectLst/>
                <a:latin typeface="+mn-lt"/>
                <a:ea typeface="+mn-ea"/>
                <a:cs typeface="+mn-cs"/>
              </a:rPr>
              <a:t> de los organismos estatales o federales pueden pertenecer al equipo del brote para ayudar a facilitar la identificación de la fuente de los alimentos contaminados y desarrollar estrategias de prevención a través de la aplicación de las regulaciones relativas a la seguridad alimentaria. </a:t>
            </a:r>
            <a:endParaRPr lang="en-US" altLang="en-US" sz="900" dirty="0"/>
          </a:p>
        </p:txBody>
      </p:sp>
      <p:sp>
        <p:nvSpPr>
          <p:cNvPr id="145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3471B055-99A3-4DD3-AB3C-234C42DFA40F}" type="slidenum">
              <a:rPr lang="en-US" altLang="en-US" b="0" smtClean="0"/>
              <a:pPr eaLnBrk="1" hangingPunct="1"/>
              <a:t>10</a:t>
            </a:fld>
            <a:endParaRPr lang="en-US" altLang="en-US" b="0"/>
          </a:p>
        </p:txBody>
      </p:sp>
    </p:spTree>
    <p:extLst>
      <p:ext uri="{BB962C8B-B14F-4D97-AF65-F5344CB8AC3E}">
        <p14:creationId xmlns:p14="http://schemas.microsoft.com/office/powerpoint/2010/main" val="1306437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3FC1E0EC-2A68-406B-B27C-D333F391E385}" type="slidenum">
              <a:rPr lang="en-US" altLang="en-US" b="0" smtClean="0"/>
              <a:pPr eaLnBrk="1" hangingPunct="1"/>
              <a:t>11</a:t>
            </a:fld>
            <a:endParaRPr lang="en-US" altLang="en-US" b="0"/>
          </a:p>
        </p:txBody>
      </p:sp>
      <p:sp>
        <p:nvSpPr>
          <p:cNvPr id="144387" name="Rectangle 2"/>
          <p:cNvSpPr>
            <a:spLocks noGrp="1" noRot="1" noChangeAspect="1" noChangeArrowheads="1" noTextEdit="1"/>
          </p:cNvSpPr>
          <p:nvPr>
            <p:ph type="sldImg"/>
          </p:nvPr>
        </p:nvSpPr>
        <p:spPr/>
      </p:sp>
      <p:sp>
        <p:nvSpPr>
          <p:cNvPr id="144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Antes de ir al terreno, los miembros del equipo deben aprender todo lo que puedan acerca de la enfermedad, el brote, y si no son del área, deben conocer acerca del área, su gente y su cultura.  ¿Cuántos de ustedes ya son expertos en el virus del Zika?  Deben investigar lo que puedan en fuentes confiables en Internet (OMS, CDC, etc.) y comunicarse con otras personas que tengan experiencia realizando investigaciones similares que podrían compartir sus cuestionarios y las lecciones aprendidas.</a:t>
            </a:r>
          </a:p>
          <a:p>
            <a:r>
              <a:rPr lang="es-CO" sz="1200" kern="1200" dirty="0">
                <a:solidFill>
                  <a:schemeClr val="tx1"/>
                </a:solidFill>
                <a:effectLst/>
                <a:latin typeface="+mn-lt"/>
                <a:ea typeface="+mn-ea"/>
                <a:cs typeface="+mn-cs"/>
              </a:rPr>
              <a:t>Deben hacerse numerosos arreglos administrativos y de personal: carta de autorización, viajes, alojamiento, a veces traducciones, cómo pagar.  El equipo también podría necesitar traer equipo de protección personal, insumos de laboratorio y suministros clínicos.  </a:t>
            </a:r>
          </a:p>
          <a:p>
            <a:r>
              <a:rPr lang="es-CO" sz="1200" kern="1200" dirty="0">
                <a:solidFill>
                  <a:schemeClr val="tx1"/>
                </a:solidFill>
                <a:effectLst/>
                <a:latin typeface="+mn-lt"/>
                <a:ea typeface="+mn-ea"/>
                <a:cs typeface="+mn-cs"/>
              </a:rPr>
              <a:t>Por último, especialmente si el equipo no es del área, necesita saber quiénes son las personas que tiene que conocer en la zona. Los clínicos o los trabajadores de salud pública de la zona pueden encontrarse entre los que sospecharon inicialmente la aparición del brote, pueden haber informado sobre el brote sospechoso o pueden estar dirigiendo una investigación local, o bien el equipo podría comunicarse con ellos en relación con posibles casos o el jefe del equipo del brote puede solicitarles ayuda en una investigación.  Ellos también conocen las condiciones en el terreno, como quiénes son los líderes en la comunidad y si existe resistencia por parte de la comunidad.</a:t>
            </a:r>
          </a:p>
          <a:p>
            <a:endParaRPr lang="en-US" altLang="en-US" sz="1000" dirty="0"/>
          </a:p>
        </p:txBody>
      </p:sp>
    </p:spTree>
    <p:extLst>
      <p:ext uri="{BB962C8B-B14F-4D97-AF65-F5344CB8AC3E}">
        <p14:creationId xmlns:p14="http://schemas.microsoft.com/office/powerpoint/2010/main" val="4047321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p:sp>
      <p:sp>
        <p:nvSpPr>
          <p:cNvPr id="1464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El siguiente paso que estudiaremos es la necesidad de asegurarnos de que el aumento de los casos notificados realmente representa un brote.</a:t>
            </a:r>
            <a:endParaRPr lang="en-US" altLang="en-US" dirty="0"/>
          </a:p>
        </p:txBody>
      </p:sp>
      <p:sp>
        <p:nvSpPr>
          <p:cNvPr id="146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A6A2922E-B2C3-45D3-BF56-9C65580D6750}" type="slidenum">
              <a:rPr lang="en-US" altLang="en-US" b="0" smtClean="0"/>
              <a:pPr eaLnBrk="1" hangingPunct="1"/>
              <a:t>12</a:t>
            </a:fld>
            <a:endParaRPr lang="en-US" altLang="en-US" b="0"/>
          </a:p>
        </p:txBody>
      </p:sp>
    </p:spTree>
    <p:extLst>
      <p:ext uri="{BB962C8B-B14F-4D97-AF65-F5344CB8AC3E}">
        <p14:creationId xmlns:p14="http://schemas.microsoft.com/office/powerpoint/2010/main" val="887985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6" eaLnBrk="0" hangingPunct="0">
              <a:spcBef>
                <a:spcPct val="30000"/>
              </a:spcBef>
              <a:defRPr sz="1200">
                <a:solidFill>
                  <a:schemeClr val="tx1"/>
                </a:solidFill>
                <a:latin typeface="Arial" charset="0"/>
              </a:defRPr>
            </a:lvl1pPr>
            <a:lvl2pPr marL="758350" indent="-291673" defTabSz="938216" eaLnBrk="0" hangingPunct="0">
              <a:spcBef>
                <a:spcPct val="30000"/>
              </a:spcBef>
              <a:defRPr sz="1200">
                <a:solidFill>
                  <a:schemeClr val="tx1"/>
                </a:solidFill>
                <a:latin typeface="Arial" charset="0"/>
              </a:defRPr>
            </a:lvl2pPr>
            <a:lvl3pPr marL="1166693" indent="-233339" defTabSz="938216" eaLnBrk="0" hangingPunct="0">
              <a:spcBef>
                <a:spcPct val="30000"/>
              </a:spcBef>
              <a:defRPr sz="1200">
                <a:solidFill>
                  <a:schemeClr val="tx1"/>
                </a:solidFill>
                <a:latin typeface="Arial" charset="0"/>
              </a:defRPr>
            </a:lvl3pPr>
            <a:lvl4pPr marL="1633370" indent="-233339" defTabSz="938216" eaLnBrk="0" hangingPunct="0">
              <a:spcBef>
                <a:spcPct val="30000"/>
              </a:spcBef>
              <a:defRPr sz="1200">
                <a:solidFill>
                  <a:schemeClr val="tx1"/>
                </a:solidFill>
                <a:latin typeface="Arial" charset="0"/>
              </a:defRPr>
            </a:lvl4pPr>
            <a:lvl5pPr marL="2100047" indent="-233339" defTabSz="938216" eaLnBrk="0" hangingPunct="0">
              <a:spcBef>
                <a:spcPct val="30000"/>
              </a:spcBef>
              <a:defRPr sz="1200">
                <a:solidFill>
                  <a:schemeClr val="tx1"/>
                </a:solidFill>
                <a:latin typeface="Arial" charset="0"/>
              </a:defRPr>
            </a:lvl5pPr>
            <a:lvl6pPr marL="2566724" indent="-233339" defTabSz="938216" eaLnBrk="0" fontAlgn="base" hangingPunct="0">
              <a:spcBef>
                <a:spcPct val="30000"/>
              </a:spcBef>
              <a:spcAft>
                <a:spcPct val="0"/>
              </a:spcAft>
              <a:defRPr sz="1200">
                <a:solidFill>
                  <a:schemeClr val="tx1"/>
                </a:solidFill>
                <a:latin typeface="Arial" charset="0"/>
              </a:defRPr>
            </a:lvl6pPr>
            <a:lvl7pPr marL="3033401" indent="-233339" defTabSz="938216" eaLnBrk="0" fontAlgn="base" hangingPunct="0">
              <a:spcBef>
                <a:spcPct val="30000"/>
              </a:spcBef>
              <a:spcAft>
                <a:spcPct val="0"/>
              </a:spcAft>
              <a:defRPr sz="1200">
                <a:solidFill>
                  <a:schemeClr val="tx1"/>
                </a:solidFill>
                <a:latin typeface="Arial" charset="0"/>
              </a:defRPr>
            </a:lvl7pPr>
            <a:lvl8pPr marL="3500079" indent="-233339" defTabSz="938216" eaLnBrk="0" fontAlgn="base" hangingPunct="0">
              <a:spcBef>
                <a:spcPct val="30000"/>
              </a:spcBef>
              <a:spcAft>
                <a:spcPct val="0"/>
              </a:spcAft>
              <a:defRPr sz="1200">
                <a:solidFill>
                  <a:schemeClr val="tx1"/>
                </a:solidFill>
                <a:latin typeface="Arial" charset="0"/>
              </a:defRPr>
            </a:lvl8pPr>
            <a:lvl9pPr marL="3966756" indent="-233339" defTabSz="93821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7387E7-1854-4B20-AB89-E1F0E469352E}" type="slidenum">
              <a:rPr lang="en-US" altLang="en-US" smtClean="0"/>
              <a:pPr eaLnBrk="1" hangingPunct="1">
                <a:spcBef>
                  <a:spcPct val="0"/>
                </a:spcBef>
              </a:pPr>
              <a:t>13</a:t>
            </a:fld>
            <a:endParaRPr lang="en-US" altLang="en-US"/>
          </a:p>
        </p:txBody>
      </p:sp>
      <p:sp>
        <p:nvSpPr>
          <p:cNvPr id="86019" name="Rectangle 2"/>
          <p:cNvSpPr>
            <a:spLocks noGrp="1" noRot="1" noChangeAspect="1" noChangeArrowheads="1" noTextEdit="1"/>
          </p:cNvSpPr>
          <p:nvPr>
            <p:ph type="sldImg"/>
          </p:nvPr>
        </p:nvSpPr>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Ya han visto esta diapositiva antes.  Recuerden la definición de brote: la aparición de más casos de los esperados de una enfermedad en un grupo de personas en particular, en un lugar y un momento determinados.  </a:t>
            </a:r>
          </a:p>
        </p:txBody>
      </p:sp>
    </p:spTree>
    <p:extLst>
      <p:ext uri="{BB962C8B-B14F-4D97-AF65-F5344CB8AC3E}">
        <p14:creationId xmlns:p14="http://schemas.microsoft.com/office/powerpoint/2010/main" val="4033956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p:sp>
      <p:sp>
        <p:nvSpPr>
          <p:cNvPr id="1474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Entonces, ¿cómo establecen que está ocurriendo un brote? </a:t>
            </a:r>
            <a:endParaRPr lang="es-CO" sz="11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En primer lugar, deben tenerse en cuenta los informes o rumores. Se revisarán los datos o informes de vigilancia de los clínicos o los técnicos de laboratorio. Si el rumor inicial se recibió de un paciente, miembro preocupado de la comunidad o los medios de comunicación, es necesario obtener y revisar la información.  </a:t>
            </a:r>
            <a:endParaRPr lang="es-CO" sz="11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Luego, debe confirmarse que los casos sean de la misma enfermedad.  A veces los signos y síntomas pueden solaparse, pero los pacientes no tienen la misma enfermedad.  </a:t>
            </a:r>
            <a:endParaRPr lang="es-CO" sz="11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Después de asegurarse de que los casos sean de la misma enfermedad, los investigadores deben confirmar que la cantidad de casos supere lo que se esperaría para la población determinada en el período específico.  </a:t>
            </a:r>
            <a:endParaRPr lang="es-CO" sz="11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Incluso cuando parece haber un aumento de casos, recuerden que podría haber otro motivo del aumento aparente.  Podría haber un cambio en la definición de casos, los procedimientos de notificación o las herramientas de diagnóstico.  También podría haber un aumento en los casos notificados debido a la atención que están prestando los medios de comunicación a un problema o debido a que es más probable que un nuevo clínico notifique una enfermedad en comparación con su predecesor.  Por último, un diagnóstico equivocado o un error de laboratorio podrían estar causando el aumento aparente.</a:t>
            </a:r>
            <a:endParaRPr lang="es-CO" sz="11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Por otra parte, podría verse un incremento en los casos debido a los siguientes motivos (del Taller 1):</a:t>
            </a:r>
            <a:endParaRPr lang="es-CO" sz="1100" kern="1200" dirty="0">
              <a:solidFill>
                <a:schemeClr val="tx1"/>
              </a:solidFill>
              <a:effectLst/>
              <a:latin typeface="+mn-lt"/>
              <a:ea typeface="+mn-ea"/>
              <a:cs typeface="+mn-cs"/>
            </a:endParaRPr>
          </a:p>
          <a:p>
            <a:pPr lvl="0"/>
            <a:r>
              <a:rPr lang="es-CO" sz="1200" b="1" kern="1200" dirty="0">
                <a:solidFill>
                  <a:schemeClr val="tx1"/>
                </a:solidFill>
                <a:effectLst/>
                <a:latin typeface="+mn-lt"/>
                <a:ea typeface="+mn-ea"/>
                <a:cs typeface="+mn-cs"/>
              </a:rPr>
              <a:t>Verdadero aumento de la aparición de la enfermedad</a:t>
            </a:r>
            <a:endParaRPr lang="es-CO" sz="1100" kern="1200" dirty="0">
              <a:solidFill>
                <a:schemeClr val="tx1"/>
              </a:solidFill>
              <a:effectLst/>
              <a:latin typeface="+mn-lt"/>
              <a:ea typeface="+mn-ea"/>
              <a:cs typeface="+mn-cs"/>
            </a:endParaRPr>
          </a:p>
          <a:p>
            <a:pPr lvl="1"/>
            <a:r>
              <a:rPr lang="en-US" sz="1200" b="1" kern="1200" dirty="0" err="1">
                <a:solidFill>
                  <a:schemeClr val="tx1"/>
                </a:solidFill>
                <a:effectLst/>
                <a:latin typeface="+mn-lt"/>
                <a:ea typeface="+mn-ea"/>
                <a:cs typeface="+mn-cs"/>
              </a:rPr>
              <a:t>Brote</a:t>
            </a:r>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epidemia</a:t>
            </a:r>
            <a:endParaRPr lang="es-CO" sz="1100" kern="1200" dirty="0">
              <a:solidFill>
                <a:schemeClr val="tx1"/>
              </a:solidFill>
              <a:effectLst/>
              <a:latin typeface="+mn-lt"/>
              <a:ea typeface="+mn-ea"/>
              <a:cs typeface="+mn-cs"/>
            </a:endParaRPr>
          </a:p>
          <a:p>
            <a:pPr lvl="1"/>
            <a:r>
              <a:rPr lang="en-US" sz="1200" b="1" kern="1200" dirty="0" err="1">
                <a:solidFill>
                  <a:schemeClr val="tx1"/>
                </a:solidFill>
                <a:effectLst/>
                <a:latin typeface="+mn-lt"/>
                <a:ea typeface="+mn-ea"/>
                <a:cs typeface="+mn-cs"/>
              </a:rPr>
              <a:t>Patrón</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estacional</a:t>
            </a:r>
            <a:endParaRPr lang="es-CO" sz="1100" kern="1200" dirty="0">
              <a:solidFill>
                <a:schemeClr val="tx1"/>
              </a:solidFill>
              <a:effectLst/>
              <a:latin typeface="+mn-lt"/>
              <a:ea typeface="+mn-ea"/>
              <a:cs typeface="+mn-cs"/>
            </a:endParaRPr>
          </a:p>
          <a:p>
            <a:pPr lvl="1"/>
            <a:r>
              <a:rPr lang="es-CO" sz="1200" b="1" kern="1200" dirty="0">
                <a:solidFill>
                  <a:schemeClr val="tx1"/>
                </a:solidFill>
                <a:effectLst/>
                <a:latin typeface="+mn-lt"/>
                <a:ea typeface="+mn-ea"/>
                <a:cs typeface="+mn-cs"/>
              </a:rPr>
              <a:t>Un aumento repentino de la población</a:t>
            </a:r>
            <a:endParaRPr lang="es-CO" sz="11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Cambio en los procedimientos de notificación o el sistema de vigilancia</a:t>
            </a:r>
            <a:endParaRPr lang="es-CO" sz="11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Cambio en la definición de casos</a:t>
            </a:r>
            <a:endParaRPr lang="es-CO" sz="11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Aumento o mejora de las pruebas de laboratorio o el procedimiento de diagnóstico</a:t>
            </a:r>
            <a:endParaRPr lang="es-CO" sz="11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Mayor conciencia acerca de la enfermedad (el público o los proveedores)</a:t>
            </a:r>
            <a:endParaRPr lang="es-CO" sz="11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Mayor acceso a la atención de salud</a:t>
            </a:r>
            <a:endParaRPr lang="es-CO" sz="11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Nuevo proveedor de atención médica, nuevo responsable de presentar información o nueva clínica</a:t>
            </a:r>
            <a:endParaRPr lang="es-CO"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Error de </a:t>
            </a:r>
            <a:r>
              <a:rPr lang="en-US" sz="1200" kern="1200" dirty="0" err="1">
                <a:solidFill>
                  <a:schemeClr val="tx1"/>
                </a:solidFill>
                <a:effectLst/>
                <a:latin typeface="+mn-lt"/>
                <a:ea typeface="+mn-ea"/>
                <a:cs typeface="+mn-cs"/>
              </a:rPr>
              <a:t>laboratorio</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diagnóstico</a:t>
            </a:r>
            <a:endParaRPr lang="es-CO" sz="11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Presentación de información por lotes:</a:t>
            </a:r>
            <a:endParaRPr lang="en-US" altLang="en-US" b="0" dirty="0"/>
          </a:p>
        </p:txBody>
      </p:sp>
      <p:sp>
        <p:nvSpPr>
          <p:cNvPr id="147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0CBFAE1A-7002-4D5A-A009-F7B2AED0CF60}" type="slidenum">
              <a:rPr lang="en-US" altLang="en-US" b="0" smtClean="0"/>
              <a:pPr eaLnBrk="1" hangingPunct="1"/>
              <a:t>14</a:t>
            </a:fld>
            <a:endParaRPr lang="en-US" altLang="en-US" b="0"/>
          </a:p>
        </p:txBody>
      </p:sp>
    </p:spTree>
    <p:extLst>
      <p:ext uri="{BB962C8B-B14F-4D97-AF65-F5344CB8AC3E}">
        <p14:creationId xmlns:p14="http://schemas.microsoft.com/office/powerpoint/2010/main" val="666851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kern="1200" dirty="0">
                <a:solidFill>
                  <a:schemeClr val="tx1"/>
                </a:solidFill>
                <a:effectLst/>
                <a:latin typeface="+mn-lt"/>
                <a:ea typeface="+mn-ea"/>
                <a:cs typeface="+mn-cs"/>
              </a:rPr>
              <a:t>¿Qué ven aquí? ¿Es un brote? ¿Cómo saben?</a:t>
            </a:r>
          </a:p>
          <a:p>
            <a:r>
              <a:rPr lang="es-CO" sz="1200" i="1" kern="1200" dirty="0">
                <a:solidFill>
                  <a:schemeClr val="tx1"/>
                </a:solidFill>
                <a:effectLst/>
                <a:latin typeface="+mn-lt"/>
                <a:ea typeface="+mn-ea"/>
                <a:cs typeface="+mn-cs"/>
              </a:rPr>
              <a:t>Permita 2 o 3 respuestas.</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Parece sospechoso, pero no es seguro.  Sería bueno tener la información histórica para determinar si el aumento de los casos es simplemente el aumento estacional habitual o no.</a:t>
            </a:r>
            <a:endParaRPr lang="en-US" dirty="0"/>
          </a:p>
        </p:txBody>
      </p:sp>
      <p:sp>
        <p:nvSpPr>
          <p:cNvPr id="4" name="Slide Number Placeholder 3"/>
          <p:cNvSpPr>
            <a:spLocks noGrp="1"/>
          </p:cNvSpPr>
          <p:nvPr>
            <p:ph type="sldNum" sz="quarter" idx="10"/>
          </p:nvPr>
        </p:nvSpPr>
        <p:spPr/>
        <p:txBody>
          <a:bodyPr/>
          <a:lstStyle/>
          <a:p>
            <a:fld id="{CC8CF3B0-F537-4C6F-999B-90BC56F1C6DE}" type="slidenum">
              <a:rPr lang="en-US" smtClean="0"/>
              <a:t>15</a:t>
            </a:fld>
            <a:endParaRPr lang="en-US"/>
          </a:p>
        </p:txBody>
      </p:sp>
    </p:spTree>
    <p:extLst>
      <p:ext uri="{BB962C8B-B14F-4D97-AF65-F5344CB8AC3E}">
        <p14:creationId xmlns:p14="http://schemas.microsoft.com/office/powerpoint/2010/main" val="2963885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p:sp>
      <p:sp>
        <p:nvSpPr>
          <p:cNvPr id="1495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Suponiendo que hemos confirmado un verdadero aumento de los casos, tenemos que confirmar de qué enfermedad se trata.</a:t>
            </a:r>
          </a:p>
          <a:p>
            <a:endParaRPr lang="en-US" altLang="en-US" dirty="0"/>
          </a:p>
        </p:txBody>
      </p:sp>
      <p:sp>
        <p:nvSpPr>
          <p:cNvPr id="1495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B0212CE0-295E-4C31-B756-4C702877F75D}" type="slidenum">
              <a:rPr lang="en-US" altLang="en-US" b="0" smtClean="0"/>
              <a:pPr eaLnBrk="1" hangingPunct="1"/>
              <a:t>16</a:t>
            </a:fld>
            <a:endParaRPr lang="en-US" altLang="en-US" b="0"/>
          </a:p>
        </p:txBody>
      </p:sp>
    </p:spTree>
    <p:extLst>
      <p:ext uri="{BB962C8B-B14F-4D97-AF65-F5344CB8AC3E}">
        <p14:creationId xmlns:p14="http://schemas.microsoft.com/office/powerpoint/2010/main" val="247964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1DA02701-D2C1-4A50-ADA2-CAA3BAE7346A}" type="slidenum">
              <a:rPr lang="en-US" altLang="en-US" b="0" smtClean="0"/>
              <a:pPr eaLnBrk="1" hangingPunct="1"/>
              <a:t>17</a:t>
            </a:fld>
            <a:endParaRPr lang="en-US" altLang="en-US" b="0"/>
          </a:p>
        </p:txBody>
      </p:sp>
      <p:sp>
        <p:nvSpPr>
          <p:cNvPr id="150531" name="Rectangle 2"/>
          <p:cNvSpPr>
            <a:spLocks noGrp="1" noRot="1" noChangeAspect="1" noChangeArrowheads="1" noTextEdit="1"/>
          </p:cNvSpPr>
          <p:nvPr>
            <p:ph type="sldImg"/>
          </p:nvPr>
        </p:nvSpPr>
        <p:spPr/>
      </p:sp>
      <p:sp>
        <p:nvSpPr>
          <p:cNvPr id="1505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Una vez que se ha establecido la existencia de un brote, tenemos que verificar qué agentes podrían estar causando el brote. </a:t>
            </a:r>
          </a:p>
          <a:p>
            <a:r>
              <a:rPr lang="es-CO" sz="1200" kern="1200" dirty="0">
                <a:solidFill>
                  <a:schemeClr val="tx1"/>
                </a:solidFill>
                <a:effectLst/>
                <a:latin typeface="+mn-lt"/>
                <a:ea typeface="+mn-ea"/>
                <a:cs typeface="+mn-cs"/>
              </a:rPr>
              <a:t>¿Un laboratorio ya confirmó el diagnóstico?  No tenemos que hacer pruebas a cada paciente o tener un resultado de laboratorio positivo de cada paciente, pero es bueno tener la confirmación del laboratorio de unos cuantos.</a:t>
            </a:r>
          </a:p>
          <a:p>
            <a:r>
              <a:rPr lang="es-CO" sz="1200" kern="1200" dirty="0">
                <a:solidFill>
                  <a:schemeClr val="tx1"/>
                </a:solidFill>
                <a:effectLst/>
                <a:latin typeface="+mn-lt"/>
                <a:ea typeface="+mn-ea"/>
                <a:cs typeface="+mn-cs"/>
              </a:rPr>
              <a:t>Si no tenemos la confirmación del laboratorio, tenemos que evaluar algunas claves.  </a:t>
            </a:r>
          </a:p>
          <a:p>
            <a:r>
              <a:rPr lang="es-CO" sz="1200" kern="1200" dirty="0">
                <a:solidFill>
                  <a:schemeClr val="tx1"/>
                </a:solidFill>
                <a:effectLst/>
                <a:latin typeface="+mn-lt"/>
                <a:ea typeface="+mn-ea"/>
                <a:cs typeface="+mn-cs"/>
              </a:rPr>
              <a:t>¿La presentación clínica es característica de una enfermedad específica?  ¿Cuáles son los signos y síntomas predominantes?  ¿Pueden ayudarnos a diferenciar las enfermedades que a veces se confunden?  Incluso si no tenemos un diagnóstico de laboratorio definitivo, ¿los resultados del laboratorio clínico (hematocritos, recuentos de glóbulos blancos, análisis de orina, pruebas de función hepática, etc.)  son de utilidad?  A veces la evolución de la enfermedad, incluida la duración de los síntomas, varía según el agente y puede ayudar con el diagnóstico.</a:t>
            </a:r>
          </a:p>
          <a:p>
            <a:r>
              <a:rPr lang="es-CO" sz="1200" kern="1200" dirty="0">
                <a:solidFill>
                  <a:schemeClr val="tx1"/>
                </a:solidFill>
                <a:effectLst/>
                <a:latin typeface="+mn-lt"/>
                <a:ea typeface="+mn-ea"/>
                <a:cs typeface="+mn-cs"/>
              </a:rPr>
              <a:t>¿Sabemos algo sobre la exposición o el entorno?  Algunas enfermedades de origen alimentario se caracterizan por ser transmitidas por diferentes alimentos.  El entorno puede importar, también; por ejemplo, en 2016, una enfermedad febril con erupción en República Democrática del Congo es más probable que sea viruela símica que viruela.</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398541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p:sp>
      <p:sp>
        <p:nvSpPr>
          <p:cNvPr id="1515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Para un diagnóstico definitivo, necesitan tener la confirmación del laboratorio. Para determinar cuál es el agente, los exámenes de las muestras clínicas tales como heces, sangre o vómito son de valor incalculable.   </a:t>
            </a:r>
          </a:p>
          <a:p>
            <a:r>
              <a:rPr lang="es-CO" sz="1200" kern="1200" dirty="0">
                <a:solidFill>
                  <a:schemeClr val="tx1"/>
                </a:solidFill>
                <a:effectLst/>
                <a:latin typeface="+mn-lt"/>
                <a:ea typeface="+mn-ea"/>
                <a:cs typeface="+mn-cs"/>
              </a:rPr>
              <a:t>La identificación del patógeno ayudará a identificar el período de incubación potencial y el período de incubación señalará en qué momento tuvo lugar la exposición. </a:t>
            </a:r>
          </a:p>
          <a:p>
            <a:r>
              <a:rPr lang="es-CO" sz="1200" kern="1200" dirty="0">
                <a:solidFill>
                  <a:schemeClr val="tx1"/>
                </a:solidFill>
                <a:effectLst/>
                <a:latin typeface="+mn-lt"/>
                <a:ea typeface="+mn-ea"/>
                <a:cs typeface="+mn-cs"/>
              </a:rPr>
              <a:t>Sin embargo, debido a que los resultados de laboratorio pueden tomar tiempo, no tenemos que esperar el diagnóstico de laboratorio para proseguir; a veces la investigación debe avanzar antes de que se haga un diagnóstico definitivo.</a:t>
            </a:r>
          </a:p>
          <a:p>
            <a:r>
              <a:rPr lang="es-CO" sz="1200" kern="1200" dirty="0">
                <a:solidFill>
                  <a:schemeClr val="tx1"/>
                </a:solidFill>
                <a:effectLst/>
                <a:latin typeface="+mn-lt"/>
                <a:ea typeface="+mn-ea"/>
                <a:cs typeface="+mn-cs"/>
              </a:rPr>
              <a:t>Una vez que se identifica un agente, el laboratorio puede realizar más exámenes para identificar el agente con absoluta precisión y verificar que todos los casos estén relacionados con el brote.</a:t>
            </a:r>
          </a:p>
          <a:p>
            <a:r>
              <a:rPr lang="es-CO" sz="1200" kern="1200" dirty="0">
                <a:solidFill>
                  <a:schemeClr val="tx1"/>
                </a:solidFill>
                <a:effectLst/>
                <a:latin typeface="+mn-lt"/>
                <a:ea typeface="+mn-ea"/>
                <a:cs typeface="+mn-cs"/>
              </a:rPr>
              <a:t>Por otra parte, si los resultados de laboratorio son negativos, ¿cancelan ustedes su investigación? </a:t>
            </a:r>
          </a:p>
          <a:p>
            <a:r>
              <a:rPr lang="es-CO" sz="1200" i="1" kern="1200" dirty="0">
                <a:solidFill>
                  <a:schemeClr val="tx1"/>
                </a:solidFill>
                <a:effectLst/>
                <a:latin typeface="+mn-lt"/>
                <a:ea typeface="+mn-ea"/>
                <a:cs typeface="+mn-cs"/>
              </a:rPr>
              <a:t>Permita 1 o 2 respuestas.</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Existen varias posibilidades para explicar por qué los resultados pueden ser negativos. Tomen en cuenta posibilidades tales como que la enfermedad podría deberse a un agente para el que no hicimos la prueba, o que la muestra se había manipulado incorrectamente. La confirmación del laboratorio es una clave importante, pero no es la única clave.</a:t>
            </a:r>
            <a:endParaRPr lang="en-US" altLang="en-US" dirty="0"/>
          </a:p>
        </p:txBody>
      </p:sp>
      <p:sp>
        <p:nvSpPr>
          <p:cNvPr id="151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929E9EC3-ED22-4060-8D33-68DDDB2E0E96}" type="slidenum">
              <a:rPr lang="en-US" altLang="en-US" b="0" smtClean="0"/>
              <a:pPr eaLnBrk="1" hangingPunct="1"/>
              <a:t>18</a:t>
            </a:fld>
            <a:endParaRPr lang="en-US" altLang="en-US" b="0"/>
          </a:p>
        </p:txBody>
      </p:sp>
    </p:spTree>
    <p:extLst>
      <p:ext uri="{BB962C8B-B14F-4D97-AF65-F5344CB8AC3E}">
        <p14:creationId xmlns:p14="http://schemas.microsoft.com/office/powerpoint/2010/main" val="3181877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p:sp>
      <p:sp>
        <p:nvSpPr>
          <p:cNvPr id="1536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Una vez que hayan establecido que verdaderamente hay un aumento notable en las notificaciones del mismo diagnóstico, entonces se hace una </a:t>
            </a:r>
            <a:r>
              <a:rPr lang="es-CO" sz="1200" b="1" kern="1200" dirty="0">
                <a:solidFill>
                  <a:schemeClr val="tx1"/>
                </a:solidFill>
                <a:effectLst/>
                <a:latin typeface="+mn-lt"/>
                <a:ea typeface="+mn-ea"/>
                <a:cs typeface="+mn-cs"/>
              </a:rPr>
              <a:t>definición de caso</a:t>
            </a:r>
            <a:r>
              <a:rPr lang="es-CO" sz="1200" kern="1200" dirty="0">
                <a:solidFill>
                  <a:schemeClr val="tx1"/>
                </a:solidFill>
                <a:effectLst/>
                <a:latin typeface="+mn-lt"/>
                <a:ea typeface="+mn-ea"/>
                <a:cs typeface="+mn-cs"/>
              </a:rPr>
              <a:t>.  Todos ustedes saben acerca de la </a:t>
            </a:r>
            <a:r>
              <a:rPr lang="es-CO" sz="1200" b="1" kern="1200" dirty="0">
                <a:solidFill>
                  <a:schemeClr val="tx1"/>
                </a:solidFill>
                <a:effectLst/>
                <a:latin typeface="+mn-lt"/>
                <a:ea typeface="+mn-ea"/>
                <a:cs typeface="+mn-cs"/>
              </a:rPr>
              <a:t>definición de caso</a:t>
            </a:r>
            <a:r>
              <a:rPr lang="es-CO" sz="1200" kern="1200" dirty="0">
                <a:solidFill>
                  <a:schemeClr val="tx1"/>
                </a:solidFill>
                <a:effectLst/>
                <a:latin typeface="+mn-lt"/>
                <a:ea typeface="+mn-ea"/>
                <a:cs typeface="+mn-cs"/>
              </a:rPr>
              <a:t> con fines de vigilancia. </a:t>
            </a:r>
            <a:r>
              <a:rPr lang="en-US" sz="1200" kern="1200" dirty="0" err="1">
                <a:solidFill>
                  <a:schemeClr val="tx1"/>
                </a:solidFill>
                <a:effectLst/>
                <a:latin typeface="+mn-lt"/>
                <a:ea typeface="+mn-ea"/>
                <a:cs typeface="+mn-cs"/>
              </a:rPr>
              <a:t>Ellas</a:t>
            </a:r>
            <a:r>
              <a:rPr lang="en-US" sz="1200" kern="1200" dirty="0">
                <a:solidFill>
                  <a:schemeClr val="tx1"/>
                </a:solidFill>
                <a:effectLst/>
                <a:latin typeface="+mn-lt"/>
                <a:ea typeface="+mn-ea"/>
                <a:cs typeface="+mn-cs"/>
              </a:rPr>
              <a:t> son </a:t>
            </a:r>
            <a:r>
              <a:rPr lang="en-US" sz="1200" kern="1200" dirty="0" err="1">
                <a:solidFill>
                  <a:schemeClr val="tx1"/>
                </a:solidFill>
                <a:effectLst/>
                <a:latin typeface="+mn-lt"/>
                <a:ea typeface="+mn-ea"/>
                <a:cs typeface="+mn-cs"/>
              </a:rPr>
              <a:t>algo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diferentes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durante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una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investigación</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brote</a:t>
            </a:r>
            <a:r>
              <a:rPr lang="en-US" sz="1200" kern="1200" dirty="0">
                <a:solidFill>
                  <a:schemeClr val="tx1"/>
                </a:solidFill>
                <a:effectLst/>
                <a:latin typeface="+mn-lt"/>
                <a:ea typeface="+mn-ea"/>
                <a:cs typeface="+mn-cs"/>
              </a:rPr>
              <a:t>.</a:t>
            </a:r>
            <a:endParaRPr lang="en-US" altLang="en-US" dirty="0"/>
          </a:p>
        </p:txBody>
      </p:sp>
      <p:sp>
        <p:nvSpPr>
          <p:cNvPr id="153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032DB010-5D58-42B6-B0E9-3610C6557C10}" type="slidenum">
              <a:rPr lang="en-US" altLang="en-US" b="0" smtClean="0"/>
              <a:pPr eaLnBrk="1" hangingPunct="1"/>
              <a:t>19</a:t>
            </a:fld>
            <a:endParaRPr lang="en-US" altLang="en-US" b="0"/>
          </a:p>
        </p:txBody>
      </p:sp>
    </p:spTree>
    <p:extLst>
      <p:ext uri="{BB962C8B-B14F-4D97-AF65-F5344CB8AC3E}">
        <p14:creationId xmlns:p14="http://schemas.microsoft.com/office/powerpoint/2010/main" val="3397837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3BDC81-E13C-410C-A016-AEEB83A9E09C}" type="slidenum">
              <a:rPr lang="es-CO" smtClean="0"/>
              <a:t>2</a:t>
            </a:fld>
            <a:endParaRPr lang="es-CO" dirty="0"/>
          </a:p>
        </p:txBody>
      </p:sp>
    </p:spTree>
    <p:extLst>
      <p:ext uri="{BB962C8B-B14F-4D97-AF65-F5344CB8AC3E}">
        <p14:creationId xmlns:p14="http://schemas.microsoft.com/office/powerpoint/2010/main" val="2620301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660" eaLnBrk="0" hangingPunct="0">
              <a:spcBef>
                <a:spcPct val="30000"/>
              </a:spcBef>
              <a:defRPr sz="1200">
                <a:solidFill>
                  <a:schemeClr val="tx1"/>
                </a:solidFill>
                <a:latin typeface="Arial" charset="0"/>
              </a:defRPr>
            </a:lvl1pPr>
            <a:lvl2pPr marL="758350" indent="-291673" defTabSz="957660" eaLnBrk="0" hangingPunct="0">
              <a:spcBef>
                <a:spcPct val="30000"/>
              </a:spcBef>
              <a:defRPr sz="1200">
                <a:solidFill>
                  <a:schemeClr val="tx1"/>
                </a:solidFill>
                <a:latin typeface="Arial" charset="0"/>
              </a:defRPr>
            </a:lvl2pPr>
            <a:lvl3pPr marL="1166693" indent="-233339" defTabSz="957660" eaLnBrk="0" hangingPunct="0">
              <a:spcBef>
                <a:spcPct val="30000"/>
              </a:spcBef>
              <a:defRPr sz="1200">
                <a:solidFill>
                  <a:schemeClr val="tx1"/>
                </a:solidFill>
                <a:latin typeface="Arial" charset="0"/>
              </a:defRPr>
            </a:lvl3pPr>
            <a:lvl4pPr marL="1633370" indent="-233339" defTabSz="957660" eaLnBrk="0" hangingPunct="0">
              <a:spcBef>
                <a:spcPct val="30000"/>
              </a:spcBef>
              <a:defRPr sz="1200">
                <a:solidFill>
                  <a:schemeClr val="tx1"/>
                </a:solidFill>
                <a:latin typeface="Arial" charset="0"/>
              </a:defRPr>
            </a:lvl4pPr>
            <a:lvl5pPr marL="2100047" indent="-233339" defTabSz="957660" eaLnBrk="0" hangingPunct="0">
              <a:spcBef>
                <a:spcPct val="30000"/>
              </a:spcBef>
              <a:defRPr sz="1200">
                <a:solidFill>
                  <a:schemeClr val="tx1"/>
                </a:solidFill>
                <a:latin typeface="Arial" charset="0"/>
              </a:defRPr>
            </a:lvl5pPr>
            <a:lvl6pPr marL="2566724" indent="-233339" defTabSz="957660" eaLnBrk="0" fontAlgn="base" hangingPunct="0">
              <a:spcBef>
                <a:spcPct val="30000"/>
              </a:spcBef>
              <a:spcAft>
                <a:spcPct val="0"/>
              </a:spcAft>
              <a:defRPr sz="1200">
                <a:solidFill>
                  <a:schemeClr val="tx1"/>
                </a:solidFill>
                <a:latin typeface="Arial" charset="0"/>
              </a:defRPr>
            </a:lvl6pPr>
            <a:lvl7pPr marL="3033401" indent="-233339" defTabSz="957660" eaLnBrk="0" fontAlgn="base" hangingPunct="0">
              <a:spcBef>
                <a:spcPct val="30000"/>
              </a:spcBef>
              <a:spcAft>
                <a:spcPct val="0"/>
              </a:spcAft>
              <a:defRPr sz="1200">
                <a:solidFill>
                  <a:schemeClr val="tx1"/>
                </a:solidFill>
                <a:latin typeface="Arial" charset="0"/>
              </a:defRPr>
            </a:lvl7pPr>
            <a:lvl8pPr marL="3500079" indent="-233339" defTabSz="957660" eaLnBrk="0" fontAlgn="base" hangingPunct="0">
              <a:spcBef>
                <a:spcPct val="30000"/>
              </a:spcBef>
              <a:spcAft>
                <a:spcPct val="0"/>
              </a:spcAft>
              <a:defRPr sz="1200">
                <a:solidFill>
                  <a:schemeClr val="tx1"/>
                </a:solidFill>
                <a:latin typeface="Arial" charset="0"/>
              </a:defRPr>
            </a:lvl8pPr>
            <a:lvl9pPr marL="3966756" indent="-233339" defTabSz="95766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B3DE9A-BC9D-4EBF-9EE1-DB03E702E854}" type="slidenum">
              <a:rPr lang="en-US" altLang="en-US" sz="1300">
                <a:cs typeface="Arial" charset="0"/>
              </a:rPr>
              <a:pPr eaLnBrk="1" hangingPunct="1">
                <a:spcBef>
                  <a:spcPct val="0"/>
                </a:spcBef>
              </a:pPr>
              <a:t>20</a:t>
            </a:fld>
            <a:endParaRPr lang="en-US" altLang="en-US" sz="1300">
              <a:cs typeface="Arial" charset="0"/>
            </a:endParaRPr>
          </a:p>
        </p:txBody>
      </p:sp>
      <p:sp>
        <p:nvSpPr>
          <p:cNvPr id="60419" name="Rectangle 2"/>
          <p:cNvSpPr>
            <a:spLocks noGrp="1" noRot="1" noChangeAspect="1" noChangeArrowheads="1" noTextEdit="1"/>
          </p:cNvSpPr>
          <p:nvPr>
            <p:ph type="sldImg"/>
          </p:nvPr>
        </p:nvSpPr>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Las definiciones de caso en relación con un brote normalmente se construyen usando los siguientes elementos:</a:t>
            </a:r>
          </a:p>
          <a:p>
            <a:r>
              <a:rPr lang="en-US" sz="1200" kern="1200" dirty="0" err="1">
                <a:solidFill>
                  <a:schemeClr val="tx1"/>
                </a:solidFill>
                <a:effectLst/>
                <a:latin typeface="+mn-lt"/>
                <a:ea typeface="+mn-ea"/>
                <a:cs typeface="+mn-cs"/>
              </a:rPr>
              <a:t>Criterios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clínicos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basados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a:t>
            </a:r>
            <a:endParaRPr lang="es-CO"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Síntomas y signos clínicos que son característicos de la enfermedad de interés</a:t>
            </a:r>
          </a:p>
          <a:p>
            <a:pPr lvl="0"/>
            <a:r>
              <a:rPr lang="es-CO" sz="1200" kern="1200" dirty="0">
                <a:solidFill>
                  <a:schemeClr val="tx1"/>
                </a:solidFill>
                <a:effectLst/>
                <a:latin typeface="+mn-lt"/>
                <a:ea typeface="+mn-ea"/>
                <a:cs typeface="+mn-cs"/>
              </a:rPr>
              <a:t>Pruebas de laboratorio, microbiológicas y clínicas </a:t>
            </a:r>
          </a:p>
          <a:p>
            <a:r>
              <a:rPr lang="es-CO" sz="1200" kern="1200" dirty="0">
                <a:solidFill>
                  <a:schemeClr val="tx1"/>
                </a:solidFill>
                <a:effectLst/>
                <a:latin typeface="+mn-lt"/>
                <a:ea typeface="+mn-ea"/>
                <a:cs typeface="+mn-cs"/>
              </a:rPr>
              <a:t>Criterios epidemiológicos (especialmente para brotes) que especifican período, lugar y persona</a:t>
            </a:r>
          </a:p>
          <a:p>
            <a:r>
              <a:rPr lang="es-CO" sz="1200" kern="1200" dirty="0">
                <a:solidFill>
                  <a:schemeClr val="tx1"/>
                </a:solidFill>
                <a:effectLst/>
                <a:latin typeface="+mn-lt"/>
                <a:ea typeface="+mn-ea"/>
                <a:cs typeface="+mn-cs"/>
              </a:rPr>
              <a:t>Cuando desarrollen una definición de casos, deben ser lo más precisos posibles en el vocabulario que utilicen, porque otras personas utilizarán la definición de casos, y ustedes quieren que todos tomen las mismas decisiones de la misma manera acerca de si un paciente cumple la definición de casos o no. Los criterios deben ser: objetiva, sencilla, precisa, práctica y cuantificable siempre que sea posible.</a:t>
            </a:r>
          </a:p>
          <a:p>
            <a:r>
              <a:rPr lang="es-CO" sz="1200" kern="1200" dirty="0">
                <a:solidFill>
                  <a:schemeClr val="tx1"/>
                </a:solidFill>
                <a:effectLst/>
                <a:latin typeface="+mn-lt"/>
                <a:ea typeface="+mn-ea"/>
                <a:cs typeface="+mn-cs"/>
              </a:rPr>
              <a:t> Por último, en la mayoría de las situaciones, no incluyan la exposición sospechosa en su definición de caso, si esa exposición es lo que quieren evaluar en forma objetiva. Por ejemplo, si nuestra hipótesis fuera que los mosquitos causantes de la enfermedad se criaban en las aguas de inundación del río Magdalena, inicialmente no querríamos limitar la definición de casos a las personas que vivieran cerca del río, puesto que estaríamos excluyendo la posibilidad de que existieran otras exposiciones antes de que tuviéramos suficiente información.</a:t>
            </a:r>
          </a:p>
        </p:txBody>
      </p:sp>
    </p:spTree>
    <p:extLst>
      <p:ext uri="{BB962C8B-B14F-4D97-AF65-F5344CB8AC3E}">
        <p14:creationId xmlns:p14="http://schemas.microsoft.com/office/powerpoint/2010/main" val="2927752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p:sp>
      <p:sp>
        <p:nvSpPr>
          <p:cNvPr id="159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u="sng" dirty="0"/>
              <a:t> </a:t>
            </a:r>
            <a:r>
              <a:rPr lang="es-CO" sz="1200" kern="1200" dirty="0">
                <a:solidFill>
                  <a:schemeClr val="tx1"/>
                </a:solidFill>
                <a:effectLst/>
                <a:latin typeface="+mn-lt"/>
                <a:ea typeface="+mn-ea"/>
                <a:cs typeface="+mn-cs"/>
              </a:rPr>
              <a:t>A veces no resulta claro si una persona debería ser un caso o no. Debido a esto, como en los casos de vigilancia, se clasifican según el nivel de certidumbre o de acuerdo con la cantidad de información disponible. La clasificación de las personas puede cambiar a medida que hay más información disponible.</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El mayor nivel de certidumbre es un caso confirmado.  Se trata de una persona cuyo examen de laboratorio ha arrojado un resultado positivo para la enfermedad.  Sin embargo, la confirmación de laboratorio no siempre es posible y a menudo no está disponible en las etapas iniciales de una investigación.</a:t>
            </a:r>
          </a:p>
          <a:p>
            <a:r>
              <a:rPr lang="es-CO" sz="1200" kern="1200" dirty="0">
                <a:solidFill>
                  <a:schemeClr val="tx1"/>
                </a:solidFill>
                <a:effectLst/>
                <a:latin typeface="+mn-lt"/>
                <a:ea typeface="+mn-ea"/>
                <a:cs typeface="+mn-cs"/>
              </a:rPr>
              <a:t>El siguiente nivel es un caso probable.  Esto significa que los síntomas clínicos y la epidemiología son compatibles con la definición de caso.</a:t>
            </a:r>
          </a:p>
          <a:p>
            <a:r>
              <a:rPr lang="es-CO" sz="1200" kern="1200" dirty="0">
                <a:solidFill>
                  <a:schemeClr val="tx1"/>
                </a:solidFill>
                <a:effectLst/>
                <a:latin typeface="+mn-lt"/>
                <a:ea typeface="+mn-ea"/>
                <a:cs typeface="+mn-cs"/>
              </a:rPr>
              <a:t>Luego tenemos el caso sospechoso. Se trata de un paciente con síntomas clínicos compatibles, pero quizá no todos los síntomas y todavía no se ha confirmado una probable vinculación epidemiológica. </a:t>
            </a:r>
          </a:p>
          <a:p>
            <a:r>
              <a:rPr lang="es-CO" sz="1200" kern="1200" dirty="0">
                <a:solidFill>
                  <a:schemeClr val="tx1"/>
                </a:solidFill>
                <a:effectLst/>
                <a:latin typeface="+mn-lt"/>
                <a:ea typeface="+mn-ea"/>
                <a:cs typeface="+mn-cs"/>
              </a:rPr>
              <a:t>El uso de estos niveles de certidumbre permite a los investigadores incluir en su investigación a pacientes que son casos potenciales, incluso si todavía no está disponible la confirmación de laboratorio necesaria o no es posible obtenerla. </a:t>
            </a:r>
          </a:p>
          <a:p>
            <a:r>
              <a:rPr lang="es-CO" sz="1200" kern="1200" dirty="0">
                <a:solidFill>
                  <a:schemeClr val="tx1"/>
                </a:solidFill>
                <a:effectLst/>
                <a:latin typeface="+mn-lt"/>
                <a:ea typeface="+mn-ea"/>
                <a:cs typeface="+mn-cs"/>
              </a:rPr>
              <a:t>En una situación de brote real, también habrá personas que ustedes no podrán colocar inmediatamente en uno de estos niveles. A veces nos referimos a estas personas como “personas bajo sospecha” o “personas bajo investigación”. Es necesario obtener más información acerca de estas personas para determinar si constituyen un caso o no.</a:t>
            </a:r>
            <a:endParaRPr lang="en-US" sz="1200" kern="1200" dirty="0">
              <a:solidFill>
                <a:schemeClr val="tx1"/>
              </a:solidFill>
              <a:latin typeface="+mn-lt"/>
              <a:ea typeface="+mn-ea"/>
              <a:cs typeface="+mn-cs"/>
            </a:endParaRPr>
          </a:p>
        </p:txBody>
      </p:sp>
      <p:sp>
        <p:nvSpPr>
          <p:cNvPr id="159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4629" indent="-286395" eaLnBrk="0" hangingPunct="0">
              <a:spcBef>
                <a:spcPct val="30000"/>
              </a:spcBef>
              <a:defRPr sz="1200">
                <a:solidFill>
                  <a:schemeClr val="tx1"/>
                </a:solidFill>
                <a:latin typeface="Arial" charset="0"/>
                <a:cs typeface="Arial" charset="0"/>
              </a:defRPr>
            </a:lvl2pPr>
            <a:lvl3pPr marL="1145583" indent="-229116" eaLnBrk="0" hangingPunct="0">
              <a:spcBef>
                <a:spcPct val="30000"/>
              </a:spcBef>
              <a:defRPr sz="1200">
                <a:solidFill>
                  <a:schemeClr val="tx1"/>
                </a:solidFill>
                <a:latin typeface="Arial" charset="0"/>
                <a:cs typeface="Arial" charset="0"/>
              </a:defRPr>
            </a:lvl3pPr>
            <a:lvl4pPr marL="1603816" indent="-229116" eaLnBrk="0" hangingPunct="0">
              <a:spcBef>
                <a:spcPct val="30000"/>
              </a:spcBef>
              <a:defRPr sz="1200">
                <a:solidFill>
                  <a:schemeClr val="tx1"/>
                </a:solidFill>
                <a:latin typeface="Arial" charset="0"/>
                <a:cs typeface="Arial" charset="0"/>
              </a:defRPr>
            </a:lvl4pPr>
            <a:lvl5pPr marL="2062050" indent="-229116" eaLnBrk="0" hangingPunct="0">
              <a:spcBef>
                <a:spcPct val="30000"/>
              </a:spcBef>
              <a:defRPr sz="1200">
                <a:solidFill>
                  <a:schemeClr val="tx1"/>
                </a:solidFill>
                <a:latin typeface="Arial" charset="0"/>
                <a:cs typeface="Arial" charset="0"/>
              </a:defRPr>
            </a:lvl5pPr>
            <a:lvl6pPr marL="2520284" indent="-229116" eaLnBrk="0" fontAlgn="base" hangingPunct="0">
              <a:spcBef>
                <a:spcPct val="30000"/>
              </a:spcBef>
              <a:spcAft>
                <a:spcPct val="0"/>
              </a:spcAft>
              <a:defRPr sz="1200">
                <a:solidFill>
                  <a:schemeClr val="tx1"/>
                </a:solidFill>
                <a:latin typeface="Arial" charset="0"/>
                <a:cs typeface="Arial" charset="0"/>
              </a:defRPr>
            </a:lvl6pPr>
            <a:lvl7pPr marL="2978516" indent="-229116" eaLnBrk="0" fontAlgn="base" hangingPunct="0">
              <a:spcBef>
                <a:spcPct val="30000"/>
              </a:spcBef>
              <a:spcAft>
                <a:spcPct val="0"/>
              </a:spcAft>
              <a:defRPr sz="1200">
                <a:solidFill>
                  <a:schemeClr val="tx1"/>
                </a:solidFill>
                <a:latin typeface="Arial" charset="0"/>
                <a:cs typeface="Arial" charset="0"/>
              </a:defRPr>
            </a:lvl7pPr>
            <a:lvl8pPr marL="3436750" indent="-229116" eaLnBrk="0" fontAlgn="base" hangingPunct="0">
              <a:spcBef>
                <a:spcPct val="30000"/>
              </a:spcBef>
              <a:spcAft>
                <a:spcPct val="0"/>
              </a:spcAft>
              <a:defRPr sz="1200">
                <a:solidFill>
                  <a:schemeClr val="tx1"/>
                </a:solidFill>
                <a:latin typeface="Arial" charset="0"/>
                <a:cs typeface="Arial" charset="0"/>
              </a:defRPr>
            </a:lvl8pPr>
            <a:lvl9pPr marL="3894983" indent="-229116"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0EF6EEE-EC4D-43EB-A54C-FF6871B4EBFF}" type="slidenum">
              <a:rPr lang="en-US" altLang="en-US" smtClean="0"/>
              <a:pPr eaLnBrk="1" hangingPunct="1">
                <a:spcBef>
                  <a:spcPct val="0"/>
                </a:spcBef>
              </a:pPr>
              <a:t>21</a:t>
            </a:fld>
            <a:endParaRPr lang="en-US" altLang="en-US"/>
          </a:p>
        </p:txBody>
      </p:sp>
    </p:spTree>
    <p:extLst>
      <p:ext uri="{BB962C8B-B14F-4D97-AF65-F5344CB8AC3E}">
        <p14:creationId xmlns:p14="http://schemas.microsoft.com/office/powerpoint/2010/main" val="2217646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660" eaLnBrk="0" hangingPunct="0">
              <a:spcBef>
                <a:spcPct val="30000"/>
              </a:spcBef>
              <a:defRPr sz="1200">
                <a:solidFill>
                  <a:schemeClr val="tx1"/>
                </a:solidFill>
                <a:latin typeface="Arial" charset="0"/>
              </a:defRPr>
            </a:lvl1pPr>
            <a:lvl2pPr marL="758350" indent="-291673" defTabSz="957660" eaLnBrk="0" hangingPunct="0">
              <a:spcBef>
                <a:spcPct val="30000"/>
              </a:spcBef>
              <a:defRPr sz="1200">
                <a:solidFill>
                  <a:schemeClr val="tx1"/>
                </a:solidFill>
                <a:latin typeface="Arial" charset="0"/>
              </a:defRPr>
            </a:lvl2pPr>
            <a:lvl3pPr marL="1166693" indent="-233339" defTabSz="957660" eaLnBrk="0" hangingPunct="0">
              <a:spcBef>
                <a:spcPct val="30000"/>
              </a:spcBef>
              <a:defRPr sz="1200">
                <a:solidFill>
                  <a:schemeClr val="tx1"/>
                </a:solidFill>
                <a:latin typeface="Arial" charset="0"/>
              </a:defRPr>
            </a:lvl3pPr>
            <a:lvl4pPr marL="1633370" indent="-233339" defTabSz="957660" eaLnBrk="0" hangingPunct="0">
              <a:spcBef>
                <a:spcPct val="30000"/>
              </a:spcBef>
              <a:defRPr sz="1200">
                <a:solidFill>
                  <a:schemeClr val="tx1"/>
                </a:solidFill>
                <a:latin typeface="Arial" charset="0"/>
              </a:defRPr>
            </a:lvl4pPr>
            <a:lvl5pPr marL="2100047" indent="-233339" defTabSz="957660" eaLnBrk="0" hangingPunct="0">
              <a:spcBef>
                <a:spcPct val="30000"/>
              </a:spcBef>
              <a:defRPr sz="1200">
                <a:solidFill>
                  <a:schemeClr val="tx1"/>
                </a:solidFill>
                <a:latin typeface="Arial" charset="0"/>
              </a:defRPr>
            </a:lvl5pPr>
            <a:lvl6pPr marL="2566724" indent="-233339" defTabSz="957660" eaLnBrk="0" fontAlgn="base" hangingPunct="0">
              <a:spcBef>
                <a:spcPct val="30000"/>
              </a:spcBef>
              <a:spcAft>
                <a:spcPct val="0"/>
              </a:spcAft>
              <a:defRPr sz="1200">
                <a:solidFill>
                  <a:schemeClr val="tx1"/>
                </a:solidFill>
                <a:latin typeface="Arial" charset="0"/>
              </a:defRPr>
            </a:lvl6pPr>
            <a:lvl7pPr marL="3033401" indent="-233339" defTabSz="957660" eaLnBrk="0" fontAlgn="base" hangingPunct="0">
              <a:spcBef>
                <a:spcPct val="30000"/>
              </a:spcBef>
              <a:spcAft>
                <a:spcPct val="0"/>
              </a:spcAft>
              <a:defRPr sz="1200">
                <a:solidFill>
                  <a:schemeClr val="tx1"/>
                </a:solidFill>
                <a:latin typeface="Arial" charset="0"/>
              </a:defRPr>
            </a:lvl7pPr>
            <a:lvl8pPr marL="3500079" indent="-233339" defTabSz="957660" eaLnBrk="0" fontAlgn="base" hangingPunct="0">
              <a:spcBef>
                <a:spcPct val="30000"/>
              </a:spcBef>
              <a:spcAft>
                <a:spcPct val="0"/>
              </a:spcAft>
              <a:defRPr sz="1200">
                <a:solidFill>
                  <a:schemeClr val="tx1"/>
                </a:solidFill>
                <a:latin typeface="Arial" charset="0"/>
              </a:defRPr>
            </a:lvl8pPr>
            <a:lvl9pPr marL="3966756" indent="-233339" defTabSz="95766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33C380E-A79C-414F-9AA8-C3E072861ACD}" type="slidenum">
              <a:rPr lang="en-US" altLang="en-US" sz="1300">
                <a:cs typeface="Arial" charset="0"/>
              </a:rPr>
              <a:pPr eaLnBrk="1" hangingPunct="1">
                <a:spcBef>
                  <a:spcPct val="0"/>
                </a:spcBef>
              </a:pPr>
              <a:t>22</a:t>
            </a:fld>
            <a:endParaRPr lang="en-US" altLang="en-US" sz="1300">
              <a:cs typeface="Arial" charset="0"/>
            </a:endParaRPr>
          </a:p>
        </p:txBody>
      </p:sp>
      <p:sp>
        <p:nvSpPr>
          <p:cNvPr id="62467" name="Rectangle 2"/>
          <p:cNvSpPr>
            <a:spLocks noGrp="1" noRot="1" noChangeAspect="1" noChangeArrowheads="1" noTextEdit="1"/>
          </p:cNvSpPr>
          <p:nvPr>
            <p:ph type="sldImg"/>
          </p:nvPr>
        </p:nvSpPr>
        <p:spPr>
          <a:xfrm>
            <a:off x="1182688" y="698500"/>
            <a:ext cx="4646612" cy="3484563"/>
          </a:xfrm>
          <a:solidFill>
            <a:srgbClr val="FFFFFF"/>
          </a:solidFill>
        </p:spPr>
      </p:sp>
      <p:sp>
        <p:nvSpPr>
          <p:cNvPr id="62468" name="Rectangle 3"/>
          <p:cNvSpPr>
            <a:spLocks noGrp="1" noChangeArrowheads="1"/>
          </p:cNvSpPr>
          <p:nvPr>
            <p:ph type="body" idx="1"/>
          </p:nvPr>
        </p:nvSpPr>
        <p:spPr>
          <a:xfrm>
            <a:off x="699418" y="4414293"/>
            <a:ext cx="5611566" cy="4182813"/>
          </a:xfrm>
          <a:solidFill>
            <a:srgbClr val="FFFFFF"/>
          </a:solidFill>
          <a:ln>
            <a:solidFill>
              <a:srgbClr val="000000"/>
            </a:solidFill>
          </a:ln>
        </p:spPr>
        <p:txBody>
          <a:bodyPr lIns="93156" tIns="46579" rIns="93156" bIns="46579"/>
          <a:lstStyle/>
          <a:p>
            <a:r>
              <a:rPr lang="es-CO" sz="1200" kern="1200" dirty="0">
                <a:solidFill>
                  <a:schemeClr val="tx1"/>
                </a:solidFill>
                <a:effectLst/>
                <a:latin typeface="+mn-lt"/>
                <a:ea typeface="+mn-ea"/>
                <a:cs typeface="+mn-cs"/>
              </a:rPr>
              <a:t>A continuación presentamos una definición de caso de una investigación por sospecha</a:t>
            </a:r>
            <a:r>
              <a:rPr lang="es-CO" sz="1200" kern="1200" baseline="0" dirty="0">
                <a:solidFill>
                  <a:schemeClr val="tx1"/>
                </a:solidFill>
                <a:effectLst/>
                <a:latin typeface="+mn-lt"/>
                <a:ea typeface="+mn-ea"/>
                <a:cs typeface="+mn-cs"/>
              </a:rPr>
              <a:t> de </a:t>
            </a:r>
            <a:r>
              <a:rPr lang="es-CO" sz="1200" kern="1200" dirty="0">
                <a:solidFill>
                  <a:schemeClr val="tx1"/>
                </a:solidFill>
                <a:effectLst/>
                <a:latin typeface="+mn-lt"/>
                <a:ea typeface="+mn-ea"/>
                <a:cs typeface="+mn-cs"/>
              </a:rPr>
              <a:t>cólera en </a:t>
            </a:r>
            <a:r>
              <a:rPr lang="es-CO" sz="1200" kern="1200" dirty="0" err="1">
                <a:solidFill>
                  <a:schemeClr val="tx1"/>
                </a:solidFill>
                <a:effectLst/>
                <a:latin typeface="+mn-lt"/>
                <a:ea typeface="+mn-ea"/>
                <a:cs typeface="+mn-cs"/>
              </a:rPr>
              <a:t>Necocli</a:t>
            </a:r>
            <a:r>
              <a:rPr lang="es-CO" sz="1200" kern="1200" dirty="0">
                <a:solidFill>
                  <a:schemeClr val="tx1"/>
                </a:solidFill>
                <a:effectLst/>
                <a:latin typeface="+mn-lt"/>
                <a:ea typeface="+mn-ea"/>
                <a:cs typeface="+mn-cs"/>
              </a:rPr>
              <a:t>, en 2016.</a:t>
            </a:r>
          </a:p>
          <a:p>
            <a:r>
              <a:rPr lang="es-CO" sz="1200" i="1" kern="1200" dirty="0">
                <a:solidFill>
                  <a:schemeClr val="tx1"/>
                </a:solidFill>
                <a:effectLst/>
                <a:latin typeface="+mn-lt"/>
                <a:ea typeface="+mn-ea"/>
                <a:cs typeface="+mn-cs"/>
              </a:rPr>
              <a:t>Pida a algún participante que lea la definición de casos.</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Entonces, ¿en qué se diferencia esta definición de una definición de casos con fines de vigilancia?</a:t>
            </a:r>
          </a:p>
          <a:p>
            <a:r>
              <a:rPr lang="es-CO" sz="1200" i="1" kern="1200" dirty="0">
                <a:solidFill>
                  <a:schemeClr val="tx1"/>
                </a:solidFill>
                <a:effectLst/>
                <a:latin typeface="+mn-lt"/>
                <a:ea typeface="+mn-ea"/>
                <a:cs typeface="+mn-cs"/>
              </a:rPr>
              <a:t>Permita dos respuestas</a:t>
            </a:r>
            <a:r>
              <a:rPr lang="es-CO" sz="1200" kern="1200" dirty="0">
                <a:solidFill>
                  <a:schemeClr val="tx1"/>
                </a:solidFill>
                <a:effectLst/>
                <a:latin typeface="+mn-lt"/>
                <a:ea typeface="+mn-ea"/>
                <a:cs typeface="+mn-cs"/>
              </a:rPr>
              <a:t>.</a:t>
            </a:r>
          </a:p>
          <a:p>
            <a:r>
              <a:rPr lang="es-CO" sz="1200" kern="1200" dirty="0">
                <a:solidFill>
                  <a:schemeClr val="tx1"/>
                </a:solidFill>
                <a:effectLst/>
                <a:latin typeface="+mn-lt"/>
                <a:ea typeface="+mn-ea"/>
                <a:cs typeface="+mn-cs"/>
              </a:rPr>
              <a:t>Las mayores diferencias son que hay un lugar específico y un margen de tiempo específico.</a:t>
            </a:r>
          </a:p>
          <a:p>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Junto a la definición de casos se encuentran los elementos o componentes que deben aparecer en una definición de casos de un brote. A medida que los explicamos, pueden marcar cada sección en el ejemplo en su libro de ejercicios.</a:t>
            </a:r>
          </a:p>
          <a:p>
            <a:r>
              <a:rPr lang="es-CO" sz="1200" kern="1200" dirty="0">
                <a:solidFill>
                  <a:schemeClr val="tx1"/>
                </a:solidFill>
                <a:effectLst/>
                <a:latin typeface="+mn-lt"/>
                <a:ea typeface="+mn-ea"/>
                <a:cs typeface="+mn-cs"/>
              </a:rPr>
              <a:t>Primer componente: ¿la investigación de casos incluye información clínica, ya sean síntomas o análisis de laboratorio? </a:t>
            </a:r>
          </a:p>
          <a:p>
            <a:r>
              <a:rPr lang="es-CO" sz="1200" i="1" kern="1200" dirty="0">
                <a:solidFill>
                  <a:schemeClr val="tx1"/>
                </a:solidFill>
                <a:effectLst/>
                <a:latin typeface="+mn-lt"/>
                <a:ea typeface="+mn-ea"/>
                <a:cs typeface="+mn-cs"/>
              </a:rPr>
              <a:t>Permita una respuesta.</a:t>
            </a:r>
            <a:r>
              <a:rPr lang="es-CO" sz="1200" kern="1200" dirty="0">
                <a:solidFill>
                  <a:schemeClr val="tx1"/>
                </a:solidFill>
                <a:effectLst/>
                <a:latin typeface="+mn-lt"/>
                <a:ea typeface="+mn-ea"/>
                <a:cs typeface="+mn-cs"/>
              </a:rPr>
              <a:t> </a:t>
            </a:r>
            <a:r>
              <a:rPr lang="es-CO" sz="1200" b="1" kern="1200" dirty="0">
                <a:solidFill>
                  <a:schemeClr val="tx1"/>
                </a:solidFill>
                <a:effectLst/>
                <a:latin typeface="+mn-lt"/>
                <a:ea typeface="+mn-ea"/>
                <a:cs typeface="+mn-cs"/>
              </a:rPr>
              <a:t>&lt;HAGA CLIC&gt;</a:t>
            </a:r>
            <a:r>
              <a:rPr lang="es-CO" sz="1200" kern="1200" dirty="0">
                <a:solidFill>
                  <a:schemeClr val="tx1"/>
                </a:solidFill>
                <a:effectLst/>
                <a:latin typeface="+mn-lt"/>
                <a:ea typeface="+mn-ea"/>
                <a:cs typeface="+mn-cs"/>
              </a:rPr>
              <a:t> Sí, un caso sospechoso debe tener al menos un episodio de diarrea intensa y un caso confirmado debe tener un hisopado rectal o un coprocultivo con resultado de laboratorio positivo para </a:t>
            </a:r>
            <a:r>
              <a:rPr lang="es-CO" sz="1200" i="1" kern="1200" dirty="0">
                <a:solidFill>
                  <a:schemeClr val="tx1"/>
                </a:solidFill>
                <a:effectLst/>
                <a:latin typeface="+mn-lt"/>
                <a:ea typeface="+mn-ea"/>
                <a:cs typeface="+mn-cs"/>
              </a:rPr>
              <a:t>Vibrio </a:t>
            </a:r>
            <a:r>
              <a:rPr lang="es-CO" sz="1200" i="1" kern="1200" dirty="0" err="1">
                <a:solidFill>
                  <a:schemeClr val="tx1"/>
                </a:solidFill>
                <a:effectLst/>
                <a:latin typeface="+mn-lt"/>
                <a:ea typeface="+mn-ea"/>
                <a:cs typeface="+mn-cs"/>
              </a:rPr>
              <a:t>cholerae</a:t>
            </a:r>
            <a:r>
              <a:rPr lang="es-CO" sz="1200" kern="1200" dirty="0">
                <a:solidFill>
                  <a:schemeClr val="tx1"/>
                </a:solidFill>
                <a:effectLst/>
                <a:latin typeface="+mn-lt"/>
                <a:ea typeface="+mn-ea"/>
                <a:cs typeface="+mn-cs"/>
              </a:rPr>
              <a:t> O1.</a:t>
            </a:r>
          </a:p>
          <a:p>
            <a:r>
              <a:rPr lang="es-CO" sz="1200" kern="1200" dirty="0">
                <a:solidFill>
                  <a:schemeClr val="tx1"/>
                </a:solidFill>
                <a:effectLst/>
                <a:latin typeface="+mn-lt"/>
                <a:ea typeface="+mn-ea"/>
                <a:cs typeface="+mn-cs"/>
              </a:rPr>
              <a:t>Segundo componente: ¿la definición de caso especifica el tiempo?</a:t>
            </a:r>
          </a:p>
          <a:p>
            <a:r>
              <a:rPr lang="es-CO" sz="1200" i="1" kern="1200" dirty="0">
                <a:solidFill>
                  <a:schemeClr val="tx1"/>
                </a:solidFill>
                <a:effectLst/>
                <a:latin typeface="+mn-lt"/>
                <a:ea typeface="+mn-ea"/>
                <a:cs typeface="+mn-cs"/>
              </a:rPr>
              <a:t>Permita una respuesta.</a:t>
            </a:r>
            <a:r>
              <a:rPr lang="es-CO" sz="1200" kern="1200" dirty="0">
                <a:solidFill>
                  <a:schemeClr val="tx1"/>
                </a:solidFill>
                <a:effectLst/>
                <a:latin typeface="+mn-lt"/>
                <a:ea typeface="+mn-ea"/>
                <a:cs typeface="+mn-cs"/>
              </a:rPr>
              <a:t> </a:t>
            </a:r>
            <a:r>
              <a:rPr lang="es-CO" sz="1200" b="1" i="1" kern="1200" dirty="0">
                <a:solidFill>
                  <a:schemeClr val="tx1"/>
                </a:solidFill>
                <a:effectLst/>
                <a:latin typeface="+mn-lt"/>
                <a:ea typeface="+mn-ea"/>
                <a:cs typeface="+mn-cs"/>
              </a:rPr>
              <a:t>&lt;</a:t>
            </a:r>
            <a:r>
              <a:rPr lang="es-CO" sz="1200" b="1" kern="1200" dirty="0">
                <a:solidFill>
                  <a:schemeClr val="tx1"/>
                </a:solidFill>
                <a:effectLst/>
                <a:latin typeface="+mn-lt"/>
                <a:ea typeface="+mn-ea"/>
                <a:cs typeface="+mn-cs"/>
              </a:rPr>
              <a:t>HAGA CLIC&gt;</a:t>
            </a:r>
            <a:r>
              <a:rPr lang="es-CO" sz="1200" kern="1200" dirty="0">
                <a:solidFill>
                  <a:schemeClr val="tx1"/>
                </a:solidFill>
                <a:effectLst/>
                <a:latin typeface="+mn-lt"/>
                <a:ea typeface="+mn-ea"/>
                <a:cs typeface="+mn-cs"/>
              </a:rPr>
              <a:t> Sí, la diarrea debe haberse presentado entre el 12 de enero y el 12 de febrero de 2016.</a:t>
            </a:r>
          </a:p>
          <a:p>
            <a:r>
              <a:rPr lang="es-CO" sz="1200" kern="1200" dirty="0">
                <a:solidFill>
                  <a:schemeClr val="tx1"/>
                </a:solidFill>
                <a:effectLst/>
                <a:latin typeface="+mn-lt"/>
                <a:ea typeface="+mn-ea"/>
                <a:cs typeface="+mn-cs"/>
              </a:rPr>
              <a:t>Tercer componente: ¿la definición de casos específica el lugar?</a:t>
            </a:r>
          </a:p>
          <a:p>
            <a:r>
              <a:rPr lang="es-CO" sz="1200" i="1" kern="1200" dirty="0">
                <a:solidFill>
                  <a:schemeClr val="tx1"/>
                </a:solidFill>
                <a:effectLst/>
                <a:latin typeface="+mn-lt"/>
                <a:ea typeface="+mn-ea"/>
                <a:cs typeface="+mn-cs"/>
              </a:rPr>
              <a:t>Permita una respuesta.</a:t>
            </a:r>
            <a:r>
              <a:rPr lang="es-CO" sz="1200" kern="1200" dirty="0">
                <a:solidFill>
                  <a:schemeClr val="tx1"/>
                </a:solidFill>
                <a:effectLst/>
                <a:latin typeface="+mn-lt"/>
                <a:ea typeface="+mn-ea"/>
                <a:cs typeface="+mn-cs"/>
              </a:rPr>
              <a:t> </a:t>
            </a:r>
            <a:r>
              <a:rPr lang="es-CO" sz="1200" b="1" i="1" kern="1200" dirty="0">
                <a:solidFill>
                  <a:schemeClr val="tx1"/>
                </a:solidFill>
                <a:effectLst/>
                <a:latin typeface="+mn-lt"/>
                <a:ea typeface="+mn-ea"/>
                <a:cs typeface="+mn-cs"/>
              </a:rPr>
              <a:t>&lt;</a:t>
            </a:r>
            <a:r>
              <a:rPr lang="es-CO" sz="1200" b="1" kern="1200" dirty="0">
                <a:solidFill>
                  <a:schemeClr val="tx1"/>
                </a:solidFill>
                <a:effectLst/>
                <a:latin typeface="+mn-lt"/>
                <a:ea typeface="+mn-ea"/>
                <a:cs typeface="+mn-cs"/>
              </a:rPr>
              <a:t>HAGA CLIC&gt;</a:t>
            </a:r>
            <a:r>
              <a:rPr lang="es-CO" sz="1200" kern="1200" dirty="0">
                <a:solidFill>
                  <a:schemeClr val="tx1"/>
                </a:solidFill>
                <a:effectLst/>
                <a:latin typeface="+mn-lt"/>
                <a:ea typeface="+mn-ea"/>
                <a:cs typeface="+mn-cs"/>
              </a:rPr>
              <a:t> Sí, debe ser residente de Necoclí</a:t>
            </a:r>
          </a:p>
          <a:p>
            <a:r>
              <a:rPr lang="es-CO" sz="1200" kern="1200" dirty="0">
                <a:solidFill>
                  <a:schemeClr val="tx1"/>
                </a:solidFill>
                <a:effectLst/>
                <a:latin typeface="+mn-lt"/>
                <a:ea typeface="+mn-ea"/>
                <a:cs typeface="+mn-cs"/>
              </a:rPr>
              <a:t>Cuarto componente: ¿la definición de casos especifica la persona? </a:t>
            </a:r>
          </a:p>
          <a:p>
            <a:r>
              <a:rPr lang="es-CO" sz="1200" i="1" kern="1200" dirty="0">
                <a:solidFill>
                  <a:schemeClr val="tx1"/>
                </a:solidFill>
                <a:effectLst/>
                <a:latin typeface="+mn-lt"/>
                <a:ea typeface="+mn-ea"/>
                <a:cs typeface="+mn-cs"/>
              </a:rPr>
              <a:t>Permita una respuesta.</a:t>
            </a:r>
            <a:r>
              <a:rPr lang="es-CO" sz="1200" kern="1200" dirty="0">
                <a:solidFill>
                  <a:schemeClr val="tx1"/>
                </a:solidFill>
                <a:effectLst/>
                <a:latin typeface="+mn-lt"/>
                <a:ea typeface="+mn-ea"/>
                <a:cs typeface="+mn-cs"/>
              </a:rPr>
              <a:t> </a:t>
            </a:r>
            <a:r>
              <a:rPr lang="es-CO" sz="1200" b="1" i="1" kern="1200" dirty="0">
                <a:solidFill>
                  <a:schemeClr val="tx1"/>
                </a:solidFill>
                <a:effectLst/>
                <a:latin typeface="+mn-lt"/>
                <a:ea typeface="+mn-ea"/>
                <a:cs typeface="+mn-cs"/>
              </a:rPr>
              <a:t>&lt;HAGA CLIC&gt;</a:t>
            </a:r>
            <a:r>
              <a:rPr lang="es-CO" sz="1200" b="1" kern="1200" dirty="0">
                <a:solidFill>
                  <a:schemeClr val="tx1"/>
                </a:solidFill>
                <a:effectLst/>
                <a:latin typeface="+mn-lt"/>
                <a:ea typeface="+mn-ea"/>
                <a:cs typeface="+mn-cs"/>
              </a:rPr>
              <a:t> </a:t>
            </a:r>
            <a:r>
              <a:rPr lang="es-CO" sz="1200" kern="1200" dirty="0">
                <a:solidFill>
                  <a:schemeClr val="tx1"/>
                </a:solidFill>
                <a:effectLst/>
                <a:latin typeface="+mn-lt"/>
                <a:ea typeface="+mn-ea"/>
                <a:cs typeface="+mn-cs"/>
              </a:rPr>
              <a:t>Sí, debe ser residente (excluye a los visitantes).</a:t>
            </a:r>
          </a:p>
          <a:p>
            <a:endParaRPr lang="es-CO" sz="1200" kern="1200" dirty="0">
              <a:solidFill>
                <a:schemeClr val="tx1"/>
              </a:solidFill>
              <a:effectLst/>
              <a:latin typeface="+mn-lt"/>
              <a:ea typeface="+mn-ea"/>
              <a:cs typeface="+mn-cs"/>
            </a:endParaRPr>
          </a:p>
          <a:p>
            <a:endParaRPr lang="en-US" altLang="en-US" dirty="0">
              <a:latin typeface="Arial" charset="0"/>
            </a:endParaRPr>
          </a:p>
        </p:txBody>
      </p:sp>
    </p:spTree>
    <p:extLst>
      <p:ext uri="{BB962C8B-B14F-4D97-AF65-F5344CB8AC3E}">
        <p14:creationId xmlns:p14="http://schemas.microsoft.com/office/powerpoint/2010/main" val="508683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660" eaLnBrk="0" hangingPunct="0">
              <a:spcBef>
                <a:spcPct val="30000"/>
              </a:spcBef>
              <a:defRPr sz="1200">
                <a:solidFill>
                  <a:schemeClr val="tx1"/>
                </a:solidFill>
                <a:latin typeface="Arial" charset="0"/>
              </a:defRPr>
            </a:lvl1pPr>
            <a:lvl2pPr marL="758350" indent="-291673" defTabSz="957660" eaLnBrk="0" hangingPunct="0">
              <a:spcBef>
                <a:spcPct val="30000"/>
              </a:spcBef>
              <a:defRPr sz="1200">
                <a:solidFill>
                  <a:schemeClr val="tx1"/>
                </a:solidFill>
                <a:latin typeface="Arial" charset="0"/>
              </a:defRPr>
            </a:lvl2pPr>
            <a:lvl3pPr marL="1166693" indent="-233339" defTabSz="957660" eaLnBrk="0" hangingPunct="0">
              <a:spcBef>
                <a:spcPct val="30000"/>
              </a:spcBef>
              <a:defRPr sz="1200">
                <a:solidFill>
                  <a:schemeClr val="tx1"/>
                </a:solidFill>
                <a:latin typeface="Arial" charset="0"/>
              </a:defRPr>
            </a:lvl3pPr>
            <a:lvl4pPr marL="1633370" indent="-233339" defTabSz="957660" eaLnBrk="0" hangingPunct="0">
              <a:spcBef>
                <a:spcPct val="30000"/>
              </a:spcBef>
              <a:defRPr sz="1200">
                <a:solidFill>
                  <a:schemeClr val="tx1"/>
                </a:solidFill>
                <a:latin typeface="Arial" charset="0"/>
              </a:defRPr>
            </a:lvl4pPr>
            <a:lvl5pPr marL="2100047" indent="-233339" defTabSz="957660" eaLnBrk="0" hangingPunct="0">
              <a:spcBef>
                <a:spcPct val="30000"/>
              </a:spcBef>
              <a:defRPr sz="1200">
                <a:solidFill>
                  <a:schemeClr val="tx1"/>
                </a:solidFill>
                <a:latin typeface="Arial" charset="0"/>
              </a:defRPr>
            </a:lvl5pPr>
            <a:lvl6pPr marL="2566724" indent="-233339" defTabSz="957660" eaLnBrk="0" fontAlgn="base" hangingPunct="0">
              <a:spcBef>
                <a:spcPct val="30000"/>
              </a:spcBef>
              <a:spcAft>
                <a:spcPct val="0"/>
              </a:spcAft>
              <a:defRPr sz="1200">
                <a:solidFill>
                  <a:schemeClr val="tx1"/>
                </a:solidFill>
                <a:latin typeface="Arial" charset="0"/>
              </a:defRPr>
            </a:lvl6pPr>
            <a:lvl7pPr marL="3033401" indent="-233339" defTabSz="957660" eaLnBrk="0" fontAlgn="base" hangingPunct="0">
              <a:spcBef>
                <a:spcPct val="30000"/>
              </a:spcBef>
              <a:spcAft>
                <a:spcPct val="0"/>
              </a:spcAft>
              <a:defRPr sz="1200">
                <a:solidFill>
                  <a:schemeClr val="tx1"/>
                </a:solidFill>
                <a:latin typeface="Arial" charset="0"/>
              </a:defRPr>
            </a:lvl7pPr>
            <a:lvl8pPr marL="3500079" indent="-233339" defTabSz="957660" eaLnBrk="0" fontAlgn="base" hangingPunct="0">
              <a:spcBef>
                <a:spcPct val="30000"/>
              </a:spcBef>
              <a:spcAft>
                <a:spcPct val="0"/>
              </a:spcAft>
              <a:defRPr sz="1200">
                <a:solidFill>
                  <a:schemeClr val="tx1"/>
                </a:solidFill>
                <a:latin typeface="Arial" charset="0"/>
              </a:defRPr>
            </a:lvl8pPr>
            <a:lvl9pPr marL="3966756" indent="-233339" defTabSz="95766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33C380E-A79C-414F-9AA8-C3E072861ACD}" type="slidenum">
              <a:rPr lang="en-US" altLang="en-US" sz="1300">
                <a:cs typeface="Arial" charset="0"/>
              </a:rPr>
              <a:pPr eaLnBrk="1" hangingPunct="1">
                <a:spcBef>
                  <a:spcPct val="0"/>
                </a:spcBef>
              </a:pPr>
              <a:t>23</a:t>
            </a:fld>
            <a:endParaRPr lang="en-US" altLang="en-US" sz="1300">
              <a:cs typeface="Arial" charset="0"/>
            </a:endParaRPr>
          </a:p>
        </p:txBody>
      </p:sp>
      <p:sp>
        <p:nvSpPr>
          <p:cNvPr id="62467" name="Rectangle 2"/>
          <p:cNvSpPr>
            <a:spLocks noGrp="1" noRot="1" noChangeAspect="1" noChangeArrowheads="1" noTextEdit="1"/>
          </p:cNvSpPr>
          <p:nvPr>
            <p:ph type="sldImg"/>
          </p:nvPr>
        </p:nvSpPr>
        <p:spPr>
          <a:xfrm>
            <a:off x="1182688" y="698500"/>
            <a:ext cx="4646612" cy="3484563"/>
          </a:xfrm>
          <a:solidFill>
            <a:srgbClr val="FFFFFF"/>
          </a:solidFill>
        </p:spPr>
      </p:sp>
      <p:sp>
        <p:nvSpPr>
          <p:cNvPr id="62468" name="Rectangle 3"/>
          <p:cNvSpPr>
            <a:spLocks noGrp="1" noChangeArrowheads="1"/>
          </p:cNvSpPr>
          <p:nvPr>
            <p:ph type="body" idx="1"/>
          </p:nvPr>
        </p:nvSpPr>
        <p:spPr>
          <a:xfrm>
            <a:off x="699418" y="4414293"/>
            <a:ext cx="5611566" cy="4182813"/>
          </a:xfrm>
          <a:solidFill>
            <a:srgbClr val="FFFFFF"/>
          </a:solidFill>
          <a:ln>
            <a:solidFill>
              <a:srgbClr val="000000"/>
            </a:solidFill>
          </a:ln>
        </p:spPr>
        <p:txBody>
          <a:bodyPr lIns="93156" tIns="46579" rIns="93156" bIns="46579"/>
          <a:lstStyle/>
          <a:p>
            <a:r>
              <a:rPr lang="es-CO" sz="1200" kern="1200" dirty="0">
                <a:solidFill>
                  <a:schemeClr val="tx1"/>
                </a:solidFill>
                <a:effectLst/>
                <a:latin typeface="+mn-lt"/>
                <a:ea typeface="+mn-ea"/>
                <a:cs typeface="+mn-cs"/>
              </a:rPr>
              <a:t>A continuación presentamos una definición de caso de una investigación por sospecha</a:t>
            </a:r>
            <a:r>
              <a:rPr lang="es-CO" sz="1200" kern="1200" baseline="0" dirty="0">
                <a:solidFill>
                  <a:schemeClr val="tx1"/>
                </a:solidFill>
                <a:effectLst/>
                <a:latin typeface="+mn-lt"/>
                <a:ea typeface="+mn-ea"/>
                <a:cs typeface="+mn-cs"/>
              </a:rPr>
              <a:t> de </a:t>
            </a:r>
            <a:r>
              <a:rPr lang="es-CO" sz="1200" kern="1200" dirty="0">
                <a:solidFill>
                  <a:schemeClr val="tx1"/>
                </a:solidFill>
                <a:effectLst/>
                <a:latin typeface="+mn-lt"/>
                <a:ea typeface="+mn-ea"/>
                <a:cs typeface="+mn-cs"/>
              </a:rPr>
              <a:t>cólera en Buenaventura, en 2016.</a:t>
            </a:r>
          </a:p>
          <a:p>
            <a:r>
              <a:rPr lang="es-CO" sz="1200" i="1" kern="1200" dirty="0">
                <a:solidFill>
                  <a:schemeClr val="tx1"/>
                </a:solidFill>
                <a:effectLst/>
                <a:latin typeface="+mn-lt"/>
                <a:ea typeface="+mn-ea"/>
                <a:cs typeface="+mn-cs"/>
              </a:rPr>
              <a:t>Pida a algún participante que lea la definición de casos.</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Entonces, ¿en qué se diferencia esta definición de una definición de casos con fines de vigilancia?</a:t>
            </a:r>
          </a:p>
          <a:p>
            <a:r>
              <a:rPr lang="es-CO" sz="1200" i="1" kern="1200" dirty="0">
                <a:solidFill>
                  <a:schemeClr val="tx1"/>
                </a:solidFill>
                <a:effectLst/>
                <a:latin typeface="+mn-lt"/>
                <a:ea typeface="+mn-ea"/>
                <a:cs typeface="+mn-cs"/>
              </a:rPr>
              <a:t>Permita dos respuestas</a:t>
            </a:r>
            <a:r>
              <a:rPr lang="es-CO" sz="1200" kern="1200" dirty="0">
                <a:solidFill>
                  <a:schemeClr val="tx1"/>
                </a:solidFill>
                <a:effectLst/>
                <a:latin typeface="+mn-lt"/>
                <a:ea typeface="+mn-ea"/>
                <a:cs typeface="+mn-cs"/>
              </a:rPr>
              <a:t>.</a:t>
            </a:r>
          </a:p>
          <a:p>
            <a:r>
              <a:rPr lang="es-CO" sz="1200" kern="1200" dirty="0">
                <a:solidFill>
                  <a:schemeClr val="tx1"/>
                </a:solidFill>
                <a:effectLst/>
                <a:latin typeface="+mn-lt"/>
                <a:ea typeface="+mn-ea"/>
                <a:cs typeface="+mn-cs"/>
              </a:rPr>
              <a:t>Las mayores diferencias son que hay un lugar específico y un margen de tiempo específico.</a:t>
            </a:r>
          </a:p>
        </p:txBody>
      </p:sp>
    </p:spTree>
    <p:extLst>
      <p:ext uri="{BB962C8B-B14F-4D97-AF65-F5344CB8AC3E}">
        <p14:creationId xmlns:p14="http://schemas.microsoft.com/office/powerpoint/2010/main" val="508683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p:sp>
      <p:sp>
        <p:nvSpPr>
          <p:cNvPr id="1638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Una vez que hayan determinado los criterios para que se considere un caso en este brote en particular, pueden comenzar a identificar casos (asegurándose de que cumplan la definición inicial de caso) y recopilar información de o sobre ellos.</a:t>
            </a:r>
            <a:endParaRPr lang="en-US" altLang="en-US" dirty="0"/>
          </a:p>
        </p:txBody>
      </p:sp>
      <p:sp>
        <p:nvSpPr>
          <p:cNvPr id="163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0FA44D60-6276-49E8-A040-017A6DD17407}" type="slidenum">
              <a:rPr lang="en-US" altLang="en-US" b="0" smtClean="0"/>
              <a:pPr eaLnBrk="1" hangingPunct="1"/>
              <a:t>24</a:t>
            </a:fld>
            <a:endParaRPr lang="en-US" altLang="en-US" b="0"/>
          </a:p>
        </p:txBody>
      </p:sp>
    </p:spTree>
    <p:extLst>
      <p:ext uri="{BB962C8B-B14F-4D97-AF65-F5344CB8AC3E}">
        <p14:creationId xmlns:p14="http://schemas.microsoft.com/office/powerpoint/2010/main" val="31220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660" eaLnBrk="0" hangingPunct="0">
              <a:spcBef>
                <a:spcPct val="30000"/>
              </a:spcBef>
              <a:defRPr sz="1200">
                <a:solidFill>
                  <a:schemeClr val="tx1"/>
                </a:solidFill>
                <a:latin typeface="Arial" charset="0"/>
              </a:defRPr>
            </a:lvl1pPr>
            <a:lvl2pPr marL="758350" indent="-291673" defTabSz="957660" eaLnBrk="0" hangingPunct="0">
              <a:spcBef>
                <a:spcPct val="30000"/>
              </a:spcBef>
              <a:defRPr sz="1200">
                <a:solidFill>
                  <a:schemeClr val="tx1"/>
                </a:solidFill>
                <a:latin typeface="Arial" charset="0"/>
              </a:defRPr>
            </a:lvl2pPr>
            <a:lvl3pPr marL="1166693" indent="-233339" defTabSz="957660" eaLnBrk="0" hangingPunct="0">
              <a:spcBef>
                <a:spcPct val="30000"/>
              </a:spcBef>
              <a:defRPr sz="1200">
                <a:solidFill>
                  <a:schemeClr val="tx1"/>
                </a:solidFill>
                <a:latin typeface="Arial" charset="0"/>
              </a:defRPr>
            </a:lvl3pPr>
            <a:lvl4pPr marL="1633370" indent="-233339" defTabSz="957660" eaLnBrk="0" hangingPunct="0">
              <a:spcBef>
                <a:spcPct val="30000"/>
              </a:spcBef>
              <a:defRPr sz="1200">
                <a:solidFill>
                  <a:schemeClr val="tx1"/>
                </a:solidFill>
                <a:latin typeface="Arial" charset="0"/>
              </a:defRPr>
            </a:lvl4pPr>
            <a:lvl5pPr marL="2100047" indent="-233339" defTabSz="957660" eaLnBrk="0" hangingPunct="0">
              <a:spcBef>
                <a:spcPct val="30000"/>
              </a:spcBef>
              <a:defRPr sz="1200">
                <a:solidFill>
                  <a:schemeClr val="tx1"/>
                </a:solidFill>
                <a:latin typeface="Arial" charset="0"/>
              </a:defRPr>
            </a:lvl5pPr>
            <a:lvl6pPr marL="2566724" indent="-233339" defTabSz="957660" eaLnBrk="0" fontAlgn="base" hangingPunct="0">
              <a:spcBef>
                <a:spcPct val="30000"/>
              </a:spcBef>
              <a:spcAft>
                <a:spcPct val="0"/>
              </a:spcAft>
              <a:defRPr sz="1200">
                <a:solidFill>
                  <a:schemeClr val="tx1"/>
                </a:solidFill>
                <a:latin typeface="Arial" charset="0"/>
              </a:defRPr>
            </a:lvl6pPr>
            <a:lvl7pPr marL="3033401" indent="-233339" defTabSz="957660" eaLnBrk="0" fontAlgn="base" hangingPunct="0">
              <a:spcBef>
                <a:spcPct val="30000"/>
              </a:spcBef>
              <a:spcAft>
                <a:spcPct val="0"/>
              </a:spcAft>
              <a:defRPr sz="1200">
                <a:solidFill>
                  <a:schemeClr val="tx1"/>
                </a:solidFill>
                <a:latin typeface="Arial" charset="0"/>
              </a:defRPr>
            </a:lvl7pPr>
            <a:lvl8pPr marL="3500079" indent="-233339" defTabSz="957660" eaLnBrk="0" fontAlgn="base" hangingPunct="0">
              <a:spcBef>
                <a:spcPct val="30000"/>
              </a:spcBef>
              <a:spcAft>
                <a:spcPct val="0"/>
              </a:spcAft>
              <a:defRPr sz="1200">
                <a:solidFill>
                  <a:schemeClr val="tx1"/>
                </a:solidFill>
                <a:latin typeface="Arial" charset="0"/>
              </a:defRPr>
            </a:lvl8pPr>
            <a:lvl9pPr marL="3966756" indent="-233339" defTabSz="95766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B3DE9A-BC9D-4EBF-9EE1-DB03E702E854}" type="slidenum">
              <a:rPr lang="en-US" altLang="en-US" sz="1300">
                <a:cs typeface="Arial" charset="0"/>
              </a:rPr>
              <a:pPr eaLnBrk="1" hangingPunct="1">
                <a:spcBef>
                  <a:spcPct val="0"/>
                </a:spcBef>
              </a:pPr>
              <a:t>25</a:t>
            </a:fld>
            <a:endParaRPr lang="en-US" altLang="en-US" sz="1300">
              <a:cs typeface="Arial" charset="0"/>
            </a:endParaRPr>
          </a:p>
        </p:txBody>
      </p:sp>
      <p:sp>
        <p:nvSpPr>
          <p:cNvPr id="60419" name="Rectangle 2"/>
          <p:cNvSpPr>
            <a:spLocks noGrp="1" noRot="1" noChangeAspect="1" noChangeArrowheads="1" noTextEdit="1"/>
          </p:cNvSpPr>
          <p:nvPr>
            <p:ph type="sldImg"/>
          </p:nvPr>
        </p:nvSpPr>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A menudo se notifican solo unos cuantos casos a la oficina de salud.  ¿Cómo encontrarían casos adicionales?</a:t>
            </a:r>
          </a:p>
          <a:p>
            <a:r>
              <a:rPr lang="es-CO" sz="1200" i="1" kern="1200" dirty="0">
                <a:solidFill>
                  <a:schemeClr val="tx1"/>
                </a:solidFill>
                <a:effectLst/>
                <a:latin typeface="+mn-lt"/>
                <a:ea typeface="+mn-ea"/>
                <a:cs typeface="+mn-cs"/>
              </a:rPr>
              <a:t>Permita 2 o 3 respuestas.</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Dependiendo de la enfermedad y el entorno, ustedes podrían:</a:t>
            </a:r>
          </a:p>
          <a:p>
            <a:pPr lvl="0"/>
            <a:r>
              <a:rPr lang="es-CO" sz="1200" kern="1200" dirty="0">
                <a:solidFill>
                  <a:schemeClr val="tx1"/>
                </a:solidFill>
                <a:effectLst/>
                <a:latin typeface="+mn-lt"/>
                <a:ea typeface="+mn-ea"/>
                <a:cs typeface="+mn-cs"/>
              </a:rPr>
              <a:t>Comunicarse con los centros de salud – ¿otros centros han visto casos similares?</a:t>
            </a:r>
          </a:p>
          <a:p>
            <a:pPr lvl="0"/>
            <a:r>
              <a:rPr lang="es-CO" sz="1200" kern="1200" dirty="0">
                <a:solidFill>
                  <a:schemeClr val="tx1"/>
                </a:solidFill>
                <a:effectLst/>
                <a:latin typeface="+mn-lt"/>
                <a:ea typeface="+mn-ea"/>
                <a:cs typeface="+mn-cs"/>
              </a:rPr>
              <a:t>Comunicarse con los laboratorios – ¿se han enviado muestras para exámenes debido a preocupaciones similares?</a:t>
            </a:r>
          </a:p>
          <a:p>
            <a:pPr lvl="0"/>
            <a:r>
              <a:rPr lang="es-CO" sz="1200" kern="1200" dirty="0">
                <a:solidFill>
                  <a:schemeClr val="tx1"/>
                </a:solidFill>
                <a:effectLst/>
                <a:latin typeface="+mn-lt"/>
                <a:ea typeface="+mn-ea"/>
                <a:cs typeface="+mn-cs"/>
              </a:rPr>
              <a:t>Comunicarse con los trabajadores de salud de la comunidad – Los trabajadores de salud de la comunidad pueden conocer casos en relación con algunas enfermedades que pueden no requerir hospitalización.</a:t>
            </a:r>
          </a:p>
          <a:p>
            <a:pPr lvl="0"/>
            <a:r>
              <a:rPr lang="es-CO" sz="1200" kern="1200" dirty="0">
                <a:solidFill>
                  <a:schemeClr val="tx1"/>
                </a:solidFill>
                <a:effectLst/>
                <a:latin typeface="+mn-lt"/>
                <a:ea typeface="+mn-ea"/>
                <a:cs typeface="+mn-cs"/>
              </a:rPr>
              <a:t>Comunicarse con otros distritos – ¿están seguros de que el brote está restringido a un área?  Uno de nuestros objetivos es caracterizar el alcance geográfico del brote, así que conviene ponerse en contacto con otros distritos.</a:t>
            </a:r>
          </a:p>
          <a:p>
            <a:pPr lvl="0"/>
            <a:r>
              <a:rPr lang="es-CO" sz="1200" kern="1200" dirty="0">
                <a:solidFill>
                  <a:schemeClr val="tx1"/>
                </a:solidFill>
                <a:effectLst/>
                <a:latin typeface="+mn-lt"/>
                <a:ea typeface="+mn-ea"/>
                <a:cs typeface="+mn-cs"/>
              </a:rPr>
              <a:t>Conversar con los pacientes: a veces, los pacientes conocen a o han escuchado hablar de otras personas con la misma enfermedad, o pueden haberse infectado al entrar en contacto con alguien que no se incluyó en la vigilancia.</a:t>
            </a:r>
          </a:p>
          <a:p>
            <a:r>
              <a:rPr lang="es-CO" sz="1200" kern="1200" dirty="0">
                <a:solidFill>
                  <a:schemeClr val="tx1"/>
                </a:solidFill>
                <a:effectLst/>
                <a:latin typeface="+mn-lt"/>
                <a:ea typeface="+mn-ea"/>
                <a:cs typeface="+mn-cs"/>
              </a:rPr>
              <a:t>¿Medios de comunicación? – los medios de comunicación pueden ser sus amigos o enemigos al sensibilizar aún más a la opinión pública sobre un problema de salud.  Más personas enfermas pueden buscar atención, pero más personas que no están enfermas, pero sí preocupadas pueden buscar atención y saturar los servicios.</a:t>
            </a:r>
            <a:endParaRPr lang="en-US" altLang="en-US" i="1" dirty="0"/>
          </a:p>
        </p:txBody>
      </p:sp>
    </p:spTree>
    <p:extLst>
      <p:ext uri="{BB962C8B-B14F-4D97-AF65-F5344CB8AC3E}">
        <p14:creationId xmlns:p14="http://schemas.microsoft.com/office/powerpoint/2010/main" val="2927752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6" eaLnBrk="0" hangingPunct="0">
              <a:spcBef>
                <a:spcPct val="30000"/>
              </a:spcBef>
              <a:defRPr sz="1200">
                <a:solidFill>
                  <a:schemeClr val="tx1"/>
                </a:solidFill>
                <a:latin typeface="Arial" charset="0"/>
              </a:defRPr>
            </a:lvl1pPr>
            <a:lvl2pPr marL="758350" indent="-291673" defTabSz="938216" eaLnBrk="0" hangingPunct="0">
              <a:spcBef>
                <a:spcPct val="30000"/>
              </a:spcBef>
              <a:defRPr sz="1200">
                <a:solidFill>
                  <a:schemeClr val="tx1"/>
                </a:solidFill>
                <a:latin typeface="Arial" charset="0"/>
              </a:defRPr>
            </a:lvl2pPr>
            <a:lvl3pPr marL="1166693" indent="-233339" defTabSz="938216" eaLnBrk="0" hangingPunct="0">
              <a:spcBef>
                <a:spcPct val="30000"/>
              </a:spcBef>
              <a:defRPr sz="1200">
                <a:solidFill>
                  <a:schemeClr val="tx1"/>
                </a:solidFill>
                <a:latin typeface="Arial" charset="0"/>
              </a:defRPr>
            </a:lvl3pPr>
            <a:lvl4pPr marL="1633370" indent="-233339" defTabSz="938216" eaLnBrk="0" hangingPunct="0">
              <a:spcBef>
                <a:spcPct val="30000"/>
              </a:spcBef>
              <a:defRPr sz="1200">
                <a:solidFill>
                  <a:schemeClr val="tx1"/>
                </a:solidFill>
                <a:latin typeface="Arial" charset="0"/>
              </a:defRPr>
            </a:lvl4pPr>
            <a:lvl5pPr marL="2100047" indent="-233339" defTabSz="938216" eaLnBrk="0" hangingPunct="0">
              <a:spcBef>
                <a:spcPct val="30000"/>
              </a:spcBef>
              <a:defRPr sz="1200">
                <a:solidFill>
                  <a:schemeClr val="tx1"/>
                </a:solidFill>
                <a:latin typeface="Arial" charset="0"/>
              </a:defRPr>
            </a:lvl5pPr>
            <a:lvl6pPr marL="2566724" indent="-233339" defTabSz="938216" eaLnBrk="0" fontAlgn="base" hangingPunct="0">
              <a:spcBef>
                <a:spcPct val="30000"/>
              </a:spcBef>
              <a:spcAft>
                <a:spcPct val="0"/>
              </a:spcAft>
              <a:defRPr sz="1200">
                <a:solidFill>
                  <a:schemeClr val="tx1"/>
                </a:solidFill>
                <a:latin typeface="Arial" charset="0"/>
              </a:defRPr>
            </a:lvl6pPr>
            <a:lvl7pPr marL="3033401" indent="-233339" defTabSz="938216" eaLnBrk="0" fontAlgn="base" hangingPunct="0">
              <a:spcBef>
                <a:spcPct val="30000"/>
              </a:spcBef>
              <a:spcAft>
                <a:spcPct val="0"/>
              </a:spcAft>
              <a:defRPr sz="1200">
                <a:solidFill>
                  <a:schemeClr val="tx1"/>
                </a:solidFill>
                <a:latin typeface="Arial" charset="0"/>
              </a:defRPr>
            </a:lvl7pPr>
            <a:lvl8pPr marL="3500079" indent="-233339" defTabSz="938216" eaLnBrk="0" fontAlgn="base" hangingPunct="0">
              <a:spcBef>
                <a:spcPct val="30000"/>
              </a:spcBef>
              <a:spcAft>
                <a:spcPct val="0"/>
              </a:spcAft>
              <a:defRPr sz="1200">
                <a:solidFill>
                  <a:schemeClr val="tx1"/>
                </a:solidFill>
                <a:latin typeface="Arial" charset="0"/>
              </a:defRPr>
            </a:lvl8pPr>
            <a:lvl9pPr marL="3966756" indent="-233339" defTabSz="93821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3CD209D-ACE3-4CCE-9DB9-0B843B18A53C}" type="slidenum">
              <a:rPr lang="en-US" altLang="en-US" smtClean="0"/>
              <a:pPr eaLnBrk="1" hangingPunct="1">
                <a:spcBef>
                  <a:spcPct val="0"/>
                </a:spcBef>
              </a:pPr>
              <a:t>26</a:t>
            </a:fld>
            <a:endParaRPr lang="en-US" altLang="en-US"/>
          </a:p>
        </p:txBody>
      </p:sp>
      <p:sp>
        <p:nvSpPr>
          <p:cNvPr id="105475" name="Rectangle 2"/>
          <p:cNvSpPr>
            <a:spLocks noGrp="1" noRot="1" noChangeAspect="1" noChangeArrowheads="1" noTextEdit="1"/>
          </p:cNvSpPr>
          <p:nvPr>
            <p:ph type="sldImg"/>
          </p:nvPr>
        </p:nvSpPr>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1" tIns="46935" rIns="93871" bIns="46935"/>
          <a:lstStyle/>
          <a:p>
            <a:r>
              <a:rPr lang="es-CO" sz="1200" kern="1200" dirty="0">
                <a:solidFill>
                  <a:schemeClr val="tx1"/>
                </a:solidFill>
                <a:effectLst/>
                <a:latin typeface="+mn-lt"/>
                <a:ea typeface="+mn-ea"/>
                <a:cs typeface="+mn-cs"/>
              </a:rPr>
              <a:t>Para cada caso o caso sospechoso, ustedes deben recopilar y compilar información en una sola base de datos.  Esta base de datos puede ser un libro de registro o una hoja de papel, o una base de datos computarizada que utilice software como Excel o </a:t>
            </a:r>
            <a:r>
              <a:rPr lang="es-CO" sz="1200" kern="1200" dirty="0" err="1">
                <a:solidFill>
                  <a:schemeClr val="tx1"/>
                </a:solidFill>
                <a:effectLst/>
                <a:latin typeface="+mn-lt"/>
                <a:ea typeface="+mn-ea"/>
                <a:cs typeface="+mn-cs"/>
              </a:rPr>
              <a:t>Epi</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Info</a:t>
            </a:r>
            <a:r>
              <a:rPr lang="es-CO" sz="1200" kern="1200" dirty="0">
                <a:solidFill>
                  <a:schemeClr val="tx1"/>
                </a:solidFill>
                <a:effectLst/>
                <a:latin typeface="+mn-lt"/>
                <a:ea typeface="+mn-ea"/>
                <a:cs typeface="+mn-cs"/>
              </a:rPr>
              <a:t>.  Esta diapositiva muestra una parte de una lista de líneas utilizada por los investigadores de un brote de gastroenteritis.  Cabe destacar que la lista de líneas debe actualizarse a medida que está disponible nueva información, especialmente resultados de laboratorio.</a:t>
            </a:r>
            <a:endParaRPr lang="en-US" altLang="en-US" dirty="0">
              <a:latin typeface="Arial" charset="0"/>
            </a:endParaRPr>
          </a:p>
        </p:txBody>
      </p:sp>
    </p:spTree>
    <p:extLst>
      <p:ext uri="{BB962C8B-B14F-4D97-AF65-F5344CB8AC3E}">
        <p14:creationId xmlns:p14="http://schemas.microsoft.com/office/powerpoint/2010/main" val="1801179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p:sp>
      <p:sp>
        <p:nvSpPr>
          <p:cNvPr id="173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Ahora que han identificado casos y tienen datos básicos sobre ellos o a partir de ellos, pueden empezar a describir esos datos. </a:t>
            </a:r>
          </a:p>
          <a:p>
            <a:endParaRPr lang="en-US" altLang="en-US" dirty="0"/>
          </a:p>
        </p:txBody>
      </p:sp>
      <p:sp>
        <p:nvSpPr>
          <p:cNvPr id="1730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A3F3442D-D2CF-46D7-82B7-946659ADA775}" type="slidenum">
              <a:rPr lang="en-US" altLang="en-US" b="0" smtClean="0"/>
              <a:pPr eaLnBrk="1" hangingPunct="1"/>
              <a:t>27</a:t>
            </a:fld>
            <a:endParaRPr lang="en-US" altLang="en-US" b="0"/>
          </a:p>
        </p:txBody>
      </p:sp>
    </p:spTree>
    <p:extLst>
      <p:ext uri="{BB962C8B-B14F-4D97-AF65-F5344CB8AC3E}">
        <p14:creationId xmlns:p14="http://schemas.microsoft.com/office/powerpoint/2010/main" val="3433643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542"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38269" indent="-283950" defTabSz="957542"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35799" indent="-227160" defTabSz="957542"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90119" indent="-227160" defTabSz="957542"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44438" indent="-227160" defTabSz="957542"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98758" indent="-227160" defTabSz="95754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3078" indent="-227160" defTabSz="95754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07397" indent="-227160" defTabSz="95754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61717" indent="-227160" defTabSz="957542"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CCE579C8-55BD-4074-B542-3DECE25F58D2}" type="slidenum">
              <a:rPr lang="en-US" altLang="en-US"/>
              <a:pPr eaLnBrk="1" hangingPunct="1">
                <a:spcBef>
                  <a:spcPct val="0"/>
                </a:spcBef>
              </a:pPr>
              <a:t>28</a:t>
            </a:fld>
            <a:endParaRPr lang="en-US" altLang="en-US"/>
          </a:p>
        </p:txBody>
      </p:sp>
      <p:sp>
        <p:nvSpPr>
          <p:cNvPr id="74755" name="Rectangle 2"/>
          <p:cNvSpPr>
            <a:spLocks noGrp="1" noRot="1" noChangeAspect="1" noChangeArrowheads="1" noTextEdit="1"/>
          </p:cNvSpPr>
          <p:nvPr>
            <p:ph type="sldImg"/>
          </p:nvPr>
        </p:nvSpPr>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En las escuelas de periodismo, a los estudiantes les enseñan las “Cinco W” cuando escriben un artículo de prensa sobre un acontecimiento.  ¿Alguien sabe qué son las “Cinco W”?</a:t>
            </a:r>
          </a:p>
          <a:p>
            <a:r>
              <a:rPr lang="es-CO" sz="1200" kern="1200" dirty="0">
                <a:solidFill>
                  <a:schemeClr val="tx1"/>
                </a:solidFill>
                <a:effectLst/>
                <a:latin typeface="+mn-lt"/>
                <a:ea typeface="+mn-ea"/>
                <a:cs typeface="+mn-cs"/>
              </a:rPr>
              <a:t>[RESPUESTA: Son las iniciales en inglés de las preguntas: quién, qué, cuándo, dónde, por qué; el orden no importa]</a:t>
            </a:r>
          </a:p>
          <a:p>
            <a:r>
              <a:rPr lang="es-CO" sz="1200" b="1" kern="1200" dirty="0">
                <a:solidFill>
                  <a:schemeClr val="tx1"/>
                </a:solidFill>
                <a:effectLst/>
                <a:latin typeface="+mn-lt"/>
                <a:ea typeface="+mn-ea"/>
                <a:cs typeface="+mn-cs"/>
              </a:rPr>
              <a:t>&lt;HAGA CLIC 5 VECES&gt;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¿Alguien sabe POR QUÉ les enseñan las “Cinco W” a los estudiantes de periodismo?  [RESPUESTA: Porque las “Cinco W” ofrecen una descripción completa de una situación; si un reportero deja de incluir una de las W, el lector se perdería parte de la historia. </a:t>
            </a:r>
          </a:p>
          <a:p>
            <a:r>
              <a:rPr lang="es-CO" sz="1200" kern="1200" dirty="0">
                <a:solidFill>
                  <a:schemeClr val="tx1"/>
                </a:solidFill>
                <a:effectLst/>
                <a:latin typeface="+mn-lt"/>
                <a:ea typeface="+mn-ea"/>
                <a:cs typeface="+mn-cs"/>
              </a:rPr>
              <a:t>Lo mismo ocurre en la epidemiología.  Solo que usamos otras palabras para describir las W.</a:t>
            </a:r>
          </a:p>
          <a:p>
            <a:r>
              <a:rPr lang="es-CO" sz="1200" kern="1200" dirty="0">
                <a:solidFill>
                  <a:schemeClr val="tx1"/>
                </a:solidFill>
                <a:effectLst/>
                <a:latin typeface="+mn-lt"/>
                <a:ea typeface="+mn-ea"/>
                <a:cs typeface="+mn-cs"/>
              </a:rPr>
              <a:t>¿Qué palabra o frase usamos para referirnos al “qué”?</a:t>
            </a:r>
          </a:p>
          <a:p>
            <a:r>
              <a:rPr lang="es-CO" sz="1200" i="1" kern="1200" dirty="0">
                <a:solidFill>
                  <a:schemeClr val="tx1"/>
                </a:solidFill>
                <a:effectLst/>
                <a:latin typeface="+mn-lt"/>
                <a:ea typeface="+mn-ea"/>
                <a:cs typeface="+mn-cs"/>
              </a:rPr>
              <a:t>Permita 1 o 2 respuestas.</a:t>
            </a:r>
            <a:r>
              <a:rPr lang="es-CO" sz="1200" kern="1200" dirty="0">
                <a:solidFill>
                  <a:schemeClr val="tx1"/>
                </a:solidFill>
                <a:effectLst/>
                <a:latin typeface="+mn-lt"/>
                <a:ea typeface="+mn-ea"/>
                <a:cs typeface="+mn-cs"/>
              </a:rPr>
              <a:t> </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Qué = diagnóstico, por ej., Enfermedad, lesión o afección médica (como ciencia cuantitativa, también incluimos cuántos)</a:t>
            </a:r>
          </a:p>
          <a:p>
            <a:r>
              <a:rPr lang="es-CO" sz="1200" kern="1200" dirty="0">
                <a:solidFill>
                  <a:schemeClr val="tx1"/>
                </a:solidFill>
                <a:effectLst/>
                <a:latin typeface="+mn-lt"/>
                <a:ea typeface="+mn-ea"/>
                <a:cs typeface="+mn-cs"/>
              </a:rPr>
              <a:t>¿Qué palabra o frase usamos para referirnos a “cuándo”?</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Cuándo = Tiempo</a:t>
            </a:r>
          </a:p>
          <a:p>
            <a:r>
              <a:rPr lang="es-CO" sz="1200" kern="1200" dirty="0">
                <a:solidFill>
                  <a:schemeClr val="tx1"/>
                </a:solidFill>
                <a:effectLst/>
                <a:latin typeface="+mn-lt"/>
                <a:ea typeface="+mn-ea"/>
                <a:cs typeface="+mn-cs"/>
              </a:rPr>
              <a:t>¿Qué palabra o frase usamos para referirnos a “dónde”?</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Dónde = Lugar</a:t>
            </a:r>
          </a:p>
          <a:p>
            <a:r>
              <a:rPr lang="es-CO" sz="1200" kern="1200" dirty="0">
                <a:solidFill>
                  <a:schemeClr val="tx1"/>
                </a:solidFill>
                <a:effectLst/>
                <a:latin typeface="+mn-lt"/>
                <a:ea typeface="+mn-ea"/>
                <a:cs typeface="+mn-cs"/>
              </a:rPr>
              <a:t>¿Qué palabra o frase usamos para referirnos a “quién”?</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Quién = Persona</a:t>
            </a:r>
          </a:p>
          <a:p>
            <a:r>
              <a:rPr lang="es-CO" sz="1200" kern="1200" dirty="0">
                <a:solidFill>
                  <a:schemeClr val="tx1"/>
                </a:solidFill>
                <a:effectLst/>
                <a:latin typeface="+mn-lt"/>
                <a:ea typeface="+mn-ea"/>
                <a:cs typeface="+mn-cs"/>
              </a:rPr>
              <a:t>¿Qué palabras o frases usamos para referirnos al “por qué” o al “cómo”?</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Por qué / Cómo = causas, agentes, factores de riesgo, modos de transmisión</a:t>
            </a:r>
          </a:p>
          <a:p>
            <a:r>
              <a:rPr lang="es-CO" sz="1200" b="1" kern="1200" dirty="0">
                <a:solidFill>
                  <a:schemeClr val="tx1"/>
                </a:solidFill>
                <a:effectLst/>
                <a:latin typeface="+mn-lt"/>
                <a:ea typeface="+mn-ea"/>
                <a:cs typeface="+mn-cs"/>
              </a:rPr>
              <a:t>&lt;HAGA CLIC&gt;&lt;HAGA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La epidemiología descriptiva abarca las primera “4 W”, aunque algunas personas son un poco más restrictiva y usan el término para Tiempo, Lugar y Persona.</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pPr eaLnBrk="1" hangingPunct="1"/>
            <a:r>
              <a:rPr lang="es-CO" sz="1200" kern="1200" dirty="0">
                <a:solidFill>
                  <a:schemeClr val="tx1"/>
                </a:solidFill>
                <a:effectLst/>
                <a:latin typeface="+mn-lt"/>
                <a:ea typeface="+mn-ea"/>
                <a:cs typeface="+mn-cs"/>
              </a:rPr>
              <a:t>La epidemiología analítica, sobre la que hablaremos más tarde, tiene el propósito de explicar el por qué y el cómo.</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039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660" eaLnBrk="0" hangingPunct="0">
              <a:spcBef>
                <a:spcPct val="30000"/>
              </a:spcBef>
              <a:defRPr sz="1200">
                <a:solidFill>
                  <a:schemeClr val="tx1"/>
                </a:solidFill>
                <a:latin typeface="Arial" charset="0"/>
              </a:defRPr>
            </a:lvl1pPr>
            <a:lvl2pPr marL="758350" indent="-291673" defTabSz="957660" eaLnBrk="0" hangingPunct="0">
              <a:spcBef>
                <a:spcPct val="30000"/>
              </a:spcBef>
              <a:defRPr sz="1200">
                <a:solidFill>
                  <a:schemeClr val="tx1"/>
                </a:solidFill>
                <a:latin typeface="Arial" charset="0"/>
              </a:defRPr>
            </a:lvl2pPr>
            <a:lvl3pPr marL="1166693" indent="-233339" defTabSz="957660" eaLnBrk="0" hangingPunct="0">
              <a:spcBef>
                <a:spcPct val="30000"/>
              </a:spcBef>
              <a:defRPr sz="1200">
                <a:solidFill>
                  <a:schemeClr val="tx1"/>
                </a:solidFill>
                <a:latin typeface="Arial" charset="0"/>
              </a:defRPr>
            </a:lvl3pPr>
            <a:lvl4pPr marL="1633370" indent="-233339" defTabSz="957660" eaLnBrk="0" hangingPunct="0">
              <a:spcBef>
                <a:spcPct val="30000"/>
              </a:spcBef>
              <a:defRPr sz="1200">
                <a:solidFill>
                  <a:schemeClr val="tx1"/>
                </a:solidFill>
                <a:latin typeface="Arial" charset="0"/>
              </a:defRPr>
            </a:lvl4pPr>
            <a:lvl5pPr marL="2100047" indent="-233339" defTabSz="957660" eaLnBrk="0" hangingPunct="0">
              <a:spcBef>
                <a:spcPct val="30000"/>
              </a:spcBef>
              <a:defRPr sz="1200">
                <a:solidFill>
                  <a:schemeClr val="tx1"/>
                </a:solidFill>
                <a:latin typeface="Arial" charset="0"/>
              </a:defRPr>
            </a:lvl5pPr>
            <a:lvl6pPr marL="2566724" indent="-233339" defTabSz="957660" eaLnBrk="0" fontAlgn="base" hangingPunct="0">
              <a:spcBef>
                <a:spcPct val="30000"/>
              </a:spcBef>
              <a:spcAft>
                <a:spcPct val="0"/>
              </a:spcAft>
              <a:defRPr sz="1200">
                <a:solidFill>
                  <a:schemeClr val="tx1"/>
                </a:solidFill>
                <a:latin typeface="Arial" charset="0"/>
              </a:defRPr>
            </a:lvl6pPr>
            <a:lvl7pPr marL="3033401" indent="-233339" defTabSz="957660" eaLnBrk="0" fontAlgn="base" hangingPunct="0">
              <a:spcBef>
                <a:spcPct val="30000"/>
              </a:spcBef>
              <a:spcAft>
                <a:spcPct val="0"/>
              </a:spcAft>
              <a:defRPr sz="1200">
                <a:solidFill>
                  <a:schemeClr val="tx1"/>
                </a:solidFill>
                <a:latin typeface="Arial" charset="0"/>
              </a:defRPr>
            </a:lvl7pPr>
            <a:lvl8pPr marL="3500079" indent="-233339" defTabSz="957660" eaLnBrk="0" fontAlgn="base" hangingPunct="0">
              <a:spcBef>
                <a:spcPct val="30000"/>
              </a:spcBef>
              <a:spcAft>
                <a:spcPct val="0"/>
              </a:spcAft>
              <a:defRPr sz="1200">
                <a:solidFill>
                  <a:schemeClr val="tx1"/>
                </a:solidFill>
                <a:latin typeface="Arial" charset="0"/>
              </a:defRPr>
            </a:lvl8pPr>
            <a:lvl9pPr marL="3966756" indent="-233339" defTabSz="95766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B3DE9A-BC9D-4EBF-9EE1-DB03E702E854}" type="slidenum">
              <a:rPr lang="en-US" altLang="en-US" sz="1300">
                <a:cs typeface="Arial" charset="0"/>
              </a:rPr>
              <a:pPr eaLnBrk="1" hangingPunct="1">
                <a:spcBef>
                  <a:spcPct val="0"/>
                </a:spcBef>
              </a:pPr>
              <a:t>29</a:t>
            </a:fld>
            <a:endParaRPr lang="en-US" altLang="en-US" sz="1300">
              <a:cs typeface="Arial" charset="0"/>
            </a:endParaRPr>
          </a:p>
        </p:txBody>
      </p:sp>
      <p:sp>
        <p:nvSpPr>
          <p:cNvPr id="60419" name="Rectangle 2"/>
          <p:cNvSpPr>
            <a:spLocks noGrp="1" noRot="1" noChangeAspect="1" noChangeArrowheads="1" noTextEdit="1"/>
          </p:cNvSpPr>
          <p:nvPr>
            <p:ph type="sldImg"/>
          </p:nvPr>
        </p:nvSpPr>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Analicemos cada uno de los cuatro elementos de la epidemiología descriptiva.</a:t>
            </a:r>
            <a:endParaRPr lang="es-CO" sz="11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¿Qué incluirían ustedes debajo de cada encabezado de las características clínicas?</a:t>
            </a:r>
            <a:endParaRPr lang="es-CO" sz="11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Síntomas – lo que el paciente siente</a:t>
            </a:r>
            <a:endParaRPr lang="es-CO" sz="11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Signos – lo que revela el examen clínico</a:t>
            </a:r>
            <a:endParaRPr lang="es-CO" sz="1100" kern="1200" dirty="0">
              <a:solidFill>
                <a:schemeClr val="tx1"/>
              </a:solidFill>
              <a:effectLst/>
              <a:latin typeface="+mn-lt"/>
              <a:ea typeface="+mn-ea"/>
              <a:cs typeface="+mn-cs"/>
            </a:endParaRPr>
          </a:p>
          <a:p>
            <a:pPr lvl="0"/>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laboratorio</a:t>
            </a:r>
            <a:endParaRPr lang="es-CO" sz="1100" kern="1200" dirty="0">
              <a:solidFill>
                <a:schemeClr val="tx1"/>
              </a:solidFill>
              <a:effectLst/>
              <a:latin typeface="+mn-lt"/>
              <a:ea typeface="+mn-ea"/>
              <a:cs typeface="+mn-cs"/>
            </a:endParaRPr>
          </a:p>
          <a:p>
            <a:pPr lvl="1"/>
            <a:r>
              <a:rPr lang="en-US" sz="1200" kern="1200" dirty="0" err="1">
                <a:solidFill>
                  <a:schemeClr val="tx1"/>
                </a:solidFill>
                <a:effectLst/>
                <a:latin typeface="+mn-lt"/>
                <a:ea typeface="+mn-ea"/>
                <a:cs typeface="+mn-cs"/>
              </a:rPr>
              <a:t>Diagnóstico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definitivo</a:t>
            </a:r>
            <a:endParaRPr lang="es-CO" sz="11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Resultados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clínicos</a:t>
            </a:r>
            <a:endParaRPr lang="en-US" altLang="en-US" dirty="0"/>
          </a:p>
        </p:txBody>
      </p:sp>
    </p:spTree>
    <p:extLst>
      <p:ext uri="{BB962C8B-B14F-4D97-AF65-F5344CB8AC3E}">
        <p14:creationId xmlns:p14="http://schemas.microsoft.com/office/powerpoint/2010/main" val="2927752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2400" kern="1200" dirty="0">
                <a:solidFill>
                  <a:schemeClr val="tx1"/>
                </a:solidFill>
                <a:effectLst/>
                <a:latin typeface="+mn-lt"/>
                <a:ea typeface="+mn-ea"/>
                <a:cs typeface="+mn-cs"/>
              </a:rPr>
              <a:t>La investigación de un brote tiene tres fases generales: la fase descriptiva o preliminar, la fase explicativa y la fase de respuesta.</a:t>
            </a:r>
          </a:p>
          <a:p>
            <a:r>
              <a:rPr lang="es-CO" sz="2400" kern="1200" dirty="0">
                <a:solidFill>
                  <a:schemeClr val="tx1"/>
                </a:solidFill>
                <a:effectLst/>
                <a:latin typeface="+mn-lt"/>
                <a:ea typeface="+mn-ea"/>
                <a:cs typeface="+mn-cs"/>
              </a:rPr>
              <a:t>Cada una de estas fases tiene sus propios pasos. </a:t>
            </a:r>
            <a:endParaRPr lang="en-US" altLang="en-US"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3</a:t>
            </a:fld>
            <a:endParaRPr lang="es-CO"/>
          </a:p>
        </p:txBody>
      </p:sp>
    </p:spTree>
    <p:extLst>
      <p:ext uri="{BB962C8B-B14F-4D97-AF65-F5344CB8AC3E}">
        <p14:creationId xmlns:p14="http://schemas.microsoft.com/office/powerpoint/2010/main" val="3602770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38269" indent="-283950" eaLnBrk="0" hangingPunct="0">
              <a:spcBef>
                <a:spcPct val="30000"/>
              </a:spcBef>
              <a:defRPr sz="1200">
                <a:solidFill>
                  <a:schemeClr val="tx1"/>
                </a:solidFill>
                <a:latin typeface="Arial" panose="020B0604020202020204" pitchFamily="34" charset="0"/>
              </a:defRPr>
            </a:lvl2pPr>
            <a:lvl3pPr marL="1135799" indent="-227160" eaLnBrk="0" hangingPunct="0">
              <a:spcBef>
                <a:spcPct val="30000"/>
              </a:spcBef>
              <a:defRPr sz="1200">
                <a:solidFill>
                  <a:schemeClr val="tx1"/>
                </a:solidFill>
                <a:latin typeface="Arial" panose="020B0604020202020204" pitchFamily="34" charset="0"/>
              </a:defRPr>
            </a:lvl3pPr>
            <a:lvl4pPr marL="1590119" indent="-227160" eaLnBrk="0" hangingPunct="0">
              <a:spcBef>
                <a:spcPct val="30000"/>
              </a:spcBef>
              <a:defRPr sz="1200">
                <a:solidFill>
                  <a:schemeClr val="tx1"/>
                </a:solidFill>
                <a:latin typeface="Arial" panose="020B0604020202020204" pitchFamily="34" charset="0"/>
              </a:defRPr>
            </a:lvl4pPr>
            <a:lvl5pPr marL="2044438" indent="-227160" eaLnBrk="0" hangingPunct="0">
              <a:spcBef>
                <a:spcPct val="30000"/>
              </a:spcBef>
              <a:defRPr sz="1200">
                <a:solidFill>
                  <a:schemeClr val="tx1"/>
                </a:solidFill>
                <a:latin typeface="Arial" panose="020B0604020202020204" pitchFamily="34" charset="0"/>
              </a:defRPr>
            </a:lvl5pPr>
            <a:lvl6pPr marL="2498758" indent="-227160" eaLnBrk="0" fontAlgn="base" hangingPunct="0">
              <a:spcBef>
                <a:spcPct val="30000"/>
              </a:spcBef>
              <a:spcAft>
                <a:spcPct val="0"/>
              </a:spcAft>
              <a:defRPr sz="1200">
                <a:solidFill>
                  <a:schemeClr val="tx1"/>
                </a:solidFill>
                <a:latin typeface="Arial" panose="020B0604020202020204" pitchFamily="34" charset="0"/>
              </a:defRPr>
            </a:lvl6pPr>
            <a:lvl7pPr marL="2953078" indent="-227160" eaLnBrk="0" fontAlgn="base" hangingPunct="0">
              <a:spcBef>
                <a:spcPct val="30000"/>
              </a:spcBef>
              <a:spcAft>
                <a:spcPct val="0"/>
              </a:spcAft>
              <a:defRPr sz="1200">
                <a:solidFill>
                  <a:schemeClr val="tx1"/>
                </a:solidFill>
                <a:latin typeface="Arial" panose="020B0604020202020204" pitchFamily="34" charset="0"/>
              </a:defRPr>
            </a:lvl7pPr>
            <a:lvl8pPr marL="3407397" indent="-227160" eaLnBrk="0" fontAlgn="base" hangingPunct="0">
              <a:spcBef>
                <a:spcPct val="30000"/>
              </a:spcBef>
              <a:spcAft>
                <a:spcPct val="0"/>
              </a:spcAft>
              <a:defRPr sz="1200">
                <a:solidFill>
                  <a:schemeClr val="tx1"/>
                </a:solidFill>
                <a:latin typeface="Arial" panose="020B0604020202020204" pitchFamily="34" charset="0"/>
              </a:defRPr>
            </a:lvl8pPr>
            <a:lvl9pPr marL="3861717" indent="-22716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8EF0CFA-0BB3-4465-8992-16ABE0C4BA91}" type="slidenum">
              <a:rPr lang="en-US" altLang="en-US">
                <a:cs typeface="Arial" panose="020B0604020202020204" pitchFamily="34" charset="0"/>
              </a:rPr>
              <a:pPr eaLnBrk="1" hangingPunct="1">
                <a:spcBef>
                  <a:spcPct val="0"/>
                </a:spcBef>
              </a:pPr>
              <a:t>30</a:t>
            </a:fld>
            <a:endParaRPr lang="en-US" altLang="en-US">
              <a:cs typeface="Arial" panose="020B0604020202020204" pitchFamily="34" charset="0"/>
            </a:endParaRPr>
          </a:p>
        </p:txBody>
      </p:sp>
      <p:sp>
        <p:nvSpPr>
          <p:cNvPr id="90115" name="Rectangle 1026"/>
          <p:cNvSpPr>
            <a:spLocks noGrp="1" noRot="1" noChangeAspect="1" noChangeArrowheads="1" noTextEdit="1"/>
          </p:cNvSpPr>
          <p:nvPr>
            <p:ph type="sldImg"/>
          </p:nvPr>
        </p:nvSpPr>
        <p:spPr/>
      </p:sp>
      <p:sp>
        <p:nvSpPr>
          <p:cNvPr id="9011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En un manuscrito publicado en el IQEN 2018, las características clínicas (signos y síntomas) de la investigación de un brote de leptospirosis en un establecimiento penitenciario de Bogotá en el año 2017.  (¿Estos son síntomas o signos o resultados de laboratorio?)</a:t>
            </a:r>
          </a:p>
          <a:p>
            <a:r>
              <a:rPr lang="es-CO" sz="1200" i="1" kern="1200" dirty="0">
                <a:solidFill>
                  <a:schemeClr val="tx1"/>
                </a:solidFill>
                <a:effectLst/>
                <a:latin typeface="+mn-lt"/>
                <a:ea typeface="+mn-ea"/>
                <a:cs typeface="+mn-cs"/>
              </a:rPr>
              <a:t>[RESPUESTA: Síntomas</a:t>
            </a:r>
            <a:endParaRPr lang="en-US" altLang="en-US" dirty="0">
              <a:cs typeface="Arial" panose="020B0604020202020204" pitchFamily="34" charset="0"/>
            </a:endParaRPr>
          </a:p>
        </p:txBody>
      </p:sp>
    </p:spTree>
    <p:extLst>
      <p:ext uri="{BB962C8B-B14F-4D97-AF65-F5344CB8AC3E}">
        <p14:creationId xmlns:p14="http://schemas.microsoft.com/office/powerpoint/2010/main" val="3454263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6" eaLnBrk="0" hangingPunct="0">
              <a:spcBef>
                <a:spcPct val="30000"/>
              </a:spcBef>
              <a:defRPr sz="1200">
                <a:solidFill>
                  <a:schemeClr val="tx1"/>
                </a:solidFill>
                <a:latin typeface="Arial" charset="0"/>
              </a:defRPr>
            </a:lvl1pPr>
            <a:lvl2pPr marL="758350" indent="-291673" defTabSz="938216" eaLnBrk="0" hangingPunct="0">
              <a:spcBef>
                <a:spcPct val="30000"/>
              </a:spcBef>
              <a:defRPr sz="1200">
                <a:solidFill>
                  <a:schemeClr val="tx1"/>
                </a:solidFill>
                <a:latin typeface="Arial" charset="0"/>
              </a:defRPr>
            </a:lvl2pPr>
            <a:lvl3pPr marL="1166693" indent="-233339" defTabSz="938216" eaLnBrk="0" hangingPunct="0">
              <a:spcBef>
                <a:spcPct val="30000"/>
              </a:spcBef>
              <a:defRPr sz="1200">
                <a:solidFill>
                  <a:schemeClr val="tx1"/>
                </a:solidFill>
                <a:latin typeface="Arial" charset="0"/>
              </a:defRPr>
            </a:lvl3pPr>
            <a:lvl4pPr marL="1633370" indent="-233339" defTabSz="938216" eaLnBrk="0" hangingPunct="0">
              <a:spcBef>
                <a:spcPct val="30000"/>
              </a:spcBef>
              <a:defRPr sz="1200">
                <a:solidFill>
                  <a:schemeClr val="tx1"/>
                </a:solidFill>
                <a:latin typeface="Arial" charset="0"/>
              </a:defRPr>
            </a:lvl4pPr>
            <a:lvl5pPr marL="2100047" indent="-233339" defTabSz="938216" eaLnBrk="0" hangingPunct="0">
              <a:spcBef>
                <a:spcPct val="30000"/>
              </a:spcBef>
              <a:defRPr sz="1200">
                <a:solidFill>
                  <a:schemeClr val="tx1"/>
                </a:solidFill>
                <a:latin typeface="Arial" charset="0"/>
              </a:defRPr>
            </a:lvl5pPr>
            <a:lvl6pPr marL="2566724" indent="-233339" defTabSz="938216" eaLnBrk="0" fontAlgn="base" hangingPunct="0">
              <a:spcBef>
                <a:spcPct val="30000"/>
              </a:spcBef>
              <a:spcAft>
                <a:spcPct val="0"/>
              </a:spcAft>
              <a:defRPr sz="1200">
                <a:solidFill>
                  <a:schemeClr val="tx1"/>
                </a:solidFill>
                <a:latin typeface="Arial" charset="0"/>
              </a:defRPr>
            </a:lvl6pPr>
            <a:lvl7pPr marL="3033401" indent="-233339" defTabSz="938216" eaLnBrk="0" fontAlgn="base" hangingPunct="0">
              <a:spcBef>
                <a:spcPct val="30000"/>
              </a:spcBef>
              <a:spcAft>
                <a:spcPct val="0"/>
              </a:spcAft>
              <a:defRPr sz="1200">
                <a:solidFill>
                  <a:schemeClr val="tx1"/>
                </a:solidFill>
                <a:latin typeface="Arial" charset="0"/>
              </a:defRPr>
            </a:lvl7pPr>
            <a:lvl8pPr marL="3500079" indent="-233339" defTabSz="938216" eaLnBrk="0" fontAlgn="base" hangingPunct="0">
              <a:spcBef>
                <a:spcPct val="30000"/>
              </a:spcBef>
              <a:spcAft>
                <a:spcPct val="0"/>
              </a:spcAft>
              <a:defRPr sz="1200">
                <a:solidFill>
                  <a:schemeClr val="tx1"/>
                </a:solidFill>
                <a:latin typeface="Arial" charset="0"/>
              </a:defRPr>
            </a:lvl8pPr>
            <a:lvl9pPr marL="3966756" indent="-233339" defTabSz="93821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2A1B57-DD78-4A53-B447-9826D49262ED}" type="slidenum">
              <a:rPr lang="en-US" altLang="en-US" smtClean="0"/>
              <a:pPr eaLnBrk="1" hangingPunct="1">
                <a:spcBef>
                  <a:spcPct val="0"/>
                </a:spcBef>
              </a:pPr>
              <a:t>31</a:t>
            </a:fld>
            <a:endParaRPr lang="en-US" altLang="en-US"/>
          </a:p>
        </p:txBody>
      </p:sp>
      <p:sp>
        <p:nvSpPr>
          <p:cNvPr id="107523" name="Rectangle 2"/>
          <p:cNvSpPr>
            <a:spLocks noGrp="1" noRot="1" noChangeAspect="1" noChangeArrowheads="1" noTextEdit="1"/>
          </p:cNvSpPr>
          <p:nvPr>
            <p:ph type="sldImg"/>
          </p:nvPr>
        </p:nvSpPr>
        <p:spPr/>
      </p:sp>
      <p:sp>
        <p:nvSpPr>
          <p:cNvPr id="1075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1" tIns="46935" rIns="93871" bIns="46935"/>
          <a:lstStyle/>
          <a:p>
            <a:pPr>
              <a:lnSpc>
                <a:spcPct val="90000"/>
              </a:lnSpc>
              <a:spcBef>
                <a:spcPct val="0"/>
              </a:spcBef>
              <a:defRPr b="0" i="0"/>
            </a:pPr>
            <a:r>
              <a:rPr lang="es-CO" altLang="en-US" b="1" dirty="0">
                <a:solidFill>
                  <a:srgbClr val="006600"/>
                </a:solidFill>
              </a:rPr>
              <a:t>Las variables epidemiológicas son:</a:t>
            </a:r>
            <a:r>
              <a:rPr lang="es-CO" altLang="en-US" b="1" baseline="0" dirty="0">
                <a:solidFill>
                  <a:srgbClr val="006600"/>
                </a:solidFill>
              </a:rPr>
              <a:t> tiempo, lugar y persona.</a:t>
            </a:r>
            <a:endParaRPr lang="es-CO" altLang="en-US" b="1" dirty="0">
              <a:solidFill>
                <a:srgbClr val="006600"/>
              </a:solidFill>
            </a:endParaRPr>
          </a:p>
          <a:p>
            <a:pPr>
              <a:lnSpc>
                <a:spcPct val="90000"/>
              </a:lnSpc>
              <a:spcBef>
                <a:spcPct val="0"/>
              </a:spcBef>
              <a:defRPr b="0" i="0"/>
            </a:pPr>
            <a:r>
              <a:rPr lang="x-none" altLang="en-US" b="1" dirty="0">
                <a:solidFill>
                  <a:srgbClr val="006600"/>
                </a:solidFill>
              </a:rPr>
              <a:t>Tiempo </a:t>
            </a:r>
            <a:r>
              <a:rPr lang="x-none" altLang="en-US" b="1" i="1" dirty="0">
                <a:solidFill>
                  <a:srgbClr val="006600"/>
                </a:solidFill>
              </a:rPr>
              <a:t>(curva epidémica)</a:t>
            </a:r>
          </a:p>
          <a:p>
            <a:pPr lvl="1">
              <a:lnSpc>
                <a:spcPct val="90000"/>
              </a:lnSpc>
              <a:spcBef>
                <a:spcPct val="0"/>
              </a:spcBef>
              <a:defRPr b="0" i="0"/>
            </a:pPr>
            <a:r>
              <a:rPr lang="x-none" altLang="en-US" dirty="0"/>
              <a:t>Situación ideal: ¿cuándo se infectaron?</a:t>
            </a:r>
          </a:p>
          <a:p>
            <a:pPr lvl="1">
              <a:lnSpc>
                <a:spcPct val="90000"/>
              </a:lnSpc>
              <a:spcBef>
                <a:spcPct val="0"/>
              </a:spcBef>
              <a:spcAft>
                <a:spcPct val="30000"/>
              </a:spcAft>
              <a:defRPr b="0" i="0"/>
            </a:pPr>
            <a:r>
              <a:rPr lang="x-none" altLang="en-US" dirty="0"/>
              <a:t>En términos más prácticos: ¿cuándo se enfermaron?</a:t>
            </a:r>
          </a:p>
          <a:p>
            <a:pPr>
              <a:defRPr b="0" i="0"/>
            </a:pPr>
            <a:r>
              <a:rPr lang="x-none" altLang="en-US" b="1" dirty="0">
                <a:solidFill>
                  <a:srgbClr val="006600"/>
                </a:solidFill>
              </a:rPr>
              <a:t>Lugar </a:t>
            </a:r>
            <a:r>
              <a:rPr lang="x-none" altLang="en-US" b="1" i="1" dirty="0">
                <a:solidFill>
                  <a:srgbClr val="006600"/>
                </a:solidFill>
              </a:rPr>
              <a:t>(mapa de lugares, mapa coloreado)</a:t>
            </a:r>
            <a:endParaRPr lang="x-none" altLang="en-US" b="1" dirty="0">
              <a:solidFill>
                <a:srgbClr val="006600"/>
              </a:solidFill>
            </a:endParaRPr>
          </a:p>
          <a:p>
            <a:pPr lvl="1">
              <a:lnSpc>
                <a:spcPct val="90000"/>
              </a:lnSpc>
              <a:spcBef>
                <a:spcPct val="0"/>
              </a:spcBef>
              <a:defRPr b="0" i="0"/>
            </a:pPr>
            <a:r>
              <a:rPr lang="x-none" altLang="en-US" dirty="0"/>
              <a:t>Situación ideal: ¿dónde se infectaron?</a:t>
            </a:r>
          </a:p>
          <a:p>
            <a:pPr lvl="1">
              <a:lnSpc>
                <a:spcPct val="90000"/>
              </a:lnSpc>
              <a:spcBef>
                <a:spcPct val="0"/>
              </a:spcBef>
              <a:spcAft>
                <a:spcPct val="30000"/>
              </a:spcAft>
              <a:defRPr b="0" i="0"/>
            </a:pPr>
            <a:r>
              <a:rPr lang="x-none" altLang="en-US" dirty="0"/>
              <a:t>Más comúnmente: ¿dónde viven, trabajan?</a:t>
            </a:r>
          </a:p>
          <a:p>
            <a:pPr>
              <a:defRPr b="0" i="0"/>
            </a:pPr>
            <a:r>
              <a:rPr lang="x-none" altLang="en-US" b="1" dirty="0">
                <a:solidFill>
                  <a:srgbClr val="006600"/>
                </a:solidFill>
              </a:rPr>
              <a:t>Persona </a:t>
            </a:r>
            <a:r>
              <a:rPr lang="x-none" altLang="en-US" b="1" i="1" dirty="0">
                <a:solidFill>
                  <a:srgbClr val="006600"/>
                </a:solidFill>
              </a:rPr>
              <a:t>(cuadros)</a:t>
            </a:r>
            <a:endParaRPr lang="x-none" altLang="en-US" b="1" dirty="0">
              <a:solidFill>
                <a:srgbClr val="006600"/>
              </a:solidFill>
            </a:endParaRPr>
          </a:p>
          <a:p>
            <a:pPr lvl="1">
              <a:lnSpc>
                <a:spcPct val="90000"/>
              </a:lnSpc>
              <a:spcBef>
                <a:spcPct val="0"/>
              </a:spcBef>
              <a:defRPr b="0" i="0"/>
            </a:pPr>
            <a:r>
              <a:rPr lang="x-none" altLang="en-US" dirty="0"/>
              <a:t>¿Quién se infectó?</a:t>
            </a:r>
          </a:p>
          <a:p>
            <a:pPr lvl="1">
              <a:lnSpc>
                <a:spcPct val="90000"/>
              </a:lnSpc>
              <a:spcBef>
                <a:spcPct val="0"/>
              </a:spcBef>
              <a:defRPr b="0" i="0"/>
            </a:pPr>
            <a:r>
              <a:rPr lang="x-none" altLang="en-US" dirty="0"/>
              <a:t>Numeradores y denominadores</a:t>
            </a:r>
          </a:p>
          <a:p>
            <a:pPr lvl="1">
              <a:lnSpc>
                <a:spcPct val="90000"/>
              </a:lnSpc>
              <a:spcBef>
                <a:spcPct val="0"/>
              </a:spcBef>
              <a:spcAft>
                <a:spcPct val="30000"/>
              </a:spcAft>
              <a:defRPr b="0" i="0"/>
            </a:pPr>
            <a:r>
              <a:rPr lang="x-none" altLang="en-US" dirty="0"/>
              <a:t>¿Qué tienen los casos en común?</a:t>
            </a:r>
          </a:p>
          <a:p>
            <a:r>
              <a:rPr lang="es-CO" sz="1200" kern="1200" dirty="0">
                <a:solidFill>
                  <a:schemeClr val="tx1"/>
                </a:solidFill>
                <a:effectLst/>
                <a:latin typeface="+mn-lt"/>
                <a:ea typeface="+mn-ea"/>
                <a:cs typeface="+mn-cs"/>
              </a:rPr>
              <a:t>Tiempo: Nos gustaría saber cuándo se infectaron las personas, pero, de manera más práctica, por lo general solo sabemos cuándo se enfermaron.  Habitualmente se representa gráficamente con una curva epidémica: un histograma (no un gráfico de barras) con el tiempo en el eje X y el número de casos en el eje Y.</a:t>
            </a:r>
          </a:p>
          <a:p>
            <a:r>
              <a:rPr lang="es-CO" sz="1200" kern="1200" dirty="0">
                <a:solidFill>
                  <a:schemeClr val="tx1"/>
                </a:solidFill>
                <a:effectLst/>
                <a:latin typeface="+mn-lt"/>
                <a:ea typeface="+mn-ea"/>
                <a:cs typeface="+mn-cs"/>
              </a:rPr>
              <a:t>Lugar: De manera similar, nos gustaría saber dónde se expusieron las personas, pero lo más frecuente es que lo único que sepamos es dónde viven o trabajan los pacientes con casos.  Ilústrenlo con un mapa, si es posible.  Si no es posible, usen una tabla.</a:t>
            </a:r>
          </a:p>
          <a:p>
            <a:r>
              <a:rPr lang="es-CO" sz="1200" kern="1200" dirty="0">
                <a:solidFill>
                  <a:schemeClr val="tx1"/>
                </a:solidFill>
                <a:effectLst/>
                <a:latin typeface="+mn-lt"/>
                <a:ea typeface="+mn-ea"/>
                <a:cs typeface="+mn-cs"/>
              </a:rPr>
              <a:t>Persona: ¿Quiénes son?  ¿Personas de todas las edades, ambos sexos, o sólo algunos grupos?  De ser posible, calcule las tasas usando denominadores de población apropiados.  A veces tenemos información sobre qué tienen en común los casos, pero a veces esto no se sabe hasta que se investiga más.</a:t>
            </a:r>
            <a:endParaRPr lang="en-US" altLang="en-US" dirty="0">
              <a:latin typeface="Arial" charset="0"/>
            </a:endParaRPr>
          </a:p>
        </p:txBody>
      </p:sp>
    </p:spTree>
    <p:extLst>
      <p:ext uri="{BB962C8B-B14F-4D97-AF65-F5344CB8AC3E}">
        <p14:creationId xmlns:p14="http://schemas.microsoft.com/office/powerpoint/2010/main" val="3478161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38" eaLnBrk="0" hangingPunct="0">
              <a:spcBef>
                <a:spcPct val="30000"/>
              </a:spcBef>
              <a:defRPr sz="1200">
                <a:solidFill>
                  <a:schemeClr val="tx1"/>
                </a:solidFill>
                <a:latin typeface="Arial" charset="0"/>
                <a:cs typeface="Arial" charset="0"/>
              </a:defRPr>
            </a:lvl1pPr>
            <a:lvl2pPr marL="742921" indent="-285738" defTabSz="930238" eaLnBrk="0" hangingPunct="0">
              <a:spcBef>
                <a:spcPct val="30000"/>
              </a:spcBef>
              <a:defRPr sz="1200">
                <a:solidFill>
                  <a:schemeClr val="tx1"/>
                </a:solidFill>
                <a:latin typeface="Arial" charset="0"/>
                <a:cs typeface="Arial" charset="0"/>
              </a:defRPr>
            </a:lvl2pPr>
            <a:lvl3pPr marL="1142955" indent="-228591" defTabSz="930238" eaLnBrk="0" hangingPunct="0">
              <a:spcBef>
                <a:spcPct val="30000"/>
              </a:spcBef>
              <a:defRPr sz="1200">
                <a:solidFill>
                  <a:schemeClr val="tx1"/>
                </a:solidFill>
                <a:latin typeface="Arial" charset="0"/>
                <a:cs typeface="Arial" charset="0"/>
              </a:defRPr>
            </a:lvl3pPr>
            <a:lvl4pPr marL="1600136" indent="-228591" defTabSz="930238" eaLnBrk="0" hangingPunct="0">
              <a:spcBef>
                <a:spcPct val="30000"/>
              </a:spcBef>
              <a:defRPr sz="1200">
                <a:solidFill>
                  <a:schemeClr val="tx1"/>
                </a:solidFill>
                <a:latin typeface="Arial" charset="0"/>
                <a:cs typeface="Arial" charset="0"/>
              </a:defRPr>
            </a:lvl4pPr>
            <a:lvl5pPr marL="2057319" indent="-228591" defTabSz="930238" eaLnBrk="0" hangingPunct="0">
              <a:spcBef>
                <a:spcPct val="30000"/>
              </a:spcBef>
              <a:defRPr sz="1200">
                <a:solidFill>
                  <a:schemeClr val="tx1"/>
                </a:solidFill>
                <a:latin typeface="Arial" charset="0"/>
                <a:cs typeface="Arial" charset="0"/>
              </a:defRPr>
            </a:lvl5pPr>
            <a:lvl6pPr marL="2514500" indent="-228591" defTabSz="930238" eaLnBrk="0" fontAlgn="base" hangingPunct="0">
              <a:spcBef>
                <a:spcPct val="30000"/>
              </a:spcBef>
              <a:spcAft>
                <a:spcPct val="0"/>
              </a:spcAft>
              <a:defRPr sz="1200">
                <a:solidFill>
                  <a:schemeClr val="tx1"/>
                </a:solidFill>
                <a:latin typeface="Arial" charset="0"/>
                <a:cs typeface="Arial" charset="0"/>
              </a:defRPr>
            </a:lvl6pPr>
            <a:lvl7pPr marL="2971682" indent="-228591" defTabSz="930238" eaLnBrk="0" fontAlgn="base" hangingPunct="0">
              <a:spcBef>
                <a:spcPct val="30000"/>
              </a:spcBef>
              <a:spcAft>
                <a:spcPct val="0"/>
              </a:spcAft>
              <a:defRPr sz="1200">
                <a:solidFill>
                  <a:schemeClr val="tx1"/>
                </a:solidFill>
                <a:latin typeface="Arial" charset="0"/>
                <a:cs typeface="Arial" charset="0"/>
              </a:defRPr>
            </a:lvl7pPr>
            <a:lvl8pPr marL="3428864" indent="-228591" defTabSz="930238" eaLnBrk="0" fontAlgn="base" hangingPunct="0">
              <a:spcBef>
                <a:spcPct val="30000"/>
              </a:spcBef>
              <a:spcAft>
                <a:spcPct val="0"/>
              </a:spcAft>
              <a:defRPr sz="1200">
                <a:solidFill>
                  <a:schemeClr val="tx1"/>
                </a:solidFill>
                <a:latin typeface="Arial" charset="0"/>
                <a:cs typeface="Arial" charset="0"/>
              </a:defRPr>
            </a:lvl8pPr>
            <a:lvl9pPr marL="3886046" indent="-228591" defTabSz="93023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FF5B399-AC76-4D6A-8609-EAEC0D32CBD0}" type="slidenum">
              <a:rPr lang="en-US" altLang="en-US" smtClean="0"/>
              <a:pPr eaLnBrk="1" hangingPunct="1">
                <a:spcBef>
                  <a:spcPct val="0"/>
                </a:spcBef>
              </a:pPr>
              <a:t>32</a:t>
            </a:fld>
            <a:endParaRPr lang="en-US" altLang="en-US"/>
          </a:p>
        </p:txBody>
      </p:sp>
      <p:sp>
        <p:nvSpPr>
          <p:cNvPr id="186371" name="Rectangle 2"/>
          <p:cNvSpPr>
            <a:spLocks noGrp="1" noRot="1" noChangeAspect="1" noChangeArrowheads="1" noTextEdit="1"/>
          </p:cNvSpPr>
          <p:nvPr>
            <p:ph type="sldImg"/>
          </p:nvPr>
        </p:nvSpPr>
        <p:spPr/>
      </p:sp>
      <p:sp>
        <p:nvSpPr>
          <p:cNvPr id="186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La manera tradicional de resumir un brote según el tiempo es trazar una curva epidémica.</a:t>
            </a:r>
          </a:p>
          <a:p>
            <a:r>
              <a:rPr lang="es-CO" sz="1200" kern="1200" dirty="0">
                <a:solidFill>
                  <a:schemeClr val="tx1"/>
                </a:solidFill>
                <a:effectLst/>
                <a:latin typeface="+mn-lt"/>
                <a:ea typeface="+mn-ea"/>
                <a:cs typeface="+mn-cs"/>
              </a:rPr>
              <a:t>Las curvas epidémicas se trazan como un histograma.  La diferencia entre un gráfico de barras y un histograma es que los gráficos de barras tienen espacios entre las columnas, mientras que en un histograma las columnas adyacentes se tocan.</a:t>
            </a:r>
          </a:p>
          <a:p>
            <a:r>
              <a:rPr lang="es-CO" sz="1200" kern="1200" dirty="0">
                <a:solidFill>
                  <a:schemeClr val="tx1"/>
                </a:solidFill>
                <a:effectLst/>
                <a:latin typeface="+mn-lt"/>
                <a:ea typeface="+mn-ea"/>
                <a:cs typeface="+mn-cs"/>
              </a:rPr>
              <a:t>El eje X del histograma represente el tiempo, específicamente la hora o la fecha de inicio de la enfermedad.  El eje Y representa el número de casos que ocurrieron durante cada intervalo de tiempo.</a:t>
            </a:r>
          </a:p>
          <a:p>
            <a:r>
              <a:rPr lang="es-CO" sz="1200" kern="1200" dirty="0">
                <a:solidFill>
                  <a:schemeClr val="tx1"/>
                </a:solidFill>
                <a:effectLst/>
                <a:latin typeface="+mn-lt"/>
                <a:ea typeface="+mn-ea"/>
                <a:cs typeface="+mn-cs"/>
              </a:rPr>
              <a:t>El tiempo se puede designar por semanas, como en la curva de envenenamiento agudo por pesticidas que se mostró antes, o por días, o incluso por horas, si la enfermedad tiene un período de incubación breve.  Por ejemplo, el </a:t>
            </a:r>
            <a:r>
              <a:rPr lang="es-CO" sz="1200" kern="1200" dirty="0" err="1">
                <a:solidFill>
                  <a:schemeClr val="tx1"/>
                </a:solidFill>
                <a:effectLst/>
                <a:latin typeface="+mn-lt"/>
                <a:ea typeface="+mn-ea"/>
                <a:cs typeface="+mn-cs"/>
              </a:rPr>
              <a:t>Bacillus</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cereus</a:t>
            </a:r>
            <a:r>
              <a:rPr lang="es-CO" sz="1200" kern="1200" dirty="0">
                <a:solidFill>
                  <a:schemeClr val="tx1"/>
                </a:solidFill>
                <a:effectLst/>
                <a:latin typeface="+mn-lt"/>
                <a:ea typeface="+mn-ea"/>
                <a:cs typeface="+mn-cs"/>
              </a:rPr>
              <a:t>, una toxina de origen alimentario, tiene un período de incubación de 1 a 6 horas.</a:t>
            </a:r>
          </a:p>
          <a:p>
            <a:r>
              <a:rPr lang="es-CO" sz="1200" kern="1200" dirty="0">
                <a:solidFill>
                  <a:schemeClr val="tx1"/>
                </a:solidFill>
                <a:effectLst/>
                <a:latin typeface="+mn-lt"/>
                <a:ea typeface="+mn-ea"/>
                <a:cs typeface="+mn-cs"/>
              </a:rPr>
              <a:t>Las curvas se pueden trazar a mano, usando papel cuadriculado, o en una computadora.  Sin embargo, recuerden que las curvas epidémicas son un tipo de histograma, así que no deben dejar ningún espacio entre las categorías del eje X.  Algunas personas usan columnas, mientras que otras prefieren las cajas apiladas.  </a:t>
            </a:r>
            <a:r>
              <a:rPr lang="en-US" sz="1200" kern="1200" dirty="0" err="1">
                <a:solidFill>
                  <a:schemeClr val="tx1"/>
                </a:solidFill>
                <a:effectLst/>
                <a:latin typeface="+mn-lt"/>
                <a:ea typeface="+mn-ea"/>
                <a:cs typeface="+mn-cs"/>
              </a:rPr>
              <a:t>Ambas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formas</a:t>
            </a:r>
            <a:r>
              <a:rPr lang="en-US" sz="1200" kern="1200" dirty="0">
                <a:solidFill>
                  <a:schemeClr val="tx1"/>
                </a:solidFill>
                <a:effectLst/>
                <a:latin typeface="+mn-lt"/>
                <a:ea typeface="+mn-ea"/>
                <a:cs typeface="+mn-cs"/>
              </a:rPr>
              <a:t> son </a:t>
            </a:r>
            <a:r>
              <a:rPr lang="en-US" sz="1200" kern="1200" dirty="0" err="1">
                <a:solidFill>
                  <a:schemeClr val="tx1"/>
                </a:solidFill>
                <a:effectLst/>
                <a:latin typeface="+mn-lt"/>
                <a:ea typeface="+mn-ea"/>
                <a:cs typeface="+mn-cs"/>
              </a:rPr>
              <a:t>aceptables</a:t>
            </a:r>
            <a:r>
              <a:rPr lang="en-US" sz="1200" kern="1200" dirty="0">
                <a:solidFill>
                  <a:schemeClr val="tx1"/>
                </a:solidFill>
                <a:effectLst/>
                <a:latin typeface="+mn-lt"/>
                <a:ea typeface="+mn-ea"/>
                <a:cs typeface="+mn-cs"/>
              </a:rPr>
              <a:t>.</a:t>
            </a:r>
            <a:endParaRPr lang="en-US" altLang="en-US" dirty="0"/>
          </a:p>
        </p:txBody>
      </p:sp>
    </p:spTree>
    <p:extLst>
      <p:ext uri="{BB962C8B-B14F-4D97-AF65-F5344CB8AC3E}">
        <p14:creationId xmlns:p14="http://schemas.microsoft.com/office/powerpoint/2010/main" val="1627161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kern="1200" dirty="0">
                <a:solidFill>
                  <a:schemeClr val="tx1"/>
                </a:solidFill>
                <a:effectLst/>
                <a:latin typeface="+mn-lt"/>
                <a:ea typeface="+mn-ea"/>
                <a:cs typeface="+mn-cs"/>
              </a:rPr>
              <a:t>Para dibujar una curva epidémica, comiencen por ver las fechas de inicio de la enfermedad.  El eje X debe comenzar unos días antes de la fecha del primer caso del brote y debe terminar uno o dos días después de la fecha del último caso del brote. </a:t>
            </a:r>
          </a:p>
          <a:p>
            <a:r>
              <a:rPr lang="es-CO" sz="1200" kern="1200" dirty="0">
                <a:solidFill>
                  <a:schemeClr val="tx1"/>
                </a:solidFill>
                <a:effectLst/>
                <a:latin typeface="+mn-lt"/>
                <a:ea typeface="+mn-ea"/>
                <a:cs typeface="+mn-cs"/>
              </a:rPr>
              <a:t>El primer paso es resumir los datos contando cuántos casos ocurrieron cada día.</a:t>
            </a:r>
          </a:p>
          <a:p>
            <a:r>
              <a:rPr lang="es-CO" sz="1200" kern="1200" dirty="0">
                <a:solidFill>
                  <a:schemeClr val="tx1"/>
                </a:solidFill>
                <a:effectLst/>
                <a:latin typeface="+mn-lt"/>
                <a:ea typeface="+mn-ea"/>
                <a:cs typeface="+mn-cs"/>
              </a:rPr>
              <a:t>¿Cuántos casos ocurrieron del 1 al 8 de octubre? [RESPUESTA: ninguno] </a:t>
            </a:r>
            <a:r>
              <a:rPr lang="es-CO" sz="1200" b="1" kern="1200" dirty="0">
                <a:solidFill>
                  <a:schemeClr val="tx1"/>
                </a:solidFill>
                <a:effectLst/>
                <a:latin typeface="+mn-lt"/>
                <a:ea typeface="+mn-ea"/>
                <a:cs typeface="+mn-cs"/>
              </a:rPr>
              <a:t>&lt;HAGA CLIC&gt; </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¿Cuántos casos ocurrieron el 9 de octubre? [RESPUESTA: 1} </a:t>
            </a:r>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Etc. </a:t>
            </a:r>
            <a:r>
              <a:rPr lang="es-CO" sz="1200" b="1" kern="1200" dirty="0">
                <a:solidFill>
                  <a:schemeClr val="tx1"/>
                </a:solidFill>
                <a:effectLst/>
                <a:latin typeface="+mn-lt"/>
                <a:ea typeface="+mn-ea"/>
                <a:cs typeface="+mn-cs"/>
              </a:rPr>
              <a:t>&lt;HAGA CLIC 16 VECES&gt;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¿Cuándo ocurrió el primer caso de este brote?  </a:t>
            </a:r>
            <a:r>
              <a:rPr lang="es-CO" sz="1200" i="1" kern="1200" dirty="0">
                <a:solidFill>
                  <a:schemeClr val="tx1"/>
                </a:solidFill>
                <a:effectLst/>
                <a:latin typeface="+mn-lt"/>
                <a:ea typeface="+mn-ea"/>
                <a:cs typeface="+mn-cs"/>
              </a:rPr>
              <a:t>[Respuesta: </a:t>
            </a:r>
            <a:r>
              <a:rPr lang="es-CO" sz="1200" kern="1200" dirty="0">
                <a:solidFill>
                  <a:schemeClr val="tx1"/>
                </a:solidFill>
                <a:effectLst/>
                <a:latin typeface="+mn-lt"/>
                <a:ea typeface="+mn-ea"/>
                <a:cs typeface="+mn-cs"/>
              </a:rPr>
              <a:t>El </a:t>
            </a:r>
            <a:r>
              <a:rPr lang="es-CO" sz="1200" i="1" kern="1200" dirty="0">
                <a:solidFill>
                  <a:schemeClr val="tx1"/>
                </a:solidFill>
                <a:effectLst/>
                <a:latin typeface="+mn-lt"/>
                <a:ea typeface="+mn-ea"/>
                <a:cs typeface="+mn-cs"/>
              </a:rPr>
              <a:t>9 de octubre]</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¿Cuándo ocurrió el último caso?  </a:t>
            </a:r>
            <a:r>
              <a:rPr lang="es-CO" sz="1200" i="1" kern="1200" dirty="0">
                <a:solidFill>
                  <a:schemeClr val="tx1"/>
                </a:solidFill>
                <a:effectLst/>
                <a:latin typeface="+mn-lt"/>
                <a:ea typeface="+mn-ea"/>
                <a:cs typeface="+mn-cs"/>
              </a:rPr>
              <a:t>[Respuesta: </a:t>
            </a:r>
            <a:r>
              <a:rPr lang="es-CO" sz="1200" kern="1200" dirty="0">
                <a:solidFill>
                  <a:schemeClr val="tx1"/>
                </a:solidFill>
                <a:effectLst/>
                <a:latin typeface="+mn-lt"/>
                <a:ea typeface="+mn-ea"/>
                <a:cs typeface="+mn-cs"/>
              </a:rPr>
              <a:t>El </a:t>
            </a:r>
            <a:r>
              <a:rPr lang="es-CO" sz="1200" i="1" kern="1200" dirty="0">
                <a:solidFill>
                  <a:schemeClr val="tx1"/>
                </a:solidFill>
                <a:effectLst/>
                <a:latin typeface="+mn-lt"/>
                <a:ea typeface="+mn-ea"/>
                <a:cs typeface="+mn-cs"/>
              </a:rPr>
              <a:t>25 de octubre]</a:t>
            </a:r>
            <a:endParaRPr lang="es-CO" sz="1200" kern="1200" dirty="0">
              <a:solidFill>
                <a:schemeClr val="tx1"/>
              </a:solidFill>
              <a:effectLst/>
              <a:latin typeface="+mn-lt"/>
              <a:ea typeface="+mn-ea"/>
              <a:cs typeface="+mn-cs"/>
            </a:endParaRPr>
          </a:p>
          <a:p>
            <a:r>
              <a:rPr lang="es-CO" sz="1200" i="1" kern="1200" dirty="0">
                <a:solidFill>
                  <a:schemeClr val="tx1"/>
                </a:solidFill>
                <a:effectLst/>
                <a:latin typeface="+mn-lt"/>
                <a:ea typeface="+mn-ea"/>
                <a:cs typeface="+mn-cs"/>
              </a:rPr>
              <a:t> </a:t>
            </a:r>
            <a:r>
              <a:rPr lang="es-CO" sz="1200" b="1" kern="1200" dirty="0">
                <a:solidFill>
                  <a:schemeClr val="tx1"/>
                </a:solidFill>
                <a:effectLst/>
                <a:latin typeface="+mn-lt"/>
                <a:ea typeface="+mn-ea"/>
                <a:cs typeface="+mn-cs"/>
              </a:rPr>
              <a:t>&lt;HAGA CLIC&gt; </a:t>
            </a:r>
            <a:r>
              <a:rPr lang="es-CO" sz="1200" kern="1200" dirty="0">
                <a:solidFill>
                  <a:schemeClr val="tx1"/>
                </a:solidFill>
                <a:effectLst/>
                <a:latin typeface="+mn-lt"/>
                <a:ea typeface="+mn-ea"/>
                <a:cs typeface="+mn-cs"/>
              </a:rPr>
              <a:t>¿Qué rango sugerirían para el eje X?  En otras palabras, ¿con qué fecha comenzaría el eje X?</a:t>
            </a:r>
          </a:p>
          <a:p>
            <a:r>
              <a:rPr lang="es-CO" sz="1200" i="1" kern="1200" dirty="0">
                <a:solidFill>
                  <a:schemeClr val="tx1"/>
                </a:solidFill>
                <a:effectLst/>
                <a:latin typeface="+mn-lt"/>
                <a:ea typeface="+mn-ea"/>
                <a:cs typeface="+mn-cs"/>
              </a:rPr>
              <a:t>Comiéncenlo a principios de octubre, antes de que comiencen los casos y continúenlo hasta la última fecha para la que haya datos disponibles.</a:t>
            </a:r>
            <a:endParaRPr lang="en-US" i="1" dirty="0"/>
          </a:p>
        </p:txBody>
      </p:sp>
      <p:sp>
        <p:nvSpPr>
          <p:cNvPr id="4" name="Slide Number Placeholder 3"/>
          <p:cNvSpPr>
            <a:spLocks noGrp="1"/>
          </p:cNvSpPr>
          <p:nvPr>
            <p:ph type="sldNum" sz="quarter" idx="10"/>
          </p:nvPr>
        </p:nvSpPr>
        <p:spPr/>
        <p:txBody>
          <a:bodyPr/>
          <a:lstStyle/>
          <a:p>
            <a:fld id="{CC8CF3B0-F537-4C6F-999B-90BC56F1C6DE}" type="slidenum">
              <a:rPr lang="en-US" smtClean="0"/>
              <a:t>33</a:t>
            </a:fld>
            <a:endParaRPr lang="en-US"/>
          </a:p>
        </p:txBody>
      </p:sp>
    </p:spTree>
    <p:extLst>
      <p:ext uri="{BB962C8B-B14F-4D97-AF65-F5344CB8AC3E}">
        <p14:creationId xmlns:p14="http://schemas.microsoft.com/office/powerpoint/2010/main" val="17211879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kern="1200" dirty="0">
                <a:solidFill>
                  <a:schemeClr val="tx1"/>
                </a:solidFill>
                <a:effectLst/>
                <a:latin typeface="+mn-lt"/>
                <a:ea typeface="+mn-ea"/>
                <a:cs typeface="+mn-cs"/>
              </a:rPr>
              <a:t>Así que este es el primer paso para crear nuestra curva epidémica.</a:t>
            </a:r>
          </a:p>
          <a:p>
            <a:r>
              <a:rPr lang="es-CO" sz="1200" kern="1200" dirty="0">
                <a:solidFill>
                  <a:schemeClr val="tx1"/>
                </a:solidFill>
                <a:effectLst/>
                <a:latin typeface="+mn-lt"/>
                <a:ea typeface="+mn-ea"/>
                <a:cs typeface="+mn-cs"/>
              </a:rPr>
              <a:t>El eje X incluye las fechas desde el 1 de octubre hasta el 26 de octubre.</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¿Qué intervalo sugieren para el eje "y"?  Usen los datos resumidos de la diapositiva anterior. </a:t>
            </a:r>
            <a:r>
              <a:rPr lang="es-CO" sz="1200" i="1" kern="1200" dirty="0">
                <a:solidFill>
                  <a:schemeClr val="tx1"/>
                </a:solidFill>
                <a:effectLst/>
                <a:latin typeface="+mn-lt"/>
                <a:ea typeface="+mn-ea"/>
                <a:cs typeface="+mn-cs"/>
              </a:rPr>
              <a:t>[Podría tener que retroceder a la diapositiva anterior.]  [RESPUESTA: el número máximo de casos en un mismo día fue de 13 casos el 15 de octubre.  Así que el eje Y debe ir de 0 a 14 o 15.]</a:t>
            </a:r>
          </a:p>
          <a:p>
            <a:endParaRPr lang="es-CO" sz="1200" i="1"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Ahora tenemos un eje X y un eje Y.</a:t>
            </a:r>
          </a:p>
          <a:p>
            <a:r>
              <a:rPr lang="es-CO" sz="1200" b="1" kern="1200" dirty="0">
                <a:solidFill>
                  <a:schemeClr val="tx1"/>
                </a:solidFill>
                <a:effectLst/>
                <a:latin typeface="+mn-lt"/>
                <a:ea typeface="+mn-ea"/>
                <a:cs typeface="+mn-cs"/>
              </a:rPr>
              <a:t>&lt;HAGA CLIC&gt;</a:t>
            </a:r>
          </a:p>
          <a:p>
            <a:r>
              <a:rPr lang="es-CO" sz="1200" kern="1200" dirty="0">
                <a:solidFill>
                  <a:schemeClr val="tx1"/>
                </a:solidFill>
                <a:effectLst/>
                <a:latin typeface="+mn-lt"/>
                <a:ea typeface="+mn-ea"/>
                <a:cs typeface="+mn-cs"/>
              </a:rPr>
              <a:t>Ahora podemos agregar los datos.  ¿Qué tipo de gráfico usaremos?  </a:t>
            </a:r>
            <a:r>
              <a:rPr lang="en-US" sz="1200" i="1" kern="1200" dirty="0">
                <a:solidFill>
                  <a:schemeClr val="tx1"/>
                </a:solidFill>
                <a:effectLst/>
                <a:latin typeface="+mn-lt"/>
                <a:ea typeface="+mn-ea"/>
                <a:cs typeface="+mn-cs"/>
              </a:rPr>
              <a:t>[RESPUESTA: </a:t>
            </a:r>
            <a:endParaRPr lang="es-CO" sz="1200" kern="1200" dirty="0">
              <a:solidFill>
                <a:schemeClr val="tx1"/>
              </a:solidFill>
              <a:effectLst/>
              <a:latin typeface="+mn-lt"/>
              <a:ea typeface="+mn-ea"/>
              <a:cs typeface="+mn-cs"/>
            </a:endParaRPr>
          </a:p>
          <a:p>
            <a:r>
              <a:rPr lang="en-US" sz="1200" i="1" kern="1200" dirty="0" err="1">
                <a:solidFill>
                  <a:schemeClr val="tx1"/>
                </a:solidFill>
                <a:effectLst/>
                <a:latin typeface="+mn-lt"/>
                <a:ea typeface="+mn-ea"/>
                <a:cs typeface="+mn-cs"/>
              </a:rPr>
              <a:t>histograma</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Aquí está el gráfico con los datos.</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Estamos listos para agregar las etiquetas en los ejes.  ¿Qué etiqueta sugerirían para el eje X?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Qué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etiqueta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sugerirían</a:t>
            </a:r>
            <a:r>
              <a:rPr lang="en-US" sz="1200" kern="1200" dirty="0">
                <a:solidFill>
                  <a:schemeClr val="tx1"/>
                </a:solidFill>
                <a:effectLst/>
                <a:latin typeface="+mn-lt"/>
                <a:ea typeface="+mn-ea"/>
                <a:cs typeface="+mn-cs"/>
              </a:rPr>
              <a:t> para el </a:t>
            </a:r>
            <a:r>
              <a:rPr lang="en-US" sz="1200" kern="1200" dirty="0" err="1">
                <a:solidFill>
                  <a:schemeClr val="tx1"/>
                </a:solidFill>
                <a:effectLst/>
                <a:latin typeface="+mn-lt"/>
                <a:ea typeface="+mn-ea"/>
                <a:cs typeface="+mn-cs"/>
              </a:rPr>
              <a:t>eje</a:t>
            </a:r>
            <a:r>
              <a:rPr lang="en-US" sz="1200" kern="1200" dirty="0">
                <a:solidFill>
                  <a:schemeClr val="tx1"/>
                </a:solidFill>
                <a:effectLst/>
                <a:latin typeface="+mn-lt"/>
                <a:ea typeface="+mn-ea"/>
                <a:cs typeface="+mn-cs"/>
              </a:rPr>
              <a:t> Y?</a:t>
            </a:r>
            <a:endParaRPr lang="en-US" sz="1200" b="0" dirty="0"/>
          </a:p>
          <a:p>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Ahora vamos a agregar un título.</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Todos los títulos deben incluir la afección médica (que), el lugar (donde) y el tiempo (cuando).</a:t>
            </a:r>
            <a:endParaRPr lang="en-US" sz="1200" dirty="0"/>
          </a:p>
          <a:p>
            <a:endParaRPr lang="es-CO" sz="1200" kern="1200" dirty="0">
              <a:solidFill>
                <a:schemeClr val="tx1"/>
              </a:solidFill>
              <a:effectLst/>
              <a:latin typeface="+mn-lt"/>
              <a:ea typeface="+mn-ea"/>
              <a:cs typeface="+mn-cs"/>
            </a:endParaRPr>
          </a:p>
          <a:p>
            <a:endParaRPr lang="es-CO" sz="1200" kern="1200" dirty="0">
              <a:solidFill>
                <a:schemeClr val="tx1"/>
              </a:solidFill>
              <a:effectLst/>
              <a:latin typeface="+mn-lt"/>
              <a:ea typeface="+mn-ea"/>
              <a:cs typeface="+mn-cs"/>
            </a:endParaRPr>
          </a:p>
          <a:p>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Aquí tenemos la curva epidemiológica completa.  Así es como deben verse sus curvas epidemiológicas: el histograma, el eje X con el período pre-epidémico, el eje Y desde 0 hasta un valor un poco mayor que el valor más alto, las etiquetas de ambos ejes y un título con la enfermedad, el lugar y el tiempo.</a:t>
            </a:r>
            <a:endParaRPr lang="en-US" dirty="0"/>
          </a:p>
        </p:txBody>
      </p:sp>
      <p:sp>
        <p:nvSpPr>
          <p:cNvPr id="4" name="Slide Number Placeholder 3"/>
          <p:cNvSpPr>
            <a:spLocks noGrp="1"/>
          </p:cNvSpPr>
          <p:nvPr>
            <p:ph type="sldNum" sz="quarter" idx="10"/>
          </p:nvPr>
        </p:nvSpPr>
        <p:spPr/>
        <p:txBody>
          <a:bodyPr/>
          <a:lstStyle/>
          <a:p>
            <a:fld id="{CC8CF3B0-F537-4C6F-999B-90BC56F1C6DE}" type="slidenum">
              <a:rPr lang="en-US" smtClean="0"/>
              <a:t>34</a:t>
            </a:fld>
            <a:endParaRPr lang="en-US"/>
          </a:p>
        </p:txBody>
      </p:sp>
    </p:spTree>
    <p:extLst>
      <p:ext uri="{BB962C8B-B14F-4D97-AF65-F5344CB8AC3E}">
        <p14:creationId xmlns:p14="http://schemas.microsoft.com/office/powerpoint/2010/main" val="41725437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p:sp>
      <p:sp>
        <p:nvSpPr>
          <p:cNvPr id="193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Hemos dedicado mucho tiempo a describir cómo crear una curva epidémica.  ¿Por qué?  ¿Qué valor tiene una curva epidémica?</a:t>
            </a:r>
          </a:p>
          <a:p>
            <a:r>
              <a:rPr lang="es-CO" sz="1200" i="1" kern="1200" dirty="0">
                <a:solidFill>
                  <a:schemeClr val="tx1"/>
                </a:solidFill>
                <a:effectLst/>
                <a:latin typeface="+mn-lt"/>
                <a:ea typeface="+mn-ea"/>
                <a:cs typeface="+mn-cs"/>
              </a:rPr>
              <a:t>Permita 3 o 4 respuestas.</a:t>
            </a:r>
            <a:endParaRPr lang="es-CO" sz="1200"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Podemos aprender bastante de una curva epidémica.  </a:t>
            </a:r>
            <a:r>
              <a:rPr lang="en-US" sz="1200" kern="1200" dirty="0">
                <a:solidFill>
                  <a:schemeClr val="tx1"/>
                </a:solidFill>
                <a:effectLst/>
                <a:latin typeface="+mn-lt"/>
                <a:ea typeface="+mn-ea"/>
                <a:cs typeface="+mn-cs"/>
              </a:rPr>
              <a:t>Una </a:t>
            </a:r>
            <a:r>
              <a:rPr lang="en-US" sz="1200" kern="1200" dirty="0" err="1">
                <a:solidFill>
                  <a:schemeClr val="tx1"/>
                </a:solidFill>
                <a:effectLst/>
                <a:latin typeface="+mn-lt"/>
                <a:ea typeface="+mn-ea"/>
                <a:cs typeface="+mn-cs"/>
              </a:rPr>
              <a:t>curva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epidémica</a:t>
            </a:r>
            <a:r>
              <a:rPr lang="en-US" sz="1200" kern="1200" dirty="0">
                <a:solidFill>
                  <a:schemeClr val="tx1"/>
                </a:solidFill>
                <a:effectLst/>
                <a:latin typeface="+mn-lt"/>
                <a:ea typeface="+mn-ea"/>
                <a:cs typeface="+mn-cs"/>
              </a:rPr>
              <a:t>:</a:t>
            </a:r>
            <a:endParaRPr lang="es-CO"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Muestra la magnitud del brote.</a:t>
            </a:r>
          </a:p>
          <a:p>
            <a:pPr lvl="0"/>
            <a:r>
              <a:rPr lang="es-CO" sz="1200" kern="1200" dirty="0">
                <a:solidFill>
                  <a:schemeClr val="tx1"/>
                </a:solidFill>
                <a:effectLst/>
                <a:latin typeface="+mn-lt"/>
                <a:ea typeface="+mn-ea"/>
                <a:cs typeface="+mn-cs"/>
              </a:rPr>
              <a:t>Muestra la evolución en el tiempo (línea temporal) del brote.</a:t>
            </a:r>
          </a:p>
          <a:p>
            <a:pPr lvl="0"/>
            <a:r>
              <a:rPr lang="es-CO" sz="1200" kern="1200" dirty="0">
                <a:solidFill>
                  <a:schemeClr val="tx1"/>
                </a:solidFill>
                <a:effectLst/>
                <a:latin typeface="+mn-lt"/>
                <a:ea typeface="+mn-ea"/>
                <a:cs typeface="+mn-cs"/>
              </a:rPr>
              <a:t>Puede ayudar a determinar el período de incubación o de exposición.</a:t>
            </a:r>
          </a:p>
          <a:p>
            <a:pPr lvl="0"/>
            <a:r>
              <a:rPr lang="es-CO" sz="1200" kern="1200" dirty="0">
                <a:solidFill>
                  <a:schemeClr val="tx1"/>
                </a:solidFill>
                <a:effectLst/>
                <a:latin typeface="+mn-lt"/>
                <a:ea typeface="+mn-ea"/>
                <a:cs typeface="+mn-cs"/>
              </a:rPr>
              <a:t>Puede mostrar el patrón de transmisión.</a:t>
            </a:r>
          </a:p>
          <a:p>
            <a:pPr lvl="0"/>
            <a:r>
              <a:rPr lang="es-CO" sz="1200" kern="1200" dirty="0">
                <a:solidFill>
                  <a:schemeClr val="tx1"/>
                </a:solidFill>
                <a:effectLst/>
                <a:latin typeface="+mn-lt"/>
                <a:ea typeface="+mn-ea"/>
                <a:cs typeface="+mn-cs"/>
              </a:rPr>
              <a:t>Destaca las anomalías (valores atípicos).</a:t>
            </a:r>
          </a:p>
          <a:p>
            <a:r>
              <a:rPr lang="es-CO" sz="1200" kern="1200" dirty="0">
                <a:solidFill>
                  <a:schemeClr val="tx1"/>
                </a:solidFill>
                <a:effectLst/>
                <a:latin typeface="+mn-lt"/>
                <a:ea typeface="+mn-ea"/>
                <a:cs typeface="+mn-cs"/>
              </a:rPr>
              <a:t>Hablemos sobre cada uno de estos.</a:t>
            </a:r>
            <a:endParaRPr lang="en-US" altLang="en-US" i="0" dirty="0"/>
          </a:p>
        </p:txBody>
      </p:sp>
      <p:sp>
        <p:nvSpPr>
          <p:cNvPr id="193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4629" indent="-286395" eaLnBrk="0" hangingPunct="0">
              <a:spcBef>
                <a:spcPct val="30000"/>
              </a:spcBef>
              <a:defRPr sz="1200">
                <a:solidFill>
                  <a:schemeClr val="tx1"/>
                </a:solidFill>
                <a:latin typeface="Arial" charset="0"/>
                <a:cs typeface="Arial" charset="0"/>
              </a:defRPr>
            </a:lvl2pPr>
            <a:lvl3pPr marL="1145583" indent="-229116" eaLnBrk="0" hangingPunct="0">
              <a:spcBef>
                <a:spcPct val="30000"/>
              </a:spcBef>
              <a:defRPr sz="1200">
                <a:solidFill>
                  <a:schemeClr val="tx1"/>
                </a:solidFill>
                <a:latin typeface="Arial" charset="0"/>
                <a:cs typeface="Arial" charset="0"/>
              </a:defRPr>
            </a:lvl3pPr>
            <a:lvl4pPr marL="1603816" indent="-229116" eaLnBrk="0" hangingPunct="0">
              <a:spcBef>
                <a:spcPct val="30000"/>
              </a:spcBef>
              <a:defRPr sz="1200">
                <a:solidFill>
                  <a:schemeClr val="tx1"/>
                </a:solidFill>
                <a:latin typeface="Arial" charset="0"/>
                <a:cs typeface="Arial" charset="0"/>
              </a:defRPr>
            </a:lvl4pPr>
            <a:lvl5pPr marL="2062050" indent="-229116" eaLnBrk="0" hangingPunct="0">
              <a:spcBef>
                <a:spcPct val="30000"/>
              </a:spcBef>
              <a:defRPr sz="1200">
                <a:solidFill>
                  <a:schemeClr val="tx1"/>
                </a:solidFill>
                <a:latin typeface="Arial" charset="0"/>
                <a:cs typeface="Arial" charset="0"/>
              </a:defRPr>
            </a:lvl5pPr>
            <a:lvl6pPr marL="2520284" indent="-229116" eaLnBrk="0" fontAlgn="base" hangingPunct="0">
              <a:spcBef>
                <a:spcPct val="30000"/>
              </a:spcBef>
              <a:spcAft>
                <a:spcPct val="0"/>
              </a:spcAft>
              <a:defRPr sz="1200">
                <a:solidFill>
                  <a:schemeClr val="tx1"/>
                </a:solidFill>
                <a:latin typeface="Arial" charset="0"/>
                <a:cs typeface="Arial" charset="0"/>
              </a:defRPr>
            </a:lvl6pPr>
            <a:lvl7pPr marL="2978516" indent="-229116" eaLnBrk="0" fontAlgn="base" hangingPunct="0">
              <a:spcBef>
                <a:spcPct val="30000"/>
              </a:spcBef>
              <a:spcAft>
                <a:spcPct val="0"/>
              </a:spcAft>
              <a:defRPr sz="1200">
                <a:solidFill>
                  <a:schemeClr val="tx1"/>
                </a:solidFill>
                <a:latin typeface="Arial" charset="0"/>
                <a:cs typeface="Arial" charset="0"/>
              </a:defRPr>
            </a:lvl7pPr>
            <a:lvl8pPr marL="3436750" indent="-229116" eaLnBrk="0" fontAlgn="base" hangingPunct="0">
              <a:spcBef>
                <a:spcPct val="30000"/>
              </a:spcBef>
              <a:spcAft>
                <a:spcPct val="0"/>
              </a:spcAft>
              <a:defRPr sz="1200">
                <a:solidFill>
                  <a:schemeClr val="tx1"/>
                </a:solidFill>
                <a:latin typeface="Arial" charset="0"/>
                <a:cs typeface="Arial" charset="0"/>
              </a:defRPr>
            </a:lvl8pPr>
            <a:lvl9pPr marL="3894983" indent="-229116"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C684B36-5847-4C2C-9B36-308F4D79374D}" type="slidenum">
              <a:rPr lang="en-US" altLang="en-US" smtClean="0"/>
              <a:pPr eaLnBrk="1" hangingPunct="1">
                <a:spcBef>
                  <a:spcPct val="0"/>
                </a:spcBef>
              </a:pPr>
              <a:t>35</a:t>
            </a:fld>
            <a:endParaRPr lang="en-US" altLang="en-US"/>
          </a:p>
        </p:txBody>
      </p:sp>
    </p:spTree>
    <p:extLst>
      <p:ext uri="{BB962C8B-B14F-4D97-AF65-F5344CB8AC3E}">
        <p14:creationId xmlns:p14="http://schemas.microsoft.com/office/powerpoint/2010/main" val="17029334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kern="1200" dirty="0">
                <a:solidFill>
                  <a:schemeClr val="tx1"/>
                </a:solidFill>
                <a:effectLst/>
                <a:latin typeface="+mn-lt"/>
                <a:ea typeface="+mn-ea"/>
                <a:cs typeface="+mn-cs"/>
              </a:rPr>
              <a:t>En primer lugar, podemos ver la magnitud del brote, es decir, cuántas personas fueron afectadas.  ¿Qué distrito tuvo más casos? [RESPUESTA: El distrito A]</a:t>
            </a:r>
          </a:p>
          <a:p>
            <a:r>
              <a:rPr lang="es-CO" sz="1200" kern="1200" dirty="0">
                <a:solidFill>
                  <a:schemeClr val="tx1"/>
                </a:solidFill>
                <a:effectLst/>
                <a:latin typeface="+mn-lt"/>
                <a:ea typeface="+mn-ea"/>
                <a:cs typeface="+mn-cs"/>
              </a:rPr>
              <a:t>Algunas curvas epidémicas muestran solo unos cuantos casos, mientras que otras incluyen cientos o incluso miles de casos (como la curva epidémica de la epidemia de </a:t>
            </a:r>
            <a:r>
              <a:rPr lang="es-CO" sz="1200" kern="1200" dirty="0" err="1">
                <a:solidFill>
                  <a:schemeClr val="tx1"/>
                </a:solidFill>
                <a:effectLst/>
                <a:latin typeface="+mn-lt"/>
                <a:ea typeface="+mn-ea"/>
                <a:cs typeface="+mn-cs"/>
              </a:rPr>
              <a:t>ébola</a:t>
            </a:r>
            <a:r>
              <a:rPr lang="es-CO" sz="1200" kern="1200" dirty="0">
                <a:solidFill>
                  <a:schemeClr val="tx1"/>
                </a:solidFill>
                <a:effectLst/>
                <a:latin typeface="+mn-lt"/>
                <a:ea typeface="+mn-ea"/>
                <a:cs typeface="+mn-cs"/>
              </a:rPr>
              <a:t> que se desató en África Occidental en 2014-2015).]</a:t>
            </a:r>
            <a:endParaRPr lang="en-US" dirty="0"/>
          </a:p>
        </p:txBody>
      </p:sp>
      <p:sp>
        <p:nvSpPr>
          <p:cNvPr id="4" name="Slide Number Placeholder 3"/>
          <p:cNvSpPr>
            <a:spLocks noGrp="1"/>
          </p:cNvSpPr>
          <p:nvPr>
            <p:ph type="sldNum" sz="quarter" idx="10"/>
          </p:nvPr>
        </p:nvSpPr>
        <p:spPr/>
        <p:txBody>
          <a:bodyPr/>
          <a:lstStyle/>
          <a:p>
            <a:fld id="{CC8CF3B0-F537-4C6F-999B-90BC56F1C6DE}" type="slidenum">
              <a:rPr lang="en-US" smtClean="0"/>
              <a:t>36</a:t>
            </a:fld>
            <a:endParaRPr lang="en-US"/>
          </a:p>
        </p:txBody>
      </p:sp>
    </p:spTree>
    <p:extLst>
      <p:ext uri="{BB962C8B-B14F-4D97-AF65-F5344CB8AC3E}">
        <p14:creationId xmlns:p14="http://schemas.microsoft.com/office/powerpoint/2010/main" val="2870664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600"/>
              </a:spcBef>
              <a:spcAft>
                <a:spcPts val="1000"/>
              </a:spcAft>
            </a:pPr>
            <a:r>
              <a:rPr lang="es-CO" sz="1800" dirty="0">
                <a:effectLst/>
                <a:latin typeface="Arial Narrow" panose="020B0606020202030204" pitchFamily="34" charset="0"/>
                <a:ea typeface="Times New Roman" panose="02020603050405020304" pitchFamily="18" charset="0"/>
                <a:cs typeface="Arial" panose="020B0604020202020204" pitchFamily="34" charset="0"/>
              </a:rPr>
              <a:t>Otro uso es calcular en qué punto del brote nos encontramos.  Observen esta curva epidémica.  Si hoy fuera el 16 de octubre, ¿esperaríamos tener más casos o creen ustedes que la epidemia ya está por finalizar? [RESPUESTA: El número de casos ha aumentado día tras día.  Cabría esperar más casos el día de hoy.]</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1000"/>
              </a:spcAft>
            </a:pPr>
            <a:r>
              <a:rPr lang="es-CO" sz="1800" dirty="0">
                <a:effectLst/>
                <a:latin typeface="Arial Narrow" panose="020B0606020202030204" pitchFamily="34" charset="0"/>
                <a:ea typeface="Times New Roman" panose="02020603050405020304" pitchFamily="18" charset="0"/>
                <a:cs typeface="Arial" panose="020B0604020202020204" pitchFamily="34" charset="0"/>
              </a:rPr>
              <a:t> </a:t>
            </a:r>
            <a:endParaRPr lang="es-CO"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C8CF3B0-F537-4C6F-999B-90BC56F1C6DE}" type="slidenum">
              <a:rPr lang="en-US" smtClean="0"/>
              <a:t>37</a:t>
            </a:fld>
            <a:endParaRPr lang="en-US"/>
          </a:p>
        </p:txBody>
      </p:sp>
    </p:spTree>
    <p:extLst>
      <p:ext uri="{BB962C8B-B14F-4D97-AF65-F5344CB8AC3E}">
        <p14:creationId xmlns:p14="http://schemas.microsoft.com/office/powerpoint/2010/main" val="1101328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kern="1200" dirty="0">
                <a:solidFill>
                  <a:schemeClr val="tx1"/>
                </a:solidFill>
                <a:effectLst/>
                <a:latin typeface="+mn-lt"/>
                <a:ea typeface="+mn-ea"/>
                <a:cs typeface="+mn-cs"/>
              </a:rPr>
              <a:t>Ahora bien, si hoy fuera el 26 de octubre, ¿seguiríamos esperando muchos más casos hoy?  [RESPUESTA: No, aparentemente la epidemia alcanzó su punto máximo hace 11 días y ya ha finalizado o está a punto de finalizar.  De todas formas, tal vez se presenten algunos casos más, es decir, casos secundarios o casos con un período de incubación largo, pero no esperaríamos tantos.]</a:t>
            </a:r>
            <a:endParaRPr lang="en-US" dirty="0"/>
          </a:p>
        </p:txBody>
      </p:sp>
      <p:sp>
        <p:nvSpPr>
          <p:cNvPr id="4" name="Slide Number Placeholder 3"/>
          <p:cNvSpPr>
            <a:spLocks noGrp="1"/>
          </p:cNvSpPr>
          <p:nvPr>
            <p:ph type="sldNum" sz="quarter" idx="10"/>
          </p:nvPr>
        </p:nvSpPr>
        <p:spPr/>
        <p:txBody>
          <a:bodyPr/>
          <a:lstStyle/>
          <a:p>
            <a:fld id="{CC8CF3B0-F537-4C6F-999B-90BC56F1C6DE}" type="slidenum">
              <a:rPr lang="en-US" smtClean="0"/>
              <a:t>38</a:t>
            </a:fld>
            <a:endParaRPr lang="en-US"/>
          </a:p>
        </p:txBody>
      </p:sp>
    </p:spTree>
    <p:extLst>
      <p:ext uri="{BB962C8B-B14F-4D97-AF65-F5344CB8AC3E}">
        <p14:creationId xmlns:p14="http://schemas.microsoft.com/office/powerpoint/2010/main" val="758496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kern="1200" dirty="0">
                <a:solidFill>
                  <a:schemeClr val="tx1"/>
                </a:solidFill>
                <a:effectLst/>
                <a:latin typeface="+mn-lt"/>
                <a:ea typeface="+mn-ea"/>
                <a:cs typeface="+mn-cs"/>
              </a:rPr>
              <a:t>Otro uso de una curva epidémica, particularmente cuando una epidemia es de fuente puntual, es identificar el tiempo probable de exposición.  Piensen en una enfermedad que tiene un período de incubación conocido que oscila entre 2 y 10 días, con una mediana de 4 días.  El primer caso tendría el período de incubación más corto posible: 2 días.  Así que podemos restar 2 días del caso más temprano para calcular cuándo podría haber ocurrido la exposición.  </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Si asumimos que los casos del 9 de octubre y del 11 de octubre no son parte del brote (podrían ser casos previos) y que los primeros casos verdaderos del brote fueron aquellos cuya fecha de inicio fue el 13 de octubre, ¿cuándo habría ocurrido su exposición?</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La exposición habría ocurrido el 11 de octubre o alrededor de esa fecha.</a:t>
            </a:r>
          </a:p>
          <a:p>
            <a:r>
              <a:rPr lang="es-CO" sz="1200" kern="1200" dirty="0">
                <a:solidFill>
                  <a:schemeClr val="tx1"/>
                </a:solidFill>
                <a:effectLst/>
                <a:latin typeface="+mn-lt"/>
                <a:ea typeface="+mn-ea"/>
                <a:cs typeface="+mn-cs"/>
              </a:rPr>
              <a:t>Si no están de acuerdo con este supuesto y piensan que el primer caso asociado con el brote ocurrió el 9 de octubre, ¿cuándo había ocurrido la exposición?  [RESPUESTA: El 7de octubre.]</a:t>
            </a:r>
          </a:p>
          <a:p>
            <a:r>
              <a:rPr lang="es-CO" sz="1200" kern="1200" dirty="0">
                <a:solidFill>
                  <a:schemeClr val="tx1"/>
                </a:solidFill>
                <a:effectLst/>
                <a:latin typeface="+mn-lt"/>
                <a:ea typeface="+mn-ea"/>
                <a:cs typeface="+mn-cs"/>
              </a:rPr>
              <a:t>En segundo lugar, resten la mediana del período de incubación de la mediana de casos o pico de la epidemia.  Es decir, resten 4 días del 15 de octubre.</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La exposición habría ocurrido el 11 de octubre o alrededor de esa fecha.</a:t>
            </a:r>
          </a:p>
          <a:p>
            <a:r>
              <a:rPr lang="es-CO" sz="1200" kern="1200" dirty="0">
                <a:solidFill>
                  <a:schemeClr val="tx1"/>
                </a:solidFill>
                <a:effectLst/>
                <a:latin typeface="+mn-lt"/>
                <a:ea typeface="+mn-ea"/>
                <a:cs typeface="+mn-cs"/>
              </a:rPr>
              <a:t>Estaríamos buscando una exposición común el día 11 de octubre o alrededor de esa fecha, o tal vez en algún momento entre el 7 de octubre y el 11 de octubre.</a:t>
            </a:r>
          </a:p>
          <a:p>
            <a:endParaRPr lang="en-US" b="0" dirty="0"/>
          </a:p>
        </p:txBody>
      </p:sp>
      <p:sp>
        <p:nvSpPr>
          <p:cNvPr id="4" name="Slide Number Placeholder 3"/>
          <p:cNvSpPr>
            <a:spLocks noGrp="1"/>
          </p:cNvSpPr>
          <p:nvPr>
            <p:ph type="sldNum" sz="quarter" idx="10"/>
          </p:nvPr>
        </p:nvSpPr>
        <p:spPr/>
        <p:txBody>
          <a:bodyPr/>
          <a:lstStyle/>
          <a:p>
            <a:fld id="{CC8CF3B0-F537-4C6F-999B-90BC56F1C6DE}" type="slidenum">
              <a:rPr lang="en-US" smtClean="0"/>
              <a:t>39</a:t>
            </a:fld>
            <a:endParaRPr lang="en-US"/>
          </a:p>
        </p:txBody>
      </p:sp>
    </p:spTree>
    <p:extLst>
      <p:ext uri="{BB962C8B-B14F-4D97-AF65-F5344CB8AC3E}">
        <p14:creationId xmlns:p14="http://schemas.microsoft.com/office/powerpoint/2010/main" val="12079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2400" kern="1200" dirty="0">
                <a:solidFill>
                  <a:schemeClr val="tx1"/>
                </a:solidFill>
                <a:effectLst/>
                <a:latin typeface="+mn-lt"/>
                <a:ea typeface="+mn-ea"/>
                <a:cs typeface="+mn-cs"/>
              </a:rPr>
              <a:t>Los pasos indicados en las siguientes tres diapositivas se encuentran en orden conceptual.  Para algunas investigaciones de brotes, los pasos pueden seguirse fuera de orden o pueden darse varios pasos al mismo tiempo.  El propósito de tener esta lista es asegurarse de que no se omitan pasos importantes.</a:t>
            </a:r>
          </a:p>
          <a:p>
            <a:r>
              <a:rPr lang="es-CO" sz="2400" kern="1200" dirty="0">
                <a:solidFill>
                  <a:schemeClr val="tx1"/>
                </a:solidFill>
                <a:effectLst/>
                <a:latin typeface="+mn-lt"/>
                <a:ea typeface="+mn-ea"/>
                <a:cs typeface="+mn-cs"/>
              </a:rPr>
              <a:t>Repasemos los pasos rápidamente; luego abordaremos cada paso en detalle.</a:t>
            </a:r>
          </a:p>
          <a:p>
            <a:r>
              <a:rPr lang="es-CO" sz="2400" kern="1200" dirty="0">
                <a:solidFill>
                  <a:schemeClr val="tx1"/>
                </a:solidFill>
                <a:effectLst/>
                <a:latin typeface="+mn-lt"/>
                <a:ea typeface="+mn-ea"/>
                <a:cs typeface="+mn-cs"/>
              </a:rPr>
              <a:t>La fase descriptiva o preliminar consta de los primeros seis pasos de una investigación. Durante esta fase, los miembros del personal del departamento de salud deben convertirse rápidamente en “expertos” en la enfermedad, aprendiendo tanto como sea posible sobre la enfermedad, sus síntomas y sus posibles causas y vías de transmisión.  </a:t>
            </a:r>
          </a:p>
          <a:p>
            <a:r>
              <a:rPr lang="es-CO" sz="2400" kern="1200" dirty="0">
                <a:solidFill>
                  <a:schemeClr val="tx1"/>
                </a:solidFill>
                <a:effectLst/>
                <a:latin typeface="+mn-lt"/>
                <a:ea typeface="+mn-ea"/>
                <a:cs typeface="+mn-cs"/>
              </a:rPr>
              <a:t>Los primeros tres pasos son preparación para el trabajo de campo, confirmación de la existencia de un brote y verificación de la enfermedad del brote.  Dependiendo de las circunstancias y de si ustedes trabajan en una oficina de distrito o en la oficina nacional, el orden puede variar.</a:t>
            </a:r>
          </a:p>
          <a:p>
            <a:r>
              <a:rPr lang="es-CO" sz="2400" kern="1200" dirty="0">
                <a:solidFill>
                  <a:schemeClr val="tx1"/>
                </a:solidFill>
                <a:effectLst/>
                <a:latin typeface="+mn-lt"/>
                <a:ea typeface="+mn-ea"/>
                <a:cs typeface="+mn-cs"/>
              </a:rPr>
              <a:t>Una vez que sepan que están frente a un brote, el siguiente paso es desarrollar una </a:t>
            </a:r>
            <a:r>
              <a:rPr lang="es-CO" sz="2400" b="1" kern="1200" dirty="0">
                <a:solidFill>
                  <a:schemeClr val="tx1"/>
                </a:solidFill>
                <a:effectLst/>
                <a:latin typeface="+mn-lt"/>
                <a:ea typeface="+mn-ea"/>
                <a:cs typeface="+mn-cs"/>
              </a:rPr>
              <a:t>definición de caso</a:t>
            </a:r>
            <a:r>
              <a:rPr lang="es-CO" sz="2400" kern="1200" dirty="0">
                <a:solidFill>
                  <a:schemeClr val="tx1"/>
                </a:solidFill>
                <a:effectLst/>
                <a:latin typeface="+mn-lt"/>
                <a:ea typeface="+mn-ea"/>
                <a:cs typeface="+mn-cs"/>
              </a:rPr>
              <a:t> que se utilizará para buscar otros casos.  La </a:t>
            </a:r>
            <a:r>
              <a:rPr lang="es-CO" sz="2400" b="1" kern="1200" dirty="0">
                <a:solidFill>
                  <a:schemeClr val="tx1"/>
                </a:solidFill>
                <a:effectLst/>
                <a:latin typeface="+mn-lt"/>
                <a:ea typeface="+mn-ea"/>
                <a:cs typeface="+mn-cs"/>
              </a:rPr>
              <a:t>definición de caso</a:t>
            </a:r>
            <a:r>
              <a:rPr lang="es-CO" sz="2400" kern="1200" dirty="0">
                <a:solidFill>
                  <a:schemeClr val="tx1"/>
                </a:solidFill>
                <a:effectLst/>
                <a:latin typeface="+mn-lt"/>
                <a:ea typeface="+mn-ea"/>
                <a:cs typeface="+mn-cs"/>
              </a:rPr>
              <a:t> proporciona los criterios para identificar a una persona como un caso.</a:t>
            </a:r>
          </a:p>
          <a:p>
            <a:r>
              <a:rPr lang="es-CO" sz="2400" kern="1200" dirty="0">
                <a:solidFill>
                  <a:schemeClr val="tx1"/>
                </a:solidFill>
                <a:effectLst/>
                <a:latin typeface="+mn-lt"/>
                <a:ea typeface="+mn-ea"/>
                <a:cs typeface="+mn-cs"/>
              </a:rPr>
              <a:t>El paso 5 es para identificar tantos casos como sea posible y reunir la información en una sola base de datos. </a:t>
            </a:r>
          </a:p>
          <a:p>
            <a:r>
              <a:rPr lang="es-CO" sz="2400" kern="1200" dirty="0">
                <a:solidFill>
                  <a:schemeClr val="tx1"/>
                </a:solidFill>
                <a:effectLst/>
                <a:latin typeface="+mn-lt"/>
                <a:ea typeface="+mn-ea"/>
                <a:cs typeface="+mn-cs"/>
              </a:rPr>
              <a:t>Luego, una vez que se haya compilado la información, pueden resumir las características de los casos usando la epidemiología descriptiva. ¿Todos saben a qué nos referimos con esto? </a:t>
            </a:r>
          </a:p>
          <a:p>
            <a:endParaRPr lang="es-CO" sz="2400" kern="1200" dirty="0">
              <a:solidFill>
                <a:schemeClr val="tx1"/>
              </a:solidFill>
              <a:effectLst/>
              <a:latin typeface="+mn-lt"/>
              <a:ea typeface="+mn-ea"/>
              <a:cs typeface="+mn-cs"/>
            </a:endParaRPr>
          </a:p>
          <a:p>
            <a:r>
              <a:rPr lang="es-CO" sz="2400" i="1" kern="1200" dirty="0">
                <a:solidFill>
                  <a:schemeClr val="tx1"/>
                </a:solidFill>
                <a:effectLst/>
                <a:latin typeface="+mn-lt"/>
                <a:ea typeface="+mn-ea"/>
                <a:cs typeface="+mn-cs"/>
              </a:rPr>
              <a:t>Permita una respuesta.</a:t>
            </a:r>
            <a:r>
              <a:rPr lang="es-CO" sz="2400" kern="1200" dirty="0">
                <a:solidFill>
                  <a:schemeClr val="tx1"/>
                </a:solidFill>
                <a:effectLst/>
                <a:latin typeface="+mn-lt"/>
                <a:ea typeface="+mn-ea"/>
                <a:cs typeface="+mn-cs"/>
              </a:rPr>
              <a:t> </a:t>
            </a:r>
          </a:p>
          <a:p>
            <a:r>
              <a:rPr lang="es-CO" sz="2400" kern="1200" dirty="0">
                <a:solidFill>
                  <a:schemeClr val="tx1"/>
                </a:solidFill>
                <a:effectLst/>
                <a:latin typeface="+mn-lt"/>
                <a:ea typeface="+mn-ea"/>
                <a:cs typeface="+mn-cs"/>
              </a:rPr>
              <a:t>Sí: determinar el momento, el lugar y la persona del brote.</a:t>
            </a:r>
          </a:p>
          <a:p>
            <a:r>
              <a:rPr lang="es-CO" sz="2400" kern="1200" dirty="0">
                <a:solidFill>
                  <a:schemeClr val="tx1"/>
                </a:solidFill>
                <a:effectLst/>
                <a:latin typeface="+mn-lt"/>
                <a:ea typeface="+mn-ea"/>
                <a:cs typeface="+mn-cs"/>
              </a:rPr>
              <a:t>Recuerden que aun cuando esta es la fase descriptiva, en cualquier momento, si se identifica una fuente obvia de contaminación, deben tomarse medidas de control inmediatas para evitar que la enfermedad siga transmitiéndose.  Por ejemplo, si no tienen confirmación del laboratorio de una enfermedad, pero un suministro de agua parece ser la fuente probable de contaminación, pueden recomendar de inmediato que se use otra fuente, se hierva el agua o se beba agua embotellada.</a:t>
            </a:r>
          </a:p>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4</a:t>
            </a:fld>
            <a:endParaRPr lang="es-CO"/>
          </a:p>
        </p:txBody>
      </p:sp>
    </p:spTree>
    <p:extLst>
      <p:ext uri="{BB962C8B-B14F-4D97-AF65-F5344CB8AC3E}">
        <p14:creationId xmlns:p14="http://schemas.microsoft.com/office/powerpoint/2010/main" val="8537764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38269" indent="-2839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35799" indent="-22716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590119" indent="-22716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44438" indent="-22716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49875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3078"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0739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61717" indent="-22716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3E1831CD-FE80-4666-B034-7C4937969A3D}" type="slidenum">
              <a:rPr lang="en-US" altLang="en-US"/>
              <a:pPr eaLnBrk="1" hangingPunct="1">
                <a:spcBef>
                  <a:spcPct val="0"/>
                </a:spcBef>
              </a:pPr>
              <a:t>40</a:t>
            </a:fld>
            <a:endParaRPr lang="en-US" altLang="en-US"/>
          </a:p>
        </p:txBody>
      </p:sp>
      <p:sp>
        <p:nvSpPr>
          <p:cNvPr id="40963" name="Rectangle 2"/>
          <p:cNvSpPr>
            <a:spLocks noGrp="1" noRot="1" noChangeAspect="1" noChangeArrowheads="1" noTextEdit="1"/>
          </p:cNvSpPr>
          <p:nvPr>
            <p:ph type="sldImg"/>
          </p:nvPr>
        </p:nvSpPr>
        <p:spPr/>
      </p:sp>
      <p:sp>
        <p:nvSpPr>
          <p:cNvPr id="409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En ocasiones, el trazado de la curva epidémica puede indicar el tipo de propagación de la epidemia.</a:t>
            </a:r>
          </a:p>
          <a:p>
            <a:r>
              <a:rPr lang="es-CO" sz="1200" kern="1200" dirty="0">
                <a:solidFill>
                  <a:schemeClr val="tx1"/>
                </a:solidFill>
                <a:effectLst/>
                <a:latin typeface="+mn-lt"/>
                <a:ea typeface="+mn-ea"/>
                <a:cs typeface="+mn-cs"/>
              </a:rPr>
              <a:t>Un brote de fuente puntual ocasionado por una exposición en un único punto en el tiempo por lo general tiene un solo pico, a veces con una curva de ascenso más pronunciada y una curva en descenso más gradual.  Una fuente puntual es típica de los brotes de enfermedades transmitidas por alimentos, en los que la exposición ocurre en una única comida, como una boda o un banquete.</a:t>
            </a:r>
          </a:p>
          <a:p>
            <a:r>
              <a:rPr lang="es-CO" sz="1200" kern="1200" dirty="0">
                <a:solidFill>
                  <a:schemeClr val="tx1"/>
                </a:solidFill>
                <a:effectLst/>
                <a:latin typeface="+mn-lt"/>
                <a:ea typeface="+mn-ea"/>
                <a:cs typeface="+mn-cs"/>
              </a:rPr>
              <a:t>En un brote causado por una fuente común continuada, la curva se eleva y se mantiene arriba todo el tiempo que la fuente permanezca contaminada.  Esto a menudo ocurre con el cólera y otras enfermedades cuya fuente es un suministro de agua contaminado.</a:t>
            </a:r>
          </a:p>
          <a:p>
            <a:r>
              <a:rPr lang="es-CO" sz="1200" kern="1200" dirty="0">
                <a:solidFill>
                  <a:schemeClr val="tx1"/>
                </a:solidFill>
                <a:effectLst/>
                <a:latin typeface="+mn-lt"/>
                <a:ea typeface="+mn-ea"/>
                <a:cs typeface="+mn-cs"/>
              </a:rPr>
              <a:t>Un brote causando por una fuente intermitente tiene casos intermitentes.</a:t>
            </a:r>
          </a:p>
          <a:p>
            <a:r>
              <a:rPr lang="es-CO" sz="1200" kern="1200" dirty="0">
                <a:solidFill>
                  <a:schemeClr val="tx1"/>
                </a:solidFill>
                <a:effectLst/>
                <a:latin typeface="+mn-lt"/>
                <a:ea typeface="+mn-ea"/>
                <a:cs typeface="+mn-cs"/>
              </a:rPr>
              <a:t>Un brote propagado como el sarampión habitualmente tiene olas sucesivas de casos, como se muestra en la parte inferior derecha.  Este es el patrón típico de las enfermedades que se transmiten de persona a persona.</a:t>
            </a:r>
          </a:p>
          <a:p>
            <a:r>
              <a:rPr lang="es-CO" sz="1200" kern="1200" dirty="0">
                <a:solidFill>
                  <a:schemeClr val="tx1"/>
                </a:solidFill>
                <a:effectLst/>
                <a:latin typeface="+mn-lt"/>
                <a:ea typeface="+mn-ea"/>
                <a:cs typeface="+mn-cs"/>
              </a:rPr>
              <a:t>Observen que estas son curvas epidémicas clásicas y que en la vida real las curvas epidémicas pueden no ser tan clásicas como estas ilustraciones.</a:t>
            </a: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67164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kern="1200" dirty="0">
                <a:solidFill>
                  <a:schemeClr val="tx1"/>
                </a:solidFill>
                <a:effectLst/>
                <a:latin typeface="+mn-lt"/>
                <a:ea typeface="+mn-ea"/>
                <a:cs typeface="+mn-cs"/>
              </a:rPr>
              <a:t>Por último, los valores atípicos pueden proporcionar importantes pistas sobre la exposición.</a:t>
            </a:r>
          </a:p>
          <a:p>
            <a:r>
              <a:rPr lang="es-CO" sz="1200" kern="1200" dirty="0">
                <a:solidFill>
                  <a:schemeClr val="tx1"/>
                </a:solidFill>
                <a:effectLst/>
                <a:latin typeface="+mn-lt"/>
                <a:ea typeface="+mn-ea"/>
                <a:cs typeface="+mn-cs"/>
              </a:rPr>
              <a:t>¿Tenemos algún valor atípico?  </a:t>
            </a:r>
            <a:r>
              <a:rPr lang="es-CO" sz="1200" i="1" kern="1200" dirty="0">
                <a:solidFill>
                  <a:schemeClr val="tx1"/>
                </a:solidFill>
                <a:effectLst/>
                <a:latin typeface="+mn-lt"/>
                <a:ea typeface="+mn-ea"/>
                <a:cs typeface="+mn-cs"/>
              </a:rPr>
              <a:t>[RESPUESTA: sí, casos tempranos y también tardíos.]</a:t>
            </a:r>
            <a:endParaRPr lang="es-CO" sz="1200" kern="1200" dirty="0">
              <a:solidFill>
                <a:schemeClr val="tx1"/>
              </a:solidFill>
              <a:effectLst/>
              <a:latin typeface="+mn-lt"/>
              <a:ea typeface="+mn-ea"/>
              <a:cs typeface="+mn-cs"/>
            </a:endParaRP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Si los casos que aparecieron los días 9 y 11 fueron parte del brote, ¿cómo se expusieron?  Tal vez fueron los manipuladores de alimentos que trabajaron en la comida del 11 de octubre y fueron la fuente del brote.  O tal vez consumieron la comida o un ingrediente contaminado unos días antes de lo que se sirvieron a nadie más. ¿Qué comieron antes que los demás?</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¿Y qué hay de los casos tardíos?  ¿Alguien llevó a casa la comida sobrante, de forma que estas personas se expusieron más tarde que todas las demás?  ¿Qué había en la comida sobrante?  O tal vez solo sean casos secundarios o casos no relacionados.</a:t>
            </a:r>
            <a:endParaRPr lang="en-US" dirty="0"/>
          </a:p>
        </p:txBody>
      </p:sp>
      <p:sp>
        <p:nvSpPr>
          <p:cNvPr id="4" name="Slide Number Placeholder 3"/>
          <p:cNvSpPr>
            <a:spLocks noGrp="1"/>
          </p:cNvSpPr>
          <p:nvPr>
            <p:ph type="sldNum" sz="quarter" idx="10"/>
          </p:nvPr>
        </p:nvSpPr>
        <p:spPr/>
        <p:txBody>
          <a:bodyPr/>
          <a:lstStyle/>
          <a:p>
            <a:fld id="{CC8CF3B0-F537-4C6F-999B-90BC56F1C6DE}" type="slidenum">
              <a:rPr lang="en-US" smtClean="0"/>
              <a:t>41</a:t>
            </a:fld>
            <a:endParaRPr lang="en-US"/>
          </a:p>
        </p:txBody>
      </p:sp>
    </p:spTree>
    <p:extLst>
      <p:ext uri="{BB962C8B-B14F-4D97-AF65-F5344CB8AC3E}">
        <p14:creationId xmlns:p14="http://schemas.microsoft.com/office/powerpoint/2010/main" val="3221527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40856C52-235C-4E2C-B09E-210FD129E3BC}" type="slidenum">
              <a:rPr lang="en-US" altLang="en-US" b="0" smtClean="0"/>
              <a:pPr eaLnBrk="1" hangingPunct="1"/>
              <a:t>42</a:t>
            </a:fld>
            <a:endParaRPr lang="en-US" altLang="en-US" b="0"/>
          </a:p>
        </p:txBody>
      </p:sp>
      <p:sp>
        <p:nvSpPr>
          <p:cNvPr id="184323" name="Rectangle 2"/>
          <p:cNvSpPr>
            <a:spLocks noGrp="1" noRot="1" noChangeAspect="1" noChangeArrowheads="1" noTextEdit="1"/>
          </p:cNvSpPr>
          <p:nvPr>
            <p:ph type="sldImg"/>
          </p:nvPr>
        </p:nvSpPr>
        <p:spPr>
          <a:xfrm>
            <a:off x="1184275" y="695325"/>
            <a:ext cx="4649788" cy="3487738"/>
          </a:xfrm>
        </p:spPr>
      </p:sp>
      <p:sp>
        <p:nvSpPr>
          <p:cNvPr id="184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La descripción del lugar afectado por el brote es importante para entender el alcance.  Es posible que tengan que describir un edificio, como un hospital, o el lugar podría ser un vecindario.  A menudo, los datos epidemiológicos se presentan por ciudad, región o país.</a:t>
            </a:r>
          </a:p>
          <a:p>
            <a:r>
              <a:rPr lang="es-CO" sz="1200" kern="1200" dirty="0">
                <a:solidFill>
                  <a:schemeClr val="tx1"/>
                </a:solidFill>
                <a:effectLst/>
                <a:latin typeface="+mn-lt"/>
                <a:ea typeface="+mn-ea"/>
                <a:cs typeface="+mn-cs"/>
              </a:rPr>
              <a:t>Aunque la información sobre el lugar se puede ver en el texto o en un formato en Excel, un mapa podría ayudar a un investigador a visualizar mejor el “lugar” del brote. Hacer un mapa del brote permite al investigador evaluar la extensión geográfica de la situación y también puede revelar patrones, como concentraciones de casos, lo que podría proporcionar información sobre la causa o la fuente del brote.</a:t>
            </a:r>
          </a:p>
          <a:p>
            <a:r>
              <a:rPr lang="es-CO" sz="1200" kern="1200" dirty="0">
                <a:solidFill>
                  <a:schemeClr val="tx1"/>
                </a:solidFill>
                <a:effectLst/>
                <a:latin typeface="+mn-lt"/>
                <a:ea typeface="+mn-ea"/>
                <a:cs typeface="+mn-cs"/>
              </a:rPr>
              <a:t>Hay dos tipos generales de mapas que se usan comúnmente para describir enfermedades.  En un mapa estadístico se indica un caso por una característica específica, por lo general dónde vive o trabaja el caso.  En un mapa de área se muestra el número de casos por área geográfica.</a:t>
            </a:r>
            <a:endParaRPr lang="en-US" altLang="en-US" dirty="0"/>
          </a:p>
        </p:txBody>
      </p:sp>
    </p:spTree>
    <p:extLst>
      <p:ext uri="{BB962C8B-B14F-4D97-AF65-F5344CB8AC3E}">
        <p14:creationId xmlns:p14="http://schemas.microsoft.com/office/powerpoint/2010/main" val="3216786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p:sp>
      <p:sp>
        <p:nvSpPr>
          <p:cNvPr id="185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Este es un ejemplo de un mapa estadístico que muestra la ubicación de las detecciones del MERS-</a:t>
            </a:r>
            <a:r>
              <a:rPr lang="es-CO" sz="1200" kern="1200" dirty="0" err="1">
                <a:solidFill>
                  <a:schemeClr val="tx1"/>
                </a:solidFill>
                <a:effectLst/>
                <a:latin typeface="+mn-lt"/>
                <a:ea typeface="+mn-ea"/>
                <a:cs typeface="+mn-cs"/>
              </a:rPr>
              <a:t>CoV</a:t>
            </a:r>
            <a:r>
              <a:rPr lang="es-CO" sz="1200" kern="1200" dirty="0">
                <a:solidFill>
                  <a:schemeClr val="tx1"/>
                </a:solidFill>
                <a:effectLst/>
                <a:latin typeface="+mn-lt"/>
                <a:ea typeface="+mn-ea"/>
                <a:cs typeface="+mn-cs"/>
              </a:rPr>
              <a:t> en la Península Arábiga hasta el 25 de junio de 2014.</a:t>
            </a:r>
          </a:p>
          <a:p>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El Síndrome Respiratorio de Oriente Medio (MERS), una enfermedad respiratoria aguda grave, fue identificado y descrito por primera vez en Arabia Saudita en septiembre de 2012. Mediante investigaciones retrospectivas, funcionarios de salud concluyeron posteriormente que los primeros casos conocidos de MERS ocurrieron en Jordania en abril de 2012. Cerca de 30-40% de los pacientes reportados con MERS han fallecido, lo que hace que la detección y contención del virus sea crítica. </a:t>
            </a:r>
          </a:p>
          <a:p>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En este mapa se muestra visualmente en qué partes de la Península Arábiga es más elevado el riesgo de infección. Esto puede ayudar a concentrar los recursos en la prevención, la vigilancia y el tratamiento en esas áreas. También puede usarse para ayudar a identificar los factores de riesgos de esta enfermedad. </a:t>
            </a:r>
            <a:endParaRPr lang="en-US" altLang="en-US" dirty="0"/>
          </a:p>
        </p:txBody>
      </p:sp>
      <p:sp>
        <p:nvSpPr>
          <p:cNvPr id="185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30D6B689-8FB3-481D-BC0D-A7956F088984}" type="slidenum">
              <a:rPr lang="en-US" altLang="en-US" b="0" smtClean="0"/>
              <a:pPr eaLnBrk="1" hangingPunct="1"/>
              <a:t>43</a:t>
            </a:fld>
            <a:endParaRPr lang="en-US" altLang="en-US" b="0"/>
          </a:p>
        </p:txBody>
      </p:sp>
    </p:spTree>
    <p:extLst>
      <p:ext uri="{BB962C8B-B14F-4D97-AF65-F5344CB8AC3E}">
        <p14:creationId xmlns:p14="http://schemas.microsoft.com/office/powerpoint/2010/main" val="24458460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Se tiende a usar mapas estadísticos cuando un brote tiene un número limitado de casos.  Es más frecuente usar un mapa de área cuando hay más casos o cuando se desconocen las coordenadas geográficas exactas de cada caso.  En este mapa de área se muestra el número acumulado de casos de la enfermedad por el virus del </a:t>
            </a:r>
            <a:r>
              <a:rPr lang="es-CO" sz="1200" kern="1200" dirty="0" err="1">
                <a:solidFill>
                  <a:schemeClr val="tx1"/>
                </a:solidFill>
                <a:effectLst/>
                <a:latin typeface="+mn-lt"/>
                <a:ea typeface="+mn-ea"/>
                <a:cs typeface="+mn-cs"/>
              </a:rPr>
              <a:t>Ébola</a:t>
            </a:r>
            <a:r>
              <a:rPr lang="es-CO" sz="1200" kern="1200" dirty="0">
                <a:solidFill>
                  <a:schemeClr val="tx1"/>
                </a:solidFill>
                <a:effectLst/>
                <a:latin typeface="+mn-lt"/>
                <a:ea typeface="+mn-ea"/>
                <a:cs typeface="+mn-cs"/>
              </a:rPr>
              <a:t> por área en cada uno de los 3 países más afectados.  La intensidad del color refleja el número de casos: cuanto más intenso el color, mayor el número o la incidencia de casos.</a:t>
            </a:r>
          </a:p>
          <a:p>
            <a:endParaRPr lang="en-US" dirty="0"/>
          </a:p>
        </p:txBody>
      </p:sp>
      <p:sp>
        <p:nvSpPr>
          <p:cNvPr id="4" name="Slide Number Placeholder 3"/>
          <p:cNvSpPr>
            <a:spLocks noGrp="1"/>
          </p:cNvSpPr>
          <p:nvPr>
            <p:ph type="sldNum" sz="quarter" idx="10"/>
          </p:nvPr>
        </p:nvSpPr>
        <p:spPr/>
        <p:txBody>
          <a:bodyPr/>
          <a:lstStyle/>
          <a:p>
            <a:fld id="{CC8CF3B0-F537-4C6F-999B-90BC56F1C6DE}" type="slidenum">
              <a:rPr lang="en-US" smtClean="0"/>
              <a:t>44</a:t>
            </a:fld>
            <a:endParaRPr lang="en-US"/>
          </a:p>
        </p:txBody>
      </p:sp>
    </p:spTree>
    <p:extLst>
      <p:ext uri="{BB962C8B-B14F-4D97-AF65-F5344CB8AC3E}">
        <p14:creationId xmlns:p14="http://schemas.microsoft.com/office/powerpoint/2010/main" val="1369298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p:sp>
      <p:sp>
        <p:nvSpPr>
          <p:cNvPr id="193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¿Qué características personales nos interesan usualmente cuando investigamos un brote?</a:t>
            </a:r>
          </a:p>
          <a:p>
            <a:r>
              <a:rPr lang="es-CO" sz="1200" kern="1200" dirty="0">
                <a:solidFill>
                  <a:schemeClr val="tx1"/>
                </a:solidFill>
                <a:effectLst/>
                <a:latin typeface="+mn-lt"/>
                <a:ea typeface="+mn-ea"/>
                <a:cs typeface="+mn-cs"/>
              </a:rPr>
              <a:t>Permita 2 o 3 respuestas.</a:t>
            </a:r>
          </a:p>
          <a:p>
            <a:r>
              <a:rPr lang="es-CO" sz="1200" b="1" kern="1200" dirty="0">
                <a:solidFill>
                  <a:schemeClr val="tx1"/>
                </a:solidFill>
                <a:effectLst/>
                <a:latin typeface="+mn-lt"/>
                <a:ea typeface="+mn-ea"/>
                <a:cs typeface="+mn-cs"/>
              </a:rPr>
              <a:t>&lt;HAGA CLIC&gt;</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Casi siempre recopilamos la edad y el sexo.  Las demás variables dependen de las circunstancias y del escenario de la investigación.</a:t>
            </a:r>
            <a:endParaRPr lang="en-US" altLang="en-US" dirty="0"/>
          </a:p>
        </p:txBody>
      </p:sp>
      <p:sp>
        <p:nvSpPr>
          <p:cNvPr id="1935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4629" indent="-286395" eaLnBrk="0" hangingPunct="0">
              <a:spcBef>
                <a:spcPct val="30000"/>
              </a:spcBef>
              <a:defRPr sz="1200">
                <a:solidFill>
                  <a:schemeClr val="tx1"/>
                </a:solidFill>
                <a:latin typeface="Arial" charset="0"/>
                <a:cs typeface="Arial" charset="0"/>
              </a:defRPr>
            </a:lvl2pPr>
            <a:lvl3pPr marL="1145583" indent="-229116" eaLnBrk="0" hangingPunct="0">
              <a:spcBef>
                <a:spcPct val="30000"/>
              </a:spcBef>
              <a:defRPr sz="1200">
                <a:solidFill>
                  <a:schemeClr val="tx1"/>
                </a:solidFill>
                <a:latin typeface="Arial" charset="0"/>
                <a:cs typeface="Arial" charset="0"/>
              </a:defRPr>
            </a:lvl3pPr>
            <a:lvl4pPr marL="1603816" indent="-229116" eaLnBrk="0" hangingPunct="0">
              <a:spcBef>
                <a:spcPct val="30000"/>
              </a:spcBef>
              <a:defRPr sz="1200">
                <a:solidFill>
                  <a:schemeClr val="tx1"/>
                </a:solidFill>
                <a:latin typeface="Arial" charset="0"/>
                <a:cs typeface="Arial" charset="0"/>
              </a:defRPr>
            </a:lvl4pPr>
            <a:lvl5pPr marL="2062050" indent="-229116" eaLnBrk="0" hangingPunct="0">
              <a:spcBef>
                <a:spcPct val="30000"/>
              </a:spcBef>
              <a:defRPr sz="1200">
                <a:solidFill>
                  <a:schemeClr val="tx1"/>
                </a:solidFill>
                <a:latin typeface="Arial" charset="0"/>
                <a:cs typeface="Arial" charset="0"/>
              </a:defRPr>
            </a:lvl5pPr>
            <a:lvl6pPr marL="2520284" indent="-229116" eaLnBrk="0" fontAlgn="base" hangingPunct="0">
              <a:spcBef>
                <a:spcPct val="30000"/>
              </a:spcBef>
              <a:spcAft>
                <a:spcPct val="0"/>
              </a:spcAft>
              <a:defRPr sz="1200">
                <a:solidFill>
                  <a:schemeClr val="tx1"/>
                </a:solidFill>
                <a:latin typeface="Arial" charset="0"/>
                <a:cs typeface="Arial" charset="0"/>
              </a:defRPr>
            </a:lvl6pPr>
            <a:lvl7pPr marL="2978516" indent="-229116" eaLnBrk="0" fontAlgn="base" hangingPunct="0">
              <a:spcBef>
                <a:spcPct val="30000"/>
              </a:spcBef>
              <a:spcAft>
                <a:spcPct val="0"/>
              </a:spcAft>
              <a:defRPr sz="1200">
                <a:solidFill>
                  <a:schemeClr val="tx1"/>
                </a:solidFill>
                <a:latin typeface="Arial" charset="0"/>
                <a:cs typeface="Arial" charset="0"/>
              </a:defRPr>
            </a:lvl7pPr>
            <a:lvl8pPr marL="3436750" indent="-229116" eaLnBrk="0" fontAlgn="base" hangingPunct="0">
              <a:spcBef>
                <a:spcPct val="30000"/>
              </a:spcBef>
              <a:spcAft>
                <a:spcPct val="0"/>
              </a:spcAft>
              <a:defRPr sz="1200">
                <a:solidFill>
                  <a:schemeClr val="tx1"/>
                </a:solidFill>
                <a:latin typeface="Arial" charset="0"/>
                <a:cs typeface="Arial" charset="0"/>
              </a:defRPr>
            </a:lvl8pPr>
            <a:lvl9pPr marL="3894983" indent="-229116"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1C684B36-5847-4C2C-9B36-308F4D79374D}" type="slidenum">
              <a:rPr lang="en-US" altLang="en-US" smtClean="0"/>
              <a:pPr eaLnBrk="1" hangingPunct="1">
                <a:spcBef>
                  <a:spcPct val="0"/>
                </a:spcBef>
              </a:pPr>
              <a:t>45</a:t>
            </a:fld>
            <a:endParaRPr lang="en-US" altLang="en-US"/>
          </a:p>
        </p:txBody>
      </p:sp>
    </p:spTree>
    <p:extLst>
      <p:ext uri="{BB962C8B-B14F-4D97-AF65-F5344CB8AC3E}">
        <p14:creationId xmlns:p14="http://schemas.microsoft.com/office/powerpoint/2010/main" val="1702933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019DD3E2-65E2-B945-B02B-DE6B36A4DAFF}" type="slidenum">
              <a:rPr lang="en-US">
                <a:cs typeface="Arial" charset="0"/>
              </a:rPr>
              <a:t>46</a:t>
            </a:fld>
            <a:endParaRPr lang="en-US">
              <a:cs typeface="Arial" charset="0"/>
            </a:endParaRPr>
          </a:p>
        </p:txBody>
      </p:sp>
      <p:sp>
        <p:nvSpPr>
          <p:cNvPr id="104451" name="Rectangle 2"/>
          <p:cNvSpPr>
            <a:spLocks noGrp="1" noRot="1" noChangeAspect="1" noChangeArrowheads="1" noTextEdit="1"/>
          </p:cNvSpPr>
          <p:nvPr>
            <p:ph type="sldImg"/>
          </p:nvPr>
        </p:nvSpPr>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s-CO" sz="1200" kern="1200" dirty="0">
                <a:solidFill>
                  <a:schemeClr val="tx1"/>
                </a:solidFill>
                <a:effectLst/>
                <a:latin typeface="+mn-lt"/>
                <a:ea typeface="+mn-ea"/>
                <a:cs typeface="+mn-cs"/>
              </a:rPr>
              <a:t>Estos son los datos de edad y sexo tomados de una investigación sobre el VIH en una comunidad de pescadores en Kenia.  En la tabla se muestra la distribución de casos positivos para VIH por edad y sexo.</a:t>
            </a:r>
          </a:p>
          <a:p>
            <a:r>
              <a:rPr lang="es-CO" sz="1200" kern="1200" dirty="0">
                <a:solidFill>
                  <a:schemeClr val="tx1"/>
                </a:solidFill>
                <a:effectLst/>
                <a:latin typeface="+mn-lt"/>
                <a:ea typeface="+mn-ea"/>
                <a:cs typeface="+mn-cs"/>
              </a:rPr>
              <a:t>¿Cómo interpretarían estos datos?</a:t>
            </a:r>
          </a:p>
          <a:p>
            <a:r>
              <a:rPr lang="es-CO" sz="1200" i="1" kern="1200" dirty="0">
                <a:solidFill>
                  <a:schemeClr val="tx1"/>
                </a:solidFill>
                <a:effectLst/>
                <a:latin typeface="+mn-lt"/>
                <a:ea typeface="+mn-ea"/>
                <a:cs typeface="+mn-cs"/>
              </a:rPr>
              <a:t>Permita 1 o 2 respuestas.</a:t>
            </a:r>
            <a:r>
              <a:rPr lang="es-CO" sz="1200" kern="1200" dirty="0">
                <a:solidFill>
                  <a:schemeClr val="tx1"/>
                </a:solidFill>
                <a:effectLst/>
                <a:latin typeface="+mn-lt"/>
                <a:ea typeface="+mn-ea"/>
                <a:cs typeface="+mn-cs"/>
              </a:rPr>
              <a:t>  </a:t>
            </a:r>
            <a:r>
              <a:rPr lang="es-CO" sz="1200" i="1" kern="1200" dirty="0">
                <a:solidFill>
                  <a:schemeClr val="tx1"/>
                </a:solidFill>
                <a:effectLst/>
                <a:latin typeface="+mn-lt"/>
                <a:ea typeface="+mn-ea"/>
                <a:cs typeface="+mn-cs"/>
              </a:rPr>
              <a:t>[RESPUESTA: El número de hombres positivos para VIH es ligeramente superior al de mujeres.  El grupo de edad pico para los hombres es 35-44, mientras que el grupo de edad pico para las mujeres es 25-34.]</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¿Hay algo más que quisiéramos saber?</a:t>
            </a:r>
          </a:p>
          <a:p>
            <a:r>
              <a:rPr lang="es-CO" sz="1200" i="1" kern="1200" dirty="0">
                <a:solidFill>
                  <a:schemeClr val="tx1"/>
                </a:solidFill>
                <a:effectLst/>
                <a:latin typeface="+mn-lt"/>
                <a:ea typeface="+mn-ea"/>
                <a:cs typeface="+mn-cs"/>
              </a:rPr>
              <a:t>Permita 1 o 2 respuestas.</a:t>
            </a:r>
            <a:r>
              <a:rPr lang="es-CO" sz="1200" kern="1200" dirty="0">
                <a:solidFill>
                  <a:schemeClr val="tx1"/>
                </a:solidFill>
                <a:effectLst/>
                <a:latin typeface="+mn-lt"/>
                <a:ea typeface="+mn-ea"/>
                <a:cs typeface="+mn-cs"/>
              </a:rPr>
              <a:t>  </a:t>
            </a:r>
            <a:r>
              <a:rPr lang="es-CO" sz="1200" i="1" kern="1200" dirty="0">
                <a:solidFill>
                  <a:schemeClr val="tx1"/>
                </a:solidFill>
                <a:effectLst/>
                <a:latin typeface="+mn-lt"/>
                <a:ea typeface="+mn-ea"/>
                <a:cs typeface="+mn-cs"/>
              </a:rPr>
              <a:t>[RESPUESTA: Sería bueno conocer los denominadores.]</a:t>
            </a:r>
            <a:endParaRPr lang="es-CO" sz="1200" kern="1200" dirty="0">
              <a:solidFill>
                <a:schemeClr val="tx1"/>
              </a:solidFill>
              <a:effectLst/>
              <a:latin typeface="+mn-lt"/>
              <a:ea typeface="+mn-ea"/>
              <a:cs typeface="+mn-cs"/>
            </a:endParaRPr>
          </a:p>
          <a:p>
            <a:pPr eaLnBrk="1" hangingPunct="1"/>
            <a:endParaRPr lang="en-US" i="1" dirty="0">
              <a:latin typeface="Arial" charset="0"/>
              <a:cs typeface="Arial" charset="0"/>
            </a:endParaRPr>
          </a:p>
        </p:txBody>
      </p:sp>
    </p:spTree>
    <p:extLst>
      <p:ext uri="{BB962C8B-B14F-4D97-AF65-F5344CB8AC3E}">
        <p14:creationId xmlns:p14="http://schemas.microsoft.com/office/powerpoint/2010/main" val="1560667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019DD3E2-65E2-B945-B02B-DE6B36A4DAFF}" type="slidenum">
              <a:rPr lang="en-US">
                <a:cs typeface="Arial" charset="0"/>
              </a:rPr>
              <a:t>47</a:t>
            </a:fld>
            <a:endParaRPr lang="en-US">
              <a:cs typeface="Arial" charset="0"/>
            </a:endParaRPr>
          </a:p>
        </p:txBody>
      </p:sp>
      <p:sp>
        <p:nvSpPr>
          <p:cNvPr id="104451" name="Rectangle 2"/>
          <p:cNvSpPr>
            <a:spLocks noGrp="1" noRot="1" noChangeAspect="1" noChangeArrowheads="1" noTextEdit="1"/>
          </p:cNvSpPr>
          <p:nvPr>
            <p:ph type="sldImg"/>
          </p:nvPr>
        </p:nvSpPr>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s-CO" sz="1200" kern="1200" dirty="0">
                <a:solidFill>
                  <a:schemeClr val="tx1"/>
                </a:solidFill>
                <a:effectLst/>
                <a:latin typeface="+mn-lt"/>
                <a:ea typeface="+mn-ea"/>
                <a:cs typeface="+mn-cs"/>
              </a:rPr>
              <a:t>Esta tabla proporciona los denominadores.  ¿Cómo los usaríamos?  [RESPUESTA: Dividiríamos los datos de los casos entre los denominadores para calcular los índices de ataque o, en esta situación, la prevalencia.]</a:t>
            </a:r>
          </a:p>
          <a:p>
            <a:r>
              <a:rPr lang="es-CO" sz="1200" kern="1200" dirty="0">
                <a:solidFill>
                  <a:schemeClr val="tx1"/>
                </a:solidFill>
                <a:effectLst/>
                <a:latin typeface="+mn-lt"/>
                <a:ea typeface="+mn-ea"/>
                <a:cs typeface="+mn-cs"/>
              </a:rPr>
              <a:t>Observen que teníamos más casos de hombres que de mujeres.  Pero también vemos más hombres que mujeres en el denominador.</a:t>
            </a:r>
            <a:endParaRPr lang="en-US" dirty="0">
              <a:latin typeface="Arial" charset="0"/>
              <a:cs typeface="Arial" charset="0"/>
            </a:endParaRPr>
          </a:p>
        </p:txBody>
      </p:sp>
    </p:spTree>
    <p:extLst>
      <p:ext uri="{BB962C8B-B14F-4D97-AF65-F5344CB8AC3E}">
        <p14:creationId xmlns:p14="http://schemas.microsoft.com/office/powerpoint/2010/main" val="27042158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019DD3E2-65E2-B945-B02B-DE6B36A4DAFF}" type="slidenum">
              <a:rPr lang="en-US">
                <a:cs typeface="Arial" charset="0"/>
              </a:rPr>
              <a:t>48</a:t>
            </a:fld>
            <a:endParaRPr lang="en-US">
              <a:cs typeface="Arial" charset="0"/>
            </a:endParaRPr>
          </a:p>
        </p:txBody>
      </p:sp>
      <p:sp>
        <p:nvSpPr>
          <p:cNvPr id="104451" name="Rectangle 2"/>
          <p:cNvSpPr>
            <a:spLocks noGrp="1" noRot="1" noChangeAspect="1" noChangeArrowheads="1" noTextEdit="1"/>
          </p:cNvSpPr>
          <p:nvPr>
            <p:ph type="sldImg"/>
          </p:nvPr>
        </p:nvSpPr>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s-CO" sz="1200" kern="1200" dirty="0">
                <a:solidFill>
                  <a:schemeClr val="tx1"/>
                </a:solidFill>
                <a:effectLst/>
                <a:latin typeface="+mn-lt"/>
                <a:ea typeface="+mn-ea"/>
                <a:cs typeface="+mn-cs"/>
              </a:rPr>
              <a:t>En esta diapositiva se muestra la prevalencia de VIH por edad y sexo.  ¿Cómo interpretarían estos datos?</a:t>
            </a:r>
          </a:p>
          <a:p>
            <a:r>
              <a:rPr lang="es-CO" sz="1200" i="1" kern="1200" dirty="0">
                <a:solidFill>
                  <a:schemeClr val="tx1"/>
                </a:solidFill>
                <a:effectLst/>
                <a:latin typeface="+mn-lt"/>
                <a:ea typeface="+mn-ea"/>
                <a:cs typeface="+mn-cs"/>
              </a:rPr>
              <a:t>[RESPUESTA: Ahora vemos que la prevalencia de VIH en realidad es ligeramente mayor en mujeres que en hombres.  Por otra parte, los grupos de edad pico siguen siendo los mismos: 35-44 años para los hombres y 25-34 años para las mujeres.]</a:t>
            </a:r>
            <a:endParaRPr lang="en-US" dirty="0">
              <a:latin typeface="Arial" charset="0"/>
              <a:cs typeface="Arial" charset="0"/>
            </a:endParaRPr>
          </a:p>
        </p:txBody>
      </p:sp>
    </p:spTree>
    <p:extLst>
      <p:ext uri="{BB962C8B-B14F-4D97-AF65-F5344CB8AC3E}">
        <p14:creationId xmlns:p14="http://schemas.microsoft.com/office/powerpoint/2010/main" val="1646070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2400" kern="1200" dirty="0">
                <a:solidFill>
                  <a:schemeClr val="tx1"/>
                </a:solidFill>
                <a:effectLst/>
                <a:latin typeface="+mn-lt"/>
                <a:ea typeface="+mn-ea"/>
                <a:cs typeface="+mn-cs"/>
              </a:rPr>
              <a:t>La fase explicativa se llama </a:t>
            </a:r>
            <a:r>
              <a:rPr lang="es-CO" sz="2400" i="1" kern="1200" dirty="0">
                <a:solidFill>
                  <a:schemeClr val="tx1"/>
                </a:solidFill>
                <a:effectLst/>
                <a:latin typeface="+mn-lt"/>
                <a:ea typeface="+mn-ea"/>
                <a:cs typeface="+mn-cs"/>
              </a:rPr>
              <a:t>explicativa</a:t>
            </a:r>
            <a:r>
              <a:rPr lang="es-CO" sz="2400" kern="1200" dirty="0">
                <a:solidFill>
                  <a:schemeClr val="tx1"/>
                </a:solidFill>
                <a:effectLst/>
                <a:latin typeface="+mn-lt"/>
                <a:ea typeface="+mn-ea"/>
                <a:cs typeface="+mn-cs"/>
              </a:rPr>
              <a:t> porque en esta fase estamos tratando de explicar o determinar científicamente qué causó el brote. En esta fase, usamos la información que recopilamos en la fase descriptiva para desarrollar hipótesis acerca de la causa del brote.</a:t>
            </a:r>
          </a:p>
          <a:p>
            <a:r>
              <a:rPr lang="es-CO" sz="2400" kern="1200" dirty="0">
                <a:solidFill>
                  <a:schemeClr val="tx1"/>
                </a:solidFill>
                <a:effectLst/>
                <a:latin typeface="+mn-lt"/>
                <a:ea typeface="+mn-ea"/>
                <a:cs typeface="+mn-cs"/>
              </a:rPr>
              <a:t>Después de desarrollar las hipótesis, tenemos que evaluarlas.  Para evaluar las hipótesis, a veces simplemente evaluamos la información que ya tenemos o podemos realizar algún tipo de estudio analítico.</a:t>
            </a:r>
          </a:p>
          <a:p>
            <a:r>
              <a:rPr lang="es-CO" sz="2400" kern="1200" dirty="0">
                <a:solidFill>
                  <a:schemeClr val="tx1"/>
                </a:solidFill>
                <a:effectLst/>
                <a:latin typeface="+mn-lt"/>
                <a:ea typeface="+mn-ea"/>
                <a:cs typeface="+mn-cs"/>
              </a:rPr>
              <a:t>Hasta ahora, nos hemos centrado en el enfoque epidemiológico.  Pero a menudo, una investigación también incluye estudios de laboratorio y ambientales.  ¿Todos ellos apuntan a las mismas conclusiones?   A veces, son necesarios estudios adicionales.</a:t>
            </a:r>
            <a:endParaRPr lang="en-US" sz="2400" kern="1200" dirty="0">
              <a:solidFill>
                <a:schemeClr val="tx1"/>
              </a:solidFill>
              <a:latin typeface="+mn-lt"/>
              <a:ea typeface="+mn-ea"/>
              <a:cs typeface="+mn-cs"/>
            </a:endParaRPr>
          </a:p>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5</a:t>
            </a:fld>
            <a:endParaRPr lang="es-CO"/>
          </a:p>
        </p:txBody>
      </p:sp>
    </p:spTree>
    <p:extLst>
      <p:ext uri="{BB962C8B-B14F-4D97-AF65-F5344CB8AC3E}">
        <p14:creationId xmlns:p14="http://schemas.microsoft.com/office/powerpoint/2010/main" val="72163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2400" kern="1200" dirty="0">
                <a:solidFill>
                  <a:schemeClr val="tx1"/>
                </a:solidFill>
                <a:effectLst/>
                <a:latin typeface="+mn-lt"/>
                <a:ea typeface="+mn-ea"/>
                <a:cs typeface="+mn-cs"/>
              </a:rPr>
              <a:t>Como mencionamos anteriormente, estos pasos se encuentran en orden CONCEPTUAL.  Por lo tanto, conceptualmente, ahora que hemos evaluado nuestras hipótesis y hemos llegado a conclusiones acerca de la causa y el origen del brote, podemos implementar medidas de control.  Pero ya hemos explicado que debemos implementar el control tan pronto como sea posible, especialmente si se conoce el origen o el modo de transmisión.</a:t>
            </a:r>
          </a:p>
          <a:p>
            <a:r>
              <a:rPr lang="es-CO" sz="2400" kern="1200" dirty="0">
                <a:solidFill>
                  <a:schemeClr val="tx1"/>
                </a:solidFill>
                <a:effectLst/>
                <a:latin typeface="+mn-lt"/>
                <a:ea typeface="+mn-ea"/>
                <a:cs typeface="+mn-cs"/>
              </a:rPr>
              <a:t>Una vez que hayamos implementado medidas de control, debemos asegurarnos de que esas medidas de control funcionen.   La mejor manera de hacer esto es seguir vigilando.  Si la afección no se incluye en los sistemas de vigilancia de rutina (como la microcefalia), entonces tenemos que establecer un nuevo sistema de vigilancia para determinar si nuestras medidas de control están funcionando.</a:t>
            </a:r>
          </a:p>
          <a:p>
            <a:r>
              <a:rPr lang="es-CO" sz="2400" kern="1200" dirty="0">
                <a:solidFill>
                  <a:schemeClr val="tx1"/>
                </a:solidFill>
                <a:effectLst/>
                <a:latin typeface="+mn-lt"/>
                <a:ea typeface="+mn-ea"/>
                <a:cs typeface="+mn-cs"/>
              </a:rPr>
              <a:t>Por último, deben comunicarse los resultados de la investigación.  </a:t>
            </a:r>
          </a:p>
          <a:p>
            <a:r>
              <a:rPr lang="es-CO" sz="2400" kern="1200" dirty="0">
                <a:solidFill>
                  <a:schemeClr val="tx1"/>
                </a:solidFill>
                <a:effectLst/>
                <a:latin typeface="+mn-lt"/>
                <a:ea typeface="+mn-ea"/>
                <a:cs typeface="+mn-cs"/>
              </a:rPr>
              <a:t>Analizaremos cada uno de estos pasos en detalle.  Pero nuevamente recuerden que una investigación puede no seguir en forma rígida los pasos en el mismo orden presentado.</a:t>
            </a:r>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6</a:t>
            </a:fld>
            <a:endParaRPr lang="es-CO"/>
          </a:p>
        </p:txBody>
      </p:sp>
    </p:spTree>
    <p:extLst>
      <p:ext uri="{BB962C8B-B14F-4D97-AF65-F5344CB8AC3E}">
        <p14:creationId xmlns:p14="http://schemas.microsoft.com/office/powerpoint/2010/main" val="274936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7</a:t>
            </a:fld>
            <a:endParaRPr lang="es-CO"/>
          </a:p>
        </p:txBody>
      </p:sp>
    </p:spTree>
    <p:extLst>
      <p:ext uri="{BB962C8B-B14F-4D97-AF65-F5344CB8AC3E}">
        <p14:creationId xmlns:p14="http://schemas.microsoft.com/office/powerpoint/2010/main" val="1590667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2400" kern="1200" dirty="0">
                <a:solidFill>
                  <a:schemeClr val="tx1"/>
                </a:solidFill>
                <a:effectLst/>
                <a:latin typeface="+mn-lt"/>
                <a:ea typeface="+mn-ea"/>
                <a:cs typeface="+mn-cs"/>
              </a:rPr>
              <a:t>Como se mencionó anteriormente, muchas investigaciones de brotes incluyen tres componentes: un componente epidemiológico, un componente de laboratorio y una evaluación ambiental.  Nos centraremos en el componente epidemiológico, pero recuerden que las demás actividades pueden tener lugar al mismo tiempo, y deben hacerse en forma coordinada.</a:t>
            </a:r>
            <a:endParaRPr lang="en-US" dirty="0"/>
          </a:p>
          <a:p>
            <a:endParaRPr lang="es-CO"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8</a:t>
            </a:fld>
            <a:endParaRPr lang="es-CO"/>
          </a:p>
        </p:txBody>
      </p:sp>
    </p:spTree>
    <p:extLst>
      <p:ext uri="{BB962C8B-B14F-4D97-AF65-F5344CB8AC3E}">
        <p14:creationId xmlns:p14="http://schemas.microsoft.com/office/powerpoint/2010/main" val="4184262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4618" indent="-286391" eaLnBrk="0" hangingPunct="0">
              <a:defRPr b="1">
                <a:solidFill>
                  <a:schemeClr val="tx1"/>
                </a:solidFill>
                <a:latin typeface="Arial" charset="0"/>
                <a:cs typeface="Arial" charset="0"/>
              </a:defRPr>
            </a:lvl2pPr>
            <a:lvl3pPr marL="1145567" indent="-229113" eaLnBrk="0" hangingPunct="0">
              <a:defRPr b="1">
                <a:solidFill>
                  <a:schemeClr val="tx1"/>
                </a:solidFill>
                <a:latin typeface="Arial" charset="0"/>
                <a:cs typeface="Arial" charset="0"/>
              </a:defRPr>
            </a:lvl3pPr>
            <a:lvl4pPr marL="1603794" indent="-229113" eaLnBrk="0" hangingPunct="0">
              <a:defRPr b="1">
                <a:solidFill>
                  <a:schemeClr val="tx1"/>
                </a:solidFill>
                <a:latin typeface="Arial" charset="0"/>
                <a:cs typeface="Arial" charset="0"/>
              </a:defRPr>
            </a:lvl4pPr>
            <a:lvl5pPr marL="2062021" indent="-229113" eaLnBrk="0" hangingPunct="0">
              <a:defRPr b="1">
                <a:solidFill>
                  <a:schemeClr val="tx1"/>
                </a:solidFill>
                <a:latin typeface="Arial" charset="0"/>
                <a:cs typeface="Arial" charset="0"/>
              </a:defRPr>
            </a:lvl5pPr>
            <a:lvl6pPr marL="2520248" indent="-229113" eaLnBrk="0" fontAlgn="base" hangingPunct="0">
              <a:spcBef>
                <a:spcPct val="0"/>
              </a:spcBef>
              <a:spcAft>
                <a:spcPct val="0"/>
              </a:spcAft>
              <a:defRPr b="1">
                <a:solidFill>
                  <a:schemeClr val="tx1"/>
                </a:solidFill>
                <a:latin typeface="Arial" charset="0"/>
                <a:cs typeface="Arial" charset="0"/>
              </a:defRPr>
            </a:lvl6pPr>
            <a:lvl7pPr marL="2978474" indent="-229113" eaLnBrk="0" fontAlgn="base" hangingPunct="0">
              <a:spcBef>
                <a:spcPct val="0"/>
              </a:spcBef>
              <a:spcAft>
                <a:spcPct val="0"/>
              </a:spcAft>
              <a:defRPr b="1">
                <a:solidFill>
                  <a:schemeClr val="tx1"/>
                </a:solidFill>
                <a:latin typeface="Arial" charset="0"/>
                <a:cs typeface="Arial" charset="0"/>
              </a:defRPr>
            </a:lvl7pPr>
            <a:lvl8pPr marL="3436701" indent="-229113" eaLnBrk="0" fontAlgn="base" hangingPunct="0">
              <a:spcBef>
                <a:spcPct val="0"/>
              </a:spcBef>
              <a:spcAft>
                <a:spcPct val="0"/>
              </a:spcAft>
              <a:defRPr b="1">
                <a:solidFill>
                  <a:schemeClr val="tx1"/>
                </a:solidFill>
                <a:latin typeface="Arial" charset="0"/>
                <a:cs typeface="Arial" charset="0"/>
              </a:defRPr>
            </a:lvl8pPr>
            <a:lvl9pPr marL="3894927" indent="-229113" eaLnBrk="0" fontAlgn="base" hangingPunct="0">
              <a:spcBef>
                <a:spcPct val="0"/>
              </a:spcBef>
              <a:spcAft>
                <a:spcPct val="0"/>
              </a:spcAft>
              <a:defRPr b="1">
                <a:solidFill>
                  <a:schemeClr val="tx1"/>
                </a:solidFill>
                <a:latin typeface="Arial" charset="0"/>
                <a:cs typeface="Arial" charset="0"/>
              </a:defRPr>
            </a:lvl9pPr>
          </a:lstStyle>
          <a:p>
            <a:pPr eaLnBrk="1" hangingPunct="1"/>
            <a:fld id="{3FC1E0EC-2A68-406B-B27C-D333F391E385}" type="slidenum">
              <a:rPr lang="en-US" altLang="en-US" b="0" smtClean="0"/>
              <a:pPr eaLnBrk="1" hangingPunct="1"/>
              <a:t>9</a:t>
            </a:fld>
            <a:endParaRPr lang="en-US" altLang="en-US" b="0"/>
          </a:p>
        </p:txBody>
      </p:sp>
      <p:sp>
        <p:nvSpPr>
          <p:cNvPr id="144387" name="Rectangle 2"/>
          <p:cNvSpPr>
            <a:spLocks noGrp="1" noRot="1" noChangeAspect="1" noChangeArrowheads="1" noTextEdit="1"/>
          </p:cNvSpPr>
          <p:nvPr>
            <p:ph type="sldImg"/>
          </p:nvPr>
        </p:nvSpPr>
        <p:spPr/>
      </p:sp>
      <p:sp>
        <p:nvSpPr>
          <p:cNvPr id="144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CO" sz="1200" kern="1200" dirty="0">
                <a:solidFill>
                  <a:schemeClr val="tx1"/>
                </a:solidFill>
                <a:effectLst/>
                <a:latin typeface="+mn-lt"/>
                <a:ea typeface="+mn-ea"/>
                <a:cs typeface="+mn-cs"/>
              </a:rPr>
              <a:t>Algunas personas han descrito la epidemiología como un “deporte en equipo”.  Rara vez un epidemiólogo realiza una investigación solo, sin colaboración.  Acabamos de explicar que a menudo la epidemiología es apenas uno de los tres componentes de la investigación.  Por lo tanto, una de las primeras tareas es formar el equipo que trabajará en la investigación.</a:t>
            </a:r>
            <a:endParaRPr lang="en-US" altLang="en-US" sz="1000" dirty="0"/>
          </a:p>
        </p:txBody>
      </p:sp>
    </p:spTree>
    <p:extLst>
      <p:ext uri="{BB962C8B-B14F-4D97-AF65-F5344CB8AC3E}">
        <p14:creationId xmlns:p14="http://schemas.microsoft.com/office/powerpoint/2010/main" val="40473212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 y="0"/>
            <a:ext cx="9140447" cy="6858000"/>
          </a:xfrm>
          <a:prstGeom prst="rect">
            <a:avLst/>
          </a:prstGeom>
        </p:spPr>
      </p:pic>
    </p:spTree>
    <p:extLst>
      <p:ext uri="{BB962C8B-B14F-4D97-AF65-F5344CB8AC3E}">
        <p14:creationId xmlns:p14="http://schemas.microsoft.com/office/powerpoint/2010/main" val="9069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18B90-BACC-4787-BE2E-997EB7817E39}"/>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B3BF5A2-2123-4CA8-8847-AE2727BC731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0A10AFB-74CE-4445-9DB9-C05413854EE5}"/>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9E896D6-4DA4-4C61-9D53-33EAF2D12A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0AFFD74-69F0-47BB-8866-014CB47ECD07}"/>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429D538-1872-4ED0-8EC1-F816CBC1F79F}"/>
              </a:ext>
            </a:extLst>
          </p:cNvPr>
          <p:cNvSpPr>
            <a:spLocks noGrp="1"/>
          </p:cNvSpPr>
          <p:nvPr>
            <p:ph type="dt" sz="half" idx="10"/>
          </p:nvPr>
        </p:nvSpPr>
        <p:spPr/>
        <p:txBody>
          <a:bodyPr/>
          <a:lstStyle/>
          <a:p>
            <a:fld id="{3D91F165-2D30-4C1E-8E58-D84726141767}" type="datetimeFigureOut">
              <a:rPr lang="es-CO" smtClean="0"/>
              <a:t>16/11/2020</a:t>
            </a:fld>
            <a:endParaRPr lang="es-CO"/>
          </a:p>
        </p:txBody>
      </p:sp>
      <p:sp>
        <p:nvSpPr>
          <p:cNvPr id="8" name="Marcador de pie de página 7">
            <a:extLst>
              <a:ext uri="{FF2B5EF4-FFF2-40B4-BE49-F238E27FC236}">
                <a16:creationId xmlns:a16="http://schemas.microsoft.com/office/drawing/2014/main" id="{F8D62995-A828-4DBF-9CA3-40F9D8386A2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D5874A9-4A33-42D0-95A0-C76F2721084B}"/>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37194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75B8D-4EEA-4EBB-BCBA-C2C820F8D9B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DFBEA77-FD3D-465C-8B56-13D1EB9D85EC}"/>
              </a:ext>
            </a:extLst>
          </p:cNvPr>
          <p:cNvSpPr>
            <a:spLocks noGrp="1"/>
          </p:cNvSpPr>
          <p:nvPr>
            <p:ph type="dt" sz="half" idx="10"/>
          </p:nvPr>
        </p:nvSpPr>
        <p:spPr/>
        <p:txBody>
          <a:bodyPr/>
          <a:lstStyle/>
          <a:p>
            <a:fld id="{3D91F165-2D30-4C1E-8E58-D84726141767}" type="datetimeFigureOut">
              <a:rPr lang="es-CO" smtClean="0"/>
              <a:t>16/11/2020</a:t>
            </a:fld>
            <a:endParaRPr lang="es-CO"/>
          </a:p>
        </p:txBody>
      </p:sp>
      <p:sp>
        <p:nvSpPr>
          <p:cNvPr id="4" name="Marcador de pie de página 3">
            <a:extLst>
              <a:ext uri="{FF2B5EF4-FFF2-40B4-BE49-F238E27FC236}">
                <a16:creationId xmlns:a16="http://schemas.microsoft.com/office/drawing/2014/main" id="{8EA2E3AE-EDC9-4150-ACEA-162407BB37C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02162E9B-3A83-4BDA-B0DA-D439DCC5A695}"/>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733471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8B8589-52E9-40E8-917A-52707ED736CE}"/>
              </a:ext>
            </a:extLst>
          </p:cNvPr>
          <p:cNvSpPr>
            <a:spLocks noGrp="1"/>
          </p:cNvSpPr>
          <p:nvPr>
            <p:ph type="dt" sz="half" idx="10"/>
          </p:nvPr>
        </p:nvSpPr>
        <p:spPr/>
        <p:txBody>
          <a:bodyPr/>
          <a:lstStyle/>
          <a:p>
            <a:fld id="{3D91F165-2D30-4C1E-8E58-D84726141767}" type="datetimeFigureOut">
              <a:rPr lang="es-CO" smtClean="0"/>
              <a:t>16/11/2020</a:t>
            </a:fld>
            <a:endParaRPr lang="es-CO"/>
          </a:p>
        </p:txBody>
      </p:sp>
      <p:sp>
        <p:nvSpPr>
          <p:cNvPr id="3" name="Marcador de pie de página 2">
            <a:extLst>
              <a:ext uri="{FF2B5EF4-FFF2-40B4-BE49-F238E27FC236}">
                <a16:creationId xmlns:a16="http://schemas.microsoft.com/office/drawing/2014/main" id="{3D1FE880-AA69-4113-ACD3-883BD864A2C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5F29ADE-11ED-4DDC-9DB7-43EC855320C8}"/>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74926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CC24F-1DCC-4F8A-B4BF-D7D3D5D1C59D}"/>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736E8E-D13C-446C-822C-7717D49AC38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519786E-0DA8-47A6-A40E-3CD970CCA9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CB54A5-C788-4834-9067-2144D6A3B045}"/>
              </a:ext>
            </a:extLst>
          </p:cNvPr>
          <p:cNvSpPr>
            <a:spLocks noGrp="1"/>
          </p:cNvSpPr>
          <p:nvPr>
            <p:ph type="dt" sz="half" idx="10"/>
          </p:nvPr>
        </p:nvSpPr>
        <p:spPr/>
        <p:txBody>
          <a:bodyPr/>
          <a:lstStyle/>
          <a:p>
            <a:fld id="{3D91F165-2D30-4C1E-8E58-D84726141767}" type="datetimeFigureOut">
              <a:rPr lang="es-CO" smtClean="0"/>
              <a:t>16/11/2020</a:t>
            </a:fld>
            <a:endParaRPr lang="es-CO"/>
          </a:p>
        </p:txBody>
      </p:sp>
      <p:sp>
        <p:nvSpPr>
          <p:cNvPr id="6" name="Marcador de pie de página 5">
            <a:extLst>
              <a:ext uri="{FF2B5EF4-FFF2-40B4-BE49-F238E27FC236}">
                <a16:creationId xmlns:a16="http://schemas.microsoft.com/office/drawing/2014/main" id="{BDF7416F-468A-4532-B263-288EB02C946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EE1A590-5DB5-44B9-9C8A-95D44A0CF9C6}"/>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621452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20748-4ABA-4406-A6E8-C0C6C2729006}"/>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A7CC590-85A5-4411-B09B-A5CB4AC0BE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68107BA-5C0C-4949-B4C8-73EBA1FCA4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9B431A-5624-4A6A-8A8C-D335E88C1426}"/>
              </a:ext>
            </a:extLst>
          </p:cNvPr>
          <p:cNvSpPr>
            <a:spLocks noGrp="1"/>
          </p:cNvSpPr>
          <p:nvPr>
            <p:ph type="dt" sz="half" idx="10"/>
          </p:nvPr>
        </p:nvSpPr>
        <p:spPr/>
        <p:txBody>
          <a:bodyPr/>
          <a:lstStyle/>
          <a:p>
            <a:fld id="{3D91F165-2D30-4C1E-8E58-D84726141767}" type="datetimeFigureOut">
              <a:rPr lang="es-CO" smtClean="0"/>
              <a:t>16/11/2020</a:t>
            </a:fld>
            <a:endParaRPr lang="es-CO"/>
          </a:p>
        </p:txBody>
      </p:sp>
      <p:sp>
        <p:nvSpPr>
          <p:cNvPr id="6" name="Marcador de pie de página 5">
            <a:extLst>
              <a:ext uri="{FF2B5EF4-FFF2-40B4-BE49-F238E27FC236}">
                <a16:creationId xmlns:a16="http://schemas.microsoft.com/office/drawing/2014/main" id="{F0F7FBC7-9516-4A3D-B556-EFC256C3EB2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E1A4589-028C-4E01-B793-C4D06D50A461}"/>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683401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9737A-27A3-4CAD-82C2-625DAAC9D96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523B8EF-48E9-42B3-9447-13D46993394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FD29D0B-A254-4469-BF3D-2122F9C72DCE}"/>
              </a:ext>
            </a:extLst>
          </p:cNvPr>
          <p:cNvSpPr>
            <a:spLocks noGrp="1"/>
          </p:cNvSpPr>
          <p:nvPr>
            <p:ph type="dt" sz="half" idx="10"/>
          </p:nvPr>
        </p:nvSpPr>
        <p:spPr/>
        <p:txBody>
          <a:bodyPr/>
          <a:lstStyle/>
          <a:p>
            <a:fld id="{3D91F165-2D30-4C1E-8E58-D84726141767}" type="datetimeFigureOut">
              <a:rPr lang="es-CO" smtClean="0"/>
              <a:t>16/11/2020</a:t>
            </a:fld>
            <a:endParaRPr lang="es-CO"/>
          </a:p>
        </p:txBody>
      </p:sp>
      <p:sp>
        <p:nvSpPr>
          <p:cNvPr id="5" name="Marcador de pie de página 4">
            <a:extLst>
              <a:ext uri="{FF2B5EF4-FFF2-40B4-BE49-F238E27FC236}">
                <a16:creationId xmlns:a16="http://schemas.microsoft.com/office/drawing/2014/main" id="{BB9A32BE-6B0A-424D-A135-48366D37FDE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EC4F62C-E10B-4D93-BCA6-09AE2319ABB6}"/>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83533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971C06-31F5-479B-9C8E-CFF41ED30E2D}"/>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5CEAE99-6E9B-4241-A2D8-35263CDA4978}"/>
              </a:ext>
            </a:extLst>
          </p:cNvPr>
          <p:cNvSpPr>
            <a:spLocks noGrp="1"/>
          </p:cNvSpPr>
          <p:nvPr>
            <p:ph type="body" orient="vert" idx="1"/>
          </p:nvPr>
        </p:nvSpPr>
        <p:spPr>
          <a:xfrm>
            <a:off x="628650" y="365125"/>
            <a:ext cx="57626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46B8662-4B17-4DCC-B630-8E56B24057B9}"/>
              </a:ext>
            </a:extLst>
          </p:cNvPr>
          <p:cNvSpPr>
            <a:spLocks noGrp="1"/>
          </p:cNvSpPr>
          <p:nvPr>
            <p:ph type="dt" sz="half" idx="10"/>
          </p:nvPr>
        </p:nvSpPr>
        <p:spPr/>
        <p:txBody>
          <a:bodyPr/>
          <a:lstStyle/>
          <a:p>
            <a:fld id="{3D91F165-2D30-4C1E-8E58-D84726141767}" type="datetimeFigureOut">
              <a:rPr lang="es-CO" smtClean="0"/>
              <a:t>16/11/2020</a:t>
            </a:fld>
            <a:endParaRPr lang="es-CO"/>
          </a:p>
        </p:txBody>
      </p:sp>
      <p:sp>
        <p:nvSpPr>
          <p:cNvPr id="5" name="Marcador de pie de página 4">
            <a:extLst>
              <a:ext uri="{FF2B5EF4-FFF2-40B4-BE49-F238E27FC236}">
                <a16:creationId xmlns:a16="http://schemas.microsoft.com/office/drawing/2014/main" id="{88725961-B69F-4681-90FE-AF459A4EA3F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DB00A0-AADB-4537-8A1F-02C7E36FBC47}"/>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573557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Rectangle 2"/>
          <p:cNvSpPr>
            <a:spLocks noChangeArrowheads="1"/>
          </p:cNvSpPr>
          <p:nvPr/>
        </p:nvSpPr>
        <p:spPr>
          <a:xfrm>
            <a:off x="5791200" y="0"/>
            <a:ext cx="3352800" cy="1373188"/>
          </a:xfrm>
          <a:prstGeom prst="rect">
            <a:avLst/>
          </a:prstGeom>
          <a:solidFill>
            <a:schemeClr val="bg1"/>
          </a:solidFill>
          <a:ln>
            <a:noFill/>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dirty="0"/>
          </a:p>
        </p:txBody>
      </p:sp>
      <p:sp>
        <p:nvSpPr>
          <p:cNvPr id="13" name="TextBox 12"/>
          <p:cNvSpPr txBox="1"/>
          <p:nvPr userDrawn="1"/>
        </p:nvSpPr>
        <p:spPr>
          <a:xfrm>
            <a:off x="152400" y="152400"/>
            <a:ext cx="8884096" cy="954107"/>
          </a:xfrm>
          <a:prstGeom prst="rect">
            <a:avLst/>
          </a:prstGeom>
          <a:noFill/>
        </p:spPr>
        <p:txBody>
          <a:bodyPr wrap="square" rtlCol="0">
            <a:spAutoFit/>
          </a:bodyPr>
          <a:lstStyle/>
          <a:p>
            <a:r>
              <a:rPr lang="es-CO" sz="2800" i="1" noProof="0" dirty="0">
                <a:solidFill>
                  <a:prstClr val="white"/>
                </a:solidFill>
                <a:latin typeface="Franklin Gothic Medium" pitchFamily="34" charset="0"/>
                <a:cs typeface="Times New Roman" pitchFamily="18" charset="0"/>
              </a:rPr>
              <a:t>Programa de entrenamiento en epidemiología de campo — Frontline</a:t>
            </a:r>
          </a:p>
        </p:txBody>
      </p:sp>
    </p:spTree>
    <p:extLst>
      <p:ext uri="{BB962C8B-B14F-4D97-AF65-F5344CB8AC3E}">
        <p14:creationId xmlns:p14="http://schemas.microsoft.com/office/powerpoint/2010/main" val="37002186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63078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228600"/>
            <a:ext cx="8382000" cy="838200"/>
          </a:xfrm>
        </p:spPr>
        <p:txBody>
          <a:bodyPr/>
          <a:lstStyle/>
          <a:p>
            <a:r>
              <a:rPr lang="en-US"/>
              <a:t>Click to edit Master title style</a:t>
            </a:r>
          </a:p>
        </p:txBody>
      </p:sp>
      <p:sp>
        <p:nvSpPr>
          <p:cNvPr id="3" name="Content Placeholder 2"/>
          <p:cNvSpPr>
            <a:spLocks noGrp="1"/>
          </p:cNvSpPr>
          <p:nvPr>
            <p:ph sz="quarter" idx="1"/>
          </p:nvPr>
        </p:nvSpPr>
        <p:spPr>
          <a:xfrm>
            <a:off x="355600" y="1295400"/>
            <a:ext cx="41275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35500" y="1295400"/>
            <a:ext cx="41275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55600" y="3733800"/>
            <a:ext cx="41275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35500" y="3733800"/>
            <a:ext cx="41275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348663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24"/>
          <a:stretch/>
        </p:blipFill>
        <p:spPr>
          <a:xfrm>
            <a:off x="1777" y="0"/>
            <a:ext cx="9140447" cy="58482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pic>
        <p:nvPicPr>
          <p:cNvPr id="2" name="Imagen 1">
            <a:extLst>
              <a:ext uri="{FF2B5EF4-FFF2-40B4-BE49-F238E27FC236}">
                <a16:creationId xmlns:a16="http://schemas.microsoft.com/office/drawing/2014/main" id="{4F330B9B-E8DE-4BD0-8A46-D1D5548B24B6}"/>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6906" y="5482277"/>
            <a:ext cx="1536110" cy="1302300"/>
          </a:xfrm>
          <a:prstGeom prst="rect">
            <a:avLst/>
          </a:prstGeom>
          <a:noFill/>
          <a:ln>
            <a:noFill/>
          </a:ln>
        </p:spPr>
      </p:pic>
      <p:pic>
        <p:nvPicPr>
          <p:cNvPr id="4" name="Imagen 3" descr="Imagen que contiene firmar, reloj&#10;&#10;Descripción generada automáticamente">
            <a:extLst>
              <a:ext uri="{FF2B5EF4-FFF2-40B4-BE49-F238E27FC236}">
                <a16:creationId xmlns:a16="http://schemas.microsoft.com/office/drawing/2014/main" id="{5A628244-489D-48A9-9DDE-E264F5EBE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2289"/>
            <a:ext cx="1402758" cy="1398828"/>
          </a:xfrm>
          <a:prstGeom prst="rect">
            <a:avLst/>
          </a:prstGeom>
        </p:spPr>
      </p:pic>
    </p:spTree>
    <p:extLst>
      <p:ext uri="{BB962C8B-B14F-4D97-AF65-F5344CB8AC3E}">
        <p14:creationId xmlns:p14="http://schemas.microsoft.com/office/powerpoint/2010/main" val="419942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B3BB829B-0858-42DC-9368-D7350B4B8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907" b="16220"/>
          <a:stretch/>
        </p:blipFill>
        <p:spPr>
          <a:xfrm>
            <a:off x="0" y="0"/>
            <a:ext cx="6955200" cy="5745600"/>
          </a:xfrm>
          <a:prstGeom prst="rect">
            <a:avLst/>
          </a:prstGeom>
        </p:spPr>
      </p:pic>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067049"/>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Imagen 7">
            <a:extLst>
              <a:ext uri="{FF2B5EF4-FFF2-40B4-BE49-F238E27FC236}">
                <a16:creationId xmlns:a16="http://schemas.microsoft.com/office/drawing/2014/main" id="{921A5622-5A27-48F9-A301-416A58991FF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13" name="Imagen 12" descr="Imagen que contiene firmar, reloj&#10;&#10;Descripción generada automáticamente">
            <a:extLst>
              <a:ext uri="{FF2B5EF4-FFF2-40B4-BE49-F238E27FC236}">
                <a16:creationId xmlns:a16="http://schemas.microsoft.com/office/drawing/2014/main" id="{D2677D9A-29C7-42A5-B9AA-1CC6CEE737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77950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057" b="16250"/>
          <a:stretch/>
        </p:blipFill>
        <p:spPr>
          <a:xfrm>
            <a:off x="0" y="0"/>
            <a:ext cx="8769601" cy="5743575"/>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4538385"/>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6" name="Imagen 5">
            <a:extLst>
              <a:ext uri="{FF2B5EF4-FFF2-40B4-BE49-F238E27FC236}">
                <a16:creationId xmlns:a16="http://schemas.microsoft.com/office/drawing/2014/main" id="{6D9A2C87-DEB0-4308-94F5-28D7340E753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5" name="Imagen 4" descr="Imagen que contiene firmar, reloj&#10;&#10;Descripción generada automáticamente">
            <a:extLst>
              <a:ext uri="{FF2B5EF4-FFF2-40B4-BE49-F238E27FC236}">
                <a16:creationId xmlns:a16="http://schemas.microsoft.com/office/drawing/2014/main" id="{612BA424-792E-402A-BB1B-39B37B0E81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85609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3" y="0"/>
            <a:ext cx="9140447"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843498" y="3400097"/>
            <a:ext cx="7598569" cy="386666"/>
          </a:xfrm>
          <a:prstGeom prst="rect">
            <a:avLst/>
          </a:prstGeom>
        </p:spPr>
        <p:txBody>
          <a:bodyPr>
            <a:normAutofit/>
          </a:bodyPr>
          <a:lstStyle>
            <a:lvl1pPr marL="0" indent="0" algn="ctr">
              <a:buNone/>
              <a:defRPr sz="1800" b="1">
                <a:latin typeface="Helvetica" pitchFamily="2" charset="0"/>
              </a:defRPr>
            </a:lvl1pPr>
            <a:lvl3pPr marL="685800" indent="0">
              <a:buNone/>
              <a:defRPr/>
            </a:lvl3pPr>
          </a:lstStyle>
          <a:p>
            <a:pPr lvl="0"/>
            <a:r>
              <a:rPr lang="es-ES" dirty="0"/>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843456" y="3827571"/>
            <a:ext cx="7598569" cy="386666"/>
          </a:xfrm>
          <a:prstGeom prst="rect">
            <a:avLst/>
          </a:prstGeom>
        </p:spPr>
        <p:txBody>
          <a:bodyPr>
            <a:normAutofit/>
          </a:bodyPr>
          <a:lstStyle>
            <a:lvl1pPr marL="0" indent="0" algn="ctr">
              <a:buNone/>
              <a:defRPr sz="1500" b="1">
                <a:latin typeface="Helvetica" pitchFamily="2" charset="0"/>
              </a:defRPr>
            </a:lvl1pPr>
            <a:lvl3pPr marL="685800" indent="0">
              <a:buNone/>
              <a:defRPr/>
            </a:lvl3pPr>
          </a:lstStyle>
          <a:p>
            <a:pPr lvl="0"/>
            <a:r>
              <a:rPr lang="es-ES" dirty="0"/>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843455" y="4258002"/>
            <a:ext cx="7598569" cy="386666"/>
          </a:xfrm>
          <a:prstGeom prst="rect">
            <a:avLst/>
          </a:prstGeom>
        </p:spPr>
        <p:txBody>
          <a:bodyPr>
            <a:normAutofit/>
          </a:bodyPr>
          <a:lstStyle>
            <a:lvl1pPr marL="0" indent="0" algn="ctr">
              <a:buNone/>
              <a:defRPr sz="1500" b="0">
                <a:latin typeface="Helvetica" pitchFamily="2" charset="0"/>
              </a:defRPr>
            </a:lvl1pPr>
            <a:lvl3pPr marL="685800" indent="0">
              <a:buNone/>
              <a:defRPr/>
            </a:lvl3pPr>
          </a:lstStyle>
          <a:p>
            <a:pPr lvl="0"/>
            <a:r>
              <a:rPr lang="es-ES" dirty="0"/>
              <a:t>Dependencia</a:t>
            </a:r>
          </a:p>
        </p:txBody>
      </p:sp>
      <p:pic>
        <p:nvPicPr>
          <p:cNvPr id="8" name="Imagen 7" descr="Imagen que contiene firmar, reloj&#10;&#10;Descripción generada automáticamente">
            <a:extLst>
              <a:ext uri="{FF2B5EF4-FFF2-40B4-BE49-F238E27FC236}">
                <a16:creationId xmlns:a16="http://schemas.microsoft.com/office/drawing/2014/main" id="{C2DF1230-8D0A-4321-9A85-D7B26D216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 y="5478971"/>
            <a:ext cx="1396800" cy="1392884"/>
          </a:xfrm>
          <a:prstGeom prst="rect">
            <a:avLst/>
          </a:prstGeom>
        </p:spPr>
      </p:pic>
      <p:pic>
        <p:nvPicPr>
          <p:cNvPr id="10" name="Imagen 9">
            <a:extLst>
              <a:ext uri="{FF2B5EF4-FFF2-40B4-BE49-F238E27FC236}">
                <a16:creationId xmlns:a16="http://schemas.microsoft.com/office/drawing/2014/main" id="{D9BC710E-1CA4-43D9-AB9C-654DDC257F77}"/>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2945" y="5599081"/>
            <a:ext cx="1285200" cy="1152664"/>
          </a:xfrm>
          <a:prstGeom prst="rect">
            <a:avLst/>
          </a:prstGeom>
          <a:noFill/>
          <a:ln>
            <a:noFill/>
          </a:ln>
        </p:spPr>
      </p:pic>
      <p:pic>
        <p:nvPicPr>
          <p:cNvPr id="14" name="Imagen 13">
            <a:extLst>
              <a:ext uri="{FF2B5EF4-FFF2-40B4-BE49-F238E27FC236}">
                <a16:creationId xmlns:a16="http://schemas.microsoft.com/office/drawing/2014/main" id="{D8FFC093-7674-4181-AC86-D26D8D3E5167}"/>
              </a:ext>
            </a:extLst>
          </p:cNvPr>
          <p:cNvPicPr>
            <a:picLocks noChangeAspect="1"/>
          </p:cNvPicPr>
          <p:nvPr userDrawn="1"/>
        </p:nvPicPr>
        <p:blipFill>
          <a:blip r:embed="rId5"/>
          <a:stretch>
            <a:fillRect/>
          </a:stretch>
        </p:blipFill>
        <p:spPr>
          <a:xfrm>
            <a:off x="3657158" y="631800"/>
            <a:ext cx="1829683" cy="1823460"/>
          </a:xfrm>
          <a:prstGeom prst="rect">
            <a:avLst/>
          </a:prstGeom>
        </p:spPr>
      </p:pic>
      <p:sp>
        <p:nvSpPr>
          <p:cNvPr id="15" name="Rectángulo 14">
            <a:extLst>
              <a:ext uri="{FF2B5EF4-FFF2-40B4-BE49-F238E27FC236}">
                <a16:creationId xmlns:a16="http://schemas.microsoft.com/office/drawing/2014/main" id="{E1EA3DF3-757E-4FDA-A295-30FFE4727884}"/>
              </a:ext>
            </a:extLst>
          </p:cNvPr>
          <p:cNvSpPr/>
          <p:nvPr userDrawn="1"/>
        </p:nvSpPr>
        <p:spPr>
          <a:xfrm>
            <a:off x="6235200" y="329400"/>
            <a:ext cx="2721600" cy="854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5601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787CB-80B4-4549-902E-64D80591B051}"/>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0321D64-CC70-483F-B720-729D0FCEB54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583558A-A4CB-4836-9F80-26E38CA1803C}"/>
              </a:ext>
            </a:extLst>
          </p:cNvPr>
          <p:cNvSpPr>
            <a:spLocks noGrp="1"/>
          </p:cNvSpPr>
          <p:nvPr>
            <p:ph type="dt" sz="half" idx="10"/>
          </p:nvPr>
        </p:nvSpPr>
        <p:spPr/>
        <p:txBody>
          <a:bodyPr/>
          <a:lstStyle/>
          <a:p>
            <a:fld id="{3D91F165-2D30-4C1E-8E58-D84726141767}" type="datetimeFigureOut">
              <a:rPr lang="es-CO" smtClean="0"/>
              <a:t>16/11/2020</a:t>
            </a:fld>
            <a:endParaRPr lang="es-CO"/>
          </a:p>
        </p:txBody>
      </p:sp>
      <p:sp>
        <p:nvSpPr>
          <p:cNvPr id="5" name="Marcador de pie de página 4">
            <a:extLst>
              <a:ext uri="{FF2B5EF4-FFF2-40B4-BE49-F238E27FC236}">
                <a16:creationId xmlns:a16="http://schemas.microsoft.com/office/drawing/2014/main" id="{D7685A0F-ECB1-4FF9-8694-2DA5F20A9D8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B7FE4D5-076C-4CEA-91AA-178FED9F0E13}"/>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83911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20FB4-BAFC-411B-B5EB-AE387FE125A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048D581-8E56-42AB-90EC-F261569CB91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CF2FB8D-47EF-4ECE-9777-64F7E0EBF6F7}"/>
              </a:ext>
            </a:extLst>
          </p:cNvPr>
          <p:cNvSpPr>
            <a:spLocks noGrp="1"/>
          </p:cNvSpPr>
          <p:nvPr>
            <p:ph type="dt" sz="half" idx="10"/>
          </p:nvPr>
        </p:nvSpPr>
        <p:spPr/>
        <p:txBody>
          <a:bodyPr/>
          <a:lstStyle/>
          <a:p>
            <a:fld id="{3D91F165-2D30-4C1E-8E58-D84726141767}" type="datetimeFigureOut">
              <a:rPr lang="es-CO" smtClean="0"/>
              <a:t>16/11/2020</a:t>
            </a:fld>
            <a:endParaRPr lang="es-CO"/>
          </a:p>
        </p:txBody>
      </p:sp>
      <p:sp>
        <p:nvSpPr>
          <p:cNvPr id="5" name="Marcador de pie de página 4">
            <a:extLst>
              <a:ext uri="{FF2B5EF4-FFF2-40B4-BE49-F238E27FC236}">
                <a16:creationId xmlns:a16="http://schemas.microsoft.com/office/drawing/2014/main" id="{4281B0EB-497F-4C79-BE68-7CE36A785D9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29C119A-4F07-4F4B-8E6A-B41590CD80CD}"/>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183388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EA652-C51D-4214-B426-88B5BD1A1E3A}"/>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ABA71E1-49C1-4F49-AB4F-3A378C6C538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2C2659-D919-496B-B69E-2607C3D2C7F6}"/>
              </a:ext>
            </a:extLst>
          </p:cNvPr>
          <p:cNvSpPr>
            <a:spLocks noGrp="1"/>
          </p:cNvSpPr>
          <p:nvPr>
            <p:ph type="dt" sz="half" idx="10"/>
          </p:nvPr>
        </p:nvSpPr>
        <p:spPr/>
        <p:txBody>
          <a:bodyPr/>
          <a:lstStyle/>
          <a:p>
            <a:fld id="{3D91F165-2D30-4C1E-8E58-D84726141767}" type="datetimeFigureOut">
              <a:rPr lang="es-CO" smtClean="0"/>
              <a:t>16/11/2020</a:t>
            </a:fld>
            <a:endParaRPr lang="es-CO"/>
          </a:p>
        </p:txBody>
      </p:sp>
      <p:sp>
        <p:nvSpPr>
          <p:cNvPr id="5" name="Marcador de pie de página 4">
            <a:extLst>
              <a:ext uri="{FF2B5EF4-FFF2-40B4-BE49-F238E27FC236}">
                <a16:creationId xmlns:a16="http://schemas.microsoft.com/office/drawing/2014/main" id="{7AE16BB3-1DDC-44F4-96B3-8A90DB70C5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45F45F1-072E-4419-B936-66B063660D29}"/>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753412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FBFD1-9EC9-485C-9299-671BFFD6C1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73A2D87-A5F0-4469-A40F-BFB8FE032C6B}"/>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081D606-15CF-4CFE-B4F4-2F6B0D4093D4}"/>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B531B67-4C9E-4DF4-9353-B12D881A9ABC}"/>
              </a:ext>
            </a:extLst>
          </p:cNvPr>
          <p:cNvSpPr>
            <a:spLocks noGrp="1"/>
          </p:cNvSpPr>
          <p:nvPr>
            <p:ph type="dt" sz="half" idx="10"/>
          </p:nvPr>
        </p:nvSpPr>
        <p:spPr/>
        <p:txBody>
          <a:bodyPr/>
          <a:lstStyle/>
          <a:p>
            <a:fld id="{3D91F165-2D30-4C1E-8E58-D84726141767}" type="datetimeFigureOut">
              <a:rPr lang="es-CO" smtClean="0"/>
              <a:t>16/11/2020</a:t>
            </a:fld>
            <a:endParaRPr lang="es-CO"/>
          </a:p>
        </p:txBody>
      </p:sp>
      <p:sp>
        <p:nvSpPr>
          <p:cNvPr id="6" name="Marcador de pie de página 5">
            <a:extLst>
              <a:ext uri="{FF2B5EF4-FFF2-40B4-BE49-F238E27FC236}">
                <a16:creationId xmlns:a16="http://schemas.microsoft.com/office/drawing/2014/main" id="{A6D06F20-8776-44E6-B0EF-CAD716B1317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3C08D18-682C-4A6A-9981-CE7AE52A5753}"/>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12729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02970C-C89D-4F8F-B9FF-0C4617EF731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112751-1B72-486C-8FD3-192AA92242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C60C96-9B0F-444E-868D-9887FA6159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1F165-2D30-4C1E-8E58-D84726141767}" type="datetimeFigureOut">
              <a:rPr lang="es-CO" smtClean="0"/>
              <a:t>16/11/2020</a:t>
            </a:fld>
            <a:endParaRPr lang="es-CO"/>
          </a:p>
        </p:txBody>
      </p:sp>
      <p:sp>
        <p:nvSpPr>
          <p:cNvPr id="5" name="Marcador de pie de página 4">
            <a:extLst>
              <a:ext uri="{FF2B5EF4-FFF2-40B4-BE49-F238E27FC236}">
                <a16:creationId xmlns:a16="http://schemas.microsoft.com/office/drawing/2014/main" id="{20FDF5F6-3F3B-4AFF-A3C7-70076A6A4C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A515EFA-BE55-4813-98B5-163CAA12A4A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D9F01-9918-42BF-825A-AD644E7B5F3B}" type="slidenum">
              <a:rPr lang="es-CO" smtClean="0"/>
              <a:t>‹Nº›</a:t>
            </a:fld>
            <a:endParaRPr lang="es-CO"/>
          </a:p>
        </p:txBody>
      </p:sp>
    </p:spTree>
    <p:extLst>
      <p:ext uri="{BB962C8B-B14F-4D97-AF65-F5344CB8AC3E}">
        <p14:creationId xmlns:p14="http://schemas.microsoft.com/office/powerpoint/2010/main" val="10501762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83" r:id="rId17"/>
    <p:sldLayoutId id="2147483684"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5.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package" Target="../embeddings/Microsoft_Excel_Worksheet4.xlsx"/><Relationship Id="rId5" Type="http://schemas.openxmlformats.org/officeDocument/2006/relationships/image" Target="../media/image14.emf"/><Relationship Id="rId4" Type="http://schemas.openxmlformats.org/officeDocument/2006/relationships/package" Target="../embeddings/Microsoft_Excel_Worksheet3.xlsx"/></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3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40.xml"/><Relationship Id="rId7" Type="http://schemas.openxmlformats.org/officeDocument/2006/relationships/image" Target="../media/image17.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9.emf"/><Relationship Id="rId5" Type="http://schemas.openxmlformats.org/officeDocument/2006/relationships/image" Target="../media/image16.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8.emf"/></Relationships>
</file>

<file path=ppt/slides/_rels/slide4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www.cdc.gov/vhf/ebola/outbreaks/2014-west-africa/distribution-map.html"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2.gi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80632" y="4411800"/>
            <a:ext cx="8503199" cy="887766"/>
          </a:xfrm>
        </p:spPr>
        <p:txBody>
          <a:bodyPr>
            <a:noAutofit/>
          </a:bodyPr>
          <a:lstStyle/>
          <a:p>
            <a:pPr algn="ctr">
              <a:defRPr b="0" i="0"/>
            </a:pPr>
            <a:r>
              <a:rPr lang="es-CO" altLang="en-US" sz="2800" dirty="0">
                <a:latin typeface="Gotham Black" pitchFamily="50" charset="0"/>
                <a:ea typeface="ＭＳ Ｐゴシック" pitchFamily="34" charset="-128"/>
              </a:rPr>
              <a:t>Pasos para la investigación de un brote</a:t>
            </a:r>
            <a:endParaRPr lang="x-none" altLang="en-US" sz="2800" dirty="0">
              <a:latin typeface="Gotham Black" pitchFamily="50" charset="0"/>
              <a:ea typeface="Tahoma" panose="020B0604030504040204" pitchFamily="34" charset="0"/>
              <a:cs typeface="Tahoma" panose="020B0604030504040204" pitchFamily="34" charset="0"/>
            </a:endParaRPr>
          </a:p>
        </p:txBody>
      </p:sp>
      <p:sp>
        <p:nvSpPr>
          <p:cNvPr id="4" name="Marcador de contenido 3">
            <a:extLst>
              <a:ext uri="{FF2B5EF4-FFF2-40B4-BE49-F238E27FC236}">
                <a16:creationId xmlns:a16="http://schemas.microsoft.com/office/drawing/2014/main" id="{F953EC76-E174-4D64-B684-56B6CF0CB3D2}"/>
              </a:ext>
            </a:extLst>
          </p:cNvPr>
          <p:cNvSpPr>
            <a:spLocks noGrp="1"/>
          </p:cNvSpPr>
          <p:nvPr>
            <p:ph sz="quarter" idx="12"/>
          </p:nvPr>
        </p:nvSpPr>
        <p:spPr>
          <a:xfrm>
            <a:off x="2001601" y="5501854"/>
            <a:ext cx="5518800" cy="420451"/>
          </a:xfrm>
        </p:spPr>
        <p:txBody>
          <a:bodyPr/>
          <a:lstStyle/>
          <a:p>
            <a:r>
              <a:rPr lang="es-CO" dirty="0"/>
              <a:t>Dirección de Vigilancia y Análisis del Riesgo en Salud Pública</a:t>
            </a:r>
          </a:p>
        </p:txBody>
      </p:sp>
      <p:sp>
        <p:nvSpPr>
          <p:cNvPr id="15" name="CuadroTexto 14">
            <a:extLst>
              <a:ext uri="{FF2B5EF4-FFF2-40B4-BE49-F238E27FC236}">
                <a16:creationId xmlns:a16="http://schemas.microsoft.com/office/drawing/2014/main" id="{06FC9E79-3DE5-430C-819C-C2C004CD1363}"/>
              </a:ext>
            </a:extLst>
          </p:cNvPr>
          <p:cNvSpPr txBox="1"/>
          <p:nvPr/>
        </p:nvSpPr>
        <p:spPr>
          <a:xfrm>
            <a:off x="580632" y="2219400"/>
            <a:ext cx="8563368" cy="1077218"/>
          </a:xfrm>
          <a:prstGeom prst="rect">
            <a:avLst/>
          </a:prstGeom>
          <a:noFill/>
        </p:spPr>
        <p:txBody>
          <a:bodyPr wrap="square">
            <a:spAutoFit/>
          </a:bodyPr>
          <a:lstStyle/>
          <a:p>
            <a:pPr algn="ctr"/>
            <a:r>
              <a:rPr lang="es-CO" sz="3200" b="1" dirty="0">
                <a:solidFill>
                  <a:srgbClr val="C00000"/>
                </a:solidFill>
                <a:effectLst>
                  <a:outerShdw blurRad="38100" dist="38100" dir="2700000" algn="tl">
                    <a:srgbClr val="000000">
                      <a:alpha val="43137"/>
                    </a:srgbClr>
                  </a:outerShdw>
                </a:effectLst>
                <a:latin typeface="Gotham Black" pitchFamily="50" charset="0"/>
                <a:ea typeface="Tahoma" panose="020B0604030504040204" pitchFamily="34" charset="0"/>
                <a:cs typeface="Tahoma" panose="020B0604030504040204" pitchFamily="34" charset="0"/>
              </a:rPr>
              <a:t>Programa de entrenamiento en</a:t>
            </a:r>
            <a:r>
              <a:rPr kumimoji="0" lang="es-CO"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otham Black" pitchFamily="50" charset="0"/>
                <a:ea typeface="Tahoma" panose="020B0604030504040204" pitchFamily="34" charset="0"/>
                <a:cs typeface="Tahoma" panose="020B0604030504040204" pitchFamily="34" charset="0"/>
              </a:rPr>
              <a:t> epidemiología de campo </a:t>
            </a:r>
          </a:p>
        </p:txBody>
      </p:sp>
    </p:spTree>
    <p:extLst>
      <p:ext uri="{BB962C8B-B14F-4D97-AF65-F5344CB8AC3E}">
        <p14:creationId xmlns:p14="http://schemas.microsoft.com/office/powerpoint/2010/main" val="114257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Autofit/>
          </a:bodyPr>
          <a:lstStyle/>
          <a:p>
            <a:pPr algn="ctr">
              <a:defRPr b="0" i="0"/>
            </a:pPr>
            <a:r>
              <a:rPr lang="x-none" altLang="en-US" sz="2800" dirty="0">
                <a:solidFill>
                  <a:srgbClr val="C00000"/>
                </a:solidFill>
                <a:latin typeface="Gotham Black" pitchFamily="50" charset="0"/>
              </a:rPr>
              <a:t>Formar un equipo</a:t>
            </a:r>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3971185551"/>
              </p:ext>
            </p:extLst>
          </p:nvPr>
        </p:nvGraphicFramePr>
        <p:xfrm>
          <a:off x="493713" y="1114425"/>
          <a:ext cx="8086725" cy="4538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3657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pPr algn="ctr">
              <a:defRPr b="0" i="0"/>
            </a:pPr>
            <a:r>
              <a:rPr lang="x-none" altLang="en-US" sz="2600" dirty="0">
                <a:solidFill>
                  <a:srgbClr val="C00000"/>
                </a:solidFill>
                <a:latin typeface="Gotham Black" pitchFamily="50" charset="0"/>
              </a:rPr>
              <a:t>Tareas para prepararse para el trabajo de campo</a:t>
            </a:r>
          </a:p>
        </p:txBody>
      </p:sp>
      <p:sp>
        <p:nvSpPr>
          <p:cNvPr id="26627" name="Rectangle 3"/>
          <p:cNvSpPr>
            <a:spLocks noGrp="1" noChangeArrowheads="1"/>
          </p:cNvSpPr>
          <p:nvPr>
            <p:ph sz="quarter" idx="10"/>
          </p:nvPr>
        </p:nvSpPr>
        <p:spPr>
          <a:xfrm>
            <a:off x="492919" y="1539000"/>
            <a:ext cx="8086725" cy="4538385"/>
          </a:xfrm>
        </p:spPr>
        <p:txBody>
          <a:bodyPr>
            <a:normAutofit/>
          </a:bodyPr>
          <a:lstStyle/>
          <a:p>
            <a:pPr algn="just">
              <a:spcBef>
                <a:spcPts val="1200"/>
              </a:spcBef>
              <a:defRPr b="0" i="0"/>
            </a:pPr>
            <a:r>
              <a:rPr lang="x-none" altLang="en-US" dirty="0">
                <a:solidFill>
                  <a:srgbClr val="A6A6A6"/>
                </a:solidFill>
                <a:latin typeface="Gotham Light" pitchFamily="50" charset="0"/>
              </a:rPr>
              <a:t>Formar un equipo</a:t>
            </a:r>
          </a:p>
          <a:p>
            <a:pPr algn="just">
              <a:spcBef>
                <a:spcPts val="1200"/>
              </a:spcBef>
              <a:defRPr b="0" i="0"/>
            </a:pPr>
            <a:r>
              <a:rPr lang="x-none" altLang="en-US" dirty="0">
                <a:latin typeface="Gotham Light" pitchFamily="50" charset="0"/>
              </a:rPr>
              <a:t>Aprender acerca de la enfermedad</a:t>
            </a:r>
          </a:p>
          <a:p>
            <a:pPr algn="just">
              <a:spcBef>
                <a:spcPts val="1200"/>
              </a:spcBef>
              <a:defRPr b="0" i="0"/>
            </a:pPr>
            <a:r>
              <a:rPr lang="x-none" altLang="en-US" dirty="0">
                <a:latin typeface="Gotham Light" pitchFamily="50" charset="0"/>
              </a:rPr>
              <a:t>Hacer los arreglos administrativos, de personal y logísticos necesarios</a:t>
            </a:r>
          </a:p>
          <a:p>
            <a:pPr algn="just">
              <a:spcBef>
                <a:spcPts val="1200"/>
              </a:spcBef>
              <a:defRPr b="0" i="0"/>
            </a:pPr>
            <a:r>
              <a:rPr lang="x-none" altLang="en-US" dirty="0">
                <a:latin typeface="Gotham Light" pitchFamily="50" charset="0"/>
              </a:rPr>
              <a:t>Coordinar con los organismos colaboradores y los contactos locales</a:t>
            </a:r>
          </a:p>
        </p:txBody>
      </p:sp>
    </p:spTree>
    <p:extLst>
      <p:ext uri="{BB962C8B-B14F-4D97-AF65-F5344CB8AC3E}">
        <p14:creationId xmlns:p14="http://schemas.microsoft.com/office/powerpoint/2010/main" val="888881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Autofit/>
          </a:bodyPr>
          <a:lstStyle/>
          <a:p>
            <a:pPr>
              <a:defRPr b="0" i="0"/>
            </a:pPr>
            <a:r>
              <a:rPr lang="x-none" altLang="en-US" sz="2600" dirty="0">
                <a:solidFill>
                  <a:srgbClr val="C00000"/>
                </a:solidFill>
                <a:latin typeface="Gotham Black" pitchFamily="50" charset="0"/>
              </a:rPr>
              <a:t>Paso 2: Confirmar la existencia de un brote </a:t>
            </a:r>
          </a:p>
        </p:txBody>
      </p:sp>
      <p:sp>
        <p:nvSpPr>
          <p:cNvPr id="28675" name="Rectangle 3"/>
          <p:cNvSpPr>
            <a:spLocks noGrp="1" noChangeArrowheads="1"/>
          </p:cNvSpPr>
          <p:nvPr>
            <p:ph sz="quarter" idx="10"/>
          </p:nvPr>
        </p:nvSpPr>
        <p:spPr>
          <a:xfrm>
            <a:off x="528637" y="1330198"/>
            <a:ext cx="8086725" cy="4538385"/>
          </a:xfrm>
        </p:spPr>
        <p:txBody>
          <a:bodyPr>
            <a:normAutofit/>
          </a:bodyPr>
          <a:lstStyle/>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Prepararse para el trabajo de campo</a:t>
            </a:r>
          </a:p>
          <a:p>
            <a:pPr marL="609600" indent="-609600">
              <a:spcBef>
                <a:spcPts val="1200"/>
              </a:spcBef>
              <a:buSzTx/>
              <a:buFont typeface="Arial" charset="0"/>
              <a:buAutoNum type="arabicPeriod"/>
              <a:defRPr b="0" i="0"/>
            </a:pPr>
            <a:r>
              <a:rPr lang="x-none" altLang="en-US" dirty="0">
                <a:latin typeface="Gotham Light" pitchFamily="50" charset="0"/>
                <a:ea typeface="ＭＳ Ｐゴシック" charset="-128"/>
              </a:rPr>
              <a:t>Confirmar la existencia de un brote</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Verificar el diagnóstico</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Crear una definición de casos</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Buscar casos en forma sistemática y registrar la información</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Realizar la epidemiología descriptiva</a:t>
            </a:r>
          </a:p>
        </p:txBody>
      </p:sp>
    </p:spTree>
    <p:extLst>
      <p:ext uri="{BB962C8B-B14F-4D97-AF65-F5344CB8AC3E}">
        <p14:creationId xmlns:p14="http://schemas.microsoft.com/office/powerpoint/2010/main" val="1602792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pPr>
              <a:defRPr b="0" i="0"/>
            </a:pPr>
            <a:r>
              <a:rPr lang="x-none" altLang="en-US" sz="2600" dirty="0">
                <a:solidFill>
                  <a:srgbClr val="C00000"/>
                </a:solidFill>
                <a:latin typeface="Gotham Black" pitchFamily="50" charset="0"/>
              </a:rPr>
              <a:t>¿Más de los casos esperados?</a:t>
            </a:r>
          </a:p>
        </p:txBody>
      </p:sp>
      <p:sp>
        <p:nvSpPr>
          <p:cNvPr id="16" name="Content Placeholder 2"/>
          <p:cNvSpPr>
            <a:spLocks noGrp="1"/>
          </p:cNvSpPr>
          <p:nvPr>
            <p:ph sz="quarter" idx="10"/>
          </p:nvPr>
        </p:nvSpPr>
        <p:spPr/>
        <p:txBody>
          <a:bodyPr>
            <a:normAutofit/>
          </a:bodyPr>
          <a:lstStyle/>
          <a:p>
            <a:pPr algn="ctr">
              <a:buFontTx/>
              <a:buNone/>
              <a:defRPr b="0" i="0"/>
            </a:pPr>
            <a:r>
              <a:rPr lang="x-none" altLang="en-US" sz="2400" dirty="0">
                <a:latin typeface="Gotham Light" pitchFamily="50" charset="0"/>
                <a:cs typeface="Arial" panose="020B0604020202020204" pitchFamily="34" charset="0"/>
              </a:rPr>
              <a:t>La aparición de más casos de los esperados de una enfermedad en un lugar y un momento determinados</a:t>
            </a:r>
          </a:p>
          <a:p>
            <a:pPr eaLnBrk="1" hangingPunct="1">
              <a:buFont typeface="Arial" charset="0"/>
              <a:buNone/>
              <a:defRPr b="0" i="0"/>
            </a:pPr>
            <a:endParaRPr lang="en-US" altLang="en-US" sz="2400" dirty="0">
              <a:latin typeface="Arial" panose="020B0604020202020204" pitchFamily="34" charset="0"/>
              <a:cs typeface="Arial" panose="020B0604020202020204" pitchFamily="34" charset="0"/>
            </a:endParaRPr>
          </a:p>
        </p:txBody>
      </p:sp>
      <p:sp>
        <p:nvSpPr>
          <p:cNvPr id="17411" name="Line 3"/>
          <p:cNvSpPr>
            <a:spLocks noChangeShapeType="1"/>
          </p:cNvSpPr>
          <p:nvPr/>
        </p:nvSpPr>
        <p:spPr>
          <a:xfrm>
            <a:off x="1905000" y="2380365"/>
            <a:ext cx="0" cy="32067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a:defRPr b="0" i="0"/>
            </a:pPr>
            <a:endParaRPr lang="en-US"/>
          </a:p>
        </p:txBody>
      </p:sp>
      <p:sp>
        <p:nvSpPr>
          <p:cNvPr id="17412" name="Line 4"/>
          <p:cNvSpPr>
            <a:spLocks noChangeShapeType="1"/>
          </p:cNvSpPr>
          <p:nvPr/>
        </p:nvSpPr>
        <p:spPr>
          <a:xfrm>
            <a:off x="1905000" y="5587367"/>
            <a:ext cx="5562600" cy="133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pPr>
              <a:defRPr b="0" i="0"/>
            </a:pPr>
            <a:endParaRPr lang="en-US"/>
          </a:p>
        </p:txBody>
      </p:sp>
      <p:sp>
        <p:nvSpPr>
          <p:cNvPr id="17413" name="Freeform 5"/>
          <p:cNvSpPr/>
          <p:nvPr/>
        </p:nvSpPr>
        <p:spPr>
          <a:xfrm>
            <a:off x="2209800" y="2380365"/>
            <a:ext cx="5105400" cy="3206750"/>
          </a:xfrm>
          <a:custGeom>
            <a:avLst/>
            <a:gdLst>
              <a:gd name="T0" fmla="*/ 0 w 3216"/>
              <a:gd name="T1" fmla="*/ 2147483647 h 1832"/>
              <a:gd name="T2" fmla="*/ 2147483647 w 3216"/>
              <a:gd name="T3" fmla="*/ 2147483647 h 1832"/>
              <a:gd name="T4" fmla="*/ 2147483647 w 3216"/>
              <a:gd name="T5" fmla="*/ 2147483647 h 1832"/>
              <a:gd name="T6" fmla="*/ 2147483647 w 3216"/>
              <a:gd name="T7" fmla="*/ 2147483647 h 1832"/>
              <a:gd name="T8" fmla="*/ 2147483647 w 3216"/>
              <a:gd name="T9" fmla="*/ 2147483647 h 1832"/>
              <a:gd name="T10" fmla="*/ 2147483647 w 3216"/>
              <a:gd name="T11" fmla="*/ 2147483647 h 1832"/>
              <a:gd name="T12" fmla="*/ 2147483647 w 3216"/>
              <a:gd name="T13" fmla="*/ 2147483647 h 1832"/>
              <a:gd name="T14" fmla="*/ 2147483647 w 3216"/>
              <a:gd name="T15" fmla="*/ 2147483647 h 1832"/>
              <a:gd name="T16" fmla="*/ 2147483647 w 3216"/>
              <a:gd name="T17" fmla="*/ 2147483647 h 1832"/>
              <a:gd name="T18" fmla="*/ 2147483647 w 3216"/>
              <a:gd name="T19" fmla="*/ 2147483647 h 1832"/>
              <a:gd name="T20" fmla="*/ 2147483647 w 3216"/>
              <a:gd name="T21" fmla="*/ 2147483647 h 1832"/>
              <a:gd name="T22" fmla="*/ 2147483647 w 3216"/>
              <a:gd name="T23" fmla="*/ 2147483647 h 1832"/>
              <a:gd name="T24" fmla="*/ 2147483647 w 3216"/>
              <a:gd name="T25" fmla="*/ 2147483647 h 18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16"/>
              <a:gd name="T40" fmla="*/ 0 h 1832"/>
              <a:gd name="T41" fmla="*/ 3216 w 3216"/>
              <a:gd name="T42" fmla="*/ 1832 h 18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16" h="1832">
                <a:moveTo>
                  <a:pt x="0" y="1592"/>
                </a:moveTo>
                <a:cubicBezTo>
                  <a:pt x="120" y="1516"/>
                  <a:pt x="240" y="1440"/>
                  <a:pt x="336" y="1448"/>
                </a:cubicBezTo>
                <a:cubicBezTo>
                  <a:pt x="432" y="1456"/>
                  <a:pt x="480" y="1640"/>
                  <a:pt x="576" y="1640"/>
                </a:cubicBezTo>
                <a:cubicBezTo>
                  <a:pt x="672" y="1640"/>
                  <a:pt x="824" y="1456"/>
                  <a:pt x="912" y="1448"/>
                </a:cubicBezTo>
                <a:cubicBezTo>
                  <a:pt x="1000" y="1440"/>
                  <a:pt x="1048" y="1584"/>
                  <a:pt x="1104" y="1592"/>
                </a:cubicBezTo>
                <a:cubicBezTo>
                  <a:pt x="1160" y="1600"/>
                  <a:pt x="1176" y="1496"/>
                  <a:pt x="1248" y="1496"/>
                </a:cubicBezTo>
                <a:cubicBezTo>
                  <a:pt x="1320" y="1496"/>
                  <a:pt x="1448" y="1608"/>
                  <a:pt x="1536" y="1592"/>
                </a:cubicBezTo>
                <a:cubicBezTo>
                  <a:pt x="1624" y="1576"/>
                  <a:pt x="1696" y="1408"/>
                  <a:pt x="1776" y="1400"/>
                </a:cubicBezTo>
                <a:cubicBezTo>
                  <a:pt x="1856" y="1392"/>
                  <a:pt x="1920" y="1776"/>
                  <a:pt x="2016" y="1544"/>
                </a:cubicBezTo>
                <a:cubicBezTo>
                  <a:pt x="2112" y="1312"/>
                  <a:pt x="2224" y="0"/>
                  <a:pt x="2352" y="8"/>
                </a:cubicBezTo>
                <a:cubicBezTo>
                  <a:pt x="2480" y="16"/>
                  <a:pt x="2672" y="1352"/>
                  <a:pt x="2784" y="1592"/>
                </a:cubicBezTo>
                <a:cubicBezTo>
                  <a:pt x="2896" y="1832"/>
                  <a:pt x="2952" y="1448"/>
                  <a:pt x="3024" y="1448"/>
                </a:cubicBezTo>
                <a:cubicBezTo>
                  <a:pt x="3096" y="1448"/>
                  <a:pt x="3184" y="1568"/>
                  <a:pt x="3216" y="1592"/>
                </a:cubicBezTo>
              </a:path>
            </a:pathLst>
          </a:custGeom>
          <a:noFill/>
          <a:ln w="50800">
            <a:solidFill>
              <a:srgbClr val="0066CC"/>
            </a:solidFill>
            <a:round/>
          </a:ln>
          <a:extLst>
            <a:ext uri="{909E8E84-426E-40DD-AFC4-6F175D3DCCD1}">
              <a14:hiddenFill xmlns:a14="http://schemas.microsoft.com/office/drawing/2010/main">
                <a:solidFill>
                  <a:srgbClr val="FFFFFF"/>
                </a:solidFill>
              </a14:hiddenFill>
            </a:ext>
          </a:extLst>
        </p:spPr>
        <p:txBody>
          <a:bodyPr wrap="none" anchor="ctr"/>
          <a:lstStyle/>
          <a:p>
            <a:pPr>
              <a:defRPr b="0" i="0"/>
            </a:pPr>
            <a:endParaRPr lang="en-US"/>
          </a:p>
        </p:txBody>
      </p:sp>
      <p:sp>
        <p:nvSpPr>
          <p:cNvPr id="1185798" name="Text Box 6"/>
          <p:cNvSpPr txBox="1">
            <a:spLocks noChangeArrowheads="1"/>
          </p:cNvSpPr>
          <p:nvPr/>
        </p:nvSpPr>
        <p:spPr>
          <a:xfrm>
            <a:off x="1901989" y="4361565"/>
            <a:ext cx="3015923" cy="366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00000"/>
              </a:buClr>
              <a:buFont typeface="Wingdings" pitchFamily="2" charset="2"/>
              <a:buChar char="§"/>
              <a:defRPr sz="2800">
                <a:solidFill>
                  <a:schemeClr val="tx1"/>
                </a:solidFill>
                <a:latin typeface="Arial" charset="0"/>
              </a:defRPr>
            </a:lvl1pPr>
            <a:lvl2pPr marL="742950" indent="-285750" eaLnBrk="0" hangingPunct="0">
              <a:spcBef>
                <a:spcPct val="20000"/>
              </a:spcBef>
              <a:buClr>
                <a:srgbClr val="C00000"/>
              </a:buClr>
              <a:buFont typeface="Arial" charset="0"/>
              <a:buChar char="–"/>
              <a:defRPr sz="2800">
                <a:solidFill>
                  <a:schemeClr val="tx1"/>
                </a:solidFill>
                <a:latin typeface="Arial" charset="0"/>
              </a:defRPr>
            </a:lvl2pPr>
            <a:lvl3pPr marL="1143000" indent="-228600" eaLnBrk="0" hangingPunct="0">
              <a:spcBef>
                <a:spcPct val="20000"/>
              </a:spcBef>
              <a:buClr>
                <a:srgbClr val="C00000"/>
              </a:buClr>
              <a:buChar char="•"/>
              <a:defRPr sz="2400">
                <a:solidFill>
                  <a:schemeClr val="tx1"/>
                </a:solidFill>
                <a:latin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ClrTx/>
              <a:buFontTx/>
              <a:buNone/>
              <a:defRPr b="0" i="0"/>
            </a:pPr>
            <a:r>
              <a:rPr lang="x-none" altLang="en-US" sz="1800" b="1" dirty="0">
                <a:latin typeface="Gotham Light" pitchFamily="50" charset="0"/>
              </a:rPr>
              <a:t>“Habitual”, “Esperado”</a:t>
            </a:r>
          </a:p>
        </p:txBody>
      </p:sp>
      <p:sp>
        <p:nvSpPr>
          <p:cNvPr id="17416" name="Text Box 8"/>
          <p:cNvSpPr txBox="1">
            <a:spLocks noChangeArrowheads="1"/>
          </p:cNvSpPr>
          <p:nvPr/>
        </p:nvSpPr>
        <p:spPr>
          <a:xfrm rot="16200000">
            <a:off x="40916" y="3458270"/>
            <a:ext cx="3150242" cy="64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00000"/>
              </a:buClr>
              <a:buFont typeface="Wingdings" pitchFamily="2" charset="2"/>
              <a:buChar char="§"/>
              <a:defRPr sz="2800">
                <a:solidFill>
                  <a:schemeClr val="tx1"/>
                </a:solidFill>
                <a:latin typeface="Arial" charset="0"/>
              </a:defRPr>
            </a:lvl1pPr>
            <a:lvl2pPr marL="742950" indent="-285750" eaLnBrk="0" hangingPunct="0">
              <a:spcBef>
                <a:spcPct val="20000"/>
              </a:spcBef>
              <a:buClr>
                <a:srgbClr val="C00000"/>
              </a:buClr>
              <a:buFont typeface="Arial" charset="0"/>
              <a:buChar char="–"/>
              <a:defRPr sz="2800">
                <a:solidFill>
                  <a:schemeClr val="tx1"/>
                </a:solidFill>
                <a:latin typeface="Arial" charset="0"/>
              </a:defRPr>
            </a:lvl2pPr>
            <a:lvl3pPr marL="1143000" indent="-228600" eaLnBrk="0" hangingPunct="0">
              <a:spcBef>
                <a:spcPct val="20000"/>
              </a:spcBef>
              <a:buClr>
                <a:srgbClr val="C00000"/>
              </a:buClr>
              <a:buChar char="•"/>
              <a:defRPr sz="2400">
                <a:solidFill>
                  <a:schemeClr val="tx1"/>
                </a:solidFill>
                <a:latin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ClrTx/>
              <a:buFontTx/>
              <a:buNone/>
              <a:defRPr b="0" i="0"/>
            </a:pPr>
            <a:r>
              <a:rPr lang="x-none" altLang="en-US" sz="1800" b="1" dirty="0">
                <a:latin typeface="Gotham Light" pitchFamily="50" charset="0"/>
              </a:rPr>
              <a:t>N.° Casos de una enfermedad</a:t>
            </a:r>
          </a:p>
        </p:txBody>
      </p:sp>
      <p:sp>
        <p:nvSpPr>
          <p:cNvPr id="17417" name="Text Box 9"/>
          <p:cNvSpPr txBox="1">
            <a:spLocks noChangeArrowheads="1"/>
          </p:cNvSpPr>
          <p:nvPr/>
        </p:nvSpPr>
        <p:spPr>
          <a:xfrm>
            <a:off x="1828800" y="5663315"/>
            <a:ext cx="1144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00000"/>
              </a:buClr>
              <a:buFont typeface="Wingdings" pitchFamily="2" charset="2"/>
              <a:buChar char="§"/>
              <a:defRPr sz="2800">
                <a:solidFill>
                  <a:schemeClr val="tx1"/>
                </a:solidFill>
                <a:latin typeface="Arial" charset="0"/>
              </a:defRPr>
            </a:lvl1pPr>
            <a:lvl2pPr marL="742950" indent="-285750" eaLnBrk="0" hangingPunct="0">
              <a:spcBef>
                <a:spcPct val="20000"/>
              </a:spcBef>
              <a:buClr>
                <a:srgbClr val="C00000"/>
              </a:buClr>
              <a:buFont typeface="Arial" charset="0"/>
              <a:buChar char="–"/>
              <a:defRPr sz="2800">
                <a:solidFill>
                  <a:schemeClr val="tx1"/>
                </a:solidFill>
                <a:latin typeface="Arial" charset="0"/>
              </a:defRPr>
            </a:lvl2pPr>
            <a:lvl3pPr marL="1143000" indent="-228600" eaLnBrk="0" hangingPunct="0">
              <a:spcBef>
                <a:spcPct val="20000"/>
              </a:spcBef>
              <a:buClr>
                <a:srgbClr val="C00000"/>
              </a:buClr>
              <a:buChar char="•"/>
              <a:defRPr sz="2400">
                <a:solidFill>
                  <a:schemeClr val="tx1"/>
                </a:solidFill>
                <a:latin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ClrTx/>
              <a:buFontTx/>
              <a:buNone/>
              <a:defRPr b="0" i="0"/>
            </a:pPr>
            <a:r>
              <a:rPr lang="x-none" altLang="en-US" sz="1800" b="1" dirty="0">
                <a:latin typeface="Gotham Light" pitchFamily="50" charset="0"/>
              </a:rPr>
              <a:t>La hora</a:t>
            </a:r>
          </a:p>
        </p:txBody>
      </p:sp>
      <p:sp>
        <p:nvSpPr>
          <p:cNvPr id="17418" name="Line 10"/>
          <p:cNvSpPr>
            <a:spLocks noChangeShapeType="1"/>
          </p:cNvSpPr>
          <p:nvPr/>
        </p:nvSpPr>
        <p:spPr>
          <a:xfrm>
            <a:off x="2819400" y="5888740"/>
            <a:ext cx="3886200" cy="0"/>
          </a:xfrm>
          <a:prstGeom prst="line">
            <a:avLst/>
          </a:prstGeom>
          <a:noFill/>
          <a:ln w="3175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pPr>
              <a:defRPr b="0" i="0"/>
            </a:pPr>
            <a:endParaRPr lang="en-US"/>
          </a:p>
        </p:txBody>
      </p:sp>
      <p:sp>
        <p:nvSpPr>
          <p:cNvPr id="14" name="Left Brace 13"/>
          <p:cNvSpPr/>
          <p:nvPr/>
        </p:nvSpPr>
        <p:spPr>
          <a:xfrm>
            <a:off x="5105400" y="2456565"/>
            <a:ext cx="457207" cy="2438400"/>
          </a:xfrm>
          <a:prstGeom prst="leftBrace">
            <a:avLst/>
          </a:prstGeom>
          <a:ln w="2857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b="0" i="0"/>
            </a:pPr>
            <a:endParaRPr lang="en-US" sz="1000">
              <a:solidFill>
                <a:schemeClr val="tx1"/>
              </a:solidFill>
            </a:endParaRPr>
          </a:p>
        </p:txBody>
      </p:sp>
      <p:sp>
        <p:nvSpPr>
          <p:cNvPr id="15" name="Text Box 6"/>
          <p:cNvSpPr txBox="1">
            <a:spLocks noChangeArrowheads="1"/>
          </p:cNvSpPr>
          <p:nvPr/>
        </p:nvSpPr>
        <p:spPr>
          <a:xfrm>
            <a:off x="2321089" y="3142365"/>
            <a:ext cx="3015923" cy="64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00000"/>
              </a:buClr>
              <a:buFont typeface="Wingdings" pitchFamily="2" charset="2"/>
              <a:buChar char="§"/>
              <a:defRPr sz="2800">
                <a:solidFill>
                  <a:schemeClr val="tx1"/>
                </a:solidFill>
                <a:latin typeface="Arial" charset="0"/>
              </a:defRPr>
            </a:lvl1pPr>
            <a:lvl2pPr marL="742950" indent="-285750" eaLnBrk="0" hangingPunct="0">
              <a:spcBef>
                <a:spcPct val="20000"/>
              </a:spcBef>
              <a:buClr>
                <a:srgbClr val="C00000"/>
              </a:buClr>
              <a:buFont typeface="Arial" charset="0"/>
              <a:buChar char="–"/>
              <a:defRPr sz="2800">
                <a:solidFill>
                  <a:schemeClr val="tx1"/>
                </a:solidFill>
                <a:latin typeface="Arial" charset="0"/>
              </a:defRPr>
            </a:lvl2pPr>
            <a:lvl3pPr marL="1143000" indent="-228600" eaLnBrk="0" hangingPunct="0">
              <a:spcBef>
                <a:spcPct val="20000"/>
              </a:spcBef>
              <a:buClr>
                <a:srgbClr val="C00000"/>
              </a:buClr>
              <a:buChar char="•"/>
              <a:defRPr sz="2400">
                <a:solidFill>
                  <a:schemeClr val="tx1"/>
                </a:solidFill>
                <a:latin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ClrTx/>
              <a:buFontTx/>
              <a:buNone/>
              <a:defRPr b="0" i="0"/>
            </a:pPr>
            <a:r>
              <a:rPr lang="x-none" altLang="en-US" sz="1800" b="1" dirty="0">
                <a:latin typeface="Gotham Light" pitchFamily="50" charset="0"/>
              </a:rPr>
              <a:t>“Más de los esperados”</a:t>
            </a:r>
          </a:p>
          <a:p>
            <a:pPr algn="ctr">
              <a:spcBef>
                <a:spcPct val="0"/>
              </a:spcBef>
              <a:buClrTx/>
              <a:buFontTx/>
              <a:buNone/>
              <a:defRPr b="0" i="0"/>
            </a:pPr>
            <a:r>
              <a:rPr lang="x-none" altLang="en-US" sz="1800" b="1" dirty="0">
                <a:latin typeface="Gotham Light" pitchFamily="50" charset="0"/>
              </a:rPr>
              <a:t>= “Brote”</a:t>
            </a:r>
          </a:p>
        </p:txBody>
      </p:sp>
    </p:spTree>
    <p:extLst>
      <p:ext uri="{BB962C8B-B14F-4D97-AF65-F5344CB8AC3E}">
        <p14:creationId xmlns:p14="http://schemas.microsoft.com/office/powerpoint/2010/main" val="145707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Autofit/>
          </a:bodyPr>
          <a:lstStyle/>
          <a:p>
            <a:pPr algn="ctr">
              <a:defRPr b="0" i="0"/>
            </a:pPr>
            <a:r>
              <a:rPr lang="x-none" altLang="en-US" sz="2600" dirty="0">
                <a:solidFill>
                  <a:srgbClr val="C00000"/>
                </a:solidFill>
                <a:latin typeface="Gotham Black" pitchFamily="50" charset="0"/>
              </a:rPr>
              <a:t>Revisar los informes de casos para confirmar la existencia de un brote</a:t>
            </a:r>
            <a:r>
              <a:rPr lang="x-none" altLang="en-US" dirty="0"/>
              <a:t>.</a:t>
            </a:r>
          </a:p>
        </p:txBody>
      </p:sp>
      <p:sp>
        <p:nvSpPr>
          <p:cNvPr id="29699" name="Rectangle 3"/>
          <p:cNvSpPr>
            <a:spLocks noGrp="1" noChangeArrowheads="1"/>
          </p:cNvSpPr>
          <p:nvPr>
            <p:ph sz="quarter" idx="10"/>
          </p:nvPr>
        </p:nvSpPr>
        <p:spPr>
          <a:xfrm>
            <a:off x="528637" y="1387800"/>
            <a:ext cx="8086725" cy="4538385"/>
          </a:xfrm>
        </p:spPr>
        <p:txBody>
          <a:bodyPr>
            <a:noAutofit/>
          </a:bodyPr>
          <a:lstStyle/>
          <a:p>
            <a:pPr>
              <a:spcBef>
                <a:spcPts val="1800"/>
              </a:spcBef>
              <a:defRPr b="0" i="0"/>
            </a:pPr>
            <a:r>
              <a:rPr lang="x-none" altLang="en-US" dirty="0">
                <a:latin typeface="Gotham Light" pitchFamily="50" charset="0"/>
              </a:rPr>
              <a:t>Revisar los informes o la información</a:t>
            </a:r>
          </a:p>
          <a:p>
            <a:pPr>
              <a:spcBef>
                <a:spcPts val="1800"/>
              </a:spcBef>
              <a:defRPr b="0" i="0"/>
            </a:pPr>
            <a:r>
              <a:rPr lang="x-none" altLang="en-US" dirty="0">
                <a:latin typeface="Gotham Light" pitchFamily="50" charset="0"/>
              </a:rPr>
              <a:t>Confirmar que los casos sean de la misma enfermedad</a:t>
            </a:r>
          </a:p>
          <a:p>
            <a:pPr>
              <a:spcBef>
                <a:spcPts val="1800"/>
              </a:spcBef>
              <a:defRPr b="0" i="0"/>
            </a:pPr>
            <a:r>
              <a:rPr lang="x-none" altLang="en-US" dirty="0">
                <a:latin typeface="Gotham Light" pitchFamily="50" charset="0"/>
              </a:rPr>
              <a:t>Confirmar que la cantidad de casos supere la cantidad habitual o prevista</a:t>
            </a:r>
          </a:p>
          <a:p>
            <a:pPr>
              <a:spcBef>
                <a:spcPts val="1800"/>
              </a:spcBef>
              <a:tabLst>
                <a:tab pos="341313" algn="l"/>
              </a:tabLst>
              <a:defRPr b="0" i="0"/>
            </a:pPr>
            <a:r>
              <a:rPr lang="x-none" altLang="en-US" dirty="0">
                <a:latin typeface="Gotham Light" pitchFamily="50" charset="0"/>
                <a:sym typeface="Wingdings"/>
              </a:rPr>
              <a:t> Recuerden: No todos los aumentos de casos representan brotes, pero no pueden suponer que NO es un brote</a:t>
            </a:r>
          </a:p>
        </p:txBody>
      </p:sp>
    </p:spTree>
    <p:extLst>
      <p:ext uri="{BB962C8B-B14F-4D97-AF65-F5344CB8AC3E}">
        <p14:creationId xmlns:p14="http://schemas.microsoft.com/office/powerpoint/2010/main" val="3622584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defRPr b="0" i="0"/>
            </a:pPr>
            <a:r>
              <a:rPr lang="x-none" sz="2400" dirty="0">
                <a:solidFill>
                  <a:srgbClr val="C00000"/>
                </a:solidFill>
                <a:latin typeface="Gotham Black" pitchFamily="50" charset="0"/>
              </a:rPr>
              <a:t>Cantidad de casos de disentería notificados</a:t>
            </a:r>
            <a:br>
              <a:rPr lang="x-none" sz="2400" dirty="0">
                <a:solidFill>
                  <a:srgbClr val="C00000"/>
                </a:solidFill>
                <a:latin typeface="Gotham Black" pitchFamily="50" charset="0"/>
              </a:rPr>
            </a:br>
            <a:r>
              <a:rPr lang="x-none" sz="2400" dirty="0">
                <a:solidFill>
                  <a:srgbClr val="C00000"/>
                </a:solidFill>
                <a:latin typeface="Gotham Black" pitchFamily="50" charset="0"/>
              </a:rPr>
              <a:t>por semana epidemiológica, ciudad X, 201</a:t>
            </a:r>
            <a:r>
              <a:rPr lang="es-CO" sz="2400" dirty="0">
                <a:solidFill>
                  <a:srgbClr val="C00000"/>
                </a:solidFill>
                <a:latin typeface="Gotham Black" pitchFamily="50" charset="0"/>
              </a:rPr>
              <a:t>9</a:t>
            </a:r>
            <a:endParaRPr lang="x-none" sz="2400" dirty="0">
              <a:solidFill>
                <a:srgbClr val="C00000"/>
              </a:solidFill>
              <a:latin typeface="Gotham Black" pitchFamily="50" charset="0"/>
            </a:endParaRPr>
          </a:p>
        </p:txBody>
      </p:sp>
      <p:graphicFrame>
        <p:nvGraphicFramePr>
          <p:cNvPr id="10" name="Chart 9"/>
          <p:cNvGraphicFramePr/>
          <p:nvPr>
            <p:extLst>
              <p:ext uri="{D42A27DB-BD31-4B8C-83A1-F6EECF244321}">
                <p14:modId xmlns:p14="http://schemas.microsoft.com/office/powerpoint/2010/main" val="385197740"/>
              </p:ext>
            </p:extLst>
          </p:nvPr>
        </p:nvGraphicFramePr>
        <p:xfrm>
          <a:off x="867600" y="1614600"/>
          <a:ext cx="6955200" cy="453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0520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pPr algn="ctr">
              <a:defRPr b="0" i="0"/>
            </a:pPr>
            <a:r>
              <a:rPr lang="x-none" altLang="en-US" sz="2600" dirty="0">
                <a:solidFill>
                  <a:srgbClr val="C00000"/>
                </a:solidFill>
                <a:latin typeface="Gotham Black" pitchFamily="50" charset="0"/>
              </a:rPr>
              <a:t>Paso 3:  Verificar el diagnóstico</a:t>
            </a:r>
          </a:p>
        </p:txBody>
      </p:sp>
      <p:sp>
        <p:nvSpPr>
          <p:cNvPr id="31747" name="Rectangle 3"/>
          <p:cNvSpPr>
            <a:spLocks noGrp="1" noChangeArrowheads="1"/>
          </p:cNvSpPr>
          <p:nvPr>
            <p:ph sz="quarter" idx="10"/>
          </p:nvPr>
        </p:nvSpPr>
        <p:spPr>
          <a:xfrm>
            <a:off x="528637" y="1387800"/>
            <a:ext cx="8086725" cy="4538385"/>
          </a:xfrm>
        </p:spPr>
        <p:txBody>
          <a:bodyPr/>
          <a:lstStyle/>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Prepararse para el trabajo de campo</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Confirmar la existencia de un brote</a:t>
            </a:r>
          </a:p>
          <a:p>
            <a:pPr marL="609600" indent="-609600">
              <a:spcBef>
                <a:spcPts val="1200"/>
              </a:spcBef>
              <a:buSzTx/>
              <a:buFont typeface="Arial" charset="0"/>
              <a:buAutoNum type="arabicPeriod"/>
              <a:defRPr b="0" i="0"/>
            </a:pPr>
            <a:r>
              <a:rPr lang="x-none" altLang="en-US" dirty="0">
                <a:latin typeface="Gotham Light" pitchFamily="50" charset="0"/>
                <a:ea typeface="ＭＳ Ｐゴシック" charset="-128"/>
              </a:rPr>
              <a:t>Verificar el diagnóstico</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Crear una definición de caso</a:t>
            </a:r>
            <a:r>
              <a:rPr lang="es-CO" altLang="en-US" dirty="0">
                <a:solidFill>
                  <a:schemeClr val="bg1">
                    <a:lumMod val="65000"/>
                  </a:schemeClr>
                </a:solidFill>
                <a:latin typeface="Gotham Light" pitchFamily="50" charset="0"/>
                <a:ea typeface="ＭＳ Ｐゴシック" charset="-128"/>
              </a:rPr>
              <a:t>s</a:t>
            </a:r>
            <a:endParaRPr lang="x-none" altLang="en-US" dirty="0">
              <a:solidFill>
                <a:schemeClr val="bg1">
                  <a:lumMod val="65000"/>
                </a:schemeClr>
              </a:solidFill>
              <a:latin typeface="Gotham Light" pitchFamily="50" charset="0"/>
              <a:ea typeface="ＭＳ Ｐゴシック" charset="-128"/>
            </a:endParaRP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Buscar casos en forma sistemática y registrar la información</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Realizar la epidemiología descriptiva</a:t>
            </a:r>
          </a:p>
        </p:txBody>
      </p:sp>
    </p:spTree>
    <p:extLst>
      <p:ext uri="{BB962C8B-B14F-4D97-AF65-F5344CB8AC3E}">
        <p14:creationId xmlns:p14="http://schemas.microsoft.com/office/powerpoint/2010/main" val="3900962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Autofit/>
          </a:bodyPr>
          <a:lstStyle/>
          <a:p>
            <a:pPr>
              <a:defRPr b="0" i="0"/>
            </a:pPr>
            <a:r>
              <a:rPr lang="x-none" altLang="en-US" sz="2600" dirty="0">
                <a:solidFill>
                  <a:srgbClr val="C00000"/>
                </a:solidFill>
                <a:latin typeface="Gotham Black" pitchFamily="50" charset="0"/>
              </a:rPr>
              <a:t>Evaluar las claves </a:t>
            </a:r>
            <a:r>
              <a:rPr lang="es-CO" altLang="en-US" sz="2600" dirty="0">
                <a:solidFill>
                  <a:srgbClr val="C00000"/>
                </a:solidFill>
                <a:latin typeface="Gotham Black" pitchFamily="50" charset="0"/>
              </a:rPr>
              <a:t>para v</a:t>
            </a:r>
            <a:r>
              <a:rPr lang="x-none" altLang="en-US" sz="2600" dirty="0">
                <a:solidFill>
                  <a:srgbClr val="C00000"/>
                </a:solidFill>
                <a:latin typeface="Gotham Black" pitchFamily="50" charset="0"/>
              </a:rPr>
              <a:t>erificar el diagnóstico</a:t>
            </a:r>
          </a:p>
        </p:txBody>
      </p:sp>
      <p:sp>
        <p:nvSpPr>
          <p:cNvPr id="32771" name="Rectangle 3"/>
          <p:cNvSpPr>
            <a:spLocks noGrp="1" noChangeArrowheads="1"/>
          </p:cNvSpPr>
          <p:nvPr>
            <p:ph sz="quarter" idx="10"/>
          </p:nvPr>
        </p:nvSpPr>
        <p:spPr>
          <a:xfrm>
            <a:off x="528637" y="1387800"/>
            <a:ext cx="8086725" cy="4538385"/>
          </a:xfrm>
        </p:spPr>
        <p:txBody>
          <a:bodyPr>
            <a:normAutofit/>
          </a:bodyPr>
          <a:lstStyle/>
          <a:p>
            <a:pPr marL="576262" lvl="1" indent="-457200">
              <a:lnSpc>
                <a:spcPct val="110000"/>
              </a:lnSpc>
              <a:spcBef>
                <a:spcPts val="1200"/>
              </a:spcBef>
              <a:buFont typeface="Wingdings" panose="05000000000000000000" pitchFamily="2" charset="2"/>
              <a:buChar char="§"/>
              <a:defRPr b="0" i="0"/>
            </a:pPr>
            <a:r>
              <a:rPr lang="x-none" altLang="en-US" dirty="0">
                <a:latin typeface="Gotham Light" pitchFamily="50" charset="0"/>
              </a:rPr>
              <a:t>¿Existe la confirmación del laboratorio?</a:t>
            </a:r>
          </a:p>
          <a:p>
            <a:pPr marL="576262" lvl="1" indent="-457200">
              <a:lnSpc>
                <a:spcPct val="110000"/>
              </a:lnSpc>
              <a:spcBef>
                <a:spcPts val="1200"/>
              </a:spcBef>
              <a:buFont typeface="Wingdings" panose="05000000000000000000" pitchFamily="2" charset="2"/>
              <a:buChar char="§"/>
              <a:defRPr b="0" i="0"/>
            </a:pPr>
            <a:r>
              <a:rPr lang="x-none" altLang="en-US" dirty="0">
                <a:latin typeface="Gotham Light" pitchFamily="50" charset="0"/>
              </a:rPr>
              <a:t>¿La presentación clínica es compatible con el diagnóstico?</a:t>
            </a:r>
          </a:p>
          <a:p>
            <a:pPr marL="976312" lvl="2" indent="-457200">
              <a:lnSpc>
                <a:spcPct val="110000"/>
              </a:lnSpc>
              <a:spcBef>
                <a:spcPct val="0"/>
              </a:spcBef>
              <a:buFont typeface="Courier New" panose="02070309020205020404" pitchFamily="49" charset="0"/>
              <a:buChar char="o"/>
              <a:defRPr b="0" i="0"/>
            </a:pPr>
            <a:r>
              <a:rPr lang="x-none" altLang="en-US" sz="2400" dirty="0">
                <a:latin typeface="Gotham Light" pitchFamily="50" charset="0"/>
              </a:rPr>
              <a:t>Signos y síntomas</a:t>
            </a:r>
          </a:p>
          <a:p>
            <a:pPr marL="976312" lvl="2" indent="-457200">
              <a:lnSpc>
                <a:spcPct val="110000"/>
              </a:lnSpc>
              <a:spcBef>
                <a:spcPct val="0"/>
              </a:spcBef>
              <a:buFont typeface="Courier New" panose="02070309020205020404" pitchFamily="49" charset="0"/>
              <a:buChar char="o"/>
              <a:defRPr b="0" i="0"/>
            </a:pPr>
            <a:r>
              <a:rPr lang="x-none" altLang="en-US" sz="2400" dirty="0">
                <a:latin typeface="Gotham Light" pitchFamily="50" charset="0"/>
              </a:rPr>
              <a:t>Hallazgos del laboratorio clínico </a:t>
            </a:r>
          </a:p>
          <a:p>
            <a:pPr marL="976312" lvl="2" indent="-457200">
              <a:lnSpc>
                <a:spcPct val="110000"/>
              </a:lnSpc>
              <a:spcBef>
                <a:spcPct val="0"/>
              </a:spcBef>
              <a:buFont typeface="Courier New" panose="02070309020205020404" pitchFamily="49" charset="0"/>
              <a:buChar char="o"/>
              <a:defRPr b="0" i="0"/>
            </a:pPr>
            <a:r>
              <a:rPr lang="x-none" altLang="en-US" sz="2400" dirty="0">
                <a:latin typeface="Gotham Light" pitchFamily="50" charset="0"/>
              </a:rPr>
              <a:t>Evolución clínica</a:t>
            </a:r>
          </a:p>
          <a:p>
            <a:pPr marL="576262" lvl="1" indent="-457200">
              <a:lnSpc>
                <a:spcPct val="110000"/>
              </a:lnSpc>
              <a:spcBef>
                <a:spcPts val="1200"/>
              </a:spcBef>
              <a:buFont typeface="Wingdings" panose="05000000000000000000" pitchFamily="2" charset="2"/>
              <a:buChar char="§"/>
              <a:defRPr b="0" i="0"/>
            </a:pPr>
            <a:r>
              <a:rPr lang="x-none" altLang="en-US" dirty="0">
                <a:latin typeface="Gotham Light" pitchFamily="50" charset="0"/>
              </a:rPr>
              <a:t>¿Exposición compatible, p. ej., con un caso conocido?</a:t>
            </a:r>
          </a:p>
        </p:txBody>
      </p:sp>
    </p:spTree>
    <p:extLst>
      <p:ext uri="{BB962C8B-B14F-4D97-AF65-F5344CB8AC3E}">
        <p14:creationId xmlns:p14="http://schemas.microsoft.com/office/powerpoint/2010/main" val="566478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Autofit/>
          </a:bodyPr>
          <a:lstStyle/>
          <a:p>
            <a:pPr algn="ctr">
              <a:defRPr b="0" i="0"/>
            </a:pPr>
            <a:r>
              <a:rPr lang="x-none" altLang="en-US" sz="2600" dirty="0">
                <a:solidFill>
                  <a:srgbClr val="C00000"/>
                </a:solidFill>
                <a:latin typeface="Gotham Black" pitchFamily="50" charset="0"/>
              </a:rPr>
              <a:t>Confirmación del laboratorio</a:t>
            </a:r>
          </a:p>
        </p:txBody>
      </p:sp>
      <p:sp>
        <p:nvSpPr>
          <p:cNvPr id="33795" name="Rectangle 3"/>
          <p:cNvSpPr>
            <a:spLocks noGrp="1" noChangeArrowheads="1"/>
          </p:cNvSpPr>
          <p:nvPr>
            <p:ph sz="quarter" idx="10"/>
          </p:nvPr>
        </p:nvSpPr>
        <p:spPr>
          <a:xfrm>
            <a:off x="260009" y="1929090"/>
            <a:ext cx="5670000" cy="4538385"/>
          </a:xfrm>
        </p:spPr>
        <p:txBody>
          <a:bodyPr>
            <a:normAutofit/>
          </a:bodyPr>
          <a:lstStyle/>
          <a:p>
            <a:pPr>
              <a:defRPr b="0" i="0"/>
            </a:pPr>
            <a:r>
              <a:rPr lang="es-CO" altLang="en-US" sz="2400" dirty="0">
                <a:latin typeface="Gotham Light" pitchFamily="50" charset="0"/>
              </a:rPr>
              <a:t>M</a:t>
            </a:r>
            <a:r>
              <a:rPr lang="x-none" altLang="en-US" sz="2400" dirty="0">
                <a:latin typeface="Gotham Light" pitchFamily="50" charset="0"/>
              </a:rPr>
              <a:t>étodo más concluyente para verificar el diagnóstico</a:t>
            </a:r>
          </a:p>
          <a:p>
            <a:pPr>
              <a:defRPr b="0" i="0"/>
            </a:pPr>
            <a:endParaRPr lang="en-US" altLang="en-US" sz="900" dirty="0">
              <a:latin typeface="Gotham Light" pitchFamily="50" charset="0"/>
            </a:endParaRPr>
          </a:p>
          <a:p>
            <a:pPr>
              <a:defRPr b="0" i="0"/>
            </a:pPr>
            <a:r>
              <a:rPr lang="x-none" altLang="en-US" sz="2400" dirty="0">
                <a:latin typeface="Gotham Light" pitchFamily="50" charset="0"/>
              </a:rPr>
              <a:t>Los patógenos tienen períodos de incubación característicos que pueden ayudar a identificar el período de exposición</a:t>
            </a:r>
          </a:p>
          <a:p>
            <a:pPr>
              <a:defRPr b="0" i="0"/>
            </a:pPr>
            <a:endParaRPr lang="en-US" altLang="en-US" sz="900" dirty="0">
              <a:latin typeface="Gotham Light" pitchFamily="50" charset="0"/>
            </a:endParaRPr>
          </a:p>
          <a:p>
            <a:pPr>
              <a:defRPr b="0" i="0"/>
            </a:pPr>
            <a:r>
              <a:rPr lang="x-none" altLang="en-US" sz="2400" dirty="0">
                <a:latin typeface="Gotham Light" pitchFamily="50" charset="0"/>
              </a:rPr>
              <a:t>No esperen el diagnóstico del laboratorio para proseguir</a:t>
            </a:r>
          </a:p>
          <a:p>
            <a:pPr>
              <a:defRPr b="0" i="0"/>
            </a:pPr>
            <a:endParaRPr lang="en-US" altLang="en-US" dirty="0"/>
          </a:p>
        </p:txBody>
      </p:sp>
      <p:pic>
        <p:nvPicPr>
          <p:cNvPr id="33796" name="Picture 9" descr="MVC-026F"/>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p:blipFill>
        <p:spPr>
          <a:xfrm>
            <a:off x="5975191" y="2313907"/>
            <a:ext cx="2908800" cy="2513583"/>
          </a:xfrm>
        </p:spPr>
      </p:pic>
    </p:spTree>
    <p:extLst>
      <p:ext uri="{BB962C8B-B14F-4D97-AF65-F5344CB8AC3E}">
        <p14:creationId xmlns:p14="http://schemas.microsoft.com/office/powerpoint/2010/main" val="2556873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Autofit/>
          </a:bodyPr>
          <a:lstStyle/>
          <a:p>
            <a:pPr>
              <a:defRPr b="0" i="0"/>
            </a:pPr>
            <a:r>
              <a:rPr lang="x-none" altLang="en-US" sz="2600" dirty="0">
                <a:solidFill>
                  <a:srgbClr val="C00000"/>
                </a:solidFill>
                <a:latin typeface="Gotham Black" pitchFamily="50" charset="0"/>
              </a:rPr>
              <a:t>Paso 4: Crear una </a:t>
            </a:r>
            <a:r>
              <a:rPr lang="es-CO" altLang="en-US" sz="2600" dirty="0">
                <a:solidFill>
                  <a:srgbClr val="C00000"/>
                </a:solidFill>
                <a:latin typeface="Gotham Black" pitchFamily="50" charset="0"/>
              </a:rPr>
              <a:t> </a:t>
            </a:r>
            <a:r>
              <a:rPr lang="x-none" altLang="en-US" sz="2600" dirty="0">
                <a:solidFill>
                  <a:srgbClr val="C00000"/>
                </a:solidFill>
                <a:latin typeface="Gotham Black" pitchFamily="50" charset="0"/>
              </a:rPr>
              <a:t>definición de cas</a:t>
            </a:r>
            <a:r>
              <a:rPr lang="es-ES" altLang="en-US" sz="2600" dirty="0">
                <a:solidFill>
                  <a:srgbClr val="C00000"/>
                </a:solidFill>
                <a:latin typeface="Gotham Black" pitchFamily="50" charset="0"/>
              </a:rPr>
              <a:t>o</a:t>
            </a:r>
            <a:r>
              <a:rPr lang="x-none" altLang="en-US" sz="2600" dirty="0">
                <a:solidFill>
                  <a:srgbClr val="C00000"/>
                </a:solidFill>
                <a:latin typeface="Gotham Black" pitchFamily="50" charset="0"/>
              </a:rPr>
              <a:t> del brote</a:t>
            </a:r>
          </a:p>
        </p:txBody>
      </p:sp>
      <p:sp>
        <p:nvSpPr>
          <p:cNvPr id="35843" name="Rectangle 3"/>
          <p:cNvSpPr>
            <a:spLocks noGrp="1" noChangeArrowheads="1"/>
          </p:cNvSpPr>
          <p:nvPr>
            <p:ph sz="quarter" idx="10"/>
          </p:nvPr>
        </p:nvSpPr>
        <p:spPr>
          <a:xfrm>
            <a:off x="640800" y="1463400"/>
            <a:ext cx="8086725" cy="4538385"/>
          </a:xfrm>
        </p:spPr>
        <p:txBody>
          <a:bodyPr/>
          <a:lstStyle/>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Prepararse para el trabajo de campo</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Confirmar la existencia de un brote</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Verificar el diagnóstico</a:t>
            </a:r>
          </a:p>
          <a:p>
            <a:pPr marL="609600" indent="-609600">
              <a:spcBef>
                <a:spcPts val="1200"/>
              </a:spcBef>
              <a:buSzTx/>
              <a:buFont typeface="Arial" charset="0"/>
              <a:buAutoNum type="arabicPeriod"/>
              <a:defRPr b="0" i="0"/>
            </a:pPr>
            <a:r>
              <a:rPr lang="x-none" altLang="en-US" dirty="0">
                <a:latin typeface="Gotham Light" pitchFamily="50" charset="0"/>
                <a:ea typeface="ＭＳ Ｐゴシック" charset="-128"/>
              </a:rPr>
              <a:t>Crear una definición de caso</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Buscar casos en forma sistemática y registrar la información</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Realizar la epidemiología descriptiva</a:t>
            </a:r>
          </a:p>
          <a:p>
            <a:pPr marL="609600" indent="-609600">
              <a:buSzPct val="80000"/>
              <a:buFont typeface="Arial" charset="0"/>
              <a:buNone/>
              <a:defRPr b="0" i="0"/>
            </a:pPr>
            <a:endParaRPr lang="en-US" altLang="en-US" dirty="0"/>
          </a:p>
        </p:txBody>
      </p:sp>
    </p:spTree>
    <p:extLst>
      <p:ext uri="{BB962C8B-B14F-4D97-AF65-F5344CB8AC3E}">
        <p14:creationId xmlns:p14="http://schemas.microsoft.com/office/powerpoint/2010/main" val="420127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CO" sz="2800" dirty="0">
                <a:solidFill>
                  <a:srgbClr val="C00000"/>
                </a:solidFill>
                <a:latin typeface="Gotham Black" pitchFamily="50" charset="0"/>
                <a:ea typeface="Tahoma" panose="020B0604030504040204" pitchFamily="34" charset="0"/>
                <a:cs typeface="Tahoma" panose="020B0604030504040204" pitchFamily="34" charset="0"/>
              </a:rPr>
              <a:t>Objetivo</a:t>
            </a:r>
            <a:r>
              <a:rPr lang="es-CO" sz="2800" b="1" dirty="0">
                <a:solidFill>
                  <a:srgbClr val="C00000"/>
                </a:solidFill>
                <a:latin typeface="Gotham Black" pitchFamily="50" charset="0"/>
                <a:ea typeface="Tahoma" panose="020B0604030504040204" pitchFamily="34" charset="0"/>
                <a:cs typeface="Tahoma" panose="020B0604030504040204" pitchFamily="34" charset="0"/>
              </a:rPr>
              <a:t> de aprendizaje</a:t>
            </a:r>
          </a:p>
        </p:txBody>
      </p:sp>
      <p:sp>
        <p:nvSpPr>
          <p:cNvPr id="2" name="1 Marcador de contenido"/>
          <p:cNvSpPr>
            <a:spLocks noGrp="1"/>
          </p:cNvSpPr>
          <p:nvPr>
            <p:ph sz="quarter" idx="10"/>
          </p:nvPr>
        </p:nvSpPr>
        <p:spPr/>
        <p:txBody>
          <a:bodyPr>
            <a:normAutofit/>
          </a:bodyPr>
          <a:lstStyle/>
          <a:p>
            <a:pPr marL="0" indent="0" algn="just">
              <a:spcBef>
                <a:spcPts val="1200"/>
              </a:spcBef>
              <a:buNone/>
              <a:defRPr b="0" i="0"/>
            </a:pPr>
            <a:r>
              <a:rPr lang="x-none" sz="2600" dirty="0">
                <a:latin typeface="Gotham Light" pitchFamily="50" charset="0"/>
              </a:rPr>
              <a:t>Cuando finalice esta sesión, usted estará en capacidad de:</a:t>
            </a:r>
            <a:endParaRPr lang="es-CO" sz="2600" dirty="0">
              <a:latin typeface="Gotham Light" pitchFamily="50" charset="0"/>
            </a:endParaRPr>
          </a:p>
          <a:p>
            <a:pPr marL="0" indent="0" algn="just">
              <a:spcBef>
                <a:spcPts val="1200"/>
              </a:spcBef>
              <a:buNone/>
              <a:defRPr b="0" i="0"/>
            </a:pPr>
            <a:endParaRPr lang="x-none" sz="2600" dirty="0">
              <a:latin typeface="Gotham Light" pitchFamily="50" charset="0"/>
            </a:endParaRPr>
          </a:p>
          <a:p>
            <a:pPr lvl="0" algn="just">
              <a:defRPr b="0" i="0"/>
            </a:pPr>
            <a:r>
              <a:rPr lang="es-CO" sz="2600" dirty="0">
                <a:latin typeface="Gotham Light" pitchFamily="50" charset="0"/>
              </a:rPr>
              <a:t>Reconocer los pasos para la investigación de un brote</a:t>
            </a:r>
          </a:p>
          <a:p>
            <a:pPr lvl="0">
              <a:defRPr b="0" i="0"/>
            </a:pPr>
            <a:r>
              <a:rPr lang="x-none" sz="2600" dirty="0">
                <a:latin typeface="Gotham Light" pitchFamily="50" charset="0"/>
              </a:rPr>
              <a:t>Trazar e interpretar una curva epidémica</a:t>
            </a:r>
          </a:p>
          <a:p>
            <a:pPr lvl="0" algn="just">
              <a:defRPr b="0" i="0"/>
            </a:pPr>
            <a:endParaRPr lang="x-none" sz="2600" dirty="0">
              <a:latin typeface="Gotham Light" pitchFamily="50" charset="0"/>
            </a:endParaRPr>
          </a:p>
        </p:txBody>
      </p:sp>
    </p:spTree>
    <p:extLst>
      <p:ext uri="{BB962C8B-B14F-4D97-AF65-F5344CB8AC3E}">
        <p14:creationId xmlns:p14="http://schemas.microsoft.com/office/powerpoint/2010/main" val="1930074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pPr>
              <a:defRPr b="0" i="0"/>
            </a:pPr>
            <a:r>
              <a:rPr lang="x-none" altLang="en-US" sz="2400" dirty="0">
                <a:solidFill>
                  <a:srgbClr val="C00000"/>
                </a:solidFill>
                <a:latin typeface="Gotham Black" pitchFamily="50" charset="0"/>
              </a:rPr>
              <a:t>Componentes de una</a:t>
            </a:r>
            <a:r>
              <a:rPr lang="es-CO" altLang="en-US" sz="2400" dirty="0">
                <a:solidFill>
                  <a:srgbClr val="C00000"/>
                </a:solidFill>
                <a:latin typeface="Gotham Black" pitchFamily="50" charset="0"/>
              </a:rPr>
              <a:t> </a:t>
            </a:r>
            <a:r>
              <a:rPr lang="x-none" altLang="en-US" sz="2400" dirty="0">
                <a:solidFill>
                  <a:srgbClr val="C00000"/>
                </a:solidFill>
                <a:latin typeface="Gotham Black" pitchFamily="50" charset="0"/>
              </a:rPr>
              <a:t>definición de </a:t>
            </a:r>
            <a:r>
              <a:rPr lang="es-ES" altLang="en-US" sz="2400" dirty="0">
                <a:solidFill>
                  <a:srgbClr val="C00000"/>
                </a:solidFill>
                <a:latin typeface="Gotham Black" pitchFamily="50" charset="0"/>
              </a:rPr>
              <a:t>caso </a:t>
            </a:r>
            <a:r>
              <a:rPr lang="x-none" altLang="en-US" sz="2400" dirty="0">
                <a:solidFill>
                  <a:srgbClr val="C00000"/>
                </a:solidFill>
                <a:latin typeface="Gotham Black" pitchFamily="50" charset="0"/>
              </a:rPr>
              <a:t>de brote</a:t>
            </a:r>
          </a:p>
        </p:txBody>
      </p:sp>
      <p:sp>
        <p:nvSpPr>
          <p:cNvPr id="12291" name="Rectangle 3"/>
          <p:cNvSpPr>
            <a:spLocks noGrp="1" noChangeArrowheads="1"/>
          </p:cNvSpPr>
          <p:nvPr>
            <p:ph sz="quarter" idx="10"/>
          </p:nvPr>
        </p:nvSpPr>
        <p:spPr/>
        <p:txBody>
          <a:bodyPr>
            <a:normAutofit fontScale="95000" lnSpcReduction="10000"/>
          </a:bodyPr>
          <a:lstStyle/>
          <a:p>
            <a:pPr>
              <a:spcBef>
                <a:spcPts val="1200"/>
              </a:spcBef>
              <a:defRPr b="0" i="0"/>
            </a:pPr>
            <a:r>
              <a:rPr lang="x-none" altLang="en-US" sz="2400" dirty="0">
                <a:latin typeface="Gotham Light" pitchFamily="50" charset="0"/>
              </a:rPr>
              <a:t>Criterios clínicos</a:t>
            </a:r>
          </a:p>
          <a:p>
            <a:pPr lvl="1">
              <a:spcBef>
                <a:spcPts val="600"/>
              </a:spcBef>
              <a:defRPr b="0" i="0"/>
            </a:pPr>
            <a:r>
              <a:rPr lang="x-none" altLang="en-US" sz="2400" dirty="0">
                <a:latin typeface="Gotham Light" pitchFamily="50" charset="0"/>
              </a:rPr>
              <a:t>Síntomas y signos clínicos característicos</a:t>
            </a:r>
          </a:p>
          <a:p>
            <a:pPr lvl="1">
              <a:spcBef>
                <a:spcPts val="600"/>
              </a:spcBef>
              <a:defRPr b="0" i="0"/>
            </a:pPr>
            <a:r>
              <a:rPr lang="x-none" altLang="en-US" sz="2400" dirty="0">
                <a:latin typeface="Gotham Light" pitchFamily="50" charset="0"/>
              </a:rPr>
              <a:t>Información de laboratorio</a:t>
            </a:r>
          </a:p>
          <a:p>
            <a:pPr>
              <a:spcBef>
                <a:spcPts val="1200"/>
              </a:spcBef>
              <a:defRPr b="0" i="0"/>
            </a:pPr>
            <a:r>
              <a:rPr lang="x-none" altLang="en-US" sz="2400" dirty="0">
                <a:latin typeface="Gotham Light" pitchFamily="50" charset="0"/>
              </a:rPr>
              <a:t>Criterios epidemiológicos (especialmente para brotes)</a:t>
            </a:r>
          </a:p>
          <a:p>
            <a:pPr lvl="1">
              <a:spcBef>
                <a:spcPts val="600"/>
              </a:spcBef>
              <a:defRPr b="0" i="0"/>
            </a:pPr>
            <a:r>
              <a:rPr lang="x-none" altLang="en-US" sz="2400" dirty="0">
                <a:latin typeface="Gotham Light" pitchFamily="50" charset="0"/>
              </a:rPr>
              <a:t>La hora</a:t>
            </a:r>
          </a:p>
          <a:p>
            <a:pPr lvl="1">
              <a:spcBef>
                <a:spcPts val="600"/>
              </a:spcBef>
              <a:defRPr b="0" i="0"/>
            </a:pPr>
            <a:r>
              <a:rPr lang="x-none" altLang="en-US" sz="2400" dirty="0">
                <a:latin typeface="Gotham Light" pitchFamily="50" charset="0"/>
              </a:rPr>
              <a:t>de origen </a:t>
            </a:r>
          </a:p>
          <a:p>
            <a:pPr lvl="1">
              <a:spcBef>
                <a:spcPts val="600"/>
              </a:spcBef>
              <a:defRPr b="0" i="0"/>
            </a:pPr>
            <a:r>
              <a:rPr lang="x-none" altLang="en-US" sz="2400" dirty="0">
                <a:latin typeface="Gotham Light" pitchFamily="50" charset="0"/>
              </a:rPr>
              <a:t>Persona (vínculo epidemiológico, poco común de alguna otra manera)</a:t>
            </a:r>
          </a:p>
          <a:p>
            <a:pPr>
              <a:defRPr b="0" i="0"/>
            </a:pPr>
            <a:r>
              <a:rPr lang="x-none" altLang="en-US" sz="2400" dirty="0">
                <a:latin typeface="Gotham Light" pitchFamily="50" charset="0"/>
              </a:rPr>
              <a:t>Los criterios deben ser tan OBJETIVOS como sea posible</a:t>
            </a:r>
            <a:endParaRPr lang="es-CO" altLang="en-US" sz="2400" dirty="0">
              <a:latin typeface="Gotham Light" pitchFamily="50" charset="0"/>
            </a:endParaRPr>
          </a:p>
          <a:p>
            <a:pPr>
              <a:defRPr b="0" i="0"/>
            </a:pPr>
            <a:r>
              <a:rPr lang="es-CO" altLang="en-US" sz="2400" dirty="0">
                <a:latin typeface="Gotham Light" pitchFamily="50" charset="0"/>
              </a:rPr>
              <a:t>¿Sospecha de exposición? – NO incluir</a:t>
            </a:r>
            <a:endParaRPr lang="ru-RU" altLang="en-US" sz="2400" dirty="0"/>
          </a:p>
          <a:p>
            <a:pPr>
              <a:spcBef>
                <a:spcPts val="1200"/>
              </a:spcBef>
              <a:buFont typeface="Wingdings" pitchFamily="2" charset="2"/>
              <a:buNone/>
              <a:defRPr b="0" i="0"/>
            </a:pPr>
            <a:endParaRPr lang="en-US" altLang="en-US" sz="2400" dirty="0"/>
          </a:p>
        </p:txBody>
      </p:sp>
    </p:spTree>
    <p:extLst>
      <p:ext uri="{BB962C8B-B14F-4D97-AF65-F5344CB8AC3E}">
        <p14:creationId xmlns:p14="http://schemas.microsoft.com/office/powerpoint/2010/main" val="257284179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Autofit/>
          </a:bodyPr>
          <a:lstStyle/>
          <a:p>
            <a:pPr algn="ctr">
              <a:defRPr b="0" i="0"/>
            </a:pPr>
            <a:r>
              <a:rPr lang="x-none" altLang="en-US" sz="2600" dirty="0">
                <a:solidFill>
                  <a:srgbClr val="C00000"/>
                </a:solidFill>
                <a:latin typeface="Gotham Black" pitchFamily="50" charset="0"/>
              </a:rPr>
              <a:t>Niveles de clasificación del caso</a:t>
            </a:r>
          </a:p>
        </p:txBody>
      </p:sp>
      <p:sp>
        <p:nvSpPr>
          <p:cNvPr id="11" name="TextBox 10"/>
          <p:cNvSpPr txBox="1"/>
          <p:nvPr/>
        </p:nvSpPr>
        <p:spPr>
          <a:xfrm>
            <a:off x="5486400" y="1451759"/>
            <a:ext cx="3502240" cy="1015663"/>
          </a:xfrm>
          <a:prstGeom prst="rect">
            <a:avLst/>
          </a:prstGeom>
          <a:noFill/>
        </p:spPr>
        <p:txBody>
          <a:bodyPr wrap="square" rtlCol="0">
            <a:spAutoFit/>
          </a:bodyPr>
          <a:lstStyle/>
          <a:p>
            <a:pPr>
              <a:defRPr b="0" i="0"/>
            </a:pPr>
            <a:r>
              <a:rPr lang="es-CO" sz="2000" dirty="0">
                <a:latin typeface="Gotham Light" pitchFamily="50" charset="0"/>
              </a:rPr>
              <a:t>C</a:t>
            </a:r>
            <a:r>
              <a:rPr lang="x-none" sz="2000" dirty="0">
                <a:latin typeface="Gotham Light" pitchFamily="50" charset="0"/>
              </a:rPr>
              <a:t>onfirmado por el laboratorio,</a:t>
            </a:r>
            <a:r>
              <a:rPr lang="es-CO" sz="2000" dirty="0">
                <a:latin typeface="Gotham Light" pitchFamily="50" charset="0"/>
              </a:rPr>
              <a:t> </a:t>
            </a:r>
            <a:r>
              <a:rPr lang="x-none" sz="2000" dirty="0">
                <a:latin typeface="Gotham Light" pitchFamily="50" charset="0"/>
              </a:rPr>
              <a:t>síntomas compatibles</a:t>
            </a:r>
          </a:p>
        </p:txBody>
      </p:sp>
      <p:sp>
        <p:nvSpPr>
          <p:cNvPr id="15" name="TextBox 14"/>
          <p:cNvSpPr txBox="1"/>
          <p:nvPr/>
        </p:nvSpPr>
        <p:spPr>
          <a:xfrm>
            <a:off x="5734236" y="2824997"/>
            <a:ext cx="3280192" cy="1323439"/>
          </a:xfrm>
          <a:prstGeom prst="rect">
            <a:avLst/>
          </a:prstGeom>
          <a:noFill/>
        </p:spPr>
        <p:txBody>
          <a:bodyPr wrap="square" rtlCol="0">
            <a:spAutoFit/>
          </a:bodyPr>
          <a:lstStyle/>
          <a:p>
            <a:pPr>
              <a:defRPr b="0" i="0"/>
            </a:pPr>
            <a:r>
              <a:rPr lang="es-CO" sz="2000" dirty="0">
                <a:latin typeface="Gotham Light" pitchFamily="50" charset="0"/>
              </a:rPr>
              <a:t>S</a:t>
            </a:r>
            <a:r>
              <a:rPr lang="x-none" sz="2000" dirty="0">
                <a:latin typeface="Gotham Light" pitchFamily="50" charset="0"/>
              </a:rPr>
              <a:t>íntomas compatibles,</a:t>
            </a:r>
          </a:p>
          <a:p>
            <a:pPr>
              <a:defRPr b="0" i="0"/>
            </a:pPr>
            <a:r>
              <a:rPr lang="x-none" sz="2000" dirty="0">
                <a:latin typeface="Gotham Light" pitchFamily="50" charset="0"/>
              </a:rPr>
              <a:t>vinculado desde el punto de vista epidemiológico</a:t>
            </a:r>
          </a:p>
        </p:txBody>
      </p:sp>
      <p:sp>
        <p:nvSpPr>
          <p:cNvPr id="16" name="TextBox 15"/>
          <p:cNvSpPr txBox="1"/>
          <p:nvPr/>
        </p:nvSpPr>
        <p:spPr>
          <a:xfrm>
            <a:off x="5858416" y="4700707"/>
            <a:ext cx="3276915" cy="400110"/>
          </a:xfrm>
          <a:prstGeom prst="rect">
            <a:avLst/>
          </a:prstGeom>
          <a:noFill/>
        </p:spPr>
        <p:txBody>
          <a:bodyPr wrap="square" rtlCol="0">
            <a:spAutoFit/>
          </a:bodyPr>
          <a:lstStyle/>
          <a:p>
            <a:pPr>
              <a:defRPr b="0" i="0"/>
            </a:pPr>
            <a:r>
              <a:rPr lang="es-CO" sz="2000" dirty="0">
                <a:latin typeface="Gotham Light" pitchFamily="50" charset="0"/>
              </a:rPr>
              <a:t>S</a:t>
            </a:r>
            <a:r>
              <a:rPr lang="x-none" sz="2000" dirty="0">
                <a:latin typeface="Gotham Light" pitchFamily="50" charset="0"/>
              </a:rPr>
              <a:t>íntomas compatibles</a:t>
            </a:r>
          </a:p>
        </p:txBody>
      </p:sp>
      <p:sp>
        <p:nvSpPr>
          <p:cNvPr id="5" name="Freeform 8">
            <a:extLst>
              <a:ext uri="{FF2B5EF4-FFF2-40B4-BE49-F238E27FC236}">
                <a16:creationId xmlns:a16="http://schemas.microsoft.com/office/drawing/2014/main" id="{62632F13-0FD1-4207-A861-7341B373C4E7}"/>
              </a:ext>
            </a:extLst>
          </p:cNvPr>
          <p:cNvSpPr>
            <a:spLocks/>
          </p:cNvSpPr>
          <p:nvPr/>
        </p:nvSpPr>
        <p:spPr bwMode="auto">
          <a:xfrm>
            <a:off x="763588" y="4733172"/>
            <a:ext cx="5783263" cy="1289050"/>
          </a:xfrm>
          <a:custGeom>
            <a:avLst/>
            <a:gdLst>
              <a:gd name="T0" fmla="*/ 470 w 3643"/>
              <a:gd name="T1" fmla="*/ 0 h 812"/>
              <a:gd name="T2" fmla="*/ 0 w 3643"/>
              <a:gd name="T3" fmla="*/ 812 h 812"/>
              <a:gd name="T4" fmla="*/ 3643 w 3643"/>
              <a:gd name="T5" fmla="*/ 812 h 812"/>
              <a:gd name="T6" fmla="*/ 3175 w 3643"/>
              <a:gd name="T7" fmla="*/ 0 h 812"/>
              <a:gd name="T8" fmla="*/ 470 w 3643"/>
              <a:gd name="T9" fmla="*/ 0 h 812"/>
            </a:gdLst>
            <a:ahLst/>
            <a:cxnLst>
              <a:cxn ang="0">
                <a:pos x="T0" y="T1"/>
              </a:cxn>
              <a:cxn ang="0">
                <a:pos x="T2" y="T3"/>
              </a:cxn>
              <a:cxn ang="0">
                <a:pos x="T4" y="T5"/>
              </a:cxn>
              <a:cxn ang="0">
                <a:pos x="T6" y="T7"/>
              </a:cxn>
              <a:cxn ang="0">
                <a:pos x="T8" y="T9"/>
              </a:cxn>
            </a:cxnLst>
            <a:rect l="0" t="0" r="r" b="b"/>
            <a:pathLst>
              <a:path w="3643" h="812">
                <a:moveTo>
                  <a:pt x="470" y="0"/>
                </a:moveTo>
                <a:lnTo>
                  <a:pt x="0" y="812"/>
                </a:lnTo>
                <a:lnTo>
                  <a:pt x="3643" y="812"/>
                </a:lnTo>
                <a:lnTo>
                  <a:pt x="3175" y="0"/>
                </a:lnTo>
                <a:lnTo>
                  <a:pt x="470" y="0"/>
                </a:lnTo>
                <a:close/>
              </a:path>
            </a:pathLst>
          </a:custGeom>
          <a:solidFill>
            <a:srgbClr val="4F5858"/>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ysClr val="window" lastClr="FFFFFF"/>
                </a:solidFill>
                <a:effectLst/>
                <a:uLnTx/>
                <a:uFillTx/>
                <a:latin typeface="Gotham Black" pitchFamily="50" charset="0"/>
                <a:cs typeface="Arial" panose="020B0604020202020204" pitchFamily="34" charset="0"/>
              </a:rPr>
              <a:t>Sospechoso</a:t>
            </a:r>
          </a:p>
        </p:txBody>
      </p:sp>
      <p:sp>
        <p:nvSpPr>
          <p:cNvPr id="6" name="Freeform 9">
            <a:extLst>
              <a:ext uri="{FF2B5EF4-FFF2-40B4-BE49-F238E27FC236}">
                <a16:creationId xmlns:a16="http://schemas.microsoft.com/office/drawing/2014/main" id="{3EDD9F61-E585-4AA6-9C41-7F0D61885AEE}"/>
              </a:ext>
            </a:extLst>
          </p:cNvPr>
          <p:cNvSpPr>
            <a:spLocks/>
          </p:cNvSpPr>
          <p:nvPr/>
        </p:nvSpPr>
        <p:spPr bwMode="auto">
          <a:xfrm>
            <a:off x="1638301" y="3126622"/>
            <a:ext cx="4035425" cy="1346200"/>
          </a:xfrm>
          <a:custGeom>
            <a:avLst/>
            <a:gdLst>
              <a:gd name="T0" fmla="*/ 2053 w 2542"/>
              <a:gd name="T1" fmla="*/ 0 h 848"/>
              <a:gd name="T2" fmla="*/ 491 w 2542"/>
              <a:gd name="T3" fmla="*/ 0 h 848"/>
              <a:gd name="T4" fmla="*/ 0 w 2542"/>
              <a:gd name="T5" fmla="*/ 848 h 848"/>
              <a:gd name="T6" fmla="*/ 2542 w 2542"/>
              <a:gd name="T7" fmla="*/ 848 h 848"/>
              <a:gd name="T8" fmla="*/ 2053 w 2542"/>
              <a:gd name="T9" fmla="*/ 0 h 848"/>
            </a:gdLst>
            <a:ahLst/>
            <a:cxnLst>
              <a:cxn ang="0">
                <a:pos x="T0" y="T1"/>
              </a:cxn>
              <a:cxn ang="0">
                <a:pos x="T2" y="T3"/>
              </a:cxn>
              <a:cxn ang="0">
                <a:pos x="T4" y="T5"/>
              </a:cxn>
              <a:cxn ang="0">
                <a:pos x="T6" y="T7"/>
              </a:cxn>
              <a:cxn ang="0">
                <a:pos x="T8" y="T9"/>
              </a:cxn>
            </a:cxnLst>
            <a:rect l="0" t="0" r="r" b="b"/>
            <a:pathLst>
              <a:path w="2542" h="848">
                <a:moveTo>
                  <a:pt x="2053" y="0"/>
                </a:moveTo>
                <a:lnTo>
                  <a:pt x="491" y="0"/>
                </a:lnTo>
                <a:lnTo>
                  <a:pt x="0" y="848"/>
                </a:lnTo>
                <a:lnTo>
                  <a:pt x="2542" y="848"/>
                </a:lnTo>
                <a:lnTo>
                  <a:pt x="2053" y="0"/>
                </a:lnTo>
                <a:close/>
              </a:path>
            </a:pathLst>
          </a:custGeom>
          <a:solidFill>
            <a:srgbClr val="00867B"/>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600" b="1" i="0" u="none" strike="noStrike" kern="0" cap="none" spc="0" normalizeH="0" baseline="0" noProof="0" dirty="0">
                <a:ln>
                  <a:noFill/>
                </a:ln>
                <a:solidFill>
                  <a:sysClr val="window" lastClr="FFFFFF"/>
                </a:solidFill>
                <a:effectLst/>
                <a:uLnTx/>
                <a:uFillTx/>
                <a:latin typeface="Gotham Black" pitchFamily="50" charset="0"/>
                <a:cs typeface="Arial" panose="020B0604020202020204" pitchFamily="34" charset="0"/>
              </a:rPr>
              <a:t>Probable</a:t>
            </a:r>
          </a:p>
        </p:txBody>
      </p:sp>
      <p:sp>
        <p:nvSpPr>
          <p:cNvPr id="7" name="Freeform 10">
            <a:extLst>
              <a:ext uri="{FF2B5EF4-FFF2-40B4-BE49-F238E27FC236}">
                <a16:creationId xmlns:a16="http://schemas.microsoft.com/office/drawing/2014/main" id="{F5A48244-1C82-41E2-9EBE-BF8C19713479}"/>
              </a:ext>
            </a:extLst>
          </p:cNvPr>
          <p:cNvSpPr>
            <a:spLocks/>
          </p:cNvSpPr>
          <p:nvPr/>
        </p:nvSpPr>
        <p:spPr bwMode="auto">
          <a:xfrm>
            <a:off x="2549526" y="905710"/>
            <a:ext cx="2216150" cy="1919287"/>
          </a:xfrm>
          <a:custGeom>
            <a:avLst/>
            <a:gdLst>
              <a:gd name="T0" fmla="*/ 697 w 1396"/>
              <a:gd name="T1" fmla="*/ 0 h 1209"/>
              <a:gd name="T2" fmla="*/ 0 w 1396"/>
              <a:gd name="T3" fmla="*/ 1209 h 1209"/>
              <a:gd name="T4" fmla="*/ 1396 w 1396"/>
              <a:gd name="T5" fmla="*/ 1209 h 1209"/>
              <a:gd name="T6" fmla="*/ 697 w 1396"/>
              <a:gd name="T7" fmla="*/ 0 h 1209"/>
            </a:gdLst>
            <a:ahLst/>
            <a:cxnLst>
              <a:cxn ang="0">
                <a:pos x="T0" y="T1"/>
              </a:cxn>
              <a:cxn ang="0">
                <a:pos x="T2" y="T3"/>
              </a:cxn>
              <a:cxn ang="0">
                <a:pos x="T4" y="T5"/>
              </a:cxn>
              <a:cxn ang="0">
                <a:pos x="T6" y="T7"/>
              </a:cxn>
            </a:cxnLst>
            <a:rect l="0" t="0" r="r" b="b"/>
            <a:pathLst>
              <a:path w="1396" h="1209">
                <a:moveTo>
                  <a:pt x="697" y="0"/>
                </a:moveTo>
                <a:lnTo>
                  <a:pt x="0" y="1209"/>
                </a:lnTo>
                <a:lnTo>
                  <a:pt x="1396" y="1209"/>
                </a:lnTo>
                <a:lnTo>
                  <a:pt x="697" y="0"/>
                </a:lnTo>
                <a:close/>
              </a:path>
            </a:pathLst>
          </a:custGeom>
          <a:solidFill>
            <a:srgbClr val="00A94F"/>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br>
              <a:rPr kumimoji="0" lang="en-US" sz="26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br>
            <a:br>
              <a:rPr kumimoji="0" lang="en-US" sz="26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br>
            <a:br>
              <a:rPr kumimoji="0" lang="en-US" sz="2600" b="1"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br>
            <a:r>
              <a:rPr kumimoji="0" lang="en-US" sz="2200" b="1" i="0" u="none" strike="noStrike" kern="0" cap="none" spc="0" normalizeH="0" baseline="0" noProof="0" dirty="0">
                <a:ln>
                  <a:noFill/>
                </a:ln>
                <a:solidFill>
                  <a:sysClr val="window" lastClr="FFFFFF"/>
                </a:solidFill>
                <a:effectLst/>
                <a:uLnTx/>
                <a:uFillTx/>
                <a:latin typeface="Gotham Black" pitchFamily="50" charset="0"/>
                <a:cs typeface="Arial" panose="020B0604020202020204" pitchFamily="34" charset="0"/>
              </a:rPr>
              <a:t>Confirmado</a:t>
            </a:r>
          </a:p>
        </p:txBody>
      </p:sp>
    </p:spTree>
    <p:extLst>
      <p:ext uri="{BB962C8B-B14F-4D97-AF65-F5344CB8AC3E}">
        <p14:creationId xmlns:p14="http://schemas.microsoft.com/office/powerpoint/2010/main" val="215320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algn="ctr">
              <a:defRPr b="0" i="0"/>
            </a:pPr>
            <a:r>
              <a:rPr lang="x-none" altLang="en-US" sz="2400" dirty="0">
                <a:solidFill>
                  <a:srgbClr val="C00000"/>
                </a:solidFill>
                <a:latin typeface="Gotham Black" pitchFamily="50" charset="0"/>
              </a:rPr>
              <a:t>Ejemplo: definición de </a:t>
            </a:r>
            <a:r>
              <a:rPr lang="es-ES" altLang="en-US" sz="2400" dirty="0">
                <a:solidFill>
                  <a:srgbClr val="C00000"/>
                </a:solidFill>
                <a:latin typeface="Gotham Black" pitchFamily="50" charset="0"/>
              </a:rPr>
              <a:t>caso </a:t>
            </a:r>
            <a:r>
              <a:rPr lang="x-none" altLang="en-US" sz="2400" dirty="0">
                <a:solidFill>
                  <a:srgbClr val="C00000"/>
                </a:solidFill>
                <a:latin typeface="Gotham Black" pitchFamily="50" charset="0"/>
              </a:rPr>
              <a:t>brote </a:t>
            </a:r>
            <a:r>
              <a:rPr lang="es-ES" altLang="en-US" sz="2400" dirty="0">
                <a:solidFill>
                  <a:srgbClr val="C00000"/>
                </a:solidFill>
                <a:latin typeface="Gotham Black" pitchFamily="50" charset="0"/>
              </a:rPr>
              <a:t>de</a:t>
            </a:r>
            <a:r>
              <a:rPr lang="x-none" altLang="en-US" sz="2400" dirty="0">
                <a:solidFill>
                  <a:srgbClr val="C00000"/>
                </a:solidFill>
                <a:latin typeface="Gotham Black" pitchFamily="50" charset="0"/>
              </a:rPr>
              <a:t> cólera</a:t>
            </a:r>
          </a:p>
        </p:txBody>
      </p:sp>
      <p:sp>
        <p:nvSpPr>
          <p:cNvPr id="2" name="Content Placeholder 1"/>
          <p:cNvSpPr>
            <a:spLocks noGrp="1"/>
          </p:cNvSpPr>
          <p:nvPr>
            <p:ph sz="half" idx="4294967295"/>
          </p:nvPr>
        </p:nvSpPr>
        <p:spPr>
          <a:xfrm>
            <a:off x="5202230" y="1321143"/>
            <a:ext cx="3517581" cy="4830763"/>
          </a:xfrm>
        </p:spPr>
        <p:txBody>
          <a:bodyPr>
            <a:normAutofit/>
          </a:bodyPr>
          <a:lstStyle/>
          <a:p>
            <a:pPr marL="0" indent="0" algn="ctr">
              <a:buNone/>
              <a:defRPr b="0" i="0"/>
            </a:pPr>
            <a:r>
              <a:rPr lang="x-none" sz="2400" dirty="0">
                <a:latin typeface="Gotham Black" pitchFamily="50" charset="0"/>
              </a:rPr>
              <a:t>Elementos de la definición de casos</a:t>
            </a:r>
          </a:p>
          <a:p>
            <a:pPr marL="744538" indent="0">
              <a:lnSpc>
                <a:spcPct val="110000"/>
              </a:lnSpc>
              <a:spcBef>
                <a:spcPts val="1800"/>
              </a:spcBef>
              <a:buNone/>
              <a:defRPr b="0" i="0"/>
            </a:pPr>
            <a:r>
              <a:rPr lang="x-none" sz="3000" dirty="0">
                <a:latin typeface="Gotham Light" pitchFamily="50" charset="0"/>
              </a:rPr>
              <a:t>Causa</a:t>
            </a:r>
          </a:p>
          <a:p>
            <a:pPr marL="1201738" lvl="1" indent="-406400">
              <a:lnSpc>
                <a:spcPct val="50000"/>
              </a:lnSpc>
              <a:spcBef>
                <a:spcPts val="1800"/>
              </a:spcBef>
              <a:defRPr b="0" i="0"/>
            </a:pPr>
            <a:r>
              <a:rPr lang="x-none" sz="2600" dirty="0">
                <a:latin typeface="Gotham Light" pitchFamily="50" charset="0"/>
              </a:rPr>
              <a:t>Síntomas</a:t>
            </a:r>
          </a:p>
          <a:p>
            <a:pPr marL="1201738" lvl="1" indent="-406400">
              <a:lnSpc>
                <a:spcPct val="50000"/>
              </a:lnSpc>
              <a:spcBef>
                <a:spcPts val="1800"/>
              </a:spcBef>
              <a:defRPr b="0" i="0"/>
            </a:pPr>
            <a:r>
              <a:rPr lang="x-none" sz="2600" dirty="0">
                <a:latin typeface="Gotham Light" pitchFamily="50" charset="0"/>
              </a:rPr>
              <a:t>Laboratorio</a:t>
            </a:r>
          </a:p>
          <a:p>
            <a:pPr marL="744538" indent="0">
              <a:lnSpc>
                <a:spcPct val="110000"/>
              </a:lnSpc>
              <a:spcBef>
                <a:spcPts val="1800"/>
              </a:spcBef>
              <a:buNone/>
              <a:defRPr b="0" i="0"/>
            </a:pPr>
            <a:r>
              <a:rPr lang="x-none" dirty="0">
                <a:latin typeface="Gotham Light" pitchFamily="50" charset="0"/>
              </a:rPr>
              <a:t>Epidemiología </a:t>
            </a:r>
          </a:p>
          <a:p>
            <a:pPr marL="1201738" lvl="1" indent="-406400">
              <a:lnSpc>
                <a:spcPct val="50000"/>
              </a:lnSpc>
              <a:spcBef>
                <a:spcPts val="1800"/>
              </a:spcBef>
              <a:defRPr b="0" i="0"/>
            </a:pPr>
            <a:r>
              <a:rPr lang="x-none" sz="2600" dirty="0">
                <a:latin typeface="Gotham Light" pitchFamily="50" charset="0"/>
              </a:rPr>
              <a:t>La hora</a:t>
            </a:r>
          </a:p>
          <a:p>
            <a:pPr marL="1201738" lvl="1" indent="-406400">
              <a:lnSpc>
                <a:spcPct val="50000"/>
              </a:lnSpc>
              <a:spcBef>
                <a:spcPts val="1800"/>
              </a:spcBef>
              <a:defRPr b="0" i="0"/>
            </a:pPr>
            <a:r>
              <a:rPr lang="x-none" sz="2600" dirty="0">
                <a:latin typeface="Gotham Light" pitchFamily="50" charset="0"/>
              </a:rPr>
              <a:t>El lugar</a:t>
            </a:r>
          </a:p>
          <a:p>
            <a:pPr marL="1201738" lvl="1" indent="-406400">
              <a:lnSpc>
                <a:spcPct val="50000"/>
              </a:lnSpc>
              <a:spcBef>
                <a:spcPts val="1800"/>
              </a:spcBef>
              <a:defRPr b="0" i="0"/>
            </a:pPr>
            <a:r>
              <a:rPr lang="x-none" sz="2600" dirty="0">
                <a:latin typeface="Gotham Light" pitchFamily="50" charset="0"/>
              </a:rPr>
              <a:t>La persona</a:t>
            </a:r>
          </a:p>
          <a:p>
            <a:pPr>
              <a:defRPr b="0" i="0"/>
            </a:pPr>
            <a:endParaRPr lang="en-US" dirty="0"/>
          </a:p>
        </p:txBody>
      </p:sp>
      <p:sp>
        <p:nvSpPr>
          <p:cNvPr id="20" name="TextBox 19"/>
          <p:cNvSpPr txBox="1"/>
          <p:nvPr/>
        </p:nvSpPr>
        <p:spPr>
          <a:xfrm>
            <a:off x="1134381" y="6258124"/>
            <a:ext cx="6652800" cy="369332"/>
          </a:xfrm>
          <a:prstGeom prst="rect">
            <a:avLst/>
          </a:prstGeom>
          <a:noFill/>
          <a:ln w="9525">
            <a:noFill/>
            <a:miter lim="800000"/>
          </a:ln>
        </p:spPr>
        <p:txBody>
          <a:bodyPr wrap="square" tIns="0" bIns="0">
            <a:spAutoFit/>
          </a:bodyPr>
          <a:lstStyle/>
          <a:p>
            <a:pPr>
              <a:spcBef>
                <a:spcPct val="50000"/>
              </a:spcBef>
              <a:defRPr b="0" i="0"/>
            </a:pPr>
            <a:r>
              <a:rPr lang="x-none" sz="1200" dirty="0">
                <a:latin typeface="+mn-lt"/>
              </a:rPr>
              <a:t>Ref: Aman-Oloniyo et al. 61ª Conferencia Anual del Servicio de Inteligencia Epidemiológica (EIS, por sus siglas en inglés), Atlanta, Gerogia, abril de 2012</a:t>
            </a:r>
          </a:p>
        </p:txBody>
      </p:sp>
      <p:sp>
        <p:nvSpPr>
          <p:cNvPr id="7" name="CuadroTexto 6">
            <a:extLst>
              <a:ext uri="{FF2B5EF4-FFF2-40B4-BE49-F238E27FC236}">
                <a16:creationId xmlns:a16="http://schemas.microsoft.com/office/drawing/2014/main" id="{6F55E563-2F94-4890-A7BD-AA12341A49CB}"/>
              </a:ext>
            </a:extLst>
          </p:cNvPr>
          <p:cNvSpPr txBox="1"/>
          <p:nvPr/>
        </p:nvSpPr>
        <p:spPr>
          <a:xfrm>
            <a:off x="543149" y="1204318"/>
            <a:ext cx="2431050" cy="400110"/>
          </a:xfrm>
          <a:prstGeom prst="rect">
            <a:avLst/>
          </a:prstGeom>
          <a:noFill/>
        </p:spPr>
        <p:txBody>
          <a:bodyPr wrap="none" rtlCol="0">
            <a:spAutoFit/>
          </a:bodyPr>
          <a:lstStyle/>
          <a:p>
            <a:r>
              <a:rPr lang="es-CO" sz="2000" dirty="0">
                <a:latin typeface="Gotham Black" pitchFamily="50" charset="0"/>
              </a:rPr>
              <a:t>Caso sospechoso</a:t>
            </a:r>
          </a:p>
        </p:txBody>
      </p:sp>
      <p:sp>
        <p:nvSpPr>
          <p:cNvPr id="8" name="CuadroTexto 7">
            <a:extLst>
              <a:ext uri="{FF2B5EF4-FFF2-40B4-BE49-F238E27FC236}">
                <a16:creationId xmlns:a16="http://schemas.microsoft.com/office/drawing/2014/main" id="{40C6639C-D2AA-4A08-950C-3C44280A8BDC}"/>
              </a:ext>
            </a:extLst>
          </p:cNvPr>
          <p:cNvSpPr txBox="1"/>
          <p:nvPr/>
        </p:nvSpPr>
        <p:spPr>
          <a:xfrm>
            <a:off x="496363" y="2427652"/>
            <a:ext cx="4385355" cy="908864"/>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altLang="en-US" dirty="0">
                <a:latin typeface="Gotham Light" pitchFamily="50" charset="0"/>
              </a:rPr>
              <a:t>con al menos un episodio de diarrea intenso</a:t>
            </a:r>
            <a:endParaRPr lang="es-CO" dirty="0">
              <a:latin typeface="Gotham Light" pitchFamily="50" charset="0"/>
            </a:endParaRPr>
          </a:p>
        </p:txBody>
      </p:sp>
      <p:sp>
        <p:nvSpPr>
          <p:cNvPr id="9" name="CuadroTexto 8">
            <a:extLst>
              <a:ext uri="{FF2B5EF4-FFF2-40B4-BE49-F238E27FC236}">
                <a16:creationId xmlns:a16="http://schemas.microsoft.com/office/drawing/2014/main" id="{52CB4446-901E-4C34-99C5-225048F2FC2B}"/>
              </a:ext>
            </a:extLst>
          </p:cNvPr>
          <p:cNvSpPr txBox="1"/>
          <p:nvPr/>
        </p:nvSpPr>
        <p:spPr>
          <a:xfrm>
            <a:off x="765595" y="1833619"/>
            <a:ext cx="3618864" cy="519351"/>
          </a:xfrm>
          <a:prstGeom prst="ellipse">
            <a:avLst/>
          </a:prstGeom>
          <a:ln/>
        </p:spPr>
        <p:style>
          <a:lnRef idx="2">
            <a:schemeClr val="accent1"/>
          </a:lnRef>
          <a:fillRef idx="1">
            <a:schemeClr val="lt1"/>
          </a:fillRef>
          <a:effectRef idx="0">
            <a:schemeClr val="accent1"/>
          </a:effectRef>
          <a:fontRef idx="minor">
            <a:schemeClr val="dk1"/>
          </a:fontRef>
        </p:style>
        <p:txBody>
          <a:bodyPr wrap="none" rtlCol="0">
            <a:spAutoFit/>
          </a:bodyPr>
          <a:lstStyle/>
          <a:p>
            <a:r>
              <a:rPr lang="x-none" altLang="en-US" dirty="0">
                <a:latin typeface="Gotham Light" pitchFamily="50" charset="0"/>
              </a:rPr>
              <a:t>Residente de </a:t>
            </a:r>
            <a:r>
              <a:rPr lang="es-CO" altLang="en-US" dirty="0">
                <a:latin typeface="Gotham Light" pitchFamily="50" charset="0"/>
              </a:rPr>
              <a:t>Necoclí</a:t>
            </a:r>
            <a:endParaRPr lang="es-CO" dirty="0">
              <a:latin typeface="Gotham Light" pitchFamily="50" charset="0"/>
            </a:endParaRPr>
          </a:p>
        </p:txBody>
      </p:sp>
      <p:sp>
        <p:nvSpPr>
          <p:cNvPr id="23" name="CuadroTexto 22">
            <a:extLst>
              <a:ext uri="{FF2B5EF4-FFF2-40B4-BE49-F238E27FC236}">
                <a16:creationId xmlns:a16="http://schemas.microsoft.com/office/drawing/2014/main" id="{69DA85DF-88BB-4CF1-BD23-29FA913CE335}"/>
              </a:ext>
            </a:extLst>
          </p:cNvPr>
          <p:cNvSpPr txBox="1"/>
          <p:nvPr/>
        </p:nvSpPr>
        <p:spPr>
          <a:xfrm>
            <a:off x="338914" y="3411198"/>
            <a:ext cx="4744870" cy="519351"/>
          </a:xfrm>
          <a:prstGeom prst="ellipse">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855663" lvl="1" indent="-398463">
              <a:defRPr b="0" i="0"/>
            </a:pPr>
            <a:r>
              <a:rPr lang="es-CO" altLang="en-US" dirty="0">
                <a:latin typeface="Gotham Light" pitchFamily="50" charset="0"/>
              </a:rPr>
              <a:t>12 enero – 17 enero 2016</a:t>
            </a:r>
            <a:endParaRPr lang="x-none" altLang="en-US" dirty="0">
              <a:latin typeface="Gotham Light" pitchFamily="50" charset="0"/>
            </a:endParaRPr>
          </a:p>
        </p:txBody>
      </p:sp>
      <p:sp>
        <p:nvSpPr>
          <p:cNvPr id="14" name="CuadroTexto 13">
            <a:extLst>
              <a:ext uri="{FF2B5EF4-FFF2-40B4-BE49-F238E27FC236}">
                <a16:creationId xmlns:a16="http://schemas.microsoft.com/office/drawing/2014/main" id="{3356CFD3-9BB9-49C9-B69D-B9B0F29D1D9A}"/>
              </a:ext>
            </a:extLst>
          </p:cNvPr>
          <p:cNvSpPr txBox="1"/>
          <p:nvPr/>
        </p:nvSpPr>
        <p:spPr>
          <a:xfrm>
            <a:off x="492919" y="4190518"/>
            <a:ext cx="2402581" cy="400110"/>
          </a:xfrm>
          <a:prstGeom prst="rect">
            <a:avLst/>
          </a:prstGeom>
          <a:noFill/>
        </p:spPr>
        <p:txBody>
          <a:bodyPr wrap="none" rtlCol="0">
            <a:spAutoFit/>
          </a:bodyPr>
          <a:lstStyle/>
          <a:p>
            <a:r>
              <a:rPr lang="es-CO" sz="2000" dirty="0">
                <a:latin typeface="Gotham Black" pitchFamily="50" charset="0"/>
              </a:rPr>
              <a:t>Caso confirmado</a:t>
            </a:r>
          </a:p>
        </p:txBody>
      </p:sp>
      <p:sp>
        <p:nvSpPr>
          <p:cNvPr id="28" name="CuadroTexto 27">
            <a:extLst>
              <a:ext uri="{FF2B5EF4-FFF2-40B4-BE49-F238E27FC236}">
                <a16:creationId xmlns:a16="http://schemas.microsoft.com/office/drawing/2014/main" id="{164E5F84-36D1-4FC6-96D2-0C776450E6D7}"/>
              </a:ext>
            </a:extLst>
          </p:cNvPr>
          <p:cNvSpPr txBox="1"/>
          <p:nvPr/>
        </p:nvSpPr>
        <p:spPr>
          <a:xfrm>
            <a:off x="813431" y="4593854"/>
            <a:ext cx="4421412" cy="1558052"/>
          </a:xfrm>
          <a:prstGeom prst="ellipse">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defRPr b="0" i="0"/>
            </a:pPr>
            <a:r>
              <a:rPr lang="es-CO" altLang="en-US" sz="1600" dirty="0">
                <a:latin typeface="Gotham Light" pitchFamily="50" charset="0"/>
              </a:rPr>
              <a:t>Caso sospechoso con hisopado rectal positivo para Vibrio cholerae O1</a:t>
            </a:r>
          </a:p>
          <a:p>
            <a:pPr marL="855663" lvl="1" indent="-398463">
              <a:defRPr b="0" i="0"/>
            </a:pPr>
            <a:endParaRPr lang="x-none" altLang="en-US" sz="1600" dirty="0"/>
          </a:p>
        </p:txBody>
      </p:sp>
      <p:cxnSp>
        <p:nvCxnSpPr>
          <p:cNvPr id="27" name="Conector recto 26">
            <a:extLst>
              <a:ext uri="{FF2B5EF4-FFF2-40B4-BE49-F238E27FC236}">
                <a16:creationId xmlns:a16="http://schemas.microsoft.com/office/drawing/2014/main" id="{AD7F75AF-892F-4603-97B8-D83B3FCA3924}"/>
              </a:ext>
            </a:extLst>
          </p:cNvPr>
          <p:cNvCxnSpPr>
            <a:cxnSpLocks/>
            <a:stCxn id="9" idx="6"/>
          </p:cNvCxnSpPr>
          <p:nvPr/>
        </p:nvCxnSpPr>
        <p:spPr>
          <a:xfrm>
            <a:off x="4384459" y="2093295"/>
            <a:ext cx="1541144" cy="20010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09F55610-2E97-402D-A590-BC34B5CA8EDA}"/>
              </a:ext>
            </a:extLst>
          </p:cNvPr>
          <p:cNvCxnSpPr>
            <a:cxnSpLocks/>
            <a:stCxn id="23" idx="6"/>
          </p:cNvCxnSpPr>
          <p:nvPr/>
        </p:nvCxnSpPr>
        <p:spPr>
          <a:xfrm>
            <a:off x="5083784" y="3670874"/>
            <a:ext cx="841819" cy="41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197D750C-D57D-4515-9E28-5522578CF54A}"/>
              </a:ext>
            </a:extLst>
          </p:cNvPr>
          <p:cNvCxnSpPr>
            <a:cxnSpLocks/>
            <a:stCxn id="28" idx="6"/>
          </p:cNvCxnSpPr>
          <p:nvPr/>
        </p:nvCxnSpPr>
        <p:spPr>
          <a:xfrm flipV="1">
            <a:off x="5234843" y="2520149"/>
            <a:ext cx="658147" cy="2852731"/>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Conector recto 33">
            <a:extLst>
              <a:ext uri="{FF2B5EF4-FFF2-40B4-BE49-F238E27FC236}">
                <a16:creationId xmlns:a16="http://schemas.microsoft.com/office/drawing/2014/main" id="{D564050C-10AD-4414-9DF0-482BFFDCF620}"/>
              </a:ext>
            </a:extLst>
          </p:cNvPr>
          <p:cNvCxnSpPr>
            <a:cxnSpLocks/>
            <a:stCxn id="8" idx="6"/>
          </p:cNvCxnSpPr>
          <p:nvPr/>
        </p:nvCxnSpPr>
        <p:spPr>
          <a:xfrm flipV="1">
            <a:off x="4881718" y="2520149"/>
            <a:ext cx="1012624" cy="36193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4958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indefinite"/>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pPr algn="ctr">
              <a:defRPr b="0" i="0"/>
            </a:pPr>
            <a:r>
              <a:rPr lang="x-none" altLang="en-US" sz="2600" dirty="0">
                <a:solidFill>
                  <a:srgbClr val="C00000"/>
                </a:solidFill>
                <a:latin typeface="Gotham Black" pitchFamily="50" charset="0"/>
              </a:rPr>
              <a:t>Ejemplo: definición de </a:t>
            </a:r>
            <a:r>
              <a:rPr lang="es-ES" altLang="en-US" sz="2600" dirty="0">
                <a:solidFill>
                  <a:srgbClr val="C00000"/>
                </a:solidFill>
                <a:latin typeface="Gotham Black" pitchFamily="50" charset="0"/>
              </a:rPr>
              <a:t>caso </a:t>
            </a:r>
            <a:r>
              <a:rPr lang="x-none" altLang="en-US" sz="2600" dirty="0">
                <a:solidFill>
                  <a:srgbClr val="C00000"/>
                </a:solidFill>
                <a:latin typeface="Gotham Black" pitchFamily="50" charset="0"/>
              </a:rPr>
              <a:t>brote</a:t>
            </a:r>
            <a:r>
              <a:rPr lang="es-CO" altLang="en-US" sz="2600" dirty="0">
                <a:solidFill>
                  <a:srgbClr val="C00000"/>
                </a:solidFill>
                <a:latin typeface="Gotham Black" pitchFamily="50" charset="0"/>
              </a:rPr>
              <a:t> </a:t>
            </a:r>
            <a:r>
              <a:rPr lang="es-ES_tradnl" altLang="en-US" sz="2600" dirty="0">
                <a:solidFill>
                  <a:srgbClr val="C00000"/>
                </a:solidFill>
                <a:latin typeface="Gotham Black" pitchFamily="50" charset="0"/>
              </a:rPr>
              <a:t>de </a:t>
            </a:r>
            <a:r>
              <a:rPr lang="x-none" altLang="en-US" sz="2600" dirty="0">
                <a:solidFill>
                  <a:srgbClr val="C00000"/>
                </a:solidFill>
                <a:latin typeface="Gotham Black" pitchFamily="50" charset="0"/>
              </a:rPr>
              <a:t>cólera </a:t>
            </a:r>
          </a:p>
        </p:txBody>
      </p:sp>
      <p:sp>
        <p:nvSpPr>
          <p:cNvPr id="14339" name="Rectangle 3"/>
          <p:cNvSpPr>
            <a:spLocks noGrp="1" noChangeArrowheads="1"/>
          </p:cNvSpPr>
          <p:nvPr>
            <p:ph sz="quarter" idx="10"/>
          </p:nvPr>
        </p:nvSpPr>
        <p:spPr>
          <a:noFill/>
        </p:spPr>
        <p:txBody>
          <a:bodyPr>
            <a:normAutofit fontScale="95000"/>
          </a:bodyPr>
          <a:lstStyle/>
          <a:p>
            <a:pPr>
              <a:spcBef>
                <a:spcPts val="1800"/>
              </a:spcBef>
              <a:defRPr b="0" i="0"/>
            </a:pPr>
            <a:r>
              <a:rPr lang="x-none" altLang="en-US" dirty="0">
                <a:latin typeface="Gotham Black" pitchFamily="50" charset="0"/>
              </a:rPr>
              <a:t>Caso sospechoso:</a:t>
            </a:r>
          </a:p>
          <a:p>
            <a:pPr marL="855663" lvl="1" indent="-398463">
              <a:defRPr b="0" i="0"/>
            </a:pPr>
            <a:r>
              <a:rPr lang="es-CO" altLang="en-US" dirty="0">
                <a:latin typeface="Gotham Light" pitchFamily="50" charset="0"/>
              </a:rPr>
              <a:t>Toda persona de cinco o más años, </a:t>
            </a:r>
            <a:r>
              <a:rPr lang="x-none" altLang="en-US" dirty="0">
                <a:latin typeface="Gotham Light" pitchFamily="50" charset="0"/>
              </a:rPr>
              <a:t>con </a:t>
            </a:r>
            <a:r>
              <a:rPr lang="es-CO" altLang="en-US" dirty="0">
                <a:latin typeface="Gotham Light" pitchFamily="50" charset="0"/>
              </a:rPr>
              <a:t>más de tres deposiciones diarreicas</a:t>
            </a:r>
            <a:r>
              <a:rPr lang="x-none" altLang="en-US" dirty="0">
                <a:latin typeface="Gotham Light" pitchFamily="50" charset="0"/>
              </a:rPr>
              <a:t> </a:t>
            </a:r>
            <a:r>
              <a:rPr lang="es-CO" altLang="en-US" dirty="0">
                <a:latin typeface="Gotham Light" pitchFamily="50" charset="0"/>
              </a:rPr>
              <a:t>de inicio súbito y deshidratación, procedentes de </a:t>
            </a:r>
            <a:r>
              <a:rPr lang="es-ES" dirty="0">
                <a:latin typeface="Gotham Light" pitchFamily="50" charset="0"/>
              </a:rPr>
              <a:t>lugares con evidencia de circulación de </a:t>
            </a:r>
            <a:r>
              <a:rPr lang="es-ES" i="1" dirty="0">
                <a:latin typeface="Gotham Light" pitchFamily="50" charset="0"/>
              </a:rPr>
              <a:t>Vibrio cholerae toxigénico</a:t>
            </a:r>
            <a:r>
              <a:rPr lang="es-CO" altLang="en-US" dirty="0">
                <a:latin typeface="Gotham Light" pitchFamily="50" charset="0"/>
              </a:rPr>
              <a:t>, a partir del 12</a:t>
            </a:r>
            <a:r>
              <a:rPr lang="x-none" altLang="en-US" dirty="0">
                <a:latin typeface="Gotham Light" pitchFamily="50" charset="0"/>
              </a:rPr>
              <a:t> de enero – </a:t>
            </a:r>
            <a:r>
              <a:rPr lang="es-ES" altLang="en-US" dirty="0">
                <a:latin typeface="Gotham Light" pitchFamily="50" charset="0"/>
              </a:rPr>
              <a:t>17 de enero</a:t>
            </a:r>
            <a:r>
              <a:rPr lang="x-none" altLang="en-US" dirty="0">
                <a:latin typeface="Gotham Light" pitchFamily="50" charset="0"/>
              </a:rPr>
              <a:t> 201</a:t>
            </a:r>
            <a:r>
              <a:rPr lang="es-CO" altLang="en-US" dirty="0">
                <a:latin typeface="Gotham Light" pitchFamily="50" charset="0"/>
              </a:rPr>
              <a:t>6.</a:t>
            </a:r>
            <a:endParaRPr lang="x-none" altLang="en-US" dirty="0">
              <a:latin typeface="Gotham Light" pitchFamily="50" charset="0"/>
            </a:endParaRPr>
          </a:p>
          <a:p>
            <a:pPr>
              <a:defRPr b="0" i="0"/>
            </a:pPr>
            <a:endParaRPr lang="en-US" altLang="en-US" dirty="0">
              <a:latin typeface="Gotham Light" pitchFamily="50" charset="0"/>
            </a:endParaRPr>
          </a:p>
          <a:p>
            <a:pPr>
              <a:defRPr b="0" i="0"/>
            </a:pPr>
            <a:r>
              <a:rPr lang="x-none" altLang="en-US" dirty="0">
                <a:latin typeface="Gotham Black" pitchFamily="50" charset="0"/>
              </a:rPr>
              <a:t>Caso confirmado</a:t>
            </a:r>
            <a:r>
              <a:rPr lang="es-CO" altLang="en-US" dirty="0">
                <a:latin typeface="Gotham Black" pitchFamily="50" charset="0"/>
              </a:rPr>
              <a:t> por laboratorio</a:t>
            </a:r>
            <a:r>
              <a:rPr lang="x-none" altLang="en-US" dirty="0">
                <a:latin typeface="Gotham Black" pitchFamily="50" charset="0"/>
              </a:rPr>
              <a:t>:</a:t>
            </a:r>
          </a:p>
          <a:p>
            <a:pPr marL="855663" lvl="1" indent="-398463">
              <a:defRPr b="0" i="0"/>
            </a:pPr>
            <a:r>
              <a:rPr lang="x-none" altLang="en-US" dirty="0">
                <a:latin typeface="Gotham Light" pitchFamily="50" charset="0"/>
              </a:rPr>
              <a:t>Caso sospechoso </a:t>
            </a:r>
            <a:r>
              <a:rPr lang="es-CO" altLang="en-US" dirty="0">
                <a:latin typeface="Gotham Light" pitchFamily="50" charset="0"/>
              </a:rPr>
              <a:t>con cultivo de heces </a:t>
            </a:r>
            <a:r>
              <a:rPr lang="x-none" altLang="en-US" dirty="0">
                <a:latin typeface="Gotham Light" pitchFamily="50" charset="0"/>
              </a:rPr>
              <a:t>positivo </a:t>
            </a:r>
            <a:r>
              <a:rPr lang="es-CO" altLang="en-US" dirty="0">
                <a:latin typeface="Gotham Light" pitchFamily="50" charset="0"/>
              </a:rPr>
              <a:t>par</a:t>
            </a:r>
            <a:r>
              <a:rPr lang="x-none" altLang="en-US" dirty="0">
                <a:latin typeface="Gotham Light" pitchFamily="50" charset="0"/>
              </a:rPr>
              <a:t>a </a:t>
            </a:r>
            <a:r>
              <a:rPr lang="x-none" altLang="en-US" i="1" dirty="0">
                <a:latin typeface="Gotham Light" pitchFamily="50" charset="0"/>
              </a:rPr>
              <a:t>Vibrio cholerae</a:t>
            </a:r>
            <a:r>
              <a:rPr lang="x-none" altLang="en-US" dirty="0">
                <a:latin typeface="Gotham Light" pitchFamily="50" charset="0"/>
              </a:rPr>
              <a:t> O1</a:t>
            </a:r>
            <a:r>
              <a:rPr lang="es-CO" altLang="en-US" dirty="0">
                <a:latin typeface="Gotham Light" pitchFamily="50" charset="0"/>
              </a:rPr>
              <a:t> u O139 toxigénico</a:t>
            </a:r>
            <a:endParaRPr lang="x-none" altLang="en-US" dirty="0">
              <a:latin typeface="Gotham Light" pitchFamily="50" charset="0"/>
            </a:endParaRPr>
          </a:p>
        </p:txBody>
      </p:sp>
      <p:sp>
        <p:nvSpPr>
          <p:cNvPr id="20" name="TextBox 19"/>
          <p:cNvSpPr txBox="1"/>
          <p:nvPr/>
        </p:nvSpPr>
        <p:spPr>
          <a:xfrm>
            <a:off x="1018800" y="6221254"/>
            <a:ext cx="7373181" cy="184666"/>
          </a:xfrm>
          <a:prstGeom prst="rect">
            <a:avLst/>
          </a:prstGeom>
          <a:noFill/>
          <a:ln w="9525">
            <a:noFill/>
            <a:miter lim="800000"/>
          </a:ln>
        </p:spPr>
        <p:txBody>
          <a:bodyPr wrap="square" tIns="0" bIns="0">
            <a:spAutoFit/>
          </a:bodyPr>
          <a:lstStyle/>
          <a:p>
            <a:pPr>
              <a:spcBef>
                <a:spcPct val="50000"/>
              </a:spcBef>
              <a:defRPr b="0" i="0"/>
            </a:pPr>
            <a:r>
              <a:rPr lang="es-CO" sz="1200" dirty="0">
                <a:latin typeface="Gotham Light" pitchFamily="50" charset="0"/>
              </a:rPr>
              <a:t>Fuente: Instituto Nacional de Salud de Colombia. Protocolo de cólera. Colombia 2017</a:t>
            </a:r>
            <a:endParaRPr lang="x-none" sz="1200" dirty="0">
              <a:latin typeface="Gotham Light" pitchFamily="50" charset="0"/>
            </a:endParaRPr>
          </a:p>
        </p:txBody>
      </p:sp>
    </p:spTree>
    <p:extLst>
      <p:ext uri="{BB962C8B-B14F-4D97-AF65-F5344CB8AC3E}">
        <p14:creationId xmlns:p14="http://schemas.microsoft.com/office/powerpoint/2010/main" val="2178040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algn="ctr">
              <a:defRPr b="0" i="0"/>
            </a:pPr>
            <a:r>
              <a:rPr lang="x-none" altLang="en-US" sz="2400" dirty="0">
                <a:solidFill>
                  <a:srgbClr val="C00000"/>
                </a:solidFill>
                <a:latin typeface="Gotham Black" pitchFamily="50" charset="0"/>
              </a:rPr>
              <a:t>Paso 5: Buscar casos en forma sistemática y registrar la información</a:t>
            </a:r>
          </a:p>
        </p:txBody>
      </p:sp>
      <p:sp>
        <p:nvSpPr>
          <p:cNvPr id="46083" name="Rectangle 3"/>
          <p:cNvSpPr>
            <a:spLocks noGrp="1" noChangeArrowheads="1"/>
          </p:cNvSpPr>
          <p:nvPr>
            <p:ph sz="quarter" idx="10"/>
          </p:nvPr>
        </p:nvSpPr>
        <p:spPr>
          <a:xfrm>
            <a:off x="528637" y="1463400"/>
            <a:ext cx="8086725" cy="4538385"/>
          </a:xfrm>
        </p:spPr>
        <p:txBody>
          <a:bodyPr>
            <a:normAutofit/>
          </a:bodyPr>
          <a:lstStyle/>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Prepararse para el trabajo de campo</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Confirmar la existencia de un brote</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Verificar el diagnóstico</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Crear una definición de casos</a:t>
            </a:r>
          </a:p>
          <a:p>
            <a:pPr marL="609600" indent="-609600">
              <a:spcBef>
                <a:spcPts val="1200"/>
              </a:spcBef>
              <a:buSzTx/>
              <a:buFont typeface="Arial" charset="0"/>
              <a:buAutoNum type="arabicPeriod"/>
              <a:defRPr b="0" i="0"/>
            </a:pPr>
            <a:r>
              <a:rPr lang="x-none" altLang="en-US" dirty="0">
                <a:latin typeface="Gotham Light" pitchFamily="50" charset="0"/>
                <a:ea typeface="ＭＳ Ｐゴシック" charset="-128"/>
              </a:rPr>
              <a:t>Buscar casos en forma sistemática y registrar la información</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Realizar la epidemiología descriptiva</a:t>
            </a:r>
          </a:p>
          <a:p>
            <a:pPr marL="609600" indent="-609600">
              <a:buSzPct val="80000"/>
              <a:buFont typeface="Arial" charset="0"/>
              <a:buNone/>
              <a:defRPr b="0" i="0"/>
            </a:pPr>
            <a:endParaRPr lang="en-US" altLang="en-US" dirty="0"/>
          </a:p>
        </p:txBody>
      </p:sp>
    </p:spTree>
    <p:extLst>
      <p:ext uri="{BB962C8B-B14F-4D97-AF65-F5344CB8AC3E}">
        <p14:creationId xmlns:p14="http://schemas.microsoft.com/office/powerpoint/2010/main" val="733502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pPr algn="ctr">
              <a:defRPr b="0" i="0"/>
            </a:pPr>
            <a:r>
              <a:rPr lang="x-none" altLang="en-US" sz="2600" dirty="0">
                <a:solidFill>
                  <a:srgbClr val="C00000"/>
                </a:solidFill>
                <a:latin typeface="Gotham Black" pitchFamily="50" charset="0"/>
              </a:rPr>
              <a:t>Buscar casos en forma sistemática</a:t>
            </a:r>
          </a:p>
        </p:txBody>
      </p:sp>
      <p:sp>
        <p:nvSpPr>
          <p:cNvPr id="12291" name="Rectangle 3"/>
          <p:cNvSpPr>
            <a:spLocks noGrp="1" noChangeArrowheads="1"/>
          </p:cNvSpPr>
          <p:nvPr>
            <p:ph sz="quarter" idx="10"/>
          </p:nvPr>
        </p:nvSpPr>
        <p:spPr>
          <a:xfrm>
            <a:off x="492919" y="1387800"/>
            <a:ext cx="8086725" cy="4538385"/>
          </a:xfrm>
        </p:spPr>
        <p:txBody>
          <a:bodyPr>
            <a:normAutofit/>
          </a:bodyPr>
          <a:lstStyle/>
          <a:p>
            <a:pPr>
              <a:spcBef>
                <a:spcPts val="1200"/>
              </a:spcBef>
              <a:defRPr b="0" i="0"/>
            </a:pPr>
            <a:r>
              <a:rPr lang="x-none" altLang="en-US" dirty="0">
                <a:latin typeface="Gotham Light" pitchFamily="50" charset="0"/>
              </a:rPr>
              <a:t>Comunicarse con los centros de salud</a:t>
            </a:r>
          </a:p>
          <a:p>
            <a:pPr>
              <a:spcBef>
                <a:spcPts val="1200"/>
              </a:spcBef>
              <a:defRPr b="0" i="0"/>
            </a:pPr>
            <a:r>
              <a:rPr lang="x-none" altLang="en-US" dirty="0">
                <a:latin typeface="Gotham Light" pitchFamily="50" charset="0"/>
              </a:rPr>
              <a:t>Comunicarse con los laboratorios</a:t>
            </a:r>
          </a:p>
          <a:p>
            <a:pPr>
              <a:spcBef>
                <a:spcPts val="1200"/>
              </a:spcBef>
              <a:defRPr b="0" i="0"/>
            </a:pPr>
            <a:r>
              <a:rPr lang="x-none" altLang="en-US" dirty="0">
                <a:latin typeface="Gotham Light" pitchFamily="50" charset="0"/>
              </a:rPr>
              <a:t>Comunicarse con los trabajadores sanitarios de la comunidad</a:t>
            </a:r>
          </a:p>
          <a:p>
            <a:pPr>
              <a:spcBef>
                <a:spcPts val="1200"/>
              </a:spcBef>
              <a:defRPr b="0" i="0"/>
            </a:pPr>
            <a:r>
              <a:rPr lang="x-none" altLang="en-US" dirty="0">
                <a:latin typeface="Gotham Light" pitchFamily="50" charset="0"/>
              </a:rPr>
              <a:t>Comunicarse con otros </a:t>
            </a:r>
            <a:r>
              <a:rPr lang="es-ES" altLang="en-US" dirty="0">
                <a:latin typeface="Gotham Light" pitchFamily="50" charset="0"/>
              </a:rPr>
              <a:t>departamentos o d</a:t>
            </a:r>
            <a:r>
              <a:rPr lang="x-none" altLang="en-US" dirty="0">
                <a:latin typeface="Gotham Light" pitchFamily="50" charset="0"/>
              </a:rPr>
              <a:t>istritos</a:t>
            </a:r>
          </a:p>
          <a:p>
            <a:pPr>
              <a:spcBef>
                <a:spcPts val="1200"/>
              </a:spcBef>
              <a:defRPr b="0" i="0"/>
            </a:pPr>
            <a:r>
              <a:rPr lang="x-none" altLang="en-US" dirty="0">
                <a:latin typeface="Gotham Light" pitchFamily="50" charset="0"/>
              </a:rPr>
              <a:t>Conversar con los pacientes</a:t>
            </a:r>
          </a:p>
          <a:p>
            <a:pPr>
              <a:spcBef>
                <a:spcPts val="1200"/>
              </a:spcBef>
              <a:defRPr b="0" i="0"/>
            </a:pPr>
            <a:r>
              <a:rPr lang="x-none" altLang="en-US" dirty="0">
                <a:latin typeface="Gotham Light" pitchFamily="50" charset="0"/>
              </a:rPr>
              <a:t>¿Medios de comunicación?</a:t>
            </a:r>
          </a:p>
        </p:txBody>
      </p:sp>
    </p:spTree>
    <p:extLst>
      <p:ext uri="{BB962C8B-B14F-4D97-AF65-F5344CB8AC3E}">
        <p14:creationId xmlns:p14="http://schemas.microsoft.com/office/powerpoint/2010/main" val="344210937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Autofit/>
          </a:bodyPr>
          <a:lstStyle/>
          <a:p>
            <a:pPr algn="ctr">
              <a:defRPr b="0" i="0"/>
            </a:pPr>
            <a:r>
              <a:rPr lang="x-none" altLang="en-US" sz="2400" dirty="0">
                <a:solidFill>
                  <a:srgbClr val="C00000"/>
                </a:solidFill>
                <a:latin typeface="Gotham Black" pitchFamily="50" charset="0"/>
              </a:rPr>
              <a:t>Registrar la información en forma sistemática. </a:t>
            </a:r>
            <a:r>
              <a:rPr lang="x-none" altLang="en-US" sz="2400" dirty="0">
                <a:solidFill>
                  <a:srgbClr val="C00000"/>
                </a:solidFill>
                <a:latin typeface="Gotham Black" pitchFamily="50" charset="0"/>
                <a:ea typeface="ＭＳ Ｐゴシック" pitchFamily="34" charset="-128"/>
              </a:rPr>
              <a:t>—</a:t>
            </a:r>
            <a:r>
              <a:rPr lang="x-none" altLang="en-US" sz="2400" dirty="0">
                <a:solidFill>
                  <a:srgbClr val="C00000"/>
                </a:solidFill>
                <a:latin typeface="Gotham Black" pitchFamily="50" charset="0"/>
              </a:rPr>
              <a:t> </a:t>
            </a:r>
            <a:br>
              <a:rPr lang="x-none" altLang="en-US" sz="2400" dirty="0">
                <a:solidFill>
                  <a:srgbClr val="C00000"/>
                </a:solidFill>
                <a:latin typeface="Gotham Black" pitchFamily="50" charset="0"/>
              </a:rPr>
            </a:br>
            <a:r>
              <a:rPr lang="x-none" altLang="en-US" sz="2400" dirty="0">
                <a:solidFill>
                  <a:srgbClr val="C00000"/>
                </a:solidFill>
                <a:latin typeface="Gotham Black" pitchFamily="50" charset="0"/>
              </a:rPr>
              <a:t>Lista de </a:t>
            </a:r>
            <a:r>
              <a:rPr lang="es-CO" altLang="en-US" sz="2400" dirty="0">
                <a:solidFill>
                  <a:srgbClr val="C00000"/>
                </a:solidFill>
                <a:latin typeface="Gotham Black" pitchFamily="50" charset="0"/>
              </a:rPr>
              <a:t>caso</a:t>
            </a:r>
            <a:r>
              <a:rPr lang="x-none" altLang="en-US" sz="2400" dirty="0">
                <a:solidFill>
                  <a:srgbClr val="C00000"/>
                </a:solidFill>
                <a:latin typeface="Gotham Black" pitchFamily="50" charset="0"/>
              </a:rPr>
              <a:t>s</a:t>
            </a:r>
          </a:p>
        </p:txBody>
      </p:sp>
      <p:graphicFrame>
        <p:nvGraphicFramePr>
          <p:cNvPr id="603139" name="Group 3"/>
          <p:cNvGraphicFramePr>
            <a:graphicFrameLocks noGrp="1"/>
          </p:cNvGraphicFramePr>
          <p:nvPr>
            <p:ph sz="quarter" idx="10"/>
            <p:extLst>
              <p:ext uri="{D42A27DB-BD31-4B8C-83A1-F6EECF244321}">
                <p14:modId xmlns:p14="http://schemas.microsoft.com/office/powerpoint/2010/main" val="1405118216"/>
              </p:ext>
            </p:extLst>
          </p:nvPr>
        </p:nvGraphicFramePr>
        <p:xfrm>
          <a:off x="493713" y="1114425"/>
          <a:ext cx="8086720" cy="4438011"/>
        </p:xfrm>
        <a:graphic>
          <a:graphicData uri="http://schemas.openxmlformats.org/drawingml/2006/table">
            <a:tbl>
              <a:tblPr>
                <a:effectLst/>
              </a:tblPr>
              <a:tblGrid>
                <a:gridCol w="803916">
                  <a:extLst>
                    <a:ext uri="{9D8B030D-6E8A-4147-A177-3AD203B41FA5}">
                      <a16:colId xmlns:a16="http://schemas.microsoft.com/office/drawing/2014/main" val="20000"/>
                    </a:ext>
                  </a:extLst>
                </a:gridCol>
                <a:gridCol w="1161382">
                  <a:extLst>
                    <a:ext uri="{9D8B030D-6E8A-4147-A177-3AD203B41FA5}">
                      <a16:colId xmlns:a16="http://schemas.microsoft.com/office/drawing/2014/main" val="20001"/>
                    </a:ext>
                  </a:extLst>
                </a:gridCol>
                <a:gridCol w="903389">
                  <a:extLst>
                    <a:ext uri="{9D8B030D-6E8A-4147-A177-3AD203B41FA5}">
                      <a16:colId xmlns:a16="http://schemas.microsoft.com/office/drawing/2014/main" val="20002"/>
                    </a:ext>
                  </a:extLst>
                </a:gridCol>
                <a:gridCol w="1058400">
                  <a:extLst>
                    <a:ext uri="{9D8B030D-6E8A-4147-A177-3AD203B41FA5}">
                      <a16:colId xmlns:a16="http://schemas.microsoft.com/office/drawing/2014/main" val="20003"/>
                    </a:ext>
                  </a:extLst>
                </a:gridCol>
                <a:gridCol w="982800">
                  <a:extLst>
                    <a:ext uri="{9D8B030D-6E8A-4147-A177-3AD203B41FA5}">
                      <a16:colId xmlns:a16="http://schemas.microsoft.com/office/drawing/2014/main" val="20004"/>
                    </a:ext>
                  </a:extLst>
                </a:gridCol>
                <a:gridCol w="1364954">
                  <a:extLst>
                    <a:ext uri="{9D8B030D-6E8A-4147-A177-3AD203B41FA5}">
                      <a16:colId xmlns:a16="http://schemas.microsoft.com/office/drawing/2014/main" val="20005"/>
                    </a:ext>
                  </a:extLst>
                </a:gridCol>
                <a:gridCol w="753288">
                  <a:extLst>
                    <a:ext uri="{9D8B030D-6E8A-4147-A177-3AD203B41FA5}">
                      <a16:colId xmlns:a16="http://schemas.microsoft.com/office/drawing/2014/main" val="20006"/>
                    </a:ext>
                  </a:extLst>
                </a:gridCol>
                <a:gridCol w="1058591">
                  <a:extLst>
                    <a:ext uri="{9D8B030D-6E8A-4147-A177-3AD203B41FA5}">
                      <a16:colId xmlns:a16="http://schemas.microsoft.com/office/drawing/2014/main" val="20007"/>
                    </a:ext>
                  </a:extLst>
                </a:gridCol>
              </a:tblGrid>
              <a:tr h="457249">
                <a:tc rowSpan="2">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endParaRPr kumimoji="0" lang="es-CO" sz="1400" b="0" i="0" u="none" strike="noStrike" cap="none" normalizeH="0" baseline="0" dirty="0">
                        <a:ln>
                          <a:noFill/>
                        </a:ln>
                        <a:solidFill>
                          <a:schemeClr val="tx1"/>
                        </a:solidFill>
                        <a:latin typeface="Gotham Black" pitchFamily="50"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Black" pitchFamily="50" charset="0"/>
                          <a:cs typeface="Times New Roman" pitchFamily="18" charset="0"/>
                        </a:rPr>
                        <a:t>Número de caso</a:t>
                      </a:r>
                    </a:p>
                  </a:txBody>
                  <a:tcPr marL="91822" marR="91822"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30196"/>
                      </a:schemeClr>
                    </a:solidFill>
                  </a:tcPr>
                </a:tc>
                <a:tc rowSpan="2">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endParaRPr kumimoji="0" lang="es-CO" sz="1400" b="0" i="0" u="none" strike="noStrike" cap="none" normalizeH="0" baseline="0" dirty="0">
                        <a:ln>
                          <a:noFill/>
                        </a:ln>
                        <a:solidFill>
                          <a:schemeClr val="tx1"/>
                        </a:solidFill>
                        <a:latin typeface="Gotham Black" pitchFamily="50"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Black" pitchFamily="50" charset="0"/>
                          <a:cs typeface="Times New Roman" pitchFamily="18" charset="0"/>
                        </a:rPr>
                        <a:t>Fecha de inicio de los </a:t>
                      </a:r>
                    </a:p>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Black" pitchFamily="50" charset="0"/>
                          <a:cs typeface="Times New Roman" pitchFamily="18" charset="0"/>
                        </a:rPr>
                        <a:t>síntomas</a:t>
                      </a:r>
                    </a:p>
                  </a:txBody>
                  <a:tcPr marL="91822" marR="91822"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30196"/>
                      </a:schemeClr>
                    </a:solidFill>
                  </a:tcPr>
                </a:tc>
                <a:tc gridSpan="3">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Black" pitchFamily="50" charset="0"/>
                          <a:cs typeface="Times New Roman" pitchFamily="18" charset="0"/>
                        </a:rPr>
                        <a:t>Signos o síntomas</a:t>
                      </a:r>
                    </a:p>
                  </a:txBody>
                  <a:tcPr marL="91822" marR="91822" marT="45725" marB="45725"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30196"/>
                      </a:schemeClr>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Black" pitchFamily="50" charset="0"/>
                          <a:cs typeface="Times New Roman" pitchFamily="18" charset="0"/>
                        </a:rPr>
                        <a:t>Análisis de laboratorio</a:t>
                      </a:r>
                    </a:p>
                  </a:txBody>
                  <a:tcPr marL="91822" marR="91822" marT="45725" marB="45725"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30196"/>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Black" pitchFamily="50" charset="0"/>
                          <a:cs typeface="Times New Roman" pitchFamily="18" charset="0"/>
                        </a:rPr>
                        <a:t>Información demográfica</a:t>
                      </a:r>
                    </a:p>
                  </a:txBody>
                  <a:tcPr marL="91822" marR="91822" marT="45725" marB="45725"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30196"/>
                      </a:schemeClr>
                    </a:solidFill>
                  </a:tcPr>
                </a:tc>
                <a:tc hMerge="1">
                  <a:txBody>
                    <a:bodyPr/>
                    <a:lstStyle/>
                    <a:p>
                      <a:endParaRPr lang="en-US"/>
                    </a:p>
                  </a:txBody>
                  <a:tcPr/>
                </a:tc>
                <a:extLst>
                  <a:ext uri="{0D108BD9-81ED-4DB2-BD59-A6C34878D82A}">
                    <a16:rowId xmlns:a16="http://schemas.microsoft.com/office/drawing/2014/main" val="10000"/>
                  </a:ext>
                </a:extLst>
              </a:tr>
              <a:tr h="871821">
                <a:tc vMerge="1">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Light" pitchFamily="50" charset="0"/>
                          <a:cs typeface="Times New Roman" pitchFamily="18" charset="0"/>
                        </a:rPr>
                        <a:t>Número de caso</a:t>
                      </a:r>
                    </a:p>
                  </a:txBody>
                  <a:tcPr marL="91822" marR="91822" marT="45725" marB="45725"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66">
                        <a:alpha val="30196"/>
                      </a:srgbClr>
                    </a:solidFill>
                  </a:tcPr>
                </a:tc>
                <a:tc vMerge="1">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Light" pitchFamily="50" charset="0"/>
                          <a:cs typeface="Times New Roman" pitchFamily="18" charset="0"/>
                        </a:rPr>
                        <a:t>Fecha de inicio de los </a:t>
                      </a:r>
                    </a:p>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Light" pitchFamily="50" charset="0"/>
                          <a:cs typeface="Times New Roman" pitchFamily="18" charset="0"/>
                        </a:rPr>
                        <a:t>síntomas</a:t>
                      </a:r>
                    </a:p>
                  </a:txBody>
                  <a:tcPr marL="91822" marR="91822" marT="45725" marB="45725"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66">
                        <a:alpha val="30196"/>
                      </a:srgbClr>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Black" pitchFamily="50" charset="0"/>
                          <a:cs typeface="Times New Roman" pitchFamily="18" charset="0"/>
                        </a:rPr>
                        <a:t>Diarrea</a:t>
                      </a:r>
                    </a:p>
                  </a:txBody>
                  <a:tcPr marL="91822" marR="91822" marT="45725" marB="45725"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30196"/>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Black" pitchFamily="50" charset="0"/>
                          <a:cs typeface="Times New Roman" pitchFamily="18" charset="0"/>
                        </a:rPr>
                        <a:t>Vómitos</a:t>
                      </a:r>
                    </a:p>
                  </a:txBody>
                  <a:tcPr marL="91822" marR="91822" marT="45725" marB="45725"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30196"/>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Black" pitchFamily="50" charset="0"/>
                          <a:cs typeface="Times New Roman" pitchFamily="18" charset="0"/>
                        </a:rPr>
                        <a:t>Fiebre &gt;37</a:t>
                      </a:r>
                      <a:r>
                        <a:rPr kumimoji="0" lang="x-none" sz="1400" b="0" i="0" u="none" strike="noStrike" cap="none" normalizeH="0" baseline="30000" dirty="0">
                          <a:ln>
                            <a:noFill/>
                          </a:ln>
                          <a:solidFill>
                            <a:schemeClr val="tx1"/>
                          </a:solidFill>
                          <a:latin typeface="Gotham Black" pitchFamily="50" charset="0"/>
                          <a:cs typeface="Times New Roman" pitchFamily="18" charset="0"/>
                        </a:rPr>
                        <a:t>o</a:t>
                      </a:r>
                      <a:r>
                        <a:rPr kumimoji="0" lang="x-none" sz="1400" b="0" i="0" u="none" strike="noStrike" cap="none" normalizeH="0" baseline="0" dirty="0">
                          <a:ln>
                            <a:noFill/>
                          </a:ln>
                          <a:solidFill>
                            <a:schemeClr val="tx1"/>
                          </a:solidFill>
                          <a:latin typeface="Gotham Black" pitchFamily="50" charset="0"/>
                          <a:cs typeface="Times New Roman" pitchFamily="18" charset="0"/>
                        </a:rPr>
                        <a:t>C</a:t>
                      </a:r>
                    </a:p>
                  </a:txBody>
                  <a:tcPr marL="91822" marR="91822" marT="45725" marB="45725"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30196"/>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Black" pitchFamily="50" charset="0"/>
                          <a:cs typeface="Times New Roman" pitchFamily="18" charset="0"/>
                        </a:rPr>
                        <a:t>Coprocultivo</a:t>
                      </a:r>
                    </a:p>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Black" pitchFamily="50" charset="0"/>
                          <a:cs typeface="Times New Roman" pitchFamily="18" charset="0"/>
                        </a:rPr>
                        <a:t>Resultado</a:t>
                      </a:r>
                    </a:p>
                  </a:txBody>
                  <a:tcPr marL="91822" marR="91822" marT="45725" marB="45725"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30196"/>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Black" pitchFamily="50" charset="0"/>
                          <a:cs typeface="Times New Roman" pitchFamily="18" charset="0"/>
                        </a:rPr>
                        <a:t>Edad</a:t>
                      </a:r>
                    </a:p>
                  </a:txBody>
                  <a:tcPr marL="91822" marR="91822" marT="45725" marB="45725" anchor="b"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30196"/>
                      </a:schemeClr>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Black" pitchFamily="50" charset="0"/>
                          <a:cs typeface="Times New Roman" pitchFamily="18" charset="0"/>
                        </a:rPr>
                        <a:t>Género</a:t>
                      </a:r>
                    </a:p>
                  </a:txBody>
                  <a:tcPr marL="91822" marR="91822" marT="45725" marB="45725"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30196"/>
                      </a:schemeClr>
                    </a:solidFill>
                  </a:tcPr>
                </a:tc>
                <a:extLst>
                  <a:ext uri="{0D108BD9-81ED-4DB2-BD59-A6C34878D82A}">
                    <a16:rowId xmlns:a16="http://schemas.microsoft.com/office/drawing/2014/main" val="10001"/>
                  </a:ext>
                </a:extLst>
              </a:tr>
              <a:tr h="502920">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1</a:t>
                      </a:r>
                    </a:p>
                  </a:txBody>
                  <a:tcPr marL="91822" marR="91822" marT="45725" marB="4572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es-CO" sz="1400" b="0" i="0" u="none" strike="noStrike" cap="none" normalizeH="0" baseline="0" dirty="0">
                          <a:ln>
                            <a:noFill/>
                          </a:ln>
                          <a:solidFill>
                            <a:schemeClr val="tx1"/>
                          </a:solidFill>
                          <a:latin typeface="Gotham Light" pitchFamily="50" charset="0"/>
                          <a:cs typeface="Times New Roman" pitchFamily="18" charset="0"/>
                        </a:rPr>
                        <a:t>12</a:t>
                      </a:r>
                      <a:r>
                        <a:rPr kumimoji="0" lang="x-none" sz="1400" b="0" i="0" u="none" strike="noStrike" cap="none" normalizeH="0" baseline="0" dirty="0">
                          <a:ln>
                            <a:noFill/>
                          </a:ln>
                          <a:solidFill>
                            <a:schemeClr val="tx1"/>
                          </a:solidFill>
                          <a:latin typeface="Gotham Light" pitchFamily="50" charset="0"/>
                          <a:cs typeface="Times New Roman" pitchFamily="18" charset="0"/>
                        </a:rPr>
                        <a:t>/0</a:t>
                      </a:r>
                      <a:r>
                        <a:rPr kumimoji="0" lang="es-CO" sz="1400" b="0" i="0" u="none" strike="noStrike" cap="none" normalizeH="0" baseline="0" dirty="0">
                          <a:ln>
                            <a:noFill/>
                          </a:ln>
                          <a:solidFill>
                            <a:schemeClr val="tx1"/>
                          </a:solidFill>
                          <a:latin typeface="Gotham Light" pitchFamily="50" charset="0"/>
                          <a:cs typeface="Times New Roman" pitchFamily="18" charset="0"/>
                        </a:rPr>
                        <a:t>1</a:t>
                      </a:r>
                      <a:r>
                        <a:rPr kumimoji="0" lang="x-none" sz="1400" b="0" i="0" u="none" strike="noStrike" cap="none" normalizeH="0" baseline="0" dirty="0">
                          <a:ln>
                            <a:noFill/>
                          </a:ln>
                          <a:solidFill>
                            <a:schemeClr val="tx1"/>
                          </a:solidFill>
                          <a:latin typeface="Gotham Light" pitchFamily="50" charset="0"/>
                          <a:cs typeface="Times New Roman" pitchFamily="18" charset="0"/>
                        </a:rPr>
                        <a:t>/1</a:t>
                      </a:r>
                      <a:r>
                        <a:rPr kumimoji="0" lang="es-CO" sz="1400" b="0" i="0" u="none" strike="noStrike" cap="none" normalizeH="0" baseline="0" dirty="0">
                          <a:ln>
                            <a:noFill/>
                          </a:ln>
                          <a:solidFill>
                            <a:schemeClr val="tx1"/>
                          </a:solidFill>
                          <a:latin typeface="Gotham Light" pitchFamily="50" charset="0"/>
                          <a:cs typeface="Times New Roman" pitchFamily="18" charset="0"/>
                        </a:rPr>
                        <a:t>6</a:t>
                      </a:r>
                      <a:endParaRPr kumimoji="0" lang="x-none" sz="1400" b="0" i="0" u="none" strike="noStrike" cap="none" normalizeH="0" baseline="0" dirty="0">
                        <a:ln>
                          <a:noFill/>
                        </a:ln>
                        <a:solidFill>
                          <a:schemeClr val="tx1"/>
                        </a:solidFill>
                        <a:latin typeface="Gotham Light" pitchFamily="50" charset="0"/>
                        <a:cs typeface="Times New Roman" pitchFamily="18" charset="0"/>
                      </a:endParaRP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S</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Light" pitchFamily="50" charset="0"/>
                          <a:cs typeface="Times New Roman" pitchFamily="18" charset="0"/>
                        </a:rPr>
                        <a:t>S</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Light" pitchFamily="50" charset="0"/>
                          <a:cs typeface="Times New Roman" pitchFamily="18" charset="0"/>
                        </a:rPr>
                        <a:t>No se ha hecho</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Light" pitchFamily="50" charset="0"/>
                          <a:cs typeface="Times New Roman" pitchFamily="18" charset="0"/>
                        </a:rPr>
                        <a:t>Positivo</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19</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es-ES" sz="1400" b="0" i="0" u="none" strike="noStrike" cap="none" normalizeH="0" baseline="0" dirty="0">
                          <a:ln>
                            <a:noFill/>
                          </a:ln>
                          <a:solidFill>
                            <a:schemeClr val="tx1"/>
                          </a:solidFill>
                          <a:latin typeface="Gotham Light" pitchFamily="50" charset="0"/>
                          <a:cs typeface="Times New Roman" pitchFamily="18" charset="0"/>
                        </a:rPr>
                        <a:t>M</a:t>
                      </a:r>
                      <a:endParaRPr kumimoji="0" lang="x-none" sz="1400" b="0" i="0" u="none" strike="noStrike" cap="none" normalizeH="0" baseline="0" dirty="0">
                        <a:ln>
                          <a:noFill/>
                        </a:ln>
                        <a:solidFill>
                          <a:schemeClr val="tx1"/>
                        </a:solidFill>
                        <a:latin typeface="Gotham Light" pitchFamily="50" charset="0"/>
                        <a:cs typeface="Times New Roman" pitchFamily="18" charset="0"/>
                      </a:endParaRPr>
                    </a:p>
                  </a:txBody>
                  <a:tcPr marL="91822" marR="91822"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2920">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2</a:t>
                      </a:r>
                    </a:p>
                  </a:txBody>
                  <a:tcPr marL="91822" marR="91822" marT="45725" marB="4572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es-CO" sz="1400" b="0" i="0" u="none" strike="noStrike" cap="none" normalizeH="0" baseline="0" dirty="0">
                          <a:ln>
                            <a:noFill/>
                          </a:ln>
                          <a:solidFill>
                            <a:schemeClr val="tx1"/>
                          </a:solidFill>
                          <a:latin typeface="Gotham Light" pitchFamily="50" charset="0"/>
                          <a:cs typeface="Times New Roman" pitchFamily="18" charset="0"/>
                        </a:rPr>
                        <a:t>12</a:t>
                      </a:r>
                      <a:r>
                        <a:rPr kumimoji="0" lang="x-none" sz="1400" b="0" i="0" u="none" strike="noStrike" cap="none" normalizeH="0" baseline="0" dirty="0">
                          <a:ln>
                            <a:noFill/>
                          </a:ln>
                          <a:solidFill>
                            <a:schemeClr val="tx1"/>
                          </a:solidFill>
                          <a:latin typeface="Gotham Light" pitchFamily="50" charset="0"/>
                          <a:cs typeface="Times New Roman" pitchFamily="18" charset="0"/>
                        </a:rPr>
                        <a:t>/0</a:t>
                      </a:r>
                      <a:r>
                        <a:rPr kumimoji="0" lang="es-CO" sz="1400" b="0" i="0" u="none" strike="noStrike" cap="none" normalizeH="0" baseline="0" dirty="0">
                          <a:ln>
                            <a:noFill/>
                          </a:ln>
                          <a:solidFill>
                            <a:schemeClr val="tx1"/>
                          </a:solidFill>
                          <a:latin typeface="Gotham Light" pitchFamily="50" charset="0"/>
                          <a:cs typeface="Times New Roman" pitchFamily="18" charset="0"/>
                        </a:rPr>
                        <a:t>1</a:t>
                      </a:r>
                      <a:r>
                        <a:rPr kumimoji="0" lang="x-none" sz="1400" b="0" i="0" u="none" strike="noStrike" cap="none" normalizeH="0" baseline="0" dirty="0">
                          <a:ln>
                            <a:noFill/>
                          </a:ln>
                          <a:solidFill>
                            <a:schemeClr val="tx1"/>
                          </a:solidFill>
                          <a:latin typeface="Gotham Light" pitchFamily="50" charset="0"/>
                          <a:cs typeface="Times New Roman" pitchFamily="18" charset="0"/>
                        </a:rPr>
                        <a:t>/1</a:t>
                      </a:r>
                      <a:r>
                        <a:rPr kumimoji="0" lang="es-CO" sz="1400" b="0" i="0" u="none" strike="noStrike" cap="none" normalizeH="0" baseline="0" dirty="0">
                          <a:ln>
                            <a:noFill/>
                          </a:ln>
                          <a:solidFill>
                            <a:schemeClr val="tx1"/>
                          </a:solidFill>
                          <a:latin typeface="Gotham Light" pitchFamily="50" charset="0"/>
                          <a:cs typeface="Times New Roman" pitchFamily="18" charset="0"/>
                        </a:rPr>
                        <a:t>6</a:t>
                      </a:r>
                      <a:endParaRPr kumimoji="0" lang="x-none" sz="1400" b="0" i="0" u="none" strike="noStrike" cap="none" normalizeH="0" baseline="0" dirty="0">
                        <a:ln>
                          <a:noFill/>
                        </a:ln>
                        <a:solidFill>
                          <a:schemeClr val="tx1"/>
                        </a:solidFill>
                        <a:latin typeface="Gotham Light" pitchFamily="50" charset="0"/>
                        <a:cs typeface="Times New Roman" pitchFamily="18" charset="0"/>
                      </a:endParaRP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N</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S</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Light" pitchFamily="50" charset="0"/>
                          <a:cs typeface="Times New Roman" pitchFamily="18" charset="0"/>
                        </a:rPr>
                        <a:t>N</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Light" pitchFamily="50" charset="0"/>
                          <a:cs typeface="Times New Roman" pitchFamily="18" charset="0"/>
                        </a:rPr>
                        <a:t>Negativo</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17</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es-ES" sz="1400" b="0" i="0" u="none" strike="noStrike" cap="none" normalizeH="0" baseline="0" dirty="0">
                          <a:ln>
                            <a:noFill/>
                          </a:ln>
                          <a:solidFill>
                            <a:schemeClr val="tx1"/>
                          </a:solidFill>
                          <a:latin typeface="Gotham Light" pitchFamily="50" charset="0"/>
                          <a:cs typeface="Times New Roman" pitchFamily="18" charset="0"/>
                        </a:rPr>
                        <a:t>M</a:t>
                      </a:r>
                      <a:endParaRPr kumimoji="0" lang="x-none" sz="1400" b="0" i="0" u="none" strike="noStrike" cap="none" normalizeH="0" baseline="0" dirty="0">
                        <a:ln>
                          <a:noFill/>
                        </a:ln>
                        <a:solidFill>
                          <a:schemeClr val="tx1"/>
                        </a:solidFill>
                        <a:latin typeface="Gotham Light" pitchFamily="50" charset="0"/>
                        <a:cs typeface="Times New Roman" pitchFamily="18" charset="0"/>
                      </a:endParaRPr>
                    </a:p>
                  </a:txBody>
                  <a:tcPr marL="91822" marR="91822"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2920">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3</a:t>
                      </a:r>
                    </a:p>
                  </a:txBody>
                  <a:tcPr marL="91822" marR="91822" marT="45725" marB="4572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es-CO" sz="1400" b="0" i="0" u="none" strike="noStrike" cap="none" normalizeH="0" baseline="0" dirty="0">
                          <a:ln>
                            <a:noFill/>
                          </a:ln>
                          <a:solidFill>
                            <a:schemeClr val="tx1"/>
                          </a:solidFill>
                          <a:latin typeface="Gotham Light" pitchFamily="50" charset="0"/>
                          <a:cs typeface="Times New Roman" pitchFamily="18" charset="0"/>
                        </a:rPr>
                        <a:t>14</a:t>
                      </a:r>
                      <a:r>
                        <a:rPr kumimoji="0" lang="x-none" sz="1400" b="0" i="0" u="none" strike="noStrike" cap="none" normalizeH="0" baseline="0" dirty="0">
                          <a:ln>
                            <a:noFill/>
                          </a:ln>
                          <a:solidFill>
                            <a:schemeClr val="tx1"/>
                          </a:solidFill>
                          <a:latin typeface="Gotham Light" pitchFamily="50" charset="0"/>
                          <a:cs typeface="Times New Roman" pitchFamily="18" charset="0"/>
                        </a:rPr>
                        <a:t>/0</a:t>
                      </a:r>
                      <a:r>
                        <a:rPr kumimoji="0" lang="es-CO" sz="1400" b="0" i="0" u="none" strike="noStrike" cap="none" normalizeH="0" baseline="0" dirty="0">
                          <a:ln>
                            <a:noFill/>
                          </a:ln>
                          <a:solidFill>
                            <a:schemeClr val="tx1"/>
                          </a:solidFill>
                          <a:latin typeface="Gotham Light" pitchFamily="50" charset="0"/>
                          <a:cs typeface="Times New Roman" pitchFamily="18" charset="0"/>
                        </a:rPr>
                        <a:t>1</a:t>
                      </a:r>
                      <a:r>
                        <a:rPr kumimoji="0" lang="x-none" sz="1400" b="0" i="0" u="none" strike="noStrike" cap="none" normalizeH="0" baseline="0" dirty="0">
                          <a:ln>
                            <a:noFill/>
                          </a:ln>
                          <a:solidFill>
                            <a:schemeClr val="tx1"/>
                          </a:solidFill>
                          <a:latin typeface="Gotham Light" pitchFamily="50" charset="0"/>
                          <a:cs typeface="Times New Roman" pitchFamily="18" charset="0"/>
                        </a:rPr>
                        <a:t>/1</a:t>
                      </a:r>
                      <a:r>
                        <a:rPr kumimoji="0" lang="es-CO" sz="1400" b="0" i="0" u="none" strike="noStrike" cap="none" normalizeH="0" baseline="0" dirty="0">
                          <a:ln>
                            <a:noFill/>
                          </a:ln>
                          <a:solidFill>
                            <a:schemeClr val="tx1"/>
                          </a:solidFill>
                          <a:latin typeface="Gotham Light" pitchFamily="50" charset="0"/>
                          <a:cs typeface="Times New Roman" pitchFamily="18" charset="0"/>
                        </a:rPr>
                        <a:t>6</a:t>
                      </a:r>
                      <a:endParaRPr kumimoji="0" lang="x-none" sz="1400" b="0" i="0" u="none" strike="noStrike" cap="none" normalizeH="0" baseline="0" dirty="0">
                        <a:ln>
                          <a:noFill/>
                        </a:ln>
                        <a:solidFill>
                          <a:schemeClr val="tx1"/>
                        </a:solidFill>
                        <a:latin typeface="Gotham Light" pitchFamily="50" charset="0"/>
                        <a:cs typeface="Times New Roman" pitchFamily="18" charset="0"/>
                      </a:endParaRP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N</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S</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N</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Light" pitchFamily="50" charset="0"/>
                          <a:cs typeface="Times New Roman" pitchFamily="18" charset="0"/>
                        </a:rPr>
                        <a:t>Positivo</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23</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F</a:t>
                      </a:r>
                    </a:p>
                  </a:txBody>
                  <a:tcPr marL="91822" marR="91822"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02920">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4</a:t>
                      </a:r>
                    </a:p>
                  </a:txBody>
                  <a:tcPr marL="91822" marR="91822" marT="45725" marB="4572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es-CO" sz="1400" b="0" i="0" u="none" strike="noStrike" cap="none" normalizeH="0" baseline="0" dirty="0">
                          <a:ln>
                            <a:noFill/>
                          </a:ln>
                          <a:solidFill>
                            <a:schemeClr val="tx1"/>
                          </a:solidFill>
                          <a:latin typeface="Gotham Light" pitchFamily="50" charset="0"/>
                          <a:cs typeface="Times New Roman" pitchFamily="18" charset="0"/>
                        </a:rPr>
                        <a:t>15</a:t>
                      </a:r>
                      <a:r>
                        <a:rPr kumimoji="0" lang="x-none" sz="1400" b="0" i="0" u="none" strike="noStrike" cap="none" normalizeH="0" baseline="0" dirty="0">
                          <a:ln>
                            <a:noFill/>
                          </a:ln>
                          <a:solidFill>
                            <a:schemeClr val="tx1"/>
                          </a:solidFill>
                          <a:latin typeface="Gotham Light" pitchFamily="50" charset="0"/>
                          <a:cs typeface="Times New Roman" pitchFamily="18" charset="0"/>
                        </a:rPr>
                        <a:t>/0</a:t>
                      </a:r>
                      <a:r>
                        <a:rPr kumimoji="0" lang="es-CO" sz="1400" b="0" i="0" u="none" strike="noStrike" cap="none" normalizeH="0" baseline="0" dirty="0">
                          <a:ln>
                            <a:noFill/>
                          </a:ln>
                          <a:solidFill>
                            <a:schemeClr val="tx1"/>
                          </a:solidFill>
                          <a:latin typeface="Gotham Light" pitchFamily="50" charset="0"/>
                          <a:cs typeface="Times New Roman" pitchFamily="18" charset="0"/>
                        </a:rPr>
                        <a:t>1</a:t>
                      </a:r>
                      <a:r>
                        <a:rPr kumimoji="0" lang="x-none" sz="1400" b="0" i="0" u="none" strike="noStrike" cap="none" normalizeH="0" baseline="0" dirty="0">
                          <a:ln>
                            <a:noFill/>
                          </a:ln>
                          <a:solidFill>
                            <a:schemeClr val="tx1"/>
                          </a:solidFill>
                          <a:latin typeface="Gotham Light" pitchFamily="50" charset="0"/>
                          <a:cs typeface="Times New Roman" pitchFamily="18" charset="0"/>
                        </a:rPr>
                        <a:t>/1</a:t>
                      </a:r>
                      <a:r>
                        <a:rPr kumimoji="0" lang="es-CO" sz="1400" b="0" i="0" u="none" strike="noStrike" cap="none" normalizeH="0" baseline="0" dirty="0">
                          <a:ln>
                            <a:noFill/>
                          </a:ln>
                          <a:solidFill>
                            <a:schemeClr val="tx1"/>
                          </a:solidFill>
                          <a:latin typeface="Gotham Light" pitchFamily="50" charset="0"/>
                          <a:cs typeface="Times New Roman" pitchFamily="18" charset="0"/>
                        </a:rPr>
                        <a:t>6</a:t>
                      </a:r>
                      <a:endParaRPr kumimoji="0" lang="x-none" sz="1400" b="0" i="0" u="none" strike="noStrike" cap="none" normalizeH="0" baseline="0" dirty="0">
                        <a:ln>
                          <a:noFill/>
                        </a:ln>
                        <a:solidFill>
                          <a:schemeClr val="tx1"/>
                        </a:solidFill>
                        <a:latin typeface="Gotham Light" pitchFamily="50" charset="0"/>
                        <a:cs typeface="Times New Roman" pitchFamily="18" charset="0"/>
                      </a:endParaRP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S</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Light" pitchFamily="50" charset="0"/>
                          <a:cs typeface="Times New Roman" pitchFamily="18" charset="0"/>
                        </a:rPr>
                        <a:t>Pendiente</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Light" pitchFamily="50" charset="0"/>
                          <a:cs typeface="Times New Roman" pitchFamily="18" charset="0"/>
                        </a:rPr>
                        <a:t>18</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a:t>
                      </a:r>
                    </a:p>
                  </a:txBody>
                  <a:tcPr marL="91822" marR="91822"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2920">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5</a:t>
                      </a:r>
                    </a:p>
                  </a:txBody>
                  <a:tcPr marL="91822" marR="91822" marT="45725" marB="4572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es-CO" sz="1400" b="0" i="0" u="none" strike="noStrike" cap="none" normalizeH="0" baseline="0" dirty="0">
                          <a:ln>
                            <a:noFill/>
                          </a:ln>
                          <a:solidFill>
                            <a:schemeClr val="tx1"/>
                          </a:solidFill>
                          <a:latin typeface="Gotham Light" pitchFamily="50" charset="0"/>
                          <a:cs typeface="Times New Roman" pitchFamily="18" charset="0"/>
                        </a:rPr>
                        <a:t>16</a:t>
                      </a:r>
                      <a:r>
                        <a:rPr kumimoji="0" lang="x-none" sz="1400" b="0" i="0" u="none" strike="noStrike" cap="none" normalizeH="0" baseline="0" dirty="0">
                          <a:ln>
                            <a:noFill/>
                          </a:ln>
                          <a:solidFill>
                            <a:schemeClr val="tx1"/>
                          </a:solidFill>
                          <a:latin typeface="Gotham Light" pitchFamily="50" charset="0"/>
                          <a:cs typeface="Times New Roman" pitchFamily="18" charset="0"/>
                        </a:rPr>
                        <a:t>/0</a:t>
                      </a:r>
                      <a:r>
                        <a:rPr kumimoji="0" lang="es-CO" sz="1400" b="0" i="0" u="none" strike="noStrike" cap="none" normalizeH="0" baseline="0" dirty="0">
                          <a:ln>
                            <a:noFill/>
                          </a:ln>
                          <a:solidFill>
                            <a:schemeClr val="tx1"/>
                          </a:solidFill>
                          <a:latin typeface="Gotham Light" pitchFamily="50" charset="0"/>
                          <a:cs typeface="Times New Roman" pitchFamily="18" charset="0"/>
                        </a:rPr>
                        <a:t>1</a:t>
                      </a:r>
                      <a:r>
                        <a:rPr kumimoji="0" lang="x-none" sz="1400" b="0" i="0" u="none" strike="noStrike" cap="none" normalizeH="0" baseline="0" dirty="0">
                          <a:ln>
                            <a:noFill/>
                          </a:ln>
                          <a:solidFill>
                            <a:schemeClr val="tx1"/>
                          </a:solidFill>
                          <a:latin typeface="Gotham Light" pitchFamily="50" charset="0"/>
                          <a:cs typeface="Times New Roman" pitchFamily="18" charset="0"/>
                        </a:rPr>
                        <a:t>/1</a:t>
                      </a:r>
                      <a:r>
                        <a:rPr kumimoji="0" lang="es-CO" sz="1400" b="0" i="0" u="none" strike="noStrike" cap="none" normalizeH="0" baseline="0" dirty="0">
                          <a:ln>
                            <a:noFill/>
                          </a:ln>
                          <a:solidFill>
                            <a:schemeClr val="tx1"/>
                          </a:solidFill>
                          <a:latin typeface="Gotham Light" pitchFamily="50" charset="0"/>
                          <a:cs typeface="Times New Roman" pitchFamily="18" charset="0"/>
                        </a:rPr>
                        <a:t>6</a:t>
                      </a:r>
                      <a:endParaRPr kumimoji="0" lang="x-none" sz="1400" b="0" i="0" u="none" strike="noStrike" cap="none" normalizeH="0" baseline="0" dirty="0">
                        <a:ln>
                          <a:noFill/>
                        </a:ln>
                        <a:solidFill>
                          <a:schemeClr val="tx1"/>
                        </a:solidFill>
                        <a:latin typeface="Gotham Light" pitchFamily="50" charset="0"/>
                        <a:cs typeface="Times New Roman" pitchFamily="18" charset="0"/>
                      </a:endParaRP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N</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S</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N</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Positivo</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Light" pitchFamily="50" charset="0"/>
                          <a:cs typeface="Times New Roman" pitchFamily="18" charset="0"/>
                        </a:rPr>
                        <a:t>21</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es-ES" sz="1400" b="0" i="0" u="none" strike="noStrike" cap="none" normalizeH="0" baseline="0" dirty="0">
                          <a:ln>
                            <a:noFill/>
                          </a:ln>
                          <a:solidFill>
                            <a:schemeClr val="tx1"/>
                          </a:solidFill>
                          <a:latin typeface="Gotham Light" pitchFamily="50" charset="0"/>
                          <a:cs typeface="Times New Roman" pitchFamily="18" charset="0"/>
                        </a:rPr>
                        <a:t>M</a:t>
                      </a:r>
                      <a:endParaRPr kumimoji="0" lang="x-none" sz="1400" b="0" i="0" u="none" strike="noStrike" cap="none" normalizeH="0" baseline="0" dirty="0">
                        <a:ln>
                          <a:noFill/>
                        </a:ln>
                        <a:solidFill>
                          <a:schemeClr val="tx1"/>
                        </a:solidFill>
                        <a:latin typeface="Gotham Light" pitchFamily="50" charset="0"/>
                        <a:cs typeface="Times New Roman" pitchFamily="18" charset="0"/>
                      </a:endParaRPr>
                    </a:p>
                  </a:txBody>
                  <a:tcPr marL="91822" marR="91822"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r h="502920">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6</a:t>
                      </a:r>
                    </a:p>
                  </a:txBody>
                  <a:tcPr marL="91822" marR="91822" marT="45725" marB="4572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es-CO" sz="1400" b="0" i="0" u="none" strike="noStrike" cap="none" normalizeH="0" baseline="0" dirty="0">
                          <a:ln>
                            <a:noFill/>
                          </a:ln>
                          <a:solidFill>
                            <a:schemeClr val="tx1"/>
                          </a:solidFill>
                          <a:latin typeface="Gotham Light" pitchFamily="50" charset="0"/>
                          <a:cs typeface="Times New Roman" pitchFamily="18" charset="0"/>
                        </a:rPr>
                        <a:t>17</a:t>
                      </a:r>
                      <a:r>
                        <a:rPr kumimoji="0" lang="x-none" sz="1400" b="0" i="0" u="none" strike="noStrike" cap="none" normalizeH="0" baseline="0" dirty="0">
                          <a:ln>
                            <a:noFill/>
                          </a:ln>
                          <a:solidFill>
                            <a:schemeClr val="tx1"/>
                          </a:solidFill>
                          <a:latin typeface="Gotham Light" pitchFamily="50" charset="0"/>
                          <a:cs typeface="Times New Roman" pitchFamily="18" charset="0"/>
                        </a:rPr>
                        <a:t>/0</a:t>
                      </a:r>
                      <a:r>
                        <a:rPr kumimoji="0" lang="es-CO" sz="1400" b="0" i="0" u="none" strike="noStrike" cap="none" normalizeH="0" baseline="0" dirty="0">
                          <a:ln>
                            <a:noFill/>
                          </a:ln>
                          <a:solidFill>
                            <a:schemeClr val="tx1"/>
                          </a:solidFill>
                          <a:latin typeface="Gotham Light" pitchFamily="50" charset="0"/>
                          <a:cs typeface="Times New Roman" pitchFamily="18" charset="0"/>
                        </a:rPr>
                        <a:t>1</a:t>
                      </a:r>
                      <a:r>
                        <a:rPr kumimoji="0" lang="x-none" sz="1400" b="0" i="0" u="none" strike="noStrike" cap="none" normalizeH="0" baseline="0" dirty="0">
                          <a:ln>
                            <a:noFill/>
                          </a:ln>
                          <a:solidFill>
                            <a:schemeClr val="tx1"/>
                          </a:solidFill>
                          <a:latin typeface="Gotham Light" pitchFamily="50" charset="0"/>
                          <a:cs typeface="Times New Roman" pitchFamily="18" charset="0"/>
                        </a:rPr>
                        <a:t>/1</a:t>
                      </a:r>
                      <a:r>
                        <a:rPr kumimoji="0" lang="es-CO" sz="1400" b="0" i="0" u="none" strike="noStrike" cap="none" normalizeH="0" baseline="0" dirty="0">
                          <a:ln>
                            <a:noFill/>
                          </a:ln>
                          <a:solidFill>
                            <a:schemeClr val="tx1"/>
                          </a:solidFill>
                          <a:latin typeface="Gotham Light" pitchFamily="50" charset="0"/>
                          <a:cs typeface="Times New Roman" pitchFamily="18" charset="0"/>
                        </a:rPr>
                        <a:t>6</a:t>
                      </a:r>
                      <a:endParaRPr kumimoji="0" lang="x-none" sz="1400" b="0" i="0" u="none" strike="noStrike" cap="none" normalizeH="0" baseline="0" dirty="0">
                        <a:ln>
                          <a:noFill/>
                        </a:ln>
                        <a:solidFill>
                          <a:schemeClr val="tx1"/>
                        </a:solidFill>
                        <a:latin typeface="Gotham Light" pitchFamily="50" charset="0"/>
                        <a:cs typeface="Times New Roman" pitchFamily="18" charset="0"/>
                      </a:endParaRP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S</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S</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S</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No se ha hecho</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a:ln>
                            <a:noFill/>
                          </a:ln>
                          <a:solidFill>
                            <a:schemeClr val="tx1"/>
                          </a:solidFill>
                          <a:latin typeface="Gotham Light" pitchFamily="50" charset="0"/>
                          <a:cs typeface="Times New Roman" pitchFamily="18" charset="0"/>
                        </a:rPr>
                        <a:t>18</a:t>
                      </a:r>
                    </a:p>
                  </a:txBody>
                  <a:tcPr marL="91822" marR="91822" marT="45725" marB="4572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 typeface="Wingdings" pitchFamily="2" charset="2"/>
                        <a:buNone/>
                        <a:defRPr b="0" i="0"/>
                      </a:pPr>
                      <a:r>
                        <a:rPr kumimoji="0" lang="x-none" sz="1400" b="0" i="0" u="none" strike="noStrike" cap="none" normalizeH="0" baseline="0" dirty="0">
                          <a:ln>
                            <a:noFill/>
                          </a:ln>
                          <a:solidFill>
                            <a:schemeClr val="tx1"/>
                          </a:solidFill>
                          <a:latin typeface="Gotham Light" pitchFamily="50" charset="0"/>
                          <a:cs typeface="Times New Roman" pitchFamily="18" charset="0"/>
                        </a:rPr>
                        <a:t>F</a:t>
                      </a:r>
                    </a:p>
                  </a:txBody>
                  <a:tcPr marL="91822" marR="91822" marT="45725" marB="4572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2" name="Tabla 1">
            <a:extLst>
              <a:ext uri="{FF2B5EF4-FFF2-40B4-BE49-F238E27FC236}">
                <a16:creationId xmlns:a16="http://schemas.microsoft.com/office/drawing/2014/main" id="{2005D6E0-9D98-4C11-8A43-01B17AE4DB1E}"/>
              </a:ext>
            </a:extLst>
          </p:cNvPr>
          <p:cNvGraphicFramePr>
            <a:graphicFrameLocks noGrp="1"/>
          </p:cNvGraphicFramePr>
          <p:nvPr/>
        </p:nvGraphicFramePr>
        <p:xfrm>
          <a:off x="11813059" y="1902941"/>
          <a:ext cx="208280" cy="365760"/>
        </p:xfrm>
        <a:graphic>
          <a:graphicData uri="http://schemas.openxmlformats.org/drawingml/2006/table">
            <a:tbl>
              <a:tblPr/>
              <a:tblGrid>
                <a:gridCol w="208280">
                  <a:extLst>
                    <a:ext uri="{9D8B030D-6E8A-4147-A177-3AD203B41FA5}">
                      <a16:colId xmlns:a16="http://schemas.microsoft.com/office/drawing/2014/main" val="844387607"/>
                    </a:ext>
                  </a:extLst>
                </a:gridCol>
              </a:tblGrid>
              <a:tr h="0">
                <a:tc>
                  <a:txBody>
                    <a:bodyPr/>
                    <a:lstStyle/>
                    <a:p>
                      <a:endParaRPr lang="es-CO" dirty="0"/>
                    </a:p>
                  </a:txBody>
                  <a:tcPr>
                    <a:lnL w="9525" cmpd="sng">
                      <a:solidFill>
                        <a:schemeClr val="tx1"/>
                      </a:solidFill>
                      <a:prstDash val="solid"/>
                    </a:lnL>
                    <a:lnR w="9525" cmpd="sng">
                      <a:solidFill>
                        <a:schemeClr val="tx1"/>
                      </a:solidFill>
                      <a:prstDash val="solid"/>
                    </a:lnR>
                    <a:lnT w="9525" cmpd="sng">
                      <a:solidFill>
                        <a:schemeClr val="tx1"/>
                      </a:solidFill>
                      <a:prstDash val="solid"/>
                    </a:lnT>
                    <a:lnB w="9525" cmpd="sng">
                      <a:solidFill>
                        <a:schemeClr val="tx1"/>
                      </a:solidFill>
                      <a:prstDash val="solid"/>
                    </a:lnB>
                  </a:tcPr>
                </a:tc>
                <a:extLst>
                  <a:ext uri="{0D108BD9-81ED-4DB2-BD59-A6C34878D82A}">
                    <a16:rowId xmlns:a16="http://schemas.microsoft.com/office/drawing/2014/main" val="281828397"/>
                  </a:ext>
                </a:extLst>
              </a:tr>
            </a:tbl>
          </a:graphicData>
        </a:graphic>
      </p:graphicFrame>
    </p:spTree>
    <p:extLst>
      <p:ext uri="{BB962C8B-B14F-4D97-AF65-F5344CB8AC3E}">
        <p14:creationId xmlns:p14="http://schemas.microsoft.com/office/powerpoint/2010/main" val="3333045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Autofit/>
          </a:bodyPr>
          <a:lstStyle/>
          <a:p>
            <a:pPr algn="ctr">
              <a:defRPr b="0" i="0"/>
            </a:pPr>
            <a:r>
              <a:rPr lang="x-none" altLang="en-US" sz="2600" dirty="0">
                <a:solidFill>
                  <a:srgbClr val="C00000"/>
                </a:solidFill>
                <a:latin typeface="Gotham Black" pitchFamily="50" charset="0"/>
              </a:rPr>
              <a:t>Paso 6: Reali</a:t>
            </a:r>
            <a:r>
              <a:rPr lang="es-CO" altLang="en-US" sz="2600" dirty="0">
                <a:solidFill>
                  <a:srgbClr val="C00000"/>
                </a:solidFill>
                <a:latin typeface="Gotham Black" pitchFamily="50" charset="0"/>
              </a:rPr>
              <a:t>zar</a:t>
            </a:r>
            <a:r>
              <a:rPr lang="x-none" altLang="en-US" sz="2600" dirty="0">
                <a:solidFill>
                  <a:srgbClr val="C00000"/>
                </a:solidFill>
                <a:latin typeface="Gotham Black" pitchFamily="50" charset="0"/>
              </a:rPr>
              <a:t> epidemiología descriptiva</a:t>
            </a:r>
          </a:p>
        </p:txBody>
      </p:sp>
      <p:sp>
        <p:nvSpPr>
          <p:cNvPr id="55299" name="Rectangle 3"/>
          <p:cNvSpPr>
            <a:spLocks noGrp="1" noChangeArrowheads="1"/>
          </p:cNvSpPr>
          <p:nvPr>
            <p:ph sz="quarter" idx="10"/>
          </p:nvPr>
        </p:nvSpPr>
        <p:spPr>
          <a:xfrm>
            <a:off x="528637" y="1463400"/>
            <a:ext cx="8086725" cy="4538385"/>
          </a:xfrm>
        </p:spPr>
        <p:txBody>
          <a:bodyPr/>
          <a:lstStyle/>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Prepararse para el trabajo de campo</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Confirmar la existencia de un brote</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Verificar el diagnóstico</a:t>
            </a:r>
            <a:endParaRPr lang="es-CO" altLang="en-US" dirty="0">
              <a:solidFill>
                <a:schemeClr val="bg1">
                  <a:lumMod val="65000"/>
                </a:schemeClr>
              </a:solidFill>
              <a:latin typeface="Gotham Light" pitchFamily="50" charset="0"/>
              <a:ea typeface="ＭＳ Ｐゴシック" charset="-128"/>
            </a:endParaRP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Crear una definición de casos</a:t>
            </a:r>
          </a:p>
          <a:p>
            <a:pPr marL="609600" indent="-609600">
              <a:spcBef>
                <a:spcPts val="1200"/>
              </a:spcBef>
              <a:buSzTx/>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Buscar casos en forma sistemática y registrar la información</a:t>
            </a:r>
          </a:p>
          <a:p>
            <a:pPr marL="609600" indent="-609600">
              <a:spcBef>
                <a:spcPts val="1200"/>
              </a:spcBef>
              <a:buSzTx/>
              <a:buFont typeface="Arial" charset="0"/>
              <a:buAutoNum type="arabicPeriod"/>
              <a:defRPr b="0" i="0"/>
            </a:pPr>
            <a:r>
              <a:rPr lang="x-none" altLang="en-US" dirty="0">
                <a:latin typeface="Gotham Light" pitchFamily="50" charset="0"/>
                <a:ea typeface="ＭＳ Ｐゴシック" charset="-128"/>
              </a:rPr>
              <a:t>Realizar la epidemiología descriptiva</a:t>
            </a:r>
          </a:p>
          <a:p>
            <a:pPr marL="609600" indent="-609600">
              <a:buSzPct val="80000"/>
              <a:buFont typeface="Arial" charset="0"/>
              <a:buNone/>
              <a:defRPr b="0" i="0"/>
            </a:pPr>
            <a:endParaRPr lang="en-US" altLang="en-US" dirty="0"/>
          </a:p>
        </p:txBody>
      </p:sp>
    </p:spTree>
    <p:extLst>
      <p:ext uri="{BB962C8B-B14F-4D97-AF65-F5344CB8AC3E}">
        <p14:creationId xmlns:p14="http://schemas.microsoft.com/office/powerpoint/2010/main" val="181657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369611"/>
            <a:ext cx="8841881" cy="363193"/>
          </a:xfrm>
        </p:spPr>
        <p:txBody>
          <a:bodyPr>
            <a:noAutofit/>
          </a:bodyPr>
          <a:lstStyle/>
          <a:p>
            <a:pPr algn="ctr">
              <a:defRPr b="0" i="0"/>
            </a:pPr>
            <a:r>
              <a:rPr lang="x-none" altLang="en-US" sz="2600" dirty="0">
                <a:solidFill>
                  <a:srgbClr val="C00000"/>
                </a:solidFill>
                <a:latin typeface="Gotham Black" pitchFamily="50" charset="0"/>
              </a:rPr>
              <a:t>Las cinco preguntas del periodismo o la epidemiología</a:t>
            </a:r>
          </a:p>
        </p:txBody>
      </p:sp>
      <p:sp>
        <p:nvSpPr>
          <p:cNvPr id="17411" name="Rectangle 3"/>
          <p:cNvSpPr>
            <a:spLocks noGrp="1" noChangeArrowheads="1"/>
          </p:cNvSpPr>
          <p:nvPr>
            <p:ph sz="quarter" idx="10"/>
          </p:nvPr>
        </p:nvSpPr>
        <p:spPr>
          <a:xfrm>
            <a:off x="381000" y="1264677"/>
            <a:ext cx="8086725" cy="4538385"/>
          </a:xfrm>
        </p:spPr>
        <p:txBody>
          <a:bodyPr/>
          <a:lstStyle/>
          <a:p>
            <a:pPr marL="0" indent="0" eaLnBrk="1" hangingPunct="1">
              <a:buNone/>
              <a:tabLst>
                <a:tab pos="4052888" algn="l"/>
              </a:tabLst>
              <a:defRPr b="0" i="0"/>
            </a:pPr>
            <a:r>
              <a:rPr lang="x-none" altLang="en-US" sz="2400" dirty="0">
                <a:latin typeface="Gotham Black" pitchFamily="50" charset="0"/>
              </a:rPr>
              <a:t>Periodismo</a:t>
            </a:r>
            <a:endParaRPr lang="es-CO" altLang="en-US" sz="2400" dirty="0">
              <a:latin typeface="Gotham Black" pitchFamily="50" charset="0"/>
            </a:endParaRPr>
          </a:p>
          <a:p>
            <a:pPr marL="0" indent="0" eaLnBrk="1" hangingPunct="1">
              <a:buNone/>
              <a:tabLst>
                <a:tab pos="4052888" algn="l"/>
              </a:tabLst>
              <a:defRPr b="0" i="0"/>
            </a:pPr>
            <a:endParaRPr lang="x-none" altLang="en-US" sz="2400" dirty="0">
              <a:latin typeface="Gotham Light" pitchFamily="50" charset="0"/>
            </a:endParaRPr>
          </a:p>
          <a:p>
            <a:pPr marL="290513" indent="-290513" eaLnBrk="1" hangingPunct="1">
              <a:tabLst>
                <a:tab pos="4052888" algn="l"/>
              </a:tabLst>
              <a:defRPr b="0" i="0"/>
            </a:pPr>
            <a:r>
              <a:rPr lang="es-CO" altLang="en-US" sz="2400" dirty="0">
                <a:latin typeface="Gotham Light" pitchFamily="50" charset="0"/>
              </a:rPr>
              <a:t>¿</a:t>
            </a:r>
            <a:r>
              <a:rPr lang="x-none" altLang="en-US" sz="2400" dirty="0">
                <a:latin typeface="Gotham Light" pitchFamily="50" charset="0"/>
              </a:rPr>
              <a:t>Qué</a:t>
            </a:r>
            <a:r>
              <a:rPr lang="es-CO" altLang="en-US" sz="2400" dirty="0">
                <a:latin typeface="Gotham Light" pitchFamily="50" charset="0"/>
              </a:rPr>
              <a:t>?</a:t>
            </a:r>
            <a:r>
              <a:rPr lang="x-none" altLang="en-US" sz="2400" dirty="0">
                <a:latin typeface="Gotham Light" pitchFamily="50" charset="0"/>
              </a:rPr>
              <a:t>	</a:t>
            </a:r>
          </a:p>
          <a:p>
            <a:pPr marL="290513" indent="-290513" eaLnBrk="1" hangingPunct="1">
              <a:tabLst>
                <a:tab pos="4052888" algn="l"/>
              </a:tabLst>
              <a:defRPr b="0" i="0"/>
            </a:pPr>
            <a:r>
              <a:rPr lang="es-CO" altLang="en-US" sz="2400" dirty="0">
                <a:latin typeface="Gotham Light" pitchFamily="50" charset="0"/>
              </a:rPr>
              <a:t>¿</a:t>
            </a:r>
            <a:r>
              <a:rPr lang="x-none" altLang="en-US" sz="2400" dirty="0">
                <a:latin typeface="Gotham Light" pitchFamily="50" charset="0"/>
              </a:rPr>
              <a:t>Cuándo</a:t>
            </a:r>
            <a:r>
              <a:rPr lang="es-CO" altLang="en-US" sz="2400" dirty="0">
                <a:latin typeface="Gotham Light" pitchFamily="50" charset="0"/>
              </a:rPr>
              <a:t>?</a:t>
            </a:r>
            <a:endParaRPr lang="x-none" altLang="en-US" sz="2400" dirty="0">
              <a:latin typeface="Gotham Light" pitchFamily="50" charset="0"/>
            </a:endParaRPr>
          </a:p>
          <a:p>
            <a:pPr marL="290513" indent="-290513" eaLnBrk="1" hangingPunct="1">
              <a:tabLst>
                <a:tab pos="4052888" algn="l"/>
              </a:tabLst>
              <a:defRPr b="0" i="0"/>
            </a:pPr>
            <a:r>
              <a:rPr lang="es-CO" altLang="en-US" sz="2400" dirty="0">
                <a:latin typeface="Gotham Light" pitchFamily="50" charset="0"/>
              </a:rPr>
              <a:t>¿</a:t>
            </a:r>
            <a:r>
              <a:rPr lang="x-none" altLang="en-US" sz="2400" dirty="0">
                <a:latin typeface="Gotham Light" pitchFamily="50" charset="0"/>
              </a:rPr>
              <a:t>Dónde</a:t>
            </a:r>
            <a:r>
              <a:rPr lang="es-CO" altLang="en-US" sz="2400" dirty="0">
                <a:latin typeface="Gotham Light" pitchFamily="50" charset="0"/>
              </a:rPr>
              <a:t>?</a:t>
            </a:r>
            <a:endParaRPr lang="x-none" altLang="en-US" sz="2400" dirty="0">
              <a:latin typeface="Gotham Light" pitchFamily="50" charset="0"/>
            </a:endParaRPr>
          </a:p>
          <a:p>
            <a:pPr marL="290513" indent="-290513" eaLnBrk="1" hangingPunct="1">
              <a:tabLst>
                <a:tab pos="4052888" algn="l"/>
              </a:tabLst>
              <a:defRPr b="0" i="0"/>
            </a:pPr>
            <a:r>
              <a:rPr lang="es-CO" altLang="en-US" sz="2400" dirty="0">
                <a:latin typeface="Gotham Light" pitchFamily="50" charset="0"/>
              </a:rPr>
              <a:t>¿</a:t>
            </a:r>
            <a:r>
              <a:rPr lang="x-none" altLang="en-US" sz="2400" dirty="0">
                <a:latin typeface="Gotham Light" pitchFamily="50" charset="0"/>
              </a:rPr>
              <a:t>Quién</a:t>
            </a:r>
            <a:r>
              <a:rPr lang="es-CO" altLang="en-US" sz="2400" dirty="0">
                <a:latin typeface="Gotham Light" pitchFamily="50" charset="0"/>
              </a:rPr>
              <a:t>?</a:t>
            </a:r>
            <a:r>
              <a:rPr lang="x-none" altLang="en-US" sz="2400" dirty="0">
                <a:latin typeface="Gotham Light" pitchFamily="50" charset="0"/>
              </a:rPr>
              <a:t>	</a:t>
            </a:r>
          </a:p>
          <a:p>
            <a:pPr marL="290513" indent="-290513" eaLnBrk="1" hangingPunct="1">
              <a:tabLst>
                <a:tab pos="4052888" algn="l"/>
              </a:tabLst>
              <a:defRPr b="0" i="0"/>
            </a:pPr>
            <a:r>
              <a:rPr lang="es-CO" altLang="en-US" sz="2400" dirty="0">
                <a:latin typeface="Gotham Light" pitchFamily="50" charset="0"/>
              </a:rPr>
              <a:t>¿</a:t>
            </a:r>
            <a:r>
              <a:rPr lang="x-none" altLang="en-US" sz="2400" dirty="0">
                <a:latin typeface="Gotham Light" pitchFamily="50" charset="0"/>
              </a:rPr>
              <a:t>Por qué</a:t>
            </a:r>
            <a:r>
              <a:rPr lang="es-CO" altLang="en-US" sz="2400" dirty="0">
                <a:latin typeface="Gotham Light" pitchFamily="50" charset="0"/>
              </a:rPr>
              <a:t>?</a:t>
            </a:r>
            <a:r>
              <a:rPr lang="x-none" altLang="en-US" sz="2400" dirty="0">
                <a:latin typeface="Gotham Light" pitchFamily="50" charset="0"/>
              </a:rPr>
              <a:t> o </a:t>
            </a:r>
            <a:r>
              <a:rPr lang="es-CO" altLang="en-US" sz="2400" dirty="0">
                <a:latin typeface="Gotham Light" pitchFamily="50" charset="0"/>
              </a:rPr>
              <a:t>¿</a:t>
            </a:r>
            <a:r>
              <a:rPr lang="x-none" altLang="en-US" sz="2400" dirty="0">
                <a:latin typeface="Gotham Light" pitchFamily="50" charset="0"/>
              </a:rPr>
              <a:t>cómo</a:t>
            </a:r>
            <a:r>
              <a:rPr lang="es-CO" altLang="en-US" sz="2400" dirty="0">
                <a:latin typeface="Gotham Light" pitchFamily="50" charset="0"/>
              </a:rPr>
              <a:t>?</a:t>
            </a:r>
            <a:r>
              <a:rPr lang="x-none" altLang="en-US" dirty="0"/>
              <a:t> </a:t>
            </a:r>
          </a:p>
        </p:txBody>
      </p:sp>
      <p:sp>
        <p:nvSpPr>
          <p:cNvPr id="17412" name="Rectangle 4"/>
          <p:cNvSpPr>
            <a:spLocks noGrp="1" noChangeArrowheads="1"/>
          </p:cNvSpPr>
          <p:nvPr>
            <p:ph type="body" sz="half" idx="4294967295"/>
          </p:nvPr>
        </p:nvSpPr>
        <p:spPr>
          <a:xfrm>
            <a:off x="2819402" y="1264677"/>
            <a:ext cx="5867400" cy="4876800"/>
          </a:xfrm>
        </p:spPr>
        <p:txBody>
          <a:bodyPr>
            <a:normAutofit/>
          </a:bodyPr>
          <a:lstStyle/>
          <a:p>
            <a:pPr marL="0" indent="0" eaLnBrk="1" hangingPunct="1">
              <a:buClr>
                <a:schemeClr val="tx1"/>
              </a:buClr>
              <a:buNone/>
              <a:tabLst>
                <a:tab pos="349250" algn="l"/>
                <a:tab pos="857250" algn="l"/>
              </a:tabLst>
              <a:defRPr b="0" i="0"/>
            </a:pPr>
            <a:r>
              <a:rPr lang="x-none" altLang="en-US" sz="2400" dirty="0">
                <a:latin typeface="Gotham Black" pitchFamily="50" charset="0"/>
              </a:rPr>
              <a:t>Epidemiología</a:t>
            </a:r>
            <a:endParaRPr lang="es-CO" altLang="en-US" sz="2400" dirty="0">
              <a:latin typeface="Gotham Black" pitchFamily="50" charset="0"/>
            </a:endParaRPr>
          </a:p>
          <a:p>
            <a:pPr marL="0" indent="0" eaLnBrk="1" hangingPunct="1">
              <a:buClr>
                <a:schemeClr val="tx1"/>
              </a:buClr>
              <a:buNone/>
              <a:tabLst>
                <a:tab pos="349250" algn="l"/>
                <a:tab pos="857250" algn="l"/>
              </a:tabLst>
              <a:defRPr b="0" i="0"/>
            </a:pPr>
            <a:endParaRPr lang="x-none" altLang="en-US" sz="2400" dirty="0">
              <a:latin typeface="Gotham Black" pitchFamily="50" charset="0"/>
            </a:endParaRPr>
          </a:p>
          <a:p>
            <a:pPr marL="349250" indent="-349250" eaLnBrk="1" hangingPunct="1">
              <a:buClr>
                <a:schemeClr val="tx1"/>
              </a:buClr>
              <a:buFontTx/>
              <a:buChar char="="/>
              <a:tabLst>
                <a:tab pos="349250" algn="l"/>
                <a:tab pos="857250" algn="l"/>
              </a:tabLst>
              <a:defRPr b="0" i="0"/>
            </a:pPr>
            <a:r>
              <a:rPr lang="x-none" altLang="en-US" sz="2600" dirty="0">
                <a:latin typeface="Gotham Light" pitchFamily="50" charset="0"/>
              </a:rPr>
              <a:t>Causa</a:t>
            </a:r>
          </a:p>
          <a:p>
            <a:pPr marL="349250" indent="-349250" eaLnBrk="1" hangingPunct="1">
              <a:buClr>
                <a:schemeClr val="tx1"/>
              </a:buClr>
              <a:buFontTx/>
              <a:buChar char="="/>
              <a:tabLst>
                <a:tab pos="349250" algn="l"/>
                <a:tab pos="857250" algn="l"/>
              </a:tabLst>
              <a:defRPr b="0" i="0"/>
            </a:pPr>
            <a:r>
              <a:rPr lang="es-CO" altLang="en-US" sz="2600" dirty="0">
                <a:latin typeface="Gotham Light" pitchFamily="50" charset="0"/>
              </a:rPr>
              <a:t>H</a:t>
            </a:r>
            <a:r>
              <a:rPr lang="x-none" altLang="en-US" sz="2600" dirty="0">
                <a:latin typeface="Gotham Light" pitchFamily="50" charset="0"/>
              </a:rPr>
              <a:t>ora</a:t>
            </a:r>
          </a:p>
          <a:p>
            <a:pPr marL="349250" indent="-349250" eaLnBrk="1" hangingPunct="1">
              <a:buClr>
                <a:schemeClr val="tx1"/>
              </a:buClr>
              <a:buFontTx/>
              <a:buChar char="="/>
              <a:tabLst>
                <a:tab pos="349250" algn="l"/>
                <a:tab pos="857250" algn="l"/>
              </a:tabLst>
              <a:defRPr b="0" i="0"/>
            </a:pPr>
            <a:r>
              <a:rPr lang="es-CO" altLang="en-US" sz="2600" dirty="0">
                <a:latin typeface="Gotham Light" pitchFamily="50" charset="0"/>
              </a:rPr>
              <a:t>L</a:t>
            </a:r>
            <a:r>
              <a:rPr lang="x-none" altLang="en-US" sz="2600" dirty="0">
                <a:latin typeface="Gotham Light" pitchFamily="50" charset="0"/>
              </a:rPr>
              <a:t>ugar</a:t>
            </a:r>
          </a:p>
          <a:p>
            <a:pPr marL="349250" indent="-349250">
              <a:buClr>
                <a:schemeClr val="tx1"/>
              </a:buClr>
              <a:buFontTx/>
              <a:buChar char="="/>
              <a:tabLst>
                <a:tab pos="349250" algn="l"/>
                <a:tab pos="857250" algn="l"/>
              </a:tabLst>
              <a:defRPr b="0" i="0"/>
            </a:pPr>
            <a:r>
              <a:rPr lang="es-CO" altLang="en-US" sz="2600" dirty="0">
                <a:latin typeface="Gotham Light" pitchFamily="50" charset="0"/>
              </a:rPr>
              <a:t>P</a:t>
            </a:r>
            <a:r>
              <a:rPr lang="x-none" altLang="en-US" sz="2600" dirty="0">
                <a:latin typeface="Gotham Light" pitchFamily="50" charset="0"/>
              </a:rPr>
              <a:t>ersona</a:t>
            </a:r>
            <a:endParaRPr lang="es-CO" altLang="en-US" sz="2600" dirty="0">
              <a:latin typeface="Gotham Light" pitchFamily="50" charset="0"/>
            </a:endParaRPr>
          </a:p>
          <a:p>
            <a:pPr marL="349250" indent="-349250">
              <a:buClr>
                <a:schemeClr val="tx1"/>
              </a:buClr>
              <a:buFontTx/>
              <a:buChar char="="/>
              <a:tabLst>
                <a:tab pos="349250" algn="l"/>
                <a:tab pos="857250" algn="l"/>
              </a:tabLst>
              <a:defRPr b="0" i="0"/>
            </a:pPr>
            <a:endParaRPr lang="x-none" altLang="en-US" dirty="0">
              <a:latin typeface="Gotham Light" pitchFamily="50" charset="0"/>
            </a:endParaRPr>
          </a:p>
          <a:p>
            <a:pPr marL="349250" indent="-349250" eaLnBrk="1" hangingPunct="1">
              <a:buClr>
                <a:schemeClr val="tx1"/>
              </a:buClr>
              <a:buFontTx/>
              <a:buChar char="="/>
              <a:tabLst>
                <a:tab pos="349250" algn="l"/>
                <a:tab pos="857250" algn="l"/>
              </a:tabLst>
              <a:defRPr b="0" i="0"/>
            </a:pPr>
            <a:r>
              <a:rPr lang="x-none" altLang="en-US" sz="2600" dirty="0">
                <a:latin typeface="Gotham Light" pitchFamily="50" charset="0"/>
              </a:rPr>
              <a:t>clínica,</a:t>
            </a:r>
          </a:p>
          <a:p>
            <a:pPr marL="349250" indent="-349250" eaLnBrk="1" hangingPunct="1">
              <a:spcBef>
                <a:spcPct val="0"/>
              </a:spcBef>
              <a:buClr>
                <a:schemeClr val="tx1"/>
              </a:buClr>
              <a:buFontTx/>
              <a:buNone/>
              <a:tabLst>
                <a:tab pos="349250" algn="l"/>
                <a:tab pos="857250" algn="l"/>
              </a:tabLst>
              <a:defRPr b="0" i="0"/>
            </a:pPr>
            <a:r>
              <a:rPr lang="x-none" altLang="en-US" sz="2600" spc="-50" dirty="0">
                <a:latin typeface="Gotham Light" pitchFamily="50" charset="0"/>
              </a:rPr>
              <a:t>factores de riesgo,</a:t>
            </a:r>
          </a:p>
          <a:p>
            <a:pPr marL="349250" indent="-349250" eaLnBrk="1" hangingPunct="1">
              <a:spcBef>
                <a:spcPct val="0"/>
              </a:spcBef>
              <a:buClr>
                <a:schemeClr val="tx1"/>
              </a:buClr>
              <a:buFontTx/>
              <a:buNone/>
              <a:tabLst>
                <a:tab pos="349250" algn="l"/>
                <a:tab pos="857250" algn="l"/>
              </a:tabLst>
              <a:defRPr b="0" i="0"/>
            </a:pPr>
            <a:r>
              <a:rPr lang="x-none" altLang="en-US" sz="2600" dirty="0">
                <a:latin typeface="Gotham Light" pitchFamily="50" charset="0"/>
              </a:rPr>
              <a:t>modos de</a:t>
            </a:r>
          </a:p>
          <a:p>
            <a:pPr marL="349250" indent="-349250" eaLnBrk="1" hangingPunct="1">
              <a:spcBef>
                <a:spcPct val="0"/>
              </a:spcBef>
              <a:buClr>
                <a:schemeClr val="tx1"/>
              </a:buClr>
              <a:buFontTx/>
              <a:buNone/>
              <a:tabLst>
                <a:tab pos="349250" algn="l"/>
                <a:tab pos="857250" algn="l"/>
              </a:tabLst>
              <a:defRPr b="0" i="0"/>
            </a:pPr>
            <a:r>
              <a:rPr lang="x-none" altLang="en-US" sz="2600" dirty="0">
                <a:latin typeface="Gotham Light" pitchFamily="50" charset="0"/>
              </a:rPr>
              <a:t>transmisión</a:t>
            </a:r>
          </a:p>
        </p:txBody>
      </p:sp>
      <p:sp>
        <p:nvSpPr>
          <p:cNvPr id="17413" name="Line 5"/>
          <p:cNvSpPr>
            <a:spLocks noChangeShapeType="1"/>
          </p:cNvSpPr>
          <p:nvPr/>
        </p:nvSpPr>
        <p:spPr>
          <a:xfrm>
            <a:off x="381000" y="38862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a:defRPr b="0" i="0"/>
            </a:pPr>
            <a:endParaRPr lang="en-US"/>
          </a:p>
        </p:txBody>
      </p:sp>
      <p:sp>
        <p:nvSpPr>
          <p:cNvPr id="17414" name="Line 6"/>
          <p:cNvSpPr>
            <a:spLocks noChangeShapeType="1"/>
          </p:cNvSpPr>
          <p:nvPr/>
        </p:nvSpPr>
        <p:spPr>
          <a:xfrm>
            <a:off x="609600" y="4038600"/>
            <a:ext cx="80772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a:defRPr b="0" i="0"/>
            </a:pPr>
            <a:endParaRPr lang="en-US" dirty="0"/>
          </a:p>
        </p:txBody>
      </p:sp>
      <p:sp>
        <p:nvSpPr>
          <p:cNvPr id="17415" name="AutoShape 7"/>
          <p:cNvSpPr/>
          <p:nvPr/>
        </p:nvSpPr>
        <p:spPr>
          <a:xfrm>
            <a:off x="5105400" y="2209800"/>
            <a:ext cx="76200" cy="1371600"/>
          </a:xfrm>
          <a:prstGeom prst="rightBrace">
            <a:avLst>
              <a:gd name="adj1" fmla="val 150000"/>
              <a:gd name="adj2" fmla="val 50000"/>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Tx/>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CC0000"/>
              </a:buClr>
              <a:buSzTx/>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ClrTx/>
              <a:buSzTx/>
              <a:buFontTx/>
              <a:buNone/>
              <a:defRPr b="0" i="0"/>
            </a:pPr>
            <a:endParaRPr lang="en-US" altLang="en-US" sz="2400">
              <a:solidFill>
                <a:srgbClr val="C00000"/>
              </a:solidFill>
              <a:latin typeface="Times New Roman" panose="02020603050405020304" pitchFamily="18" charset="0"/>
            </a:endParaRPr>
          </a:p>
        </p:txBody>
      </p:sp>
      <p:sp>
        <p:nvSpPr>
          <p:cNvPr id="17416" name="Text Box 8"/>
          <p:cNvSpPr txBox="1">
            <a:spLocks noChangeArrowheads="1"/>
          </p:cNvSpPr>
          <p:nvPr/>
        </p:nvSpPr>
        <p:spPr>
          <a:xfrm>
            <a:off x="6172200" y="2551093"/>
            <a:ext cx="28245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00000"/>
              </a:buClr>
              <a:buSzTx/>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CC0000"/>
              </a:buClr>
              <a:buSzTx/>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SzTx/>
              <a:buFontTx/>
              <a:buNone/>
              <a:defRPr b="0" i="0"/>
            </a:pPr>
            <a:r>
              <a:rPr lang="x-none" altLang="en-US" sz="2400" b="1" dirty="0">
                <a:solidFill>
                  <a:srgbClr val="C00000"/>
                </a:solidFill>
                <a:latin typeface="Gotham Black" pitchFamily="50" charset="0"/>
                <a:cs typeface="Arial" panose="020B0604020202020204" pitchFamily="34" charset="0"/>
              </a:rPr>
              <a:t>Epidemiología descriptiva</a:t>
            </a:r>
          </a:p>
        </p:txBody>
      </p:sp>
      <p:sp>
        <p:nvSpPr>
          <p:cNvPr id="17417" name="AutoShape 9"/>
          <p:cNvSpPr/>
          <p:nvPr/>
        </p:nvSpPr>
        <p:spPr>
          <a:xfrm>
            <a:off x="5791200" y="2057400"/>
            <a:ext cx="76200" cy="1905000"/>
          </a:xfrm>
          <a:prstGeom prst="rightBrace">
            <a:avLst>
              <a:gd name="adj1" fmla="val 233333"/>
              <a:gd name="adj2" fmla="val 50000"/>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Tx/>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CC0000"/>
              </a:buClr>
              <a:buSzTx/>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ClrTx/>
              <a:buSzTx/>
              <a:buFontTx/>
              <a:buNone/>
              <a:defRPr b="0" i="0"/>
            </a:pPr>
            <a:endParaRPr lang="en-US" altLang="en-US" sz="2400">
              <a:solidFill>
                <a:srgbClr val="006600"/>
              </a:solidFill>
              <a:latin typeface="Times New Roman" panose="02020603050405020304" pitchFamily="18" charset="0"/>
            </a:endParaRPr>
          </a:p>
        </p:txBody>
      </p:sp>
      <p:sp>
        <p:nvSpPr>
          <p:cNvPr id="17418" name="Text Box 10"/>
          <p:cNvSpPr txBox="1">
            <a:spLocks noChangeArrowheads="1"/>
          </p:cNvSpPr>
          <p:nvPr/>
        </p:nvSpPr>
        <p:spPr>
          <a:xfrm>
            <a:off x="5257800" y="2590343"/>
            <a:ext cx="534467" cy="457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Tx/>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CC0000"/>
              </a:buClr>
              <a:buSzTx/>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ClrTx/>
              <a:buSzTx/>
              <a:buFontTx/>
              <a:buNone/>
              <a:defRPr b="0" i="0"/>
            </a:pPr>
            <a:r>
              <a:rPr lang="x-none" altLang="en-US" sz="2400" b="1" dirty="0">
                <a:solidFill>
                  <a:srgbClr val="C00000"/>
                </a:solidFill>
                <a:cs typeface="Arial" panose="020B0604020202020204" pitchFamily="34" charset="0"/>
              </a:rPr>
              <a:t>o</a:t>
            </a:r>
          </a:p>
        </p:txBody>
      </p:sp>
      <p:sp>
        <p:nvSpPr>
          <p:cNvPr id="17419" name="AutoShape 11"/>
          <p:cNvSpPr/>
          <p:nvPr/>
        </p:nvSpPr>
        <p:spPr>
          <a:xfrm>
            <a:off x="6141288" y="4243737"/>
            <a:ext cx="183311" cy="1933095"/>
          </a:xfrm>
          <a:prstGeom prst="rightBrace">
            <a:avLst>
              <a:gd name="adj1" fmla="val 150000"/>
              <a:gd name="adj2" fmla="val 50000"/>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rgbClr val="C00000"/>
              </a:buClr>
              <a:buSzTx/>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CC0000"/>
              </a:buClr>
              <a:buSzTx/>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ClrTx/>
              <a:buSzTx/>
              <a:buFontTx/>
              <a:buNone/>
              <a:defRPr b="0" i="0"/>
            </a:pPr>
            <a:endParaRPr lang="en-US" altLang="en-US" sz="2400">
              <a:latin typeface="Times New Roman" panose="02020603050405020304" pitchFamily="18" charset="0"/>
            </a:endParaRPr>
          </a:p>
        </p:txBody>
      </p:sp>
      <p:sp>
        <p:nvSpPr>
          <p:cNvPr id="17420" name="Text Box 12"/>
          <p:cNvSpPr txBox="1">
            <a:spLocks noChangeArrowheads="1"/>
          </p:cNvSpPr>
          <p:nvPr/>
        </p:nvSpPr>
        <p:spPr>
          <a:xfrm>
            <a:off x="6324599" y="4495800"/>
            <a:ext cx="28250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Tx/>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CC0000"/>
              </a:buClr>
              <a:buSzTx/>
              <a:buFont typeface="Arial" panose="020B0604020202020204" pitchFamily="34" charset="0"/>
              <a:buChar char="–"/>
              <a:defRPr sz="24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CC0000"/>
              </a:buClr>
              <a:buSzPct val="65000"/>
              <a:buFont typeface="Wingdings 2" panose="05020102010507070707" pitchFamily="18" charset="2"/>
              <a:buChar char="Ä"/>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sz="2000">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ClrTx/>
              <a:buNone/>
              <a:defRPr b="0" i="0"/>
            </a:pPr>
            <a:r>
              <a:rPr lang="x-none" altLang="en-US" sz="2400" b="1" dirty="0">
                <a:solidFill>
                  <a:srgbClr val="C00000"/>
                </a:solidFill>
                <a:latin typeface="Gotham Black" pitchFamily="50" charset="0"/>
                <a:cs typeface="Arial" panose="020B0604020202020204" pitchFamily="34" charset="0"/>
              </a:rPr>
              <a:t>Epidemiología</a:t>
            </a:r>
          </a:p>
          <a:p>
            <a:pPr algn="ctr" eaLnBrk="1" hangingPunct="1">
              <a:spcBef>
                <a:spcPct val="0"/>
              </a:spcBef>
              <a:buClrTx/>
              <a:buSzTx/>
              <a:buFontTx/>
              <a:buNone/>
              <a:defRPr b="0" i="0"/>
            </a:pPr>
            <a:r>
              <a:rPr lang="x-none" altLang="en-US" sz="2400" b="1" dirty="0">
                <a:solidFill>
                  <a:srgbClr val="C00000"/>
                </a:solidFill>
                <a:latin typeface="Gotham Black" pitchFamily="50" charset="0"/>
                <a:cs typeface="Arial" panose="020B0604020202020204" pitchFamily="34" charset="0"/>
              </a:rPr>
              <a:t>analítica</a:t>
            </a:r>
          </a:p>
        </p:txBody>
      </p:sp>
      <p:sp>
        <p:nvSpPr>
          <p:cNvPr id="16" name="Line 6"/>
          <p:cNvSpPr>
            <a:spLocks noChangeShapeType="1"/>
          </p:cNvSpPr>
          <p:nvPr/>
        </p:nvSpPr>
        <p:spPr>
          <a:xfrm>
            <a:off x="381000" y="1981200"/>
            <a:ext cx="51816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pPr>
              <a:defRPr b="0" i="0"/>
            </a:pPr>
            <a:endParaRPr lang="en-US" dirty="0"/>
          </a:p>
        </p:txBody>
      </p:sp>
    </p:spTree>
    <p:extLst>
      <p:ext uri="{BB962C8B-B14F-4D97-AF65-F5344CB8AC3E}">
        <p14:creationId xmlns:p14="http://schemas.microsoft.com/office/powerpoint/2010/main" val="31130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indefinite"/>
                            </p:stCondLst>
                          </p:cTn>
                        </p:par>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indefinite"/>
                            </p:stCondLst>
                          </p:cTn>
                        </p:par>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indefinite"/>
                            </p:stCondLst>
                          </p:cTn>
                        </p:par>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indefinite"/>
                            </p:stCondLst>
                          </p:cTn>
                        </p:par>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indefinite"/>
                            </p:stCondLst>
                          </p:cTn>
                        </p:par>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4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indefinite"/>
                            </p:stCondLst>
                          </p:cTn>
                        </p:par>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4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indefinite"/>
                            </p:stCondLst>
                          </p:cTn>
                        </p:par>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74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indefinite"/>
                            </p:stCondLst>
                          </p:cTn>
                        </p:par>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4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indefinite"/>
                            </p:stCondLst>
                          </p:cTn>
                        </p:par>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7412"/>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741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741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741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indefinite"/>
                            </p:stCondLst>
                          </p:cTn>
                        </p:par>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4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indefinite"/>
                            </p:stCondLst>
                          </p:cTn>
                        </p:par>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741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741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7417"/>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741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indefinite"/>
                            </p:stCondLst>
                          </p:cTn>
                        </p:par>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741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7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2" grpId="0" build="p"/>
      <p:bldP spid="17414" grpId="0" animBg="1"/>
      <p:bldP spid="17415" grpId="0" animBg="1"/>
      <p:bldP spid="17416" grpId="0"/>
      <p:bldP spid="17417" grpId="0" animBg="1"/>
      <p:bldP spid="17418" grpId="0"/>
      <p:bldP spid="17419" grpId="0" animBg="1"/>
      <p:bldP spid="174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Autofit/>
          </a:bodyPr>
          <a:lstStyle/>
          <a:p>
            <a:pPr algn="ctr">
              <a:defRPr b="0" i="0"/>
            </a:pPr>
            <a:r>
              <a:rPr lang="x-none" altLang="en-US" sz="2800" dirty="0">
                <a:solidFill>
                  <a:srgbClr val="C00000"/>
                </a:solidFill>
                <a:latin typeface="Gotham Black" pitchFamily="50" charset="0"/>
              </a:rPr>
              <a:t>Características clínicas</a:t>
            </a:r>
          </a:p>
        </p:txBody>
      </p:sp>
      <p:sp>
        <p:nvSpPr>
          <p:cNvPr id="12291" name="Rectangle 3"/>
          <p:cNvSpPr>
            <a:spLocks noGrp="1" noChangeArrowheads="1"/>
          </p:cNvSpPr>
          <p:nvPr>
            <p:ph sz="quarter" idx="10"/>
          </p:nvPr>
        </p:nvSpPr>
        <p:spPr>
          <a:xfrm>
            <a:off x="492918" y="1539000"/>
            <a:ext cx="8086725" cy="4538385"/>
          </a:xfrm>
        </p:spPr>
        <p:txBody>
          <a:bodyPr>
            <a:normAutofit/>
          </a:bodyPr>
          <a:lstStyle/>
          <a:p>
            <a:pPr>
              <a:spcBef>
                <a:spcPts val="1200"/>
              </a:spcBef>
              <a:defRPr b="0" i="0"/>
            </a:pPr>
            <a:r>
              <a:rPr lang="x-none" altLang="en-US" dirty="0">
                <a:latin typeface="Gotham Light" pitchFamily="50" charset="0"/>
              </a:rPr>
              <a:t>Síntomas – lo que el paciente siente </a:t>
            </a:r>
          </a:p>
          <a:p>
            <a:pPr>
              <a:spcBef>
                <a:spcPts val="1200"/>
              </a:spcBef>
              <a:defRPr b="0" i="0"/>
            </a:pPr>
            <a:r>
              <a:rPr lang="x-none" altLang="en-US" dirty="0">
                <a:latin typeface="Gotham Light" pitchFamily="50" charset="0"/>
              </a:rPr>
              <a:t>Signos – lo que revela el examen clínico</a:t>
            </a:r>
          </a:p>
          <a:p>
            <a:pPr>
              <a:spcBef>
                <a:spcPts val="1200"/>
              </a:spcBef>
              <a:defRPr b="0" i="0"/>
            </a:pPr>
            <a:r>
              <a:rPr lang="x-none" altLang="en-US" dirty="0">
                <a:latin typeface="Gotham Light" pitchFamily="50" charset="0"/>
              </a:rPr>
              <a:t>Resultados de laboratorio</a:t>
            </a:r>
          </a:p>
          <a:p>
            <a:pPr lvl="1">
              <a:spcBef>
                <a:spcPts val="1200"/>
              </a:spcBef>
              <a:defRPr b="0" i="0"/>
            </a:pPr>
            <a:r>
              <a:rPr lang="x-none" altLang="en-US" dirty="0">
                <a:latin typeface="Gotham Light" pitchFamily="50" charset="0"/>
              </a:rPr>
              <a:t>Diagnóstico definitivo</a:t>
            </a:r>
          </a:p>
          <a:p>
            <a:pPr lvl="1">
              <a:spcBef>
                <a:spcPts val="1200"/>
              </a:spcBef>
              <a:defRPr b="0" i="0"/>
            </a:pPr>
            <a:r>
              <a:rPr lang="x-none" altLang="en-US" dirty="0">
                <a:latin typeface="Gotham Light" pitchFamily="50" charset="0"/>
              </a:rPr>
              <a:t>Resultados clínicos</a:t>
            </a:r>
          </a:p>
        </p:txBody>
      </p:sp>
    </p:spTree>
    <p:extLst>
      <p:ext uri="{BB962C8B-B14F-4D97-AF65-F5344CB8AC3E}">
        <p14:creationId xmlns:p14="http://schemas.microsoft.com/office/powerpoint/2010/main" val="35774676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73100" y="405000"/>
            <a:ext cx="8086725" cy="400050"/>
          </a:xfrm>
        </p:spPr>
        <p:txBody>
          <a:bodyPr>
            <a:noAutofit/>
          </a:bodyPr>
          <a:lstStyle/>
          <a:p>
            <a:pPr algn="ctr"/>
            <a:r>
              <a:rPr lang="es-CO" sz="2800" dirty="0">
                <a:solidFill>
                  <a:srgbClr val="C00000"/>
                </a:solidFill>
                <a:latin typeface="Gotham Black" pitchFamily="50" charset="0"/>
                <a:ea typeface="Tahoma" panose="020B0604030504040204" pitchFamily="34" charset="0"/>
                <a:cs typeface="Tahoma" panose="020B0604030504040204" pitchFamily="34" charset="0"/>
              </a:rPr>
              <a:t> </a:t>
            </a:r>
            <a:r>
              <a:rPr lang="es-CO" sz="3200" dirty="0">
                <a:solidFill>
                  <a:srgbClr val="C00000"/>
                </a:solidFill>
                <a:latin typeface="Gotham Black" pitchFamily="50" charset="0"/>
                <a:ea typeface="Tahoma" panose="020B0604030504040204" pitchFamily="34" charset="0"/>
                <a:cs typeface="Tahoma" panose="020B0604030504040204" pitchFamily="34" charset="0"/>
              </a:rPr>
              <a:t>Fases generales de la investigación de un brote</a:t>
            </a:r>
            <a:endParaRPr lang="es-CO" sz="2800" dirty="0">
              <a:solidFill>
                <a:srgbClr val="C00000"/>
              </a:solidFill>
              <a:latin typeface="Gotham Black" pitchFamily="50" charset="0"/>
              <a:ea typeface="Tahoma" panose="020B0604030504040204" pitchFamily="34" charset="0"/>
              <a:cs typeface="Tahoma" panose="020B0604030504040204" pitchFamily="34" charset="0"/>
            </a:endParaRPr>
          </a:p>
        </p:txBody>
      </p:sp>
      <p:graphicFrame>
        <p:nvGraphicFramePr>
          <p:cNvPr id="15" name="Content Placeholder 4">
            <a:extLst>
              <a:ext uri="{FF2B5EF4-FFF2-40B4-BE49-F238E27FC236}">
                <a16:creationId xmlns:a16="http://schemas.microsoft.com/office/drawing/2014/main" id="{E09C9E1A-F94A-4522-A341-BF0D32E2A7BA}"/>
              </a:ext>
            </a:extLst>
          </p:cNvPr>
          <p:cNvGraphicFramePr>
            <a:graphicFrameLocks/>
          </p:cNvGraphicFramePr>
          <p:nvPr>
            <p:extLst>
              <p:ext uri="{D42A27DB-BD31-4B8C-83A1-F6EECF244321}">
                <p14:modId xmlns:p14="http://schemas.microsoft.com/office/powerpoint/2010/main" val="2246630987"/>
              </p:ext>
            </p:extLst>
          </p:nvPr>
        </p:nvGraphicFramePr>
        <p:xfrm>
          <a:off x="357188" y="1524001"/>
          <a:ext cx="8402637" cy="4343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3675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4419" y="435250"/>
            <a:ext cx="8086725" cy="400050"/>
          </a:xfrm>
        </p:spPr>
        <p:txBody>
          <a:bodyPr>
            <a:noAutofit/>
          </a:bodyPr>
          <a:lstStyle/>
          <a:p>
            <a:pPr algn="ctr" eaLnBrk="1" hangingPunct="1">
              <a:defRPr b="0" i="0"/>
            </a:pPr>
            <a:r>
              <a:rPr lang="es-MX" altLang="en-US" sz="2000" dirty="0">
                <a:solidFill>
                  <a:srgbClr val="C00000"/>
                </a:solidFill>
                <a:latin typeface="Gotham Black" pitchFamily="50" charset="0"/>
              </a:rPr>
              <a:t>Distribución de signos y síntomas en expuestos enfermos, establecimiento Penitenciario de Bogotá “La Picota”,</a:t>
            </a:r>
            <a:br>
              <a:rPr lang="es-MX" altLang="en-US" sz="2000" dirty="0">
                <a:solidFill>
                  <a:srgbClr val="C00000"/>
                </a:solidFill>
                <a:latin typeface="Gotham Black" pitchFamily="50" charset="0"/>
              </a:rPr>
            </a:br>
            <a:r>
              <a:rPr lang="es-MX" altLang="en-US" sz="2000" dirty="0">
                <a:solidFill>
                  <a:srgbClr val="C00000"/>
                </a:solidFill>
                <a:latin typeface="Gotham Black" pitchFamily="50" charset="0"/>
              </a:rPr>
              <a:t>septiembre de 2017</a:t>
            </a:r>
            <a:endParaRPr lang="x-none" altLang="en-US" sz="2000" dirty="0">
              <a:solidFill>
                <a:srgbClr val="C00000"/>
              </a:solidFill>
              <a:latin typeface="Gotham Black" pitchFamily="50" charset="0"/>
            </a:endParaRPr>
          </a:p>
        </p:txBody>
      </p:sp>
      <p:sp>
        <p:nvSpPr>
          <p:cNvPr id="18436" name="TextBox 3"/>
          <p:cNvSpPr txBox="1">
            <a:spLocks noChangeArrowheads="1"/>
          </p:cNvSpPr>
          <p:nvPr/>
        </p:nvSpPr>
        <p:spPr>
          <a:xfrm>
            <a:off x="1321381" y="5865705"/>
            <a:ext cx="6652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00000"/>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ct val="20000"/>
              </a:spcBef>
              <a:buClr>
                <a:srgbClr val="C00000"/>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rgbClr val="C00000"/>
              </a:buClr>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defRPr b="0" i="0"/>
            </a:pPr>
            <a:r>
              <a:rPr lang="es-MX" sz="1000" dirty="0">
                <a:latin typeface="Gotham Light" pitchFamily="50" charset="0"/>
              </a:rPr>
              <a:t>Fuente: IEC - VSP Subred integrada de Servicios de Salud Centro Oriente, Área INPEC Complejo Carcelario y Penitenciario Metropolitano de Bogotá “COMEB La Picota, septiembre 2017</a:t>
            </a:r>
            <a:endParaRPr lang="x-none" altLang="en-US" sz="1200" dirty="0">
              <a:latin typeface="Gotham Light" pitchFamily="50" charset="0"/>
            </a:endParaRPr>
          </a:p>
        </p:txBody>
      </p:sp>
      <p:pic>
        <p:nvPicPr>
          <p:cNvPr id="4" name="Imagen 3">
            <a:extLst>
              <a:ext uri="{FF2B5EF4-FFF2-40B4-BE49-F238E27FC236}">
                <a16:creationId xmlns:a16="http://schemas.microsoft.com/office/drawing/2014/main" id="{F4111183-203F-4362-87A6-0481B24F3309}"/>
              </a:ext>
            </a:extLst>
          </p:cNvPr>
          <p:cNvPicPr>
            <a:picLocks noChangeAspect="1"/>
          </p:cNvPicPr>
          <p:nvPr/>
        </p:nvPicPr>
        <p:blipFill>
          <a:blip r:embed="rId3"/>
          <a:stretch>
            <a:fillRect/>
          </a:stretch>
        </p:blipFill>
        <p:spPr>
          <a:xfrm>
            <a:off x="490265" y="1726194"/>
            <a:ext cx="8163470" cy="3650332"/>
          </a:xfrm>
          <a:prstGeom prst="rect">
            <a:avLst/>
          </a:prstGeom>
        </p:spPr>
      </p:pic>
    </p:spTree>
    <p:extLst>
      <p:ext uri="{BB962C8B-B14F-4D97-AF65-F5344CB8AC3E}">
        <p14:creationId xmlns:p14="http://schemas.microsoft.com/office/powerpoint/2010/main" val="804330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lIns="90488" tIns="44450" rIns="90488" bIns="44450">
            <a:noAutofit/>
          </a:bodyPr>
          <a:lstStyle/>
          <a:p>
            <a:pPr algn="ctr">
              <a:defRPr b="0" i="0"/>
            </a:pPr>
            <a:r>
              <a:rPr lang="x-none" altLang="en-US" sz="2800" dirty="0">
                <a:solidFill>
                  <a:srgbClr val="C00000"/>
                </a:solidFill>
                <a:latin typeface="Gotham Black" pitchFamily="50" charset="0"/>
              </a:rPr>
              <a:t>Tiempo, lugar, persona</a:t>
            </a:r>
          </a:p>
        </p:txBody>
      </p:sp>
      <p:sp>
        <p:nvSpPr>
          <p:cNvPr id="39939" name="Rectangle 3"/>
          <p:cNvSpPr>
            <a:spLocks noGrp="1" noChangeArrowheads="1"/>
          </p:cNvSpPr>
          <p:nvPr>
            <p:ph sz="quarter" idx="10"/>
          </p:nvPr>
        </p:nvSpPr>
        <p:spPr>
          <a:noFill/>
        </p:spPr>
        <p:txBody>
          <a:bodyPr lIns="90488" tIns="44450" rIns="90488" bIns="44450">
            <a:normAutofit/>
          </a:bodyPr>
          <a:lstStyle/>
          <a:p>
            <a:pPr>
              <a:lnSpc>
                <a:spcPct val="90000"/>
              </a:lnSpc>
              <a:spcBef>
                <a:spcPct val="0"/>
              </a:spcBef>
              <a:defRPr b="0" i="0"/>
            </a:pPr>
            <a:r>
              <a:rPr lang="x-none" altLang="en-US" sz="2400" b="1" dirty="0">
                <a:latin typeface="Gotham Black" pitchFamily="50" charset="0"/>
              </a:rPr>
              <a:t>Tiempo </a:t>
            </a:r>
            <a:r>
              <a:rPr lang="x-none" altLang="en-US" sz="2400" b="1" i="1" dirty="0">
                <a:latin typeface="Gotham Black" pitchFamily="50" charset="0"/>
              </a:rPr>
              <a:t>(curva epidémica)</a:t>
            </a:r>
          </a:p>
          <a:p>
            <a:pPr lvl="1">
              <a:lnSpc>
                <a:spcPct val="90000"/>
              </a:lnSpc>
              <a:spcBef>
                <a:spcPct val="0"/>
              </a:spcBef>
              <a:buFont typeface="Courier New" panose="02070309020205020404" pitchFamily="49" charset="0"/>
              <a:buChar char="o"/>
              <a:defRPr b="0" i="0"/>
            </a:pPr>
            <a:r>
              <a:rPr lang="x-none" altLang="en-US" dirty="0">
                <a:latin typeface="Gotham Light" pitchFamily="50" charset="0"/>
              </a:rPr>
              <a:t>Situación ideal: ¿cuándo se infectaron?</a:t>
            </a:r>
          </a:p>
          <a:p>
            <a:pPr lvl="1">
              <a:lnSpc>
                <a:spcPct val="90000"/>
              </a:lnSpc>
              <a:spcBef>
                <a:spcPct val="0"/>
              </a:spcBef>
              <a:spcAft>
                <a:spcPct val="30000"/>
              </a:spcAft>
              <a:buFont typeface="Courier New" panose="02070309020205020404" pitchFamily="49" charset="0"/>
              <a:buChar char="o"/>
              <a:defRPr b="0" i="0"/>
            </a:pPr>
            <a:r>
              <a:rPr lang="x-none" altLang="en-US" dirty="0">
                <a:latin typeface="Gotham Light" pitchFamily="50" charset="0"/>
              </a:rPr>
              <a:t>En términos más prácticos: ¿cuándo se enfermaron?</a:t>
            </a:r>
          </a:p>
          <a:p>
            <a:pPr>
              <a:defRPr b="0" i="0"/>
            </a:pPr>
            <a:r>
              <a:rPr lang="x-none" altLang="en-US" sz="2400" b="1" dirty="0">
                <a:latin typeface="Gotham Black" pitchFamily="50" charset="0"/>
              </a:rPr>
              <a:t>Lugar </a:t>
            </a:r>
            <a:r>
              <a:rPr lang="x-none" altLang="en-US" sz="2400" b="1" i="1" dirty="0">
                <a:latin typeface="Gotham Black" pitchFamily="50" charset="0"/>
              </a:rPr>
              <a:t>(mapa de lugares, mapa coloreado)</a:t>
            </a:r>
            <a:endParaRPr lang="x-none" altLang="en-US" sz="2400" b="1" dirty="0">
              <a:latin typeface="Gotham Black" pitchFamily="50" charset="0"/>
            </a:endParaRPr>
          </a:p>
          <a:p>
            <a:pPr lvl="1">
              <a:lnSpc>
                <a:spcPct val="90000"/>
              </a:lnSpc>
              <a:spcBef>
                <a:spcPct val="0"/>
              </a:spcBef>
              <a:buFont typeface="Courier New" panose="02070309020205020404" pitchFamily="49" charset="0"/>
              <a:buChar char="o"/>
              <a:defRPr b="0" i="0"/>
            </a:pPr>
            <a:r>
              <a:rPr lang="x-none" altLang="en-US" dirty="0">
                <a:latin typeface="Gotham Light" pitchFamily="50" charset="0"/>
              </a:rPr>
              <a:t>Situación ideal: ¿dónde se infectaron?</a:t>
            </a:r>
          </a:p>
          <a:p>
            <a:pPr lvl="1">
              <a:lnSpc>
                <a:spcPct val="90000"/>
              </a:lnSpc>
              <a:spcBef>
                <a:spcPct val="0"/>
              </a:spcBef>
              <a:spcAft>
                <a:spcPct val="30000"/>
              </a:spcAft>
              <a:buFont typeface="Courier New" panose="02070309020205020404" pitchFamily="49" charset="0"/>
              <a:buChar char="o"/>
              <a:defRPr b="0" i="0"/>
            </a:pPr>
            <a:r>
              <a:rPr lang="x-none" altLang="en-US" dirty="0">
                <a:latin typeface="Gotham Light" pitchFamily="50" charset="0"/>
              </a:rPr>
              <a:t>Más comúnmente: ¿dónde viven, trabajan?</a:t>
            </a:r>
          </a:p>
          <a:p>
            <a:pPr>
              <a:defRPr b="0" i="0"/>
            </a:pPr>
            <a:r>
              <a:rPr lang="x-none" altLang="en-US" sz="2400" b="1" dirty="0">
                <a:latin typeface="Gotham Black" pitchFamily="50" charset="0"/>
              </a:rPr>
              <a:t>Persona </a:t>
            </a:r>
            <a:r>
              <a:rPr lang="x-none" altLang="en-US" sz="2400" b="1" i="1" dirty="0">
                <a:latin typeface="Gotham Black" pitchFamily="50" charset="0"/>
              </a:rPr>
              <a:t>(cuadros)</a:t>
            </a:r>
            <a:endParaRPr lang="x-none" altLang="en-US" sz="2400" b="1" dirty="0">
              <a:latin typeface="Gotham Black" pitchFamily="50" charset="0"/>
            </a:endParaRPr>
          </a:p>
          <a:p>
            <a:pPr lvl="1">
              <a:lnSpc>
                <a:spcPct val="90000"/>
              </a:lnSpc>
              <a:spcBef>
                <a:spcPct val="0"/>
              </a:spcBef>
              <a:buFont typeface="Courier New" panose="02070309020205020404" pitchFamily="49" charset="0"/>
              <a:buChar char="o"/>
              <a:defRPr b="0" i="0"/>
            </a:pPr>
            <a:r>
              <a:rPr lang="x-none" altLang="en-US" dirty="0">
                <a:latin typeface="Gotham Light" pitchFamily="50" charset="0"/>
              </a:rPr>
              <a:t>¿Quién se infectó?</a:t>
            </a:r>
          </a:p>
          <a:p>
            <a:pPr lvl="1">
              <a:lnSpc>
                <a:spcPct val="90000"/>
              </a:lnSpc>
              <a:spcBef>
                <a:spcPct val="0"/>
              </a:spcBef>
              <a:buFont typeface="Courier New" panose="02070309020205020404" pitchFamily="49" charset="0"/>
              <a:buChar char="o"/>
              <a:defRPr b="0" i="0"/>
            </a:pPr>
            <a:r>
              <a:rPr lang="x-none" altLang="en-US" dirty="0">
                <a:latin typeface="Gotham Light" pitchFamily="50" charset="0"/>
              </a:rPr>
              <a:t>Numeradores y denominadores</a:t>
            </a:r>
          </a:p>
          <a:p>
            <a:pPr lvl="1">
              <a:lnSpc>
                <a:spcPct val="90000"/>
              </a:lnSpc>
              <a:spcBef>
                <a:spcPct val="0"/>
              </a:spcBef>
              <a:spcAft>
                <a:spcPct val="30000"/>
              </a:spcAft>
              <a:buFont typeface="Courier New" panose="02070309020205020404" pitchFamily="49" charset="0"/>
              <a:buChar char="o"/>
              <a:defRPr b="0" i="0"/>
            </a:pPr>
            <a:r>
              <a:rPr lang="x-none" altLang="en-US" dirty="0">
                <a:latin typeface="Gotham Light" pitchFamily="50" charset="0"/>
              </a:rPr>
              <a:t>¿Qué tienen los casos en común?</a:t>
            </a:r>
          </a:p>
          <a:p>
            <a:pPr>
              <a:lnSpc>
                <a:spcPct val="70000"/>
              </a:lnSpc>
              <a:defRPr b="0" i="0"/>
            </a:pPr>
            <a:endParaRPr lang="en-US" altLang="en-US" dirty="0"/>
          </a:p>
        </p:txBody>
      </p:sp>
    </p:spTree>
    <p:extLst>
      <p:ext uri="{BB962C8B-B14F-4D97-AF65-F5344CB8AC3E}">
        <p14:creationId xmlns:p14="http://schemas.microsoft.com/office/powerpoint/2010/main" val="1500501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Autofit/>
          </a:bodyPr>
          <a:lstStyle/>
          <a:p>
            <a:pPr algn="ctr" eaLnBrk="1" hangingPunct="1">
              <a:defRPr b="0" i="0"/>
            </a:pPr>
            <a:r>
              <a:rPr lang="x-none" altLang="en-US" sz="2400" dirty="0">
                <a:solidFill>
                  <a:srgbClr val="C00000"/>
                </a:solidFill>
                <a:latin typeface="Gotham Black" pitchFamily="50" charset="0"/>
              </a:rPr>
              <a:t>Tiempo: Curvas epidémicas</a:t>
            </a:r>
          </a:p>
        </p:txBody>
      </p:sp>
      <p:sp>
        <p:nvSpPr>
          <p:cNvPr id="58371" name="Rectangle 3"/>
          <p:cNvSpPr>
            <a:spLocks noGrp="1" noChangeArrowheads="1"/>
          </p:cNvSpPr>
          <p:nvPr>
            <p:ph sz="quarter" idx="10"/>
          </p:nvPr>
        </p:nvSpPr>
        <p:spPr/>
        <p:txBody>
          <a:bodyPr>
            <a:normAutofit/>
          </a:bodyPr>
          <a:lstStyle/>
          <a:p>
            <a:pPr marL="342900" indent="-342900" eaLnBrk="1" hangingPunct="1">
              <a:defRPr b="0" i="0"/>
            </a:pPr>
            <a:r>
              <a:rPr lang="x-none" altLang="en-US" sz="2200" dirty="0">
                <a:latin typeface="Gotham Light" pitchFamily="50" charset="0"/>
              </a:rPr>
              <a:t>Histograma (no debe haber espacio entre las columnas adyacentes)</a:t>
            </a:r>
          </a:p>
          <a:p>
            <a:pPr marL="342900" indent="-342900" eaLnBrk="1" hangingPunct="1">
              <a:defRPr b="0" i="0"/>
            </a:pPr>
            <a:r>
              <a:rPr lang="x-none" altLang="en-US" sz="2200" u="sng" dirty="0">
                <a:latin typeface="Gotham Light" pitchFamily="50" charset="0"/>
              </a:rPr>
              <a:t>Eje "x" </a:t>
            </a:r>
            <a:r>
              <a:rPr lang="x-none" altLang="en-US" sz="2200" u="none" dirty="0">
                <a:latin typeface="Gotham Light" pitchFamily="50" charset="0"/>
              </a:rPr>
              <a:t>: Fecha de inicio (por hora, día, semana, mes) </a:t>
            </a:r>
          </a:p>
          <a:p>
            <a:pPr marL="342900" indent="-342900" eaLnBrk="1" hangingPunct="1">
              <a:defRPr b="0" i="0"/>
            </a:pPr>
            <a:r>
              <a:rPr lang="x-none" altLang="en-US" sz="2200" u="sng" dirty="0">
                <a:latin typeface="Gotham Light" pitchFamily="50" charset="0"/>
              </a:rPr>
              <a:t>Eje "y"</a:t>
            </a:r>
            <a:r>
              <a:rPr lang="x-none" altLang="en-US" sz="2200" u="none" dirty="0">
                <a:latin typeface="Gotham Light" pitchFamily="50" charset="0"/>
              </a:rPr>
              <a:t>: El número de casos </a:t>
            </a:r>
          </a:p>
          <a:p>
            <a:pPr marL="342900" indent="-342900" eaLnBrk="1" hangingPunct="1">
              <a:defRPr b="0" i="0"/>
            </a:pPr>
            <a:r>
              <a:rPr lang="x-none" altLang="en-US" sz="2200" dirty="0">
                <a:latin typeface="Gotham Light" pitchFamily="50" charset="0"/>
              </a:rPr>
              <a:t>Pueden mostrarse columnas o "recuadros apilados"</a:t>
            </a:r>
          </a:p>
        </p:txBody>
      </p:sp>
      <p:graphicFrame>
        <p:nvGraphicFramePr>
          <p:cNvPr id="10" name="Chart 9"/>
          <p:cNvGraphicFramePr/>
          <p:nvPr>
            <p:extLst>
              <p:ext uri="{D42A27DB-BD31-4B8C-83A1-F6EECF244321}">
                <p14:modId xmlns:p14="http://schemas.microsoft.com/office/powerpoint/2010/main" val="1097320295"/>
              </p:ext>
            </p:extLst>
          </p:nvPr>
        </p:nvGraphicFramePr>
        <p:xfrm>
          <a:off x="787542" y="3383617"/>
          <a:ext cx="3629847" cy="2722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1111391035"/>
              </p:ext>
            </p:extLst>
          </p:nvPr>
        </p:nvGraphicFramePr>
        <p:xfrm>
          <a:off x="4654557" y="3383617"/>
          <a:ext cx="3545626"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2791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b="0" i="0"/>
            </a:pPr>
            <a:r>
              <a:rPr lang="x-none" sz="2200" dirty="0">
                <a:solidFill>
                  <a:srgbClr val="C00000"/>
                </a:solidFill>
                <a:latin typeface="Gotham Black" pitchFamily="50" charset="0"/>
              </a:rPr>
              <a:t>Fechas de inicio de la enfermedad X,</a:t>
            </a:r>
            <a:r>
              <a:rPr lang="es-CO" sz="2200" dirty="0">
                <a:solidFill>
                  <a:srgbClr val="C00000"/>
                </a:solidFill>
                <a:latin typeface="Gotham Black" pitchFamily="50" charset="0"/>
              </a:rPr>
              <a:t> </a:t>
            </a:r>
            <a:r>
              <a:rPr lang="x-none" sz="2200" dirty="0">
                <a:solidFill>
                  <a:srgbClr val="C00000"/>
                </a:solidFill>
                <a:latin typeface="Gotham Black" pitchFamily="50" charset="0"/>
              </a:rPr>
              <a:t>Distrito Y, octubre de 201</a:t>
            </a:r>
            <a:r>
              <a:rPr lang="es-CO" sz="2200" dirty="0">
                <a:solidFill>
                  <a:srgbClr val="C00000"/>
                </a:solidFill>
                <a:latin typeface="Gotham Black" pitchFamily="50" charset="0"/>
              </a:rPr>
              <a:t>9</a:t>
            </a:r>
            <a:endParaRPr lang="x-none" sz="2200" dirty="0">
              <a:solidFill>
                <a:srgbClr val="C00000"/>
              </a:solidFill>
              <a:latin typeface="Gotham Black" pitchFamily="50" charset="0"/>
            </a:endParaRPr>
          </a:p>
        </p:txBody>
      </p:sp>
      <p:sp>
        <p:nvSpPr>
          <p:cNvPr id="8" name="TextBox 7"/>
          <p:cNvSpPr txBox="1"/>
          <p:nvPr/>
        </p:nvSpPr>
        <p:spPr>
          <a:xfrm>
            <a:off x="304800" y="5496580"/>
            <a:ext cx="5879140" cy="461665"/>
          </a:xfrm>
          <a:prstGeom prst="rect">
            <a:avLst/>
          </a:prstGeom>
          <a:noFill/>
          <a:ln>
            <a:solidFill>
              <a:schemeClr val="tx1"/>
            </a:solidFill>
          </a:ln>
        </p:spPr>
        <p:txBody>
          <a:bodyPr wrap="square" rtlCol="0">
            <a:spAutoFit/>
          </a:bodyPr>
          <a:lstStyle/>
          <a:p>
            <a:pPr>
              <a:defRPr b="0" i="0"/>
            </a:pPr>
            <a:r>
              <a:rPr lang="x-none" sz="2400" dirty="0">
                <a:latin typeface="Gotham Black" pitchFamily="50" charset="0"/>
              </a:rPr>
              <a:t>¿Qué rango sugieren para el eje "x"?</a:t>
            </a:r>
          </a:p>
        </p:txBody>
      </p:sp>
      <p:graphicFrame>
        <p:nvGraphicFramePr>
          <p:cNvPr id="11" name="Objeto 10">
            <a:extLst>
              <a:ext uri="{FF2B5EF4-FFF2-40B4-BE49-F238E27FC236}">
                <a16:creationId xmlns:a16="http://schemas.microsoft.com/office/drawing/2014/main" id="{D3609842-D4DB-4F31-867D-75A22D28659B}"/>
              </a:ext>
            </a:extLst>
          </p:cNvPr>
          <p:cNvGraphicFramePr>
            <a:graphicFrameLocks noChangeAspect="1"/>
          </p:cNvGraphicFramePr>
          <p:nvPr>
            <p:extLst>
              <p:ext uri="{D42A27DB-BD31-4B8C-83A1-F6EECF244321}">
                <p14:modId xmlns:p14="http://schemas.microsoft.com/office/powerpoint/2010/main" val="502944824"/>
              </p:ext>
            </p:extLst>
          </p:nvPr>
        </p:nvGraphicFramePr>
        <p:xfrm>
          <a:off x="0" y="1236600"/>
          <a:ext cx="7142400" cy="4006800"/>
        </p:xfrm>
        <a:graphic>
          <a:graphicData uri="http://schemas.openxmlformats.org/presentationml/2006/ole">
            <mc:AlternateContent xmlns:mc="http://schemas.openxmlformats.org/markup-compatibility/2006">
              <mc:Choice xmlns:v="urn:schemas-microsoft-com:vml" Requires="v">
                <p:oleObj spid="_x0000_s2063" name="Worksheet" r:id="rId4" imgW="6419717" imgH="3257728" progId="Excel.Sheet.12">
                  <p:embed/>
                </p:oleObj>
              </mc:Choice>
              <mc:Fallback>
                <p:oleObj name="Worksheet" r:id="rId4" imgW="6419717" imgH="3257728" progId="Excel.Sheet.12">
                  <p:embed/>
                  <p:pic>
                    <p:nvPicPr>
                      <p:cNvPr id="0" name=""/>
                      <p:cNvPicPr/>
                      <p:nvPr/>
                    </p:nvPicPr>
                    <p:blipFill>
                      <a:blip r:embed="rId5"/>
                      <a:stretch>
                        <a:fillRect/>
                      </a:stretch>
                    </p:blipFill>
                    <p:spPr>
                      <a:xfrm>
                        <a:off x="0" y="1236600"/>
                        <a:ext cx="7142400" cy="4006800"/>
                      </a:xfrm>
                      <a:prstGeom prst="rect">
                        <a:avLst/>
                      </a:prstGeom>
                    </p:spPr>
                  </p:pic>
                </p:oleObj>
              </mc:Fallback>
            </mc:AlternateContent>
          </a:graphicData>
        </a:graphic>
      </p:graphicFrame>
      <p:graphicFrame>
        <p:nvGraphicFramePr>
          <p:cNvPr id="17" name="Objeto 16">
            <a:extLst>
              <a:ext uri="{FF2B5EF4-FFF2-40B4-BE49-F238E27FC236}">
                <a16:creationId xmlns:a16="http://schemas.microsoft.com/office/drawing/2014/main" id="{022B4E9A-9690-4816-BEC5-7E6A46CF41D0}"/>
              </a:ext>
            </a:extLst>
          </p:cNvPr>
          <p:cNvGraphicFramePr>
            <a:graphicFrameLocks noChangeAspect="1"/>
          </p:cNvGraphicFramePr>
          <p:nvPr>
            <p:extLst>
              <p:ext uri="{D42A27DB-BD31-4B8C-83A1-F6EECF244321}">
                <p14:modId xmlns:p14="http://schemas.microsoft.com/office/powerpoint/2010/main" val="1670078732"/>
              </p:ext>
            </p:extLst>
          </p:nvPr>
        </p:nvGraphicFramePr>
        <p:xfrm>
          <a:off x="7161943" y="1435754"/>
          <a:ext cx="1732350" cy="3986492"/>
        </p:xfrm>
        <a:graphic>
          <a:graphicData uri="http://schemas.openxmlformats.org/presentationml/2006/ole">
            <mc:AlternateContent xmlns:mc="http://schemas.openxmlformats.org/markup-compatibility/2006">
              <mc:Choice xmlns:v="urn:schemas-microsoft-com:vml" Requires="v">
                <p:oleObj spid="_x0000_s2064" name="Worksheet" r:id="rId6" imgW="1581006" imgH="3638649" progId="Excel.Sheet.12">
                  <p:embed/>
                </p:oleObj>
              </mc:Choice>
              <mc:Fallback>
                <p:oleObj name="Worksheet" r:id="rId6" imgW="1581006" imgH="3638649" progId="Excel.Sheet.12">
                  <p:embed/>
                  <p:pic>
                    <p:nvPicPr>
                      <p:cNvPr id="0" name=""/>
                      <p:cNvPicPr/>
                      <p:nvPr/>
                    </p:nvPicPr>
                    <p:blipFill>
                      <a:blip r:embed="rId7"/>
                      <a:stretch>
                        <a:fillRect/>
                      </a:stretch>
                    </p:blipFill>
                    <p:spPr>
                      <a:xfrm>
                        <a:off x="7161943" y="1435754"/>
                        <a:ext cx="1732350" cy="3986492"/>
                      </a:xfrm>
                      <a:prstGeom prst="rect">
                        <a:avLst/>
                      </a:prstGeom>
                    </p:spPr>
                  </p:pic>
                </p:oleObj>
              </mc:Fallback>
            </mc:AlternateContent>
          </a:graphicData>
        </a:graphic>
      </p:graphicFrame>
    </p:spTree>
    <p:extLst>
      <p:ext uri="{BB962C8B-B14F-4D97-AF65-F5344CB8AC3E}">
        <p14:creationId xmlns:p14="http://schemas.microsoft.com/office/powerpoint/2010/main" val="270513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indefinite"/>
                            </p:stCondLst>
                          </p:cTn>
                        </p:par>
                      </p:childTnLst>
                    </p:cTn>
                  </p:par>
                  <p:par>
                    <p:cTn id="5" fill="hold">
                      <p:stCondLst>
                        <p:cond delay="indefinite"/>
                      </p:stCondLst>
                      <p:childTnLst>
                        <p:par>
                          <p:cTn id="6" fill="hold">
                            <p:stCondLst>
                              <p:cond delay="indefinite"/>
                            </p:stCondLst>
                          </p:cTn>
                        </p:par>
                      </p:childTnLst>
                    </p:cTn>
                  </p:par>
                  <p:par>
                    <p:cTn id="7" fill="hold">
                      <p:stCondLst>
                        <p:cond delay="indefinite"/>
                      </p:stCondLst>
                      <p:childTnLst>
                        <p:par>
                          <p:cTn id="8" fill="hold">
                            <p:stCondLst>
                              <p:cond delay="indefinite"/>
                            </p:stCondLst>
                          </p:cTn>
                        </p:par>
                      </p:childTnLst>
                    </p:cTn>
                  </p:par>
                  <p:par>
                    <p:cTn id="9" fill="hold">
                      <p:stCondLst>
                        <p:cond delay="indefinite"/>
                      </p:stCondLst>
                      <p:childTnLst>
                        <p:par>
                          <p:cTn id="10" fill="hold">
                            <p:stCondLst>
                              <p:cond delay="indefinite"/>
                            </p:stCondLst>
                          </p:cTn>
                        </p:par>
                      </p:childTnLst>
                    </p:cTn>
                  </p:par>
                  <p:par>
                    <p:cTn id="11" fill="hold">
                      <p:stCondLst>
                        <p:cond delay="indefinite"/>
                      </p:stCondLst>
                      <p:childTnLst>
                        <p:par>
                          <p:cTn id="12" fill="hold">
                            <p:stCondLst>
                              <p:cond delay="indefinite"/>
                            </p:stCondLst>
                          </p:cTn>
                        </p:par>
                      </p:childTnLst>
                    </p:cTn>
                  </p:par>
                  <p:par>
                    <p:cTn id="13" fill="hold">
                      <p:stCondLst>
                        <p:cond delay="indefinite"/>
                      </p:stCondLst>
                      <p:childTnLst>
                        <p:par>
                          <p:cTn id="14" fill="hold">
                            <p:stCondLst>
                              <p:cond delay="indefinite"/>
                            </p:stCondLst>
                          </p:cTn>
                        </p:par>
                      </p:childTnLst>
                    </p:cTn>
                  </p:par>
                  <p:par>
                    <p:cTn id="15" fill="hold">
                      <p:stCondLst>
                        <p:cond delay="indefinite"/>
                      </p:stCondLst>
                      <p:childTnLst>
                        <p:par>
                          <p:cTn id="16" fill="hold">
                            <p:stCondLst>
                              <p:cond delay="indefinite"/>
                            </p:stCondLst>
                          </p:cTn>
                        </p:par>
                      </p:childTnLst>
                    </p:cTn>
                  </p:par>
                  <p:par>
                    <p:cTn id="17" fill="hold">
                      <p:stCondLst>
                        <p:cond delay="indefinite"/>
                      </p:stCondLst>
                      <p:childTnLst>
                        <p:par>
                          <p:cTn id="18" fill="hold">
                            <p:stCondLst>
                              <p:cond delay="indefinite"/>
                            </p:stCondLst>
                          </p:cTn>
                        </p:par>
                      </p:childTnLst>
                    </p:cTn>
                  </p:par>
                  <p:par>
                    <p:cTn id="19" fill="hold">
                      <p:stCondLst>
                        <p:cond delay="indefinite"/>
                      </p:stCondLst>
                      <p:childTnLst>
                        <p:par>
                          <p:cTn id="20" fill="hold">
                            <p:stCondLst>
                              <p:cond delay="indefinite"/>
                            </p:stCondLst>
                          </p:cTn>
                        </p:par>
                      </p:childTnLst>
                    </p:cTn>
                  </p:par>
                  <p:par>
                    <p:cTn id="21" fill="hold">
                      <p:stCondLst>
                        <p:cond delay="indefinite"/>
                      </p:stCondLst>
                      <p:childTnLst>
                        <p:par>
                          <p:cTn id="22" fill="hold">
                            <p:stCondLst>
                              <p:cond delay="indefinite"/>
                            </p:stCondLst>
                          </p:cTn>
                        </p:par>
                      </p:childTnLst>
                    </p:cTn>
                  </p:par>
                  <p:par>
                    <p:cTn id="23" fill="hold">
                      <p:stCondLst>
                        <p:cond delay="indefinite"/>
                      </p:stCondLst>
                      <p:childTnLst>
                        <p:par>
                          <p:cTn id="24" fill="hold">
                            <p:stCondLst>
                              <p:cond delay="indefinite"/>
                            </p:stCondLst>
                          </p:cTn>
                        </p:par>
                      </p:childTnLst>
                    </p:cTn>
                  </p:par>
                  <p:par>
                    <p:cTn id="25" fill="hold">
                      <p:stCondLst>
                        <p:cond delay="indefinite"/>
                      </p:stCondLst>
                      <p:childTnLst>
                        <p:par>
                          <p:cTn id="26" fill="hold">
                            <p:stCondLst>
                              <p:cond delay="indefinite"/>
                            </p:stCondLst>
                          </p:cTn>
                        </p:par>
                      </p:childTnLst>
                    </p:cTn>
                  </p:par>
                  <p:par>
                    <p:cTn id="27" fill="hold">
                      <p:stCondLst>
                        <p:cond delay="indefinite"/>
                      </p:stCondLst>
                      <p:childTnLst>
                        <p:par>
                          <p:cTn id="28" fill="hold">
                            <p:stCondLst>
                              <p:cond delay="indefinite"/>
                            </p:stCondLst>
                          </p:cTn>
                        </p:par>
                      </p:childTnLst>
                    </p:cTn>
                  </p:par>
                  <p:par>
                    <p:cTn id="29" fill="hold">
                      <p:stCondLst>
                        <p:cond delay="indefinite"/>
                      </p:stCondLst>
                      <p:childTnLst>
                        <p:par>
                          <p:cTn id="30" fill="hold">
                            <p:stCondLst>
                              <p:cond delay="indefinite"/>
                            </p:stCondLst>
                          </p:cTn>
                        </p:par>
                      </p:childTnLst>
                    </p:cTn>
                  </p:par>
                  <p:par>
                    <p:cTn id="31" fill="hold">
                      <p:stCondLst>
                        <p:cond delay="indefinite"/>
                      </p:stCondLst>
                      <p:childTnLst>
                        <p:par>
                          <p:cTn id="32" fill="hold">
                            <p:stCondLst>
                              <p:cond delay="indefinite"/>
                            </p:stCondLst>
                          </p:cTn>
                        </p:par>
                      </p:childTnLst>
                    </p:cTn>
                  </p:par>
                  <p:par>
                    <p:cTn id="33" fill="hold">
                      <p:stCondLst>
                        <p:cond delay="indefinite"/>
                      </p:stCondLst>
                      <p:childTnLst>
                        <p:par>
                          <p:cTn id="34" fill="hold">
                            <p:stCondLst>
                              <p:cond delay="indefinite"/>
                            </p:stCondLst>
                          </p:cTn>
                        </p:par>
                      </p:childTnLst>
                    </p:cTn>
                  </p:par>
                  <p:par>
                    <p:cTn id="35" fill="hold">
                      <p:stCondLst>
                        <p:cond delay="indefinite"/>
                      </p:stCondLst>
                      <p:childTnLst>
                        <p:par>
                          <p:cTn id="36" fill="hold">
                            <p:stCondLst>
                              <p:cond delay="indefinite"/>
                            </p:stCondLst>
                          </p:cTn>
                        </p:par>
                      </p:childTnLst>
                    </p:cTn>
                  </p:par>
                  <p:par>
                    <p:cTn id="37" fill="hold">
                      <p:stCondLst>
                        <p:cond delay="indefinite"/>
                      </p:stCondLst>
                      <p:childTnLst>
                        <p:par>
                          <p:cTn id="38" fill="hold">
                            <p:stCondLst>
                              <p:cond delay="indefinite"/>
                            </p:stCond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b="0" i="0"/>
            </a:pPr>
            <a:r>
              <a:rPr lang="x-none" sz="2400" dirty="0">
                <a:solidFill>
                  <a:srgbClr val="C00000"/>
                </a:solidFill>
                <a:latin typeface="Gotham Black" pitchFamily="50" charset="0"/>
              </a:rPr>
              <a:t>Curva epidémica </a:t>
            </a:r>
            <a:br>
              <a:rPr lang="es-CO" sz="2400" dirty="0">
                <a:solidFill>
                  <a:srgbClr val="C00000"/>
                </a:solidFill>
                <a:latin typeface="Gotham Black" pitchFamily="50" charset="0"/>
              </a:rPr>
            </a:br>
            <a:r>
              <a:rPr lang="x-none" sz="2400" dirty="0">
                <a:solidFill>
                  <a:srgbClr val="C00000"/>
                </a:solidFill>
                <a:latin typeface="Gotham Black" pitchFamily="50" charset="0"/>
              </a:rPr>
              <a:t>(ejes, datos, etiquetas, título</a:t>
            </a:r>
            <a:r>
              <a:rPr lang="x-none" sz="2400" dirty="0">
                <a:solidFill>
                  <a:srgbClr val="C00000"/>
                </a:solidFill>
              </a:rPr>
              <a:t>)</a:t>
            </a:r>
          </a:p>
        </p:txBody>
      </p:sp>
      <p:sp>
        <p:nvSpPr>
          <p:cNvPr id="5" name="TextBox 4"/>
          <p:cNvSpPr txBox="1"/>
          <p:nvPr/>
        </p:nvSpPr>
        <p:spPr>
          <a:xfrm>
            <a:off x="1245600" y="1302603"/>
            <a:ext cx="6990479" cy="707886"/>
          </a:xfrm>
          <a:prstGeom prst="rect">
            <a:avLst/>
          </a:prstGeom>
          <a:noFill/>
        </p:spPr>
        <p:txBody>
          <a:bodyPr wrap="square" rtlCol="0">
            <a:spAutoFit/>
          </a:bodyPr>
          <a:lstStyle/>
          <a:p>
            <a:pPr algn="ctr">
              <a:defRPr sz="1800" b="0" i="0" u="none" strike="noStrike" kern="1200" baseline="0">
                <a:solidFill>
                  <a:prstClr val="black"/>
                </a:solidFill>
                <a:latin typeface="+mn-lt"/>
                <a:ea typeface="+mn-ea"/>
                <a:cs typeface="+mn-cs"/>
              </a:defRPr>
            </a:pPr>
            <a:r>
              <a:rPr lang="x-none" sz="2000" b="1" dirty="0">
                <a:latin typeface="Gotham Light" pitchFamily="50" charset="0"/>
              </a:rPr>
              <a:t>Cantidad de casos de la enfermedad</a:t>
            </a:r>
          </a:p>
          <a:p>
            <a:pPr algn="ctr">
              <a:defRPr sz="1800" b="0" i="0" u="none" strike="noStrike" kern="1200" baseline="0">
                <a:solidFill>
                  <a:prstClr val="black"/>
                </a:solidFill>
                <a:latin typeface="+mn-lt"/>
                <a:ea typeface="+mn-ea"/>
                <a:cs typeface="+mn-cs"/>
              </a:defRPr>
            </a:pPr>
            <a:r>
              <a:rPr lang="x-none" sz="2000" b="1" dirty="0">
                <a:latin typeface="Gotham Light" pitchFamily="50" charset="0"/>
              </a:rPr>
              <a:t>por fecha de inicio, distrito Y, octubre de 201</a:t>
            </a:r>
            <a:r>
              <a:rPr lang="es-CO" sz="2000" b="1" dirty="0">
                <a:latin typeface="Gotham Light" pitchFamily="50" charset="0"/>
              </a:rPr>
              <a:t>9</a:t>
            </a:r>
            <a:endParaRPr lang="x-none" sz="2400" b="1" dirty="0">
              <a:latin typeface="Gotham Light" pitchFamily="50" charset="0"/>
            </a:endParaRPr>
          </a:p>
        </p:txBody>
      </p:sp>
      <p:graphicFrame>
        <p:nvGraphicFramePr>
          <p:cNvPr id="8" name="Chart 7"/>
          <p:cNvGraphicFramePr/>
          <p:nvPr>
            <p:extLst>
              <p:ext uri="{D42A27DB-BD31-4B8C-83A1-F6EECF244321}">
                <p14:modId xmlns:p14="http://schemas.microsoft.com/office/powerpoint/2010/main" val="15921135"/>
              </p:ext>
            </p:extLst>
          </p:nvPr>
        </p:nvGraphicFramePr>
        <p:xfrm>
          <a:off x="609600" y="1973997"/>
          <a:ext cx="7848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1122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Autofit/>
          </a:bodyPr>
          <a:lstStyle/>
          <a:p>
            <a:pPr algn="ctr">
              <a:defRPr b="0" i="0"/>
            </a:pPr>
            <a:r>
              <a:rPr lang="x-none" altLang="en-US" sz="2600" dirty="0">
                <a:solidFill>
                  <a:srgbClr val="C00000"/>
                </a:solidFill>
                <a:latin typeface="Gotham Black" pitchFamily="50" charset="0"/>
              </a:rPr>
              <a:t>Valor de una curva epidémica</a:t>
            </a:r>
          </a:p>
        </p:txBody>
      </p:sp>
      <p:sp>
        <p:nvSpPr>
          <p:cNvPr id="74755" name="Content Placeholder 2"/>
          <p:cNvSpPr>
            <a:spLocks noGrp="1"/>
          </p:cNvSpPr>
          <p:nvPr>
            <p:ph sz="quarter" idx="10"/>
          </p:nvPr>
        </p:nvSpPr>
        <p:spPr>
          <a:xfrm>
            <a:off x="492919" y="1114425"/>
            <a:ext cx="8463881" cy="4538385"/>
          </a:xfrm>
        </p:spPr>
        <p:txBody>
          <a:bodyPr>
            <a:noAutofit/>
          </a:bodyPr>
          <a:lstStyle/>
          <a:p>
            <a:pPr>
              <a:spcBef>
                <a:spcPts val="1200"/>
              </a:spcBef>
              <a:defRPr b="0" i="0"/>
            </a:pPr>
            <a:r>
              <a:rPr lang="x-none" altLang="en-US" sz="2600" dirty="0">
                <a:latin typeface="Gotham Light" pitchFamily="50" charset="0"/>
              </a:rPr>
              <a:t>Muestra la magnitud del brote</a:t>
            </a:r>
          </a:p>
          <a:p>
            <a:pPr>
              <a:spcBef>
                <a:spcPts val="1200"/>
              </a:spcBef>
              <a:defRPr b="0" i="0"/>
            </a:pPr>
            <a:r>
              <a:rPr lang="x-none" altLang="en-US" sz="2600" dirty="0">
                <a:latin typeface="Gotham Light" pitchFamily="50" charset="0"/>
              </a:rPr>
              <a:t>Muestra la evolución en el tiempo (línea temporal) del brote</a:t>
            </a:r>
          </a:p>
          <a:p>
            <a:pPr>
              <a:spcBef>
                <a:spcPts val="1200"/>
              </a:spcBef>
              <a:defRPr b="0" i="0"/>
            </a:pPr>
            <a:r>
              <a:rPr lang="x-none" altLang="en-US" sz="2600" dirty="0">
                <a:latin typeface="Gotham Light" pitchFamily="50" charset="0"/>
              </a:rPr>
              <a:t>Puede mostrar el patrón de transmisión</a:t>
            </a:r>
          </a:p>
          <a:p>
            <a:pPr>
              <a:spcBef>
                <a:spcPts val="1200"/>
              </a:spcBef>
              <a:defRPr b="0" i="0"/>
            </a:pPr>
            <a:r>
              <a:rPr lang="x-none" altLang="en-US" sz="2600" dirty="0">
                <a:latin typeface="Gotham Light" pitchFamily="50" charset="0"/>
              </a:rPr>
              <a:t>Puede ayudar a determinar el período de incubación o de exposición</a:t>
            </a:r>
          </a:p>
          <a:p>
            <a:pPr>
              <a:spcBef>
                <a:spcPts val="1200"/>
              </a:spcBef>
              <a:defRPr b="0" i="0"/>
            </a:pPr>
            <a:r>
              <a:rPr lang="x-none" altLang="en-US" sz="2600" dirty="0">
                <a:latin typeface="Gotham Light" pitchFamily="50" charset="0"/>
              </a:rPr>
              <a:t>Destaca las anomalías </a:t>
            </a:r>
            <a:br>
              <a:rPr lang="en-US" altLang="en-US" sz="2600" dirty="0">
                <a:latin typeface="Gotham Light" pitchFamily="50" charset="0"/>
              </a:rPr>
            </a:br>
            <a:r>
              <a:rPr lang="x-none" altLang="en-US" sz="2600" dirty="0">
                <a:latin typeface="Gotham Light" pitchFamily="50" charset="0"/>
              </a:rPr>
              <a:t>(valores atípicos)</a:t>
            </a:r>
          </a:p>
        </p:txBody>
      </p:sp>
      <p:graphicFrame>
        <p:nvGraphicFramePr>
          <p:cNvPr id="9" name="Chart 8"/>
          <p:cNvGraphicFramePr/>
          <p:nvPr>
            <p:extLst>
              <p:ext uri="{D42A27DB-BD31-4B8C-83A1-F6EECF244321}">
                <p14:modId xmlns:p14="http://schemas.microsoft.com/office/powerpoint/2010/main" val="2477417922"/>
              </p:ext>
            </p:extLst>
          </p:nvPr>
        </p:nvGraphicFramePr>
        <p:xfrm>
          <a:off x="5328000" y="4333875"/>
          <a:ext cx="3048000" cy="2133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496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indefinite"/>
                            </p:stCondLst>
                          </p:cTn>
                        </p:par>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indefinite"/>
                            </p:stCondLst>
                          </p:cTn>
                        </p:par>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indefinite"/>
                            </p:stCondLst>
                          </p:cTn>
                        </p:par>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indefinite"/>
                            </p:stCondLst>
                          </p:cTn>
                        </p:par>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b="0" i="0"/>
            </a:pPr>
            <a:r>
              <a:rPr lang="x-none" sz="2600" dirty="0">
                <a:solidFill>
                  <a:srgbClr val="C00000"/>
                </a:solidFill>
                <a:latin typeface="Gotham Black" pitchFamily="50" charset="0"/>
              </a:rPr>
              <a:t>Magnitud del brote</a:t>
            </a:r>
          </a:p>
        </p:txBody>
      </p:sp>
      <p:graphicFrame>
        <p:nvGraphicFramePr>
          <p:cNvPr id="8" name="Chart 7"/>
          <p:cNvGraphicFramePr/>
          <p:nvPr/>
        </p:nvGraphicFramePr>
        <p:xfrm>
          <a:off x="384048" y="1356232"/>
          <a:ext cx="7921752" cy="3444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1706753406"/>
              </p:ext>
            </p:extLst>
          </p:nvPr>
        </p:nvGraphicFramePr>
        <p:xfrm>
          <a:off x="457200" y="4572000"/>
          <a:ext cx="7853172" cy="176796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065504" y="2825568"/>
            <a:ext cx="1297992" cy="369332"/>
          </a:xfrm>
          <a:prstGeom prst="rect">
            <a:avLst/>
          </a:prstGeom>
          <a:noFill/>
        </p:spPr>
        <p:txBody>
          <a:bodyPr wrap="square" rtlCol="0">
            <a:spAutoFit/>
          </a:bodyPr>
          <a:lstStyle/>
          <a:p>
            <a:pPr algn="ctr">
              <a:defRPr b="0" i="0"/>
            </a:pPr>
            <a:r>
              <a:rPr lang="x-none">
                <a:latin typeface="Gotham Light" pitchFamily="50" charset="0"/>
              </a:rPr>
              <a:t>Distrito A</a:t>
            </a:r>
          </a:p>
        </p:txBody>
      </p:sp>
      <p:sp>
        <p:nvSpPr>
          <p:cNvPr id="15" name="TextBox 14"/>
          <p:cNvSpPr txBox="1"/>
          <p:nvPr/>
        </p:nvSpPr>
        <p:spPr>
          <a:xfrm>
            <a:off x="1066152" y="4800600"/>
            <a:ext cx="1296695" cy="369332"/>
          </a:xfrm>
          <a:prstGeom prst="rect">
            <a:avLst/>
          </a:prstGeom>
          <a:noFill/>
        </p:spPr>
        <p:txBody>
          <a:bodyPr wrap="square" rtlCol="0">
            <a:spAutoFit/>
          </a:bodyPr>
          <a:lstStyle/>
          <a:p>
            <a:pPr algn="ctr">
              <a:defRPr b="0" i="0"/>
            </a:pPr>
            <a:r>
              <a:rPr lang="x-none">
                <a:latin typeface="Gotham Light" pitchFamily="50" charset="0"/>
              </a:rPr>
              <a:t>Distrito B</a:t>
            </a:r>
          </a:p>
        </p:txBody>
      </p:sp>
    </p:spTree>
    <p:extLst>
      <p:ext uri="{BB962C8B-B14F-4D97-AF65-F5344CB8AC3E}">
        <p14:creationId xmlns:p14="http://schemas.microsoft.com/office/powerpoint/2010/main" val="32067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b="0" i="0"/>
            </a:pPr>
            <a:r>
              <a:rPr lang="x-none" sz="2400" dirty="0">
                <a:solidFill>
                  <a:srgbClr val="C00000"/>
                </a:solidFill>
                <a:latin typeface="Gotham Black" pitchFamily="50" charset="0"/>
              </a:rPr>
              <a:t>Evolución en el tiempo (línea temporal) del brote:</a:t>
            </a:r>
            <a:br>
              <a:rPr lang="x-none" sz="2400" dirty="0">
                <a:solidFill>
                  <a:srgbClr val="C00000"/>
                </a:solidFill>
                <a:latin typeface="Gotham Black" pitchFamily="50" charset="0"/>
              </a:rPr>
            </a:br>
            <a:r>
              <a:rPr lang="x-none" sz="2400" dirty="0">
                <a:solidFill>
                  <a:srgbClr val="C00000"/>
                </a:solidFill>
                <a:latin typeface="Gotham Black" pitchFamily="50" charset="0"/>
              </a:rPr>
              <a:t>¿Es probable que se presenten más casos?</a:t>
            </a:r>
          </a:p>
        </p:txBody>
      </p:sp>
      <p:graphicFrame>
        <p:nvGraphicFramePr>
          <p:cNvPr id="8" name="Chart 7"/>
          <p:cNvGraphicFramePr/>
          <p:nvPr>
            <p:extLst>
              <p:ext uri="{D42A27DB-BD31-4B8C-83A1-F6EECF244321}">
                <p14:modId xmlns:p14="http://schemas.microsoft.com/office/powerpoint/2010/main" val="2454076336"/>
              </p:ext>
            </p:extLst>
          </p:nvPr>
        </p:nvGraphicFramePr>
        <p:xfrm>
          <a:off x="609600" y="1973997"/>
          <a:ext cx="7848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545321" y="2514600"/>
            <a:ext cx="2534409" cy="1323439"/>
          </a:xfrm>
          <a:prstGeom prst="rect">
            <a:avLst/>
          </a:prstGeom>
          <a:noFill/>
          <a:ln w="38100">
            <a:solidFill>
              <a:schemeClr val="accent5">
                <a:lumMod val="75000"/>
              </a:schemeClr>
            </a:solidFill>
          </a:ln>
        </p:spPr>
        <p:txBody>
          <a:bodyPr wrap="square" rtlCol="0">
            <a:spAutoFit/>
          </a:bodyPr>
          <a:lstStyle/>
          <a:p>
            <a:pPr algn="ctr">
              <a:defRPr b="0" i="0"/>
            </a:pPr>
            <a:r>
              <a:rPr lang="x-none" sz="2000" dirty="0">
                <a:latin typeface="Gotham Light" pitchFamily="50" charset="0"/>
              </a:rPr>
              <a:t>Hoy es 16 de octubre.  ¿Esperan que se presenten </a:t>
            </a:r>
            <a:r>
              <a:rPr lang="es-CO" sz="2000" dirty="0">
                <a:latin typeface="Gotham Light" pitchFamily="50" charset="0"/>
              </a:rPr>
              <a:t>más</a:t>
            </a:r>
            <a:r>
              <a:rPr lang="x-none" sz="2000" dirty="0">
                <a:latin typeface="Gotham Light" pitchFamily="50" charset="0"/>
              </a:rPr>
              <a:t> casos?</a:t>
            </a:r>
          </a:p>
        </p:txBody>
      </p:sp>
      <p:sp>
        <p:nvSpPr>
          <p:cNvPr id="13" name="Down Arrow 12"/>
          <p:cNvSpPr/>
          <p:nvPr/>
        </p:nvSpPr>
        <p:spPr>
          <a:xfrm>
            <a:off x="5562600" y="4114800"/>
            <a:ext cx="152400" cy="319516"/>
          </a:xfrm>
          <a:prstGeom prst="downArrow">
            <a:avLst/>
          </a:prstGeom>
          <a:solidFill>
            <a:srgbClr val="92D050"/>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en-US"/>
          </a:p>
        </p:txBody>
      </p:sp>
    </p:spTree>
    <p:extLst>
      <p:ext uri="{BB962C8B-B14F-4D97-AF65-F5344CB8AC3E}">
        <p14:creationId xmlns:p14="http://schemas.microsoft.com/office/powerpoint/2010/main" val="37829791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b="0" i="0"/>
            </a:pPr>
            <a:r>
              <a:rPr lang="x-none" sz="2400" dirty="0">
                <a:solidFill>
                  <a:srgbClr val="C00000"/>
                </a:solidFill>
                <a:latin typeface="Gotham Black" pitchFamily="50" charset="0"/>
              </a:rPr>
              <a:t>Evolución en el tiempo (línea temporal) del brote:</a:t>
            </a:r>
            <a:br>
              <a:rPr lang="x-none" sz="2400" dirty="0">
                <a:solidFill>
                  <a:srgbClr val="C00000"/>
                </a:solidFill>
                <a:latin typeface="Gotham Black" pitchFamily="50" charset="0"/>
              </a:rPr>
            </a:br>
            <a:r>
              <a:rPr lang="x-none" sz="2400" dirty="0">
                <a:solidFill>
                  <a:srgbClr val="C00000"/>
                </a:solidFill>
                <a:latin typeface="Gotham Black" pitchFamily="50" charset="0"/>
              </a:rPr>
              <a:t>¿Es probable que se presenten más casos?</a:t>
            </a:r>
          </a:p>
        </p:txBody>
      </p:sp>
      <p:graphicFrame>
        <p:nvGraphicFramePr>
          <p:cNvPr id="8" name="Chart 7"/>
          <p:cNvGraphicFramePr/>
          <p:nvPr>
            <p:extLst>
              <p:ext uri="{D42A27DB-BD31-4B8C-83A1-F6EECF244321}">
                <p14:modId xmlns:p14="http://schemas.microsoft.com/office/powerpoint/2010/main" val="3226248384"/>
              </p:ext>
            </p:extLst>
          </p:nvPr>
        </p:nvGraphicFramePr>
        <p:xfrm>
          <a:off x="609600" y="1973997"/>
          <a:ext cx="7848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398285" y="2514600"/>
            <a:ext cx="2519633" cy="1323439"/>
          </a:xfrm>
          <a:prstGeom prst="rect">
            <a:avLst/>
          </a:prstGeom>
          <a:noFill/>
          <a:ln w="38100">
            <a:solidFill>
              <a:schemeClr val="accent5">
                <a:lumMod val="75000"/>
              </a:schemeClr>
            </a:solidFill>
          </a:ln>
        </p:spPr>
        <p:txBody>
          <a:bodyPr wrap="square" rtlCol="0">
            <a:spAutoFit/>
          </a:bodyPr>
          <a:lstStyle/>
          <a:p>
            <a:pPr algn="ctr">
              <a:defRPr b="0" i="0"/>
            </a:pPr>
            <a:r>
              <a:rPr lang="x-none" sz="2000" dirty="0">
                <a:latin typeface="Gotham Light" pitchFamily="50" charset="0"/>
              </a:rPr>
              <a:t>Hoy es 26 de octubre.  ¿Esperan que se presenten más</a:t>
            </a:r>
            <a:r>
              <a:rPr lang="es-CO" sz="2000" dirty="0">
                <a:latin typeface="Gotham Light" pitchFamily="50" charset="0"/>
              </a:rPr>
              <a:t> </a:t>
            </a:r>
            <a:r>
              <a:rPr lang="x-none" sz="2000" dirty="0">
                <a:latin typeface="Gotham Light" pitchFamily="50" charset="0"/>
              </a:rPr>
              <a:t>casos?</a:t>
            </a:r>
          </a:p>
        </p:txBody>
      </p:sp>
      <p:sp>
        <p:nvSpPr>
          <p:cNvPr id="13" name="Down Arrow 12"/>
          <p:cNvSpPr/>
          <p:nvPr/>
        </p:nvSpPr>
        <p:spPr>
          <a:xfrm>
            <a:off x="8153400" y="4100084"/>
            <a:ext cx="152400" cy="319516"/>
          </a:xfrm>
          <a:prstGeom prst="downArrow">
            <a:avLst/>
          </a:prstGeom>
          <a:solidFill>
            <a:srgbClr val="92D050"/>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en-US"/>
          </a:p>
        </p:txBody>
      </p:sp>
    </p:spTree>
    <p:extLst>
      <p:ext uri="{BB962C8B-B14F-4D97-AF65-F5344CB8AC3E}">
        <p14:creationId xmlns:p14="http://schemas.microsoft.com/office/powerpoint/2010/main" val="3505298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0537" y="295960"/>
            <a:ext cx="8086725" cy="400050"/>
          </a:xfrm>
        </p:spPr>
        <p:txBody>
          <a:bodyPr>
            <a:noAutofit/>
          </a:bodyPr>
          <a:lstStyle/>
          <a:p>
            <a:pPr algn="ctr">
              <a:defRPr b="0" i="0"/>
            </a:pPr>
            <a:r>
              <a:rPr lang="x-none" sz="2400" dirty="0">
                <a:solidFill>
                  <a:srgbClr val="C00000"/>
                </a:solidFill>
                <a:latin typeface="Gotham Black" pitchFamily="50" charset="0"/>
              </a:rPr>
              <a:t>Identificación del período de exposición probable</a:t>
            </a:r>
            <a:br>
              <a:rPr lang="x-none" sz="2400" dirty="0">
                <a:solidFill>
                  <a:srgbClr val="C00000"/>
                </a:solidFill>
                <a:latin typeface="Gotham Black" pitchFamily="50" charset="0"/>
              </a:rPr>
            </a:br>
            <a:r>
              <a:rPr lang="x-none" sz="2400" dirty="0">
                <a:solidFill>
                  <a:srgbClr val="C00000"/>
                </a:solidFill>
                <a:latin typeface="Gotham Black" pitchFamily="50" charset="0"/>
              </a:rPr>
              <a:t>(brote de fuente puntual)</a:t>
            </a:r>
          </a:p>
        </p:txBody>
      </p:sp>
      <p:cxnSp>
        <p:nvCxnSpPr>
          <p:cNvPr id="5" name="Straight Connector 4"/>
          <p:cNvCxnSpPr/>
          <p:nvPr/>
        </p:nvCxnSpPr>
        <p:spPr>
          <a:xfrm flipV="1">
            <a:off x="4800600" y="3962400"/>
            <a:ext cx="0" cy="38100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206240" y="3962400"/>
            <a:ext cx="0" cy="685800"/>
          </a:xfrm>
          <a:prstGeom prst="line">
            <a:avLst/>
          </a:prstGeom>
          <a:ln w="38100" cap="flat" algn="ctr">
            <a:prstDash val="solid"/>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206240" y="3962400"/>
            <a:ext cx="594360" cy="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57453" y="3436203"/>
            <a:ext cx="995547" cy="400110"/>
          </a:xfrm>
          <a:prstGeom prst="rect">
            <a:avLst/>
          </a:prstGeom>
          <a:noFill/>
        </p:spPr>
        <p:txBody>
          <a:bodyPr wrap="square" rtlCol="0">
            <a:spAutoFit/>
          </a:bodyPr>
          <a:lstStyle/>
          <a:p>
            <a:pPr algn="r">
              <a:defRPr b="0" i="0"/>
            </a:pPr>
            <a:r>
              <a:rPr lang="x-none" sz="2000" b="1">
                <a:solidFill>
                  <a:srgbClr val="0070C0"/>
                </a:solidFill>
                <a:latin typeface="Gotham Light" pitchFamily="50" charset="0"/>
              </a:rPr>
              <a:t>2 días</a:t>
            </a:r>
          </a:p>
        </p:txBody>
      </p:sp>
      <p:cxnSp>
        <p:nvCxnSpPr>
          <p:cNvPr id="18" name="Straight Connector 17"/>
          <p:cNvCxnSpPr/>
          <p:nvPr/>
        </p:nvCxnSpPr>
        <p:spPr>
          <a:xfrm flipV="1">
            <a:off x="5334000" y="1745397"/>
            <a:ext cx="0" cy="381000"/>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0" cy="1683603"/>
          </a:xfrm>
          <a:prstGeom prst="line">
            <a:avLst/>
          </a:prstGeom>
          <a:ln w="38100" cap="flat" algn="ctr">
            <a:prstDash val="solid"/>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206240" y="1745397"/>
            <a:ext cx="1143000" cy="7203"/>
          </a:xfrm>
          <a:prstGeom prst="line">
            <a:avLst/>
          </a:prstGeom>
          <a:ln w="38100" cap="flat" algn="ctr">
            <a:prstDash val="soli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46474" y="1292352"/>
            <a:ext cx="995547" cy="400110"/>
          </a:xfrm>
          <a:prstGeom prst="rect">
            <a:avLst/>
          </a:prstGeom>
          <a:noFill/>
        </p:spPr>
        <p:txBody>
          <a:bodyPr wrap="square" rtlCol="0">
            <a:spAutoFit/>
          </a:bodyPr>
          <a:lstStyle/>
          <a:p>
            <a:pPr algn="r">
              <a:defRPr b="0" i="0"/>
            </a:pPr>
            <a:r>
              <a:rPr lang="x-none" sz="2000" b="1">
                <a:solidFill>
                  <a:srgbClr val="0070C0"/>
                </a:solidFill>
                <a:latin typeface="Gotham Light" pitchFamily="50" charset="0"/>
              </a:rPr>
              <a:t>4 días</a:t>
            </a:r>
          </a:p>
        </p:txBody>
      </p:sp>
      <p:graphicFrame>
        <p:nvGraphicFramePr>
          <p:cNvPr id="26" name="Chart 25"/>
          <p:cNvGraphicFramePr/>
          <p:nvPr>
            <p:extLst>
              <p:ext uri="{D42A27DB-BD31-4B8C-83A1-F6EECF244321}">
                <p14:modId xmlns:p14="http://schemas.microsoft.com/office/powerpoint/2010/main" val="227125318"/>
              </p:ext>
            </p:extLst>
          </p:nvPr>
        </p:nvGraphicFramePr>
        <p:xfrm>
          <a:off x="609600" y="1973997"/>
          <a:ext cx="7848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p:cNvSpPr txBox="1"/>
          <p:nvPr/>
        </p:nvSpPr>
        <p:spPr>
          <a:xfrm>
            <a:off x="5791198" y="1295400"/>
            <a:ext cx="3345312" cy="184665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defRPr b="0" i="0"/>
            </a:pPr>
            <a:r>
              <a:rPr lang="x-none" sz="1900" dirty="0">
                <a:latin typeface="Gotham Light" pitchFamily="50" charset="0"/>
              </a:rPr>
              <a:t>Rango de incubación de 2–10 días, mediana de 4 días. Supongan que el primer  caso relacionado con un brote tuvo lugar el 13 de octubre.</a:t>
            </a:r>
          </a:p>
        </p:txBody>
      </p:sp>
      <p:sp>
        <p:nvSpPr>
          <p:cNvPr id="28" name="TextBox 27"/>
          <p:cNvSpPr txBox="1"/>
          <p:nvPr/>
        </p:nvSpPr>
        <p:spPr>
          <a:xfrm>
            <a:off x="1850408" y="2209800"/>
            <a:ext cx="1882246" cy="1477328"/>
          </a:xfrm>
          <a:prstGeom prst="rect">
            <a:avLst/>
          </a:prstGeom>
          <a:solidFill>
            <a:schemeClr val="bg1"/>
          </a:solidFill>
          <a:ln w="38100">
            <a:solidFill>
              <a:srgbClr val="4F81BD"/>
            </a:solidFill>
          </a:ln>
        </p:spPr>
        <p:txBody>
          <a:bodyPr wrap="square" rtlCol="0">
            <a:spAutoFit/>
          </a:bodyPr>
          <a:lstStyle/>
          <a:p>
            <a:pPr algn="ctr">
              <a:defRPr b="0" i="0"/>
            </a:pPr>
            <a:r>
              <a:rPr lang="x-none" dirty="0">
                <a:latin typeface="Gotham Light" pitchFamily="50" charset="0"/>
              </a:rPr>
              <a:t>Exposición probable</a:t>
            </a:r>
          </a:p>
          <a:p>
            <a:pPr algn="ctr">
              <a:defRPr b="0" i="0"/>
            </a:pPr>
            <a:r>
              <a:rPr lang="x-none" dirty="0">
                <a:latin typeface="Gotham Light" pitchFamily="50" charset="0"/>
              </a:rPr>
              <a:t> el o alrededor del</a:t>
            </a:r>
          </a:p>
          <a:p>
            <a:pPr algn="ctr">
              <a:defRPr b="0" i="0"/>
            </a:pPr>
            <a:r>
              <a:rPr lang="x-none" dirty="0">
                <a:latin typeface="Gotham Light" pitchFamily="50" charset="0"/>
              </a:rPr>
              <a:t>11 de octubre</a:t>
            </a:r>
          </a:p>
        </p:txBody>
      </p:sp>
      <p:cxnSp>
        <p:nvCxnSpPr>
          <p:cNvPr id="4" name="Straight Arrow Connector 3"/>
          <p:cNvCxnSpPr>
            <a:cxnSpLocks/>
            <a:stCxn id="28" idx="2"/>
          </p:cNvCxnSpPr>
          <p:nvPr/>
        </p:nvCxnSpPr>
        <p:spPr>
          <a:xfrm>
            <a:off x="2791531" y="3687128"/>
            <a:ext cx="1247069" cy="1037272"/>
          </a:xfrm>
          <a:prstGeom prst="straightConnector1">
            <a:avLst/>
          </a:prstGeom>
          <a:ln w="25400" cap="flat" algn="ctr">
            <a:prstDash val="soli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839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indefinite"/>
                            </p:stCondLst>
                          </p:cTn>
                        </p:par>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indefinite"/>
                            </p:stCondLst>
                          </p:cTn>
                        </p:par>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indefinite"/>
                            </p:stCondLst>
                          </p:cTn>
                        </p:par>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28637" y="249983"/>
            <a:ext cx="8086725" cy="400050"/>
          </a:xfrm>
        </p:spPr>
        <p:txBody>
          <a:bodyPr>
            <a:noAutofit/>
          </a:bodyPr>
          <a:lstStyle/>
          <a:p>
            <a:pPr algn="r"/>
            <a:r>
              <a:rPr lang="es-CO" altLang="en-US" sz="3200" dirty="0">
                <a:solidFill>
                  <a:srgbClr val="C00000"/>
                </a:solidFill>
                <a:latin typeface="Gotham Black" pitchFamily="50" charset="0"/>
                <a:ea typeface="ＭＳ Ｐゴシック" pitchFamily="34" charset="-128"/>
              </a:rPr>
              <a:t>Fase descriptiva</a:t>
            </a:r>
            <a:endParaRPr lang="es-CO" sz="320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9" name="Rectangle 3">
            <a:extLst>
              <a:ext uri="{FF2B5EF4-FFF2-40B4-BE49-F238E27FC236}">
                <a16:creationId xmlns:a16="http://schemas.microsoft.com/office/drawing/2014/main" id="{56173409-D8B0-40DA-A657-98DE4FF21471}"/>
              </a:ext>
            </a:extLst>
          </p:cNvPr>
          <p:cNvSpPr txBox="1">
            <a:spLocks noChangeArrowheads="1"/>
          </p:cNvSpPr>
          <p:nvPr/>
        </p:nvSpPr>
        <p:spPr>
          <a:xfrm>
            <a:off x="464878" y="1312200"/>
            <a:ext cx="5905082" cy="47975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ts val="1200"/>
              </a:spcBef>
              <a:buFont typeface="Arial" charset="0"/>
              <a:buAutoNum type="arabicPeriod"/>
              <a:defRPr b="0" i="0"/>
            </a:pPr>
            <a:r>
              <a:rPr lang="x-none" altLang="en-US" sz="2400" dirty="0">
                <a:latin typeface="Gotham Light" pitchFamily="50" charset="0"/>
                <a:ea typeface="ＭＳ Ｐゴシック" charset="-128"/>
              </a:rPr>
              <a:t>Prepararse para el trabajo de campo</a:t>
            </a:r>
          </a:p>
          <a:p>
            <a:pPr marL="609600" indent="-609600">
              <a:spcBef>
                <a:spcPts val="1200"/>
              </a:spcBef>
              <a:buFont typeface="Arial" charset="0"/>
              <a:buAutoNum type="arabicPeriod"/>
              <a:defRPr b="0" i="0"/>
            </a:pPr>
            <a:r>
              <a:rPr lang="x-none" altLang="en-US" sz="2400" dirty="0">
                <a:latin typeface="Gotham Light" pitchFamily="50" charset="0"/>
                <a:ea typeface="ＭＳ Ｐゴシック" charset="-128"/>
              </a:rPr>
              <a:t>Confirmar la existencia de un brote</a:t>
            </a:r>
          </a:p>
          <a:p>
            <a:pPr marL="609600" indent="-609600">
              <a:spcBef>
                <a:spcPts val="1200"/>
              </a:spcBef>
              <a:buFont typeface="Arial" charset="0"/>
              <a:buAutoNum type="arabicPeriod"/>
              <a:defRPr b="0" i="0"/>
            </a:pPr>
            <a:r>
              <a:rPr lang="x-none" altLang="en-US" sz="2400" dirty="0">
                <a:latin typeface="Gotham Light" pitchFamily="50" charset="0"/>
                <a:ea typeface="ＭＳ Ｐゴシック" charset="-128"/>
              </a:rPr>
              <a:t>Verificar el diagnóstico</a:t>
            </a:r>
          </a:p>
          <a:p>
            <a:pPr marL="609600" indent="-609600">
              <a:spcBef>
                <a:spcPts val="1200"/>
              </a:spcBef>
              <a:buFont typeface="Arial" charset="0"/>
              <a:buAutoNum type="arabicPeriod"/>
              <a:defRPr b="0" i="0"/>
            </a:pPr>
            <a:r>
              <a:rPr lang="x-none" altLang="en-US" sz="2400" dirty="0">
                <a:latin typeface="Gotham Light" pitchFamily="50" charset="0"/>
                <a:ea typeface="ＭＳ Ｐゴシック" charset="-128"/>
              </a:rPr>
              <a:t>Crear una definición de casos</a:t>
            </a:r>
          </a:p>
          <a:p>
            <a:pPr marL="609600" indent="-609600">
              <a:spcBef>
                <a:spcPts val="1200"/>
              </a:spcBef>
              <a:buFont typeface="Arial" charset="0"/>
              <a:buAutoNum type="arabicPeriod"/>
              <a:defRPr b="0" i="0"/>
            </a:pPr>
            <a:r>
              <a:rPr lang="x-none" altLang="en-US" sz="2400" dirty="0">
                <a:latin typeface="Gotham Light" pitchFamily="50" charset="0"/>
                <a:ea typeface="ＭＳ Ｐゴシック" charset="-128"/>
              </a:rPr>
              <a:t>Buscar casos en forma sistemática y registrar la información</a:t>
            </a:r>
          </a:p>
          <a:p>
            <a:pPr marL="609600" indent="-609600">
              <a:spcBef>
                <a:spcPts val="1200"/>
              </a:spcBef>
              <a:buFont typeface="Arial" charset="0"/>
              <a:buAutoNum type="arabicPeriod"/>
              <a:defRPr b="0" i="0"/>
            </a:pPr>
            <a:r>
              <a:rPr lang="x-none" altLang="en-US" sz="2400" dirty="0">
                <a:latin typeface="Gotham Light" pitchFamily="50" charset="0"/>
                <a:ea typeface="ＭＳ Ｐゴシック" charset="-128"/>
              </a:rPr>
              <a:t>Realizar la epidemiología descriptiva</a:t>
            </a:r>
          </a:p>
          <a:p>
            <a:pPr marL="609600" indent="-609600">
              <a:buFont typeface="Arial" charset="0"/>
              <a:buNone/>
              <a:defRPr b="0" i="0"/>
            </a:pPr>
            <a:endParaRPr lang="en-US" altLang="en-US" sz="2400" dirty="0"/>
          </a:p>
        </p:txBody>
      </p:sp>
      <p:sp>
        <p:nvSpPr>
          <p:cNvPr id="11" name="Right Brace 1">
            <a:extLst>
              <a:ext uri="{FF2B5EF4-FFF2-40B4-BE49-F238E27FC236}">
                <a16:creationId xmlns:a16="http://schemas.microsoft.com/office/drawing/2014/main" id="{357A6757-2535-4337-B365-7211F438BFCB}"/>
              </a:ext>
            </a:extLst>
          </p:cNvPr>
          <p:cNvSpPr/>
          <p:nvPr/>
        </p:nvSpPr>
        <p:spPr>
          <a:xfrm>
            <a:off x="5912760" y="1597959"/>
            <a:ext cx="457200" cy="1679841"/>
          </a:xfrm>
          <a:prstGeom prst="rightBrace">
            <a:avLst/>
          </a:prstGeom>
          <a:ln w="38100" cap="flat" algn="ctr">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defRPr b="0" i="0"/>
            </a:pPr>
            <a:endParaRPr lang="en-US" dirty="0"/>
          </a:p>
        </p:txBody>
      </p:sp>
      <p:sp>
        <p:nvSpPr>
          <p:cNvPr id="12" name="TextBox 2">
            <a:extLst>
              <a:ext uri="{FF2B5EF4-FFF2-40B4-BE49-F238E27FC236}">
                <a16:creationId xmlns:a16="http://schemas.microsoft.com/office/drawing/2014/main" id="{FCABEB4B-5E21-4085-8B49-61E18FC7BD9B}"/>
              </a:ext>
            </a:extLst>
          </p:cNvPr>
          <p:cNvSpPr txBox="1"/>
          <p:nvPr/>
        </p:nvSpPr>
        <p:spPr>
          <a:xfrm>
            <a:off x="6781800" y="1600200"/>
            <a:ext cx="2133600" cy="1631216"/>
          </a:xfrm>
          <a:prstGeom prst="rect">
            <a:avLst/>
          </a:prstGeom>
          <a:noFill/>
        </p:spPr>
        <p:txBody>
          <a:bodyPr wrap="square" rtlCol="0">
            <a:spAutoFit/>
          </a:bodyPr>
          <a:lstStyle/>
          <a:p>
            <a:pPr algn="ctr">
              <a:defRPr b="0" i="0"/>
            </a:pPr>
            <a:r>
              <a:rPr lang="x-none" sz="2000" dirty="0">
                <a:latin typeface="Gotham Light" pitchFamily="50" charset="0"/>
              </a:rPr>
              <a:t>Implementados en forma simultánea o en cualquier orden</a:t>
            </a:r>
          </a:p>
        </p:txBody>
      </p:sp>
    </p:spTree>
    <p:extLst>
      <p:ext uri="{BB962C8B-B14F-4D97-AF65-F5344CB8AC3E}">
        <p14:creationId xmlns:p14="http://schemas.microsoft.com/office/powerpoint/2010/main" val="261603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86287" y="238842"/>
            <a:ext cx="8086725" cy="400050"/>
          </a:xfrm>
        </p:spPr>
        <p:txBody>
          <a:bodyPr>
            <a:noAutofit/>
          </a:bodyPr>
          <a:lstStyle/>
          <a:p>
            <a:pPr algn="r">
              <a:defRPr b="0" i="0"/>
            </a:pPr>
            <a:r>
              <a:rPr lang="x-none" altLang="en-US" sz="2800" dirty="0">
                <a:solidFill>
                  <a:srgbClr val="C00000"/>
                </a:solidFill>
                <a:latin typeface="Gotham Black" pitchFamily="50" charset="0"/>
              </a:rPr>
              <a:t>Curvas epidémicas y forma de transmisión</a:t>
            </a:r>
          </a:p>
        </p:txBody>
      </p:sp>
      <p:graphicFrame>
        <p:nvGraphicFramePr>
          <p:cNvPr id="44" name="Object 6"/>
          <p:cNvGraphicFramePr>
            <a:graphicFrameLocks noGrp="1" noChangeAspect="1"/>
          </p:cNvGraphicFramePr>
          <p:nvPr>
            <p:ph sz="quarter" idx="10"/>
            <p:extLst>
              <p:ext uri="{D42A27DB-BD31-4B8C-83A1-F6EECF244321}">
                <p14:modId xmlns:p14="http://schemas.microsoft.com/office/powerpoint/2010/main" val="477613953"/>
              </p:ext>
            </p:extLst>
          </p:nvPr>
        </p:nvGraphicFramePr>
        <p:xfrm>
          <a:off x="4917305" y="4216657"/>
          <a:ext cx="3800475" cy="2058988"/>
        </p:xfrm>
        <a:graphic>
          <a:graphicData uri="http://schemas.openxmlformats.org/presentationml/2006/ole">
            <mc:AlternateContent xmlns:mc="http://schemas.openxmlformats.org/markup-compatibility/2006">
              <mc:Choice xmlns:v="urn:schemas-microsoft-com:vml" Requires="v">
                <p:oleObj spid="_x0000_s1058" name="Graphique" r:id="rId4" imgW="0" imgH="0" progId="Excel.Chart.8">
                  <p:embed/>
                </p:oleObj>
              </mc:Choice>
              <mc:Fallback>
                <p:oleObj name="Graphique" r:id="rId4" imgW="0" imgH="0" progId="Excel.Chart.8">
                  <p:embed/>
                  <p:pic>
                    <p:nvPicPr>
                      <p:cNvPr id="44" name="Object 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7305" y="4216657"/>
                        <a:ext cx="3800475"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3"/>
          <p:cNvGraphicFramePr>
            <a:graphicFrameLocks noGrp="1" noChangeAspect="1"/>
          </p:cNvGraphicFramePr>
          <p:nvPr>
            <p:ph sz="quarter" idx="4294967295"/>
            <p:extLst>
              <p:ext uri="{D42A27DB-BD31-4B8C-83A1-F6EECF244321}">
                <p14:modId xmlns:p14="http://schemas.microsoft.com/office/powerpoint/2010/main" val="3553086780"/>
              </p:ext>
            </p:extLst>
          </p:nvPr>
        </p:nvGraphicFramePr>
        <p:xfrm>
          <a:off x="611695" y="1293374"/>
          <a:ext cx="3698875" cy="2117725"/>
        </p:xfrm>
        <a:graphic>
          <a:graphicData uri="http://schemas.openxmlformats.org/presentationml/2006/ole">
            <mc:AlternateContent xmlns:mc="http://schemas.openxmlformats.org/markup-compatibility/2006">
              <mc:Choice xmlns:v="urn:schemas-microsoft-com:vml" Requires="v">
                <p:oleObj spid="_x0000_s1059" name="Graphique" r:id="rId6" imgW="0" imgH="0" progId="Excel.Chart.8">
                  <p:embed/>
                </p:oleObj>
              </mc:Choice>
              <mc:Fallback>
                <p:oleObj name="Graphique" r:id="rId6" imgW="0" imgH="0" progId="Excel.Chart.8">
                  <p:embed/>
                  <p:pic>
                    <p:nvPicPr>
                      <p:cNvPr id="41"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695" y="1293374"/>
                        <a:ext cx="36988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4"/>
          <p:cNvGraphicFramePr>
            <a:graphicFrameLocks noGrp="1" noChangeAspect="1"/>
          </p:cNvGraphicFramePr>
          <p:nvPr>
            <p:ph sz="quarter" idx="4294967295"/>
            <p:extLst>
              <p:ext uri="{D42A27DB-BD31-4B8C-83A1-F6EECF244321}">
                <p14:modId xmlns:p14="http://schemas.microsoft.com/office/powerpoint/2010/main" val="3068998106"/>
              </p:ext>
            </p:extLst>
          </p:nvPr>
        </p:nvGraphicFramePr>
        <p:xfrm>
          <a:off x="639405" y="4201172"/>
          <a:ext cx="3883025" cy="2098675"/>
        </p:xfrm>
        <a:graphic>
          <a:graphicData uri="http://schemas.openxmlformats.org/presentationml/2006/ole">
            <mc:AlternateContent xmlns:mc="http://schemas.openxmlformats.org/markup-compatibility/2006">
              <mc:Choice xmlns:v="urn:schemas-microsoft-com:vml" Requires="v">
                <p:oleObj spid="_x0000_s1060" name="Graphique" r:id="rId8" imgW="0" imgH="0" progId="Excel.Chart.8">
                  <p:embed/>
                </p:oleObj>
              </mc:Choice>
              <mc:Fallback>
                <p:oleObj name="Graphique" r:id="rId8" imgW="0" imgH="0" progId="Excel.Chart.8">
                  <p:embed/>
                  <p:pic>
                    <p:nvPicPr>
                      <p:cNvPr id="42" name="Object 4"/>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405" y="4201172"/>
                        <a:ext cx="388302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5"/>
          <p:cNvGraphicFramePr>
            <a:graphicFrameLocks noGrp="1" noChangeAspect="1"/>
          </p:cNvGraphicFramePr>
          <p:nvPr>
            <p:ph sz="quarter" idx="4294967295"/>
            <p:extLst>
              <p:ext uri="{D42A27DB-BD31-4B8C-83A1-F6EECF244321}">
                <p14:modId xmlns:p14="http://schemas.microsoft.com/office/powerpoint/2010/main" val="2752499183"/>
              </p:ext>
            </p:extLst>
          </p:nvPr>
        </p:nvGraphicFramePr>
        <p:xfrm>
          <a:off x="5117491" y="1180661"/>
          <a:ext cx="3841750" cy="2230438"/>
        </p:xfrm>
        <a:graphic>
          <a:graphicData uri="http://schemas.openxmlformats.org/presentationml/2006/ole">
            <mc:AlternateContent xmlns:mc="http://schemas.openxmlformats.org/markup-compatibility/2006">
              <mc:Choice xmlns:v="urn:schemas-microsoft-com:vml" Requires="v">
                <p:oleObj spid="_x0000_s1061" name="Graphique" r:id="rId10" imgW="0" imgH="0" progId="Excel.Chart.8">
                  <p:embed/>
                </p:oleObj>
              </mc:Choice>
              <mc:Fallback>
                <p:oleObj name="Graphique" r:id="rId10" imgW="0" imgH="0" progId="Excel.Chart.8">
                  <p:embed/>
                  <p:pic>
                    <p:nvPicPr>
                      <p:cNvPr id="43" name="Object 5"/>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17491" y="1180661"/>
                        <a:ext cx="384175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 name="Text Box 7"/>
          <p:cNvSpPr txBox="1">
            <a:spLocks noChangeArrowheads="1"/>
          </p:cNvSpPr>
          <p:nvPr/>
        </p:nvSpPr>
        <p:spPr>
          <a:xfrm>
            <a:off x="2426213" y="3270745"/>
            <a:ext cx="1732245"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50000"/>
              </a:spcBef>
              <a:buClrTx/>
              <a:buFontTx/>
              <a:buNone/>
              <a:defRPr b="0" i="0"/>
            </a:pPr>
            <a:r>
              <a:rPr lang="x-none" altLang="en-US" sz="1400">
                <a:solidFill>
                  <a:srgbClr val="000000"/>
                </a:solidFill>
                <a:cs typeface="Arial" panose="020B0604020202020204" pitchFamily="34" charset="0"/>
              </a:rPr>
              <a:t>Día</a:t>
            </a:r>
          </a:p>
        </p:txBody>
      </p:sp>
      <p:sp>
        <p:nvSpPr>
          <p:cNvPr id="46" name="Text Box 8"/>
          <p:cNvSpPr txBox="1">
            <a:spLocks noChangeArrowheads="1"/>
          </p:cNvSpPr>
          <p:nvPr/>
        </p:nvSpPr>
        <p:spPr>
          <a:xfrm rot="16200000">
            <a:off x="-36352" y="2051393"/>
            <a:ext cx="1009071"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FontTx/>
              <a:buNone/>
              <a:defRPr b="0" i="0"/>
            </a:pPr>
            <a:r>
              <a:rPr lang="x-none" altLang="en-US" sz="1400">
                <a:solidFill>
                  <a:srgbClr val="000000"/>
                </a:solidFill>
                <a:cs typeface="Arial" panose="020B0604020202020204" pitchFamily="34" charset="0"/>
              </a:rPr>
              <a:t>casos</a:t>
            </a:r>
          </a:p>
        </p:txBody>
      </p:sp>
      <p:sp>
        <p:nvSpPr>
          <p:cNvPr id="47" name="Text Box 9"/>
          <p:cNvSpPr txBox="1">
            <a:spLocks noChangeArrowheads="1"/>
          </p:cNvSpPr>
          <p:nvPr/>
        </p:nvSpPr>
        <p:spPr>
          <a:xfrm rot="16200000">
            <a:off x="-258853" y="5023193"/>
            <a:ext cx="1512811"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FontTx/>
              <a:buNone/>
              <a:defRPr b="0" i="0"/>
            </a:pPr>
            <a:r>
              <a:rPr lang="x-none" altLang="en-US" sz="1400">
                <a:solidFill>
                  <a:srgbClr val="000000"/>
                </a:solidFill>
                <a:cs typeface="Arial" panose="020B0604020202020204" pitchFamily="34" charset="0"/>
              </a:rPr>
              <a:t>casos</a:t>
            </a:r>
          </a:p>
        </p:txBody>
      </p:sp>
      <p:sp>
        <p:nvSpPr>
          <p:cNvPr id="48" name="Text Box 10"/>
          <p:cNvSpPr txBox="1">
            <a:spLocks noChangeArrowheads="1"/>
          </p:cNvSpPr>
          <p:nvPr/>
        </p:nvSpPr>
        <p:spPr>
          <a:xfrm rot="16200000">
            <a:off x="4106158" y="4946993"/>
            <a:ext cx="1152089"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FontTx/>
              <a:buNone/>
              <a:defRPr b="0" i="0"/>
            </a:pPr>
            <a:r>
              <a:rPr lang="x-none" altLang="en-US" sz="1400">
                <a:solidFill>
                  <a:srgbClr val="000000"/>
                </a:solidFill>
                <a:cs typeface="Arial" panose="020B0604020202020204" pitchFamily="34" charset="0"/>
              </a:rPr>
              <a:t>casos</a:t>
            </a:r>
          </a:p>
        </p:txBody>
      </p:sp>
      <p:sp>
        <p:nvSpPr>
          <p:cNvPr id="49" name="Text Box 11"/>
          <p:cNvSpPr txBox="1">
            <a:spLocks noChangeArrowheads="1"/>
          </p:cNvSpPr>
          <p:nvPr/>
        </p:nvSpPr>
        <p:spPr>
          <a:xfrm rot="16200000">
            <a:off x="4187914" y="1975193"/>
            <a:ext cx="115367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FontTx/>
              <a:buNone/>
              <a:defRPr b="0" i="0"/>
            </a:pPr>
            <a:r>
              <a:rPr lang="x-none" altLang="en-US" sz="1400">
                <a:solidFill>
                  <a:srgbClr val="000000"/>
                </a:solidFill>
                <a:cs typeface="Arial" panose="020B0604020202020204" pitchFamily="34" charset="0"/>
              </a:rPr>
              <a:t>casos</a:t>
            </a:r>
          </a:p>
        </p:txBody>
      </p:sp>
      <p:sp>
        <p:nvSpPr>
          <p:cNvPr id="50" name="Text Box 12"/>
          <p:cNvSpPr txBox="1">
            <a:spLocks noChangeArrowheads="1"/>
          </p:cNvSpPr>
          <p:nvPr/>
        </p:nvSpPr>
        <p:spPr>
          <a:xfrm>
            <a:off x="6533075" y="3270745"/>
            <a:ext cx="1587495"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50000"/>
              </a:spcBef>
              <a:buClrTx/>
              <a:buFontTx/>
              <a:buNone/>
              <a:defRPr b="0" i="0"/>
            </a:pPr>
            <a:r>
              <a:rPr lang="x-none" altLang="en-US" sz="1400">
                <a:solidFill>
                  <a:srgbClr val="000000"/>
                </a:solidFill>
                <a:cs typeface="Arial" panose="020B0604020202020204" pitchFamily="34" charset="0"/>
              </a:rPr>
              <a:t>Día</a:t>
            </a:r>
          </a:p>
        </p:txBody>
      </p:sp>
      <p:sp>
        <p:nvSpPr>
          <p:cNvPr id="51" name="Text Box 13"/>
          <p:cNvSpPr txBox="1">
            <a:spLocks noChangeArrowheads="1"/>
          </p:cNvSpPr>
          <p:nvPr/>
        </p:nvSpPr>
        <p:spPr>
          <a:xfrm>
            <a:off x="6265368" y="6147295"/>
            <a:ext cx="1008489"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FontTx/>
              <a:buNone/>
              <a:defRPr b="0" i="0"/>
            </a:pPr>
            <a:r>
              <a:rPr lang="x-none" altLang="en-US" sz="1400" b="1">
                <a:solidFill>
                  <a:srgbClr val="000000"/>
                </a:solidFill>
                <a:cs typeface="Arial" panose="020B0604020202020204" pitchFamily="34" charset="0"/>
              </a:rPr>
              <a:t>Semana</a:t>
            </a:r>
          </a:p>
        </p:txBody>
      </p:sp>
      <p:sp>
        <p:nvSpPr>
          <p:cNvPr id="52" name="Text Box 14"/>
          <p:cNvSpPr txBox="1">
            <a:spLocks noChangeArrowheads="1"/>
          </p:cNvSpPr>
          <p:nvPr/>
        </p:nvSpPr>
        <p:spPr>
          <a:xfrm>
            <a:off x="2232538" y="6223495"/>
            <a:ext cx="1946988" cy="30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50000"/>
              </a:spcBef>
              <a:buClrTx/>
              <a:buFontTx/>
              <a:buNone/>
              <a:defRPr b="0" i="0"/>
            </a:pPr>
            <a:r>
              <a:rPr lang="x-none" altLang="en-US" sz="1400">
                <a:solidFill>
                  <a:srgbClr val="000000"/>
                </a:solidFill>
                <a:cs typeface="Arial" panose="020B0604020202020204" pitchFamily="34" charset="0"/>
              </a:rPr>
              <a:t>Día</a:t>
            </a:r>
          </a:p>
        </p:txBody>
      </p:sp>
      <p:sp>
        <p:nvSpPr>
          <p:cNvPr id="53" name="Text Box 15"/>
          <p:cNvSpPr txBox="1">
            <a:spLocks noChangeArrowheads="1"/>
          </p:cNvSpPr>
          <p:nvPr/>
        </p:nvSpPr>
        <p:spPr>
          <a:xfrm>
            <a:off x="802200" y="1022785"/>
            <a:ext cx="41151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50000"/>
              </a:spcBef>
              <a:buClrTx/>
              <a:buFontTx/>
              <a:buNone/>
              <a:defRPr b="0" i="0"/>
            </a:pPr>
            <a:r>
              <a:rPr lang="x-none" altLang="en-US" sz="1800" dirty="0">
                <a:latin typeface="Gotham Light" pitchFamily="50" charset="0"/>
                <a:cs typeface="Arial" panose="020B0604020202020204" pitchFamily="34" charset="0"/>
              </a:rPr>
              <a:t>Fuente puntual (única exposición)</a:t>
            </a:r>
          </a:p>
        </p:txBody>
      </p:sp>
      <p:sp>
        <p:nvSpPr>
          <p:cNvPr id="54" name="Text Box 16"/>
          <p:cNvSpPr txBox="1">
            <a:spLocks noChangeArrowheads="1"/>
          </p:cNvSpPr>
          <p:nvPr/>
        </p:nvSpPr>
        <p:spPr>
          <a:xfrm>
            <a:off x="5294609" y="965704"/>
            <a:ext cx="33181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50000"/>
              </a:spcBef>
              <a:buClrTx/>
              <a:buFontTx/>
              <a:buNone/>
              <a:defRPr b="0" i="0"/>
            </a:pPr>
            <a:r>
              <a:rPr lang="x-none" altLang="en-US" sz="1800" dirty="0">
                <a:latin typeface="Gotham Light" pitchFamily="50" charset="0"/>
                <a:cs typeface="Arial" panose="020B0604020202020204" pitchFamily="34" charset="0"/>
              </a:rPr>
              <a:t>Fuente común continua</a:t>
            </a:r>
          </a:p>
        </p:txBody>
      </p:sp>
      <p:sp>
        <p:nvSpPr>
          <p:cNvPr id="55" name="Text Box 17"/>
          <p:cNvSpPr txBox="1">
            <a:spLocks noChangeArrowheads="1"/>
          </p:cNvSpPr>
          <p:nvPr/>
        </p:nvSpPr>
        <p:spPr>
          <a:xfrm>
            <a:off x="922642" y="3896220"/>
            <a:ext cx="3388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lgn="ctr">
              <a:spcBef>
                <a:spcPct val="50000"/>
              </a:spcBef>
              <a:buClrTx/>
              <a:buFontTx/>
              <a:buNone/>
              <a:defRPr b="0" i="0"/>
            </a:pPr>
            <a:r>
              <a:rPr lang="x-none" altLang="en-US" sz="1800">
                <a:latin typeface="Gotham Light" pitchFamily="50" charset="0"/>
                <a:cs typeface="Arial" panose="020B0604020202020204" pitchFamily="34" charset="0"/>
              </a:rPr>
              <a:t>Fuente intermitente</a:t>
            </a:r>
          </a:p>
        </p:txBody>
      </p:sp>
      <p:sp>
        <p:nvSpPr>
          <p:cNvPr id="56" name="Text Box 18"/>
          <p:cNvSpPr txBox="1">
            <a:spLocks noChangeArrowheads="1"/>
          </p:cNvSpPr>
          <p:nvPr/>
        </p:nvSpPr>
        <p:spPr>
          <a:xfrm>
            <a:off x="5402775" y="3896220"/>
            <a:ext cx="3101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spcBef>
                <a:spcPct val="20000"/>
              </a:spcBef>
              <a:buClr>
                <a:srgbClr val="A50021"/>
              </a:buClr>
              <a:buFont typeface="Wingdings" panose="05000000000000000000" pitchFamily="2" charset="2"/>
              <a:buChar char="§"/>
              <a:defRPr sz="2800">
                <a:solidFill>
                  <a:schemeClr val="tx1"/>
                </a:solidFill>
                <a:latin typeface="Arial" panose="020B0604020202020204" pitchFamily="34" charset="0"/>
                <a:cs typeface="Times New Roman" panose="02020603050405020304" pitchFamily="18" charset="0"/>
              </a:defRPr>
            </a:lvl1pPr>
            <a:lvl2pPr marL="742950" indent="-285750" eaLnBrk="0" hangingPunct="0">
              <a:spcBef>
                <a:spcPct val="20000"/>
              </a:spcBef>
              <a:buClr>
                <a:srgbClr val="A50021"/>
              </a:buClr>
              <a:buFont typeface="Arial" panose="020B0604020202020204" pitchFamily="34" charset="0"/>
              <a:buChar char="–"/>
              <a:defRPr sz="2800">
                <a:solidFill>
                  <a:schemeClr val="tx1"/>
                </a:solidFill>
                <a:latin typeface="Arial" panose="020B0604020202020204" pitchFamily="34" charset="0"/>
                <a:cs typeface="Times New Roman" panose="02020603050405020304" pitchFamily="18" charset="0"/>
              </a:defRPr>
            </a:lvl2pPr>
            <a:lvl3pPr marL="1143000" indent="-228600" eaLnBrk="0" hangingPunct="0">
              <a:spcBef>
                <a:spcPct val="20000"/>
              </a:spcBef>
              <a:buClr>
                <a:srgbClr val="A50021"/>
              </a:buClr>
              <a:buChar char="•"/>
              <a:defRPr sz="2000">
                <a:solidFill>
                  <a:schemeClr val="tx1"/>
                </a:solidFill>
                <a:latin typeface="Arial" panose="020B0604020202020204" pitchFamily="34" charset="0"/>
                <a:cs typeface="Times New Roman" panose="02020603050405020304" pitchFamily="18" charset="0"/>
              </a:defRPr>
            </a:lvl3pPr>
            <a:lvl4pPr marL="1600200" indent="-228600" eaLnBrk="0" hangingPunct="0">
              <a:spcBef>
                <a:spcPct val="20000"/>
              </a:spcBef>
              <a:buChar char="–"/>
              <a:defRPr>
                <a:solidFill>
                  <a:schemeClr val="tx1"/>
                </a:solidFill>
                <a:latin typeface="Arial" panose="020B0604020202020204" pitchFamily="34" charset="0"/>
                <a:cs typeface="Times New Roman" panose="02020603050405020304" pitchFamily="18" charset="0"/>
              </a:defRPr>
            </a:lvl4pPr>
            <a:lvl5pPr marL="2057400" indent="-228600" eaLnBrk="0" hangingPunct="0">
              <a:spcBef>
                <a:spcPct val="20000"/>
              </a:spcBef>
              <a:buChar char="»"/>
              <a:defRPr sz="16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cs typeface="Times New Roman" panose="02020603050405020304" pitchFamily="18" charset="0"/>
              </a:defRPr>
            </a:lvl9pPr>
          </a:lstStyle>
          <a:p>
            <a:pPr>
              <a:spcBef>
                <a:spcPct val="50000"/>
              </a:spcBef>
              <a:buClrTx/>
              <a:buFontTx/>
              <a:buNone/>
              <a:defRPr b="0" i="0"/>
            </a:pPr>
            <a:r>
              <a:rPr lang="x-none" altLang="en-US" sz="1800">
                <a:latin typeface="Gotham Light" pitchFamily="50" charset="0"/>
              </a:rPr>
              <a:t>Transmisión</a:t>
            </a:r>
            <a:r>
              <a:rPr lang="x-none" altLang="en-US" sz="1800">
                <a:latin typeface="Gotham Light" pitchFamily="50" charset="0"/>
                <a:cs typeface="Arial" panose="020B0604020202020204" pitchFamily="34" charset="0"/>
              </a:rPr>
              <a:t> propagada</a:t>
            </a:r>
          </a:p>
        </p:txBody>
      </p:sp>
    </p:spTree>
    <p:extLst>
      <p:ext uri="{BB962C8B-B14F-4D97-AF65-F5344CB8AC3E}">
        <p14:creationId xmlns:p14="http://schemas.microsoft.com/office/powerpoint/2010/main" val="246832865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b="0" i="0"/>
            </a:pPr>
            <a:r>
              <a:rPr lang="x-none" sz="2400" dirty="0">
                <a:solidFill>
                  <a:srgbClr val="C00000"/>
                </a:solidFill>
                <a:latin typeface="Gotham Black" pitchFamily="50" charset="0"/>
              </a:rPr>
              <a:t>Las anomalías (valores atípicos) proporcionan claves</a:t>
            </a:r>
            <a:r>
              <a:rPr lang="es-CO" sz="2400" dirty="0">
                <a:solidFill>
                  <a:srgbClr val="C00000"/>
                </a:solidFill>
                <a:latin typeface="Gotham Black" pitchFamily="50" charset="0"/>
              </a:rPr>
              <a:t> </a:t>
            </a:r>
            <a:r>
              <a:rPr lang="x-none" sz="2400" dirty="0">
                <a:solidFill>
                  <a:srgbClr val="C00000"/>
                </a:solidFill>
                <a:latin typeface="Gotham Black" pitchFamily="50" charset="0"/>
              </a:rPr>
              <a:t>en relación con la exposición</a:t>
            </a:r>
          </a:p>
        </p:txBody>
      </p:sp>
      <p:graphicFrame>
        <p:nvGraphicFramePr>
          <p:cNvPr id="8" name="Chart 7"/>
          <p:cNvGraphicFramePr/>
          <p:nvPr>
            <p:extLst>
              <p:ext uri="{D42A27DB-BD31-4B8C-83A1-F6EECF244321}">
                <p14:modId xmlns:p14="http://schemas.microsoft.com/office/powerpoint/2010/main" val="4045290420"/>
              </p:ext>
            </p:extLst>
          </p:nvPr>
        </p:nvGraphicFramePr>
        <p:xfrm>
          <a:off x="609600" y="1973997"/>
          <a:ext cx="7848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Down Arrow 11"/>
          <p:cNvSpPr/>
          <p:nvPr/>
        </p:nvSpPr>
        <p:spPr>
          <a:xfrm>
            <a:off x="4191000" y="4267200"/>
            <a:ext cx="152400" cy="319516"/>
          </a:xfrm>
          <a:prstGeom prst="downArrow">
            <a:avLst/>
          </a:prstGeom>
          <a:solidFill>
            <a:srgbClr val="92D050"/>
          </a:solidFill>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b="0" i="0"/>
            </a:pPr>
            <a:endParaRPr lang="en-US"/>
          </a:p>
        </p:txBody>
      </p:sp>
      <p:sp>
        <p:nvSpPr>
          <p:cNvPr id="13" name="TextBox 12"/>
          <p:cNvSpPr txBox="1"/>
          <p:nvPr/>
        </p:nvSpPr>
        <p:spPr>
          <a:xfrm>
            <a:off x="1673884" y="1381780"/>
            <a:ext cx="2519632" cy="1938992"/>
          </a:xfrm>
          <a:prstGeom prst="rect">
            <a:avLst/>
          </a:prstGeom>
          <a:noFill/>
          <a:ln>
            <a:solidFill>
              <a:schemeClr val="tx1"/>
            </a:solidFill>
          </a:ln>
        </p:spPr>
        <p:txBody>
          <a:bodyPr wrap="square" rtlCol="0">
            <a:spAutoFit/>
          </a:bodyPr>
          <a:lstStyle/>
          <a:p>
            <a:pPr algn="ctr">
              <a:defRPr b="0" i="0"/>
            </a:pPr>
            <a:r>
              <a:rPr lang="x-none" sz="2000" dirty="0">
                <a:latin typeface="Gotham Light" pitchFamily="50" charset="0"/>
              </a:rPr>
              <a:t>Si los casos del 9 y el 11 formaban parte del  </a:t>
            </a:r>
          </a:p>
          <a:p>
            <a:pPr algn="ctr">
              <a:defRPr b="0" i="0"/>
            </a:pPr>
            <a:r>
              <a:rPr lang="x-none" sz="2000" dirty="0">
                <a:latin typeface="Gotham Light" pitchFamily="50" charset="0"/>
              </a:rPr>
              <a:t>brote, ¿cómo estuvieron expuestos?</a:t>
            </a:r>
          </a:p>
        </p:txBody>
      </p:sp>
      <p:sp>
        <p:nvSpPr>
          <p:cNvPr id="14" name="TextBox 13"/>
          <p:cNvSpPr txBox="1"/>
          <p:nvPr/>
        </p:nvSpPr>
        <p:spPr>
          <a:xfrm>
            <a:off x="6169685" y="1371600"/>
            <a:ext cx="2519633" cy="1938992"/>
          </a:xfrm>
          <a:prstGeom prst="rect">
            <a:avLst/>
          </a:prstGeom>
          <a:noFill/>
          <a:ln>
            <a:solidFill>
              <a:schemeClr val="tx1"/>
            </a:solidFill>
          </a:ln>
        </p:spPr>
        <p:txBody>
          <a:bodyPr wrap="square" rtlCol="0">
            <a:spAutoFit/>
          </a:bodyPr>
          <a:lstStyle/>
          <a:p>
            <a:pPr algn="ctr">
              <a:defRPr b="0" i="0"/>
            </a:pPr>
            <a:r>
              <a:rPr lang="x-none" sz="2000">
                <a:latin typeface="Gotham Light" pitchFamily="50" charset="0"/>
              </a:rPr>
              <a:t>Si los casos de los días 22, 23 y 25 formaban parte del brote, ¿cómo estuvieron expuestos?</a:t>
            </a:r>
          </a:p>
        </p:txBody>
      </p:sp>
    </p:spTree>
    <p:extLst>
      <p:ext uri="{BB962C8B-B14F-4D97-AF65-F5344CB8AC3E}">
        <p14:creationId xmlns:p14="http://schemas.microsoft.com/office/powerpoint/2010/main" val="30608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indefinite"/>
                            </p:stCondLst>
                          </p:cTn>
                        </p:par>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Autofit/>
          </a:bodyPr>
          <a:lstStyle/>
          <a:p>
            <a:pPr>
              <a:defRPr b="0" i="0"/>
            </a:pPr>
            <a:r>
              <a:rPr lang="x-none" altLang="en-US" sz="2600" dirty="0">
                <a:solidFill>
                  <a:srgbClr val="C00000"/>
                </a:solidFill>
                <a:latin typeface="Gotham Black" pitchFamily="50" charset="0"/>
              </a:rPr>
              <a:t>Describir y orientar los datos</a:t>
            </a:r>
            <a:r>
              <a:rPr lang="es-CO" altLang="en-US" sz="2600" dirty="0">
                <a:solidFill>
                  <a:srgbClr val="C00000"/>
                </a:solidFill>
                <a:latin typeface="Gotham Black" pitchFamily="50" charset="0"/>
              </a:rPr>
              <a:t> </a:t>
            </a:r>
            <a:r>
              <a:rPr lang="x-none" altLang="en-US" sz="2600" dirty="0">
                <a:solidFill>
                  <a:srgbClr val="C00000"/>
                </a:solidFill>
                <a:latin typeface="Gotham Black" pitchFamily="50" charset="0"/>
              </a:rPr>
              <a:t>por lugar</a:t>
            </a:r>
          </a:p>
        </p:txBody>
      </p:sp>
      <p:sp>
        <p:nvSpPr>
          <p:cNvPr id="65539" name="Rectangle 3"/>
          <p:cNvSpPr>
            <a:spLocks noGrp="1" noChangeArrowheads="1"/>
          </p:cNvSpPr>
          <p:nvPr>
            <p:ph sz="quarter" idx="10"/>
          </p:nvPr>
        </p:nvSpPr>
        <p:spPr/>
        <p:txBody>
          <a:bodyPr>
            <a:normAutofit/>
          </a:bodyPr>
          <a:lstStyle/>
          <a:p>
            <a:pPr>
              <a:defRPr b="0" i="0"/>
            </a:pPr>
            <a:r>
              <a:rPr lang="x-none" altLang="en-US" dirty="0">
                <a:latin typeface="Gotham Black" pitchFamily="50" charset="0"/>
              </a:rPr>
              <a:t>Descripción</a:t>
            </a:r>
          </a:p>
          <a:p>
            <a:pPr marL="914400" lvl="1" indent="-457200">
              <a:defRPr b="0" i="0"/>
            </a:pPr>
            <a:r>
              <a:rPr lang="x-none" altLang="en-US" dirty="0">
                <a:latin typeface="Gotham Light" pitchFamily="50" charset="0"/>
              </a:rPr>
              <a:t>Hospital</a:t>
            </a:r>
          </a:p>
          <a:p>
            <a:pPr marL="914400" lvl="1" indent="-457200">
              <a:defRPr b="0" i="0"/>
            </a:pPr>
            <a:r>
              <a:rPr lang="x-none" altLang="en-US" dirty="0">
                <a:latin typeface="Gotham Light" pitchFamily="50" charset="0"/>
              </a:rPr>
              <a:t>Escuela</a:t>
            </a:r>
          </a:p>
          <a:p>
            <a:pPr marL="914400" lvl="1" indent="-457200">
              <a:defRPr b="0" i="0"/>
            </a:pPr>
            <a:r>
              <a:rPr lang="x-none" altLang="en-US" dirty="0">
                <a:latin typeface="Gotham Light" pitchFamily="50" charset="0"/>
              </a:rPr>
              <a:t>Comunidad</a:t>
            </a:r>
          </a:p>
          <a:p>
            <a:pPr>
              <a:defRPr b="0" i="0"/>
            </a:pPr>
            <a:endParaRPr lang="en-US" altLang="en-US" sz="3600" dirty="0">
              <a:latin typeface="Gotham Light" pitchFamily="50" charset="0"/>
            </a:endParaRPr>
          </a:p>
          <a:p>
            <a:pPr>
              <a:defRPr b="0" i="0"/>
            </a:pPr>
            <a:r>
              <a:rPr lang="x-none" altLang="en-US" dirty="0">
                <a:latin typeface="Gotham Black" pitchFamily="50" charset="0"/>
              </a:rPr>
              <a:t>Mapas</a:t>
            </a:r>
          </a:p>
          <a:p>
            <a:pPr lvl="1">
              <a:buSzPct val="125000"/>
              <a:buFont typeface="Arial" charset="0"/>
              <a:buChar char="•"/>
              <a:defRPr b="0" i="0"/>
            </a:pPr>
            <a:r>
              <a:rPr lang="x-none" altLang="en-US" dirty="0">
                <a:latin typeface="Gotham Light" pitchFamily="50" charset="0"/>
              </a:rPr>
              <a:t>Lugar</a:t>
            </a:r>
          </a:p>
          <a:p>
            <a:pPr lvl="1">
              <a:buSzPct val="125000"/>
              <a:buFont typeface="Arial" charset="0"/>
              <a:buChar char="•"/>
              <a:defRPr b="0" i="0"/>
            </a:pPr>
            <a:r>
              <a:rPr lang="x-none" altLang="en-US" dirty="0">
                <a:latin typeface="Gotham Light" pitchFamily="50" charset="0"/>
              </a:rPr>
              <a:t>Área </a:t>
            </a:r>
          </a:p>
          <a:p>
            <a:pPr lvl="1">
              <a:defRPr b="0" i="0"/>
            </a:pPr>
            <a:endParaRPr lang="en-US" altLang="en-US" sz="3200" dirty="0"/>
          </a:p>
          <a:p>
            <a:pPr lvl="1">
              <a:buFontTx/>
              <a:buNone/>
              <a:defRPr b="0" i="0"/>
            </a:pPr>
            <a:endParaRPr lang="en-US" altLang="en-US" sz="2000"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p:blipFill>
        <p:spPr>
          <a:xfrm>
            <a:off x="3816000" y="1205190"/>
            <a:ext cx="4449811" cy="463905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634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11600" y="2446200"/>
            <a:ext cx="3780001" cy="2268000"/>
          </a:xfrm>
        </p:spPr>
        <p:txBody>
          <a:bodyPr>
            <a:noAutofit/>
          </a:bodyPr>
          <a:lstStyle/>
          <a:p>
            <a:pPr algn="ctr">
              <a:defRPr b="0" i="0"/>
            </a:pPr>
            <a:r>
              <a:rPr lang="x-none" altLang="en-US" sz="2400" dirty="0">
                <a:solidFill>
                  <a:srgbClr val="C00000"/>
                </a:solidFill>
                <a:latin typeface="Gotham Black" pitchFamily="50" charset="0"/>
              </a:rPr>
              <a:t>Mapa de lugares: </a:t>
            </a:r>
            <a:r>
              <a:rPr lang="es-CO" altLang="en-US" sz="2400" dirty="0">
                <a:solidFill>
                  <a:srgbClr val="C00000"/>
                </a:solidFill>
                <a:latin typeface="Gotham Black" pitchFamily="50" charset="0"/>
              </a:rPr>
              <a:t>Municipios en situación de brote de dengue en Colombia, SE 36, 2020</a:t>
            </a:r>
            <a:endParaRPr lang="x-none" altLang="en-US" sz="2400" dirty="0">
              <a:solidFill>
                <a:srgbClr val="C00000"/>
              </a:solidFill>
              <a:latin typeface="Gotham Black" pitchFamily="50" charset="0"/>
            </a:endParaRPr>
          </a:p>
        </p:txBody>
      </p:sp>
      <p:pic>
        <p:nvPicPr>
          <p:cNvPr id="4" name="Imagen 3">
            <a:extLst>
              <a:ext uri="{FF2B5EF4-FFF2-40B4-BE49-F238E27FC236}">
                <a16:creationId xmlns:a16="http://schemas.microsoft.com/office/drawing/2014/main" id="{65B09CD5-48D8-4837-9046-318C852FB545}"/>
              </a:ext>
            </a:extLst>
          </p:cNvPr>
          <p:cNvPicPr>
            <a:picLocks noChangeAspect="1"/>
          </p:cNvPicPr>
          <p:nvPr/>
        </p:nvPicPr>
        <p:blipFill>
          <a:blip r:embed="rId3"/>
          <a:stretch>
            <a:fillRect/>
          </a:stretch>
        </p:blipFill>
        <p:spPr>
          <a:xfrm>
            <a:off x="4118400" y="331703"/>
            <a:ext cx="4384800" cy="6194593"/>
          </a:xfrm>
          <a:prstGeom prst="rect">
            <a:avLst/>
          </a:prstGeom>
        </p:spPr>
      </p:pic>
    </p:spTree>
    <p:extLst>
      <p:ext uri="{BB962C8B-B14F-4D97-AF65-F5344CB8AC3E}">
        <p14:creationId xmlns:p14="http://schemas.microsoft.com/office/powerpoint/2010/main" val="26494637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defRPr b="0" i="0"/>
            </a:pPr>
            <a:r>
              <a:rPr lang="x-none" sz="2800" dirty="0">
                <a:solidFill>
                  <a:srgbClr val="C00000"/>
                </a:solidFill>
                <a:latin typeface="Gotham Black" pitchFamily="50" charset="0"/>
              </a:rPr>
              <a:t>Mapas de áreas</a:t>
            </a:r>
          </a:p>
        </p:txBody>
      </p:sp>
      <p:sp>
        <p:nvSpPr>
          <p:cNvPr id="9" name="TextBox 8"/>
          <p:cNvSpPr txBox="1"/>
          <p:nvPr/>
        </p:nvSpPr>
        <p:spPr>
          <a:xfrm>
            <a:off x="410789" y="1016799"/>
            <a:ext cx="8322419" cy="769441"/>
          </a:xfrm>
          <a:prstGeom prst="rect">
            <a:avLst/>
          </a:prstGeom>
          <a:noFill/>
        </p:spPr>
        <p:txBody>
          <a:bodyPr wrap="square" rtlCol="0">
            <a:spAutoFit/>
          </a:bodyPr>
          <a:lstStyle/>
          <a:p>
            <a:pPr algn="ctr">
              <a:defRPr b="0" i="0"/>
            </a:pPr>
            <a:r>
              <a:rPr lang="es-CO" sz="2200" dirty="0">
                <a:latin typeface="Gotham Light" pitchFamily="50" charset="0"/>
              </a:rPr>
              <a:t>Número de casos de sarampión notificados (N = 704): Estados Unidos, del 1 de enero al 26 de abril de 2019 *</a:t>
            </a:r>
            <a:endParaRPr lang="x-none" sz="2200" dirty="0">
              <a:latin typeface="Gotham Light" pitchFamily="50" charset="0"/>
            </a:endParaRPr>
          </a:p>
        </p:txBody>
      </p:sp>
      <p:sp>
        <p:nvSpPr>
          <p:cNvPr id="10" name="TextBox 3"/>
          <p:cNvSpPr txBox="1">
            <a:spLocks noChangeArrowheads="1"/>
          </p:cNvSpPr>
          <p:nvPr/>
        </p:nvSpPr>
        <p:spPr>
          <a:xfrm>
            <a:off x="771045" y="6315678"/>
            <a:ext cx="76019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00000"/>
              </a:buClr>
              <a:buFont typeface="Wingdings" panose="05000000000000000000" pitchFamily="2" charset="2"/>
              <a:buChar char="§"/>
              <a:defRPr sz="2800">
                <a:solidFill>
                  <a:schemeClr val="tx1"/>
                </a:solidFill>
                <a:latin typeface="Arial" panose="020B0604020202020204" pitchFamily="34" charset="0"/>
              </a:defRPr>
            </a:lvl1pPr>
            <a:lvl2pPr marL="742950" indent="-285750" eaLnBrk="0" hangingPunct="0">
              <a:spcBef>
                <a:spcPct val="20000"/>
              </a:spcBef>
              <a:buClr>
                <a:srgbClr val="C00000"/>
              </a:buClr>
              <a:buFont typeface="Arial" panose="020B0604020202020204" pitchFamily="34" charset="0"/>
              <a:buChar char="–"/>
              <a:defRPr sz="2800">
                <a:solidFill>
                  <a:schemeClr val="tx1"/>
                </a:solidFill>
                <a:latin typeface="Arial" panose="020B0604020202020204" pitchFamily="34" charset="0"/>
              </a:defRPr>
            </a:lvl2pPr>
            <a:lvl3pPr marL="1143000" indent="-228600" eaLnBrk="0" hangingPunct="0">
              <a:spcBef>
                <a:spcPct val="20000"/>
              </a:spcBef>
              <a:buClr>
                <a:srgbClr val="C00000"/>
              </a:buClr>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Arial" panose="020B0604020202020204" pitchFamily="34" charset="0"/>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None/>
              <a:defRPr b="0" i="0"/>
            </a:pPr>
            <a:r>
              <a:rPr lang="es-CO" altLang="en-US" sz="1000" dirty="0">
                <a:latin typeface="Gotham Light" pitchFamily="50" charset="0"/>
              </a:rPr>
              <a:t> Fuente: </a:t>
            </a:r>
            <a:r>
              <a:rPr lang="en-US" sz="1000" b="0" i="0" dirty="0">
                <a:effectLst/>
                <a:latin typeface="Gotham Light" pitchFamily="50" charset="0"/>
              </a:rPr>
              <a:t>Increase in Measles Cases — United States, January 1–April 26, 2019. </a:t>
            </a:r>
            <a:r>
              <a:rPr lang="en-US" sz="1000" b="0" i="0" dirty="0" err="1">
                <a:effectLst/>
                <a:latin typeface="Gotham Light" pitchFamily="50" charset="0"/>
              </a:rPr>
              <a:t>Diisponiblle</a:t>
            </a:r>
            <a:r>
              <a:rPr lang="en-US" sz="1000" b="0" i="0" dirty="0">
                <a:effectLst/>
                <a:latin typeface="Gotham Light" pitchFamily="50" charset="0"/>
              </a:rPr>
              <a:t> </a:t>
            </a:r>
            <a:r>
              <a:rPr lang="en-US" sz="1000" b="0" i="0" dirty="0" err="1">
                <a:effectLst/>
                <a:latin typeface="Gotham Light" pitchFamily="50" charset="0"/>
              </a:rPr>
              <a:t>en</a:t>
            </a:r>
            <a:r>
              <a:rPr lang="en-US" sz="1000" dirty="0">
                <a:latin typeface="Gotham Light" pitchFamily="50" charset="0"/>
              </a:rPr>
              <a:t>: https://www.cdc.gov/mmwr/volumes/68/wr/mm6817e1.htm?s_cid=mm6817e1_w</a:t>
            </a:r>
            <a:endParaRPr lang="en-US" sz="1000" b="0" i="0" dirty="0">
              <a:effectLst/>
              <a:latin typeface="Gotham Light" pitchFamily="50" charset="0"/>
            </a:endParaRPr>
          </a:p>
          <a:p>
            <a:pPr eaLnBrk="1" hangingPunct="1">
              <a:spcBef>
                <a:spcPct val="0"/>
              </a:spcBef>
              <a:buClrTx/>
              <a:buFontTx/>
              <a:buNone/>
              <a:defRPr b="0" i="0"/>
            </a:pPr>
            <a:endParaRPr lang="x-none" altLang="en-US" sz="1200" dirty="0">
              <a:hlinkClick r:id="rId3"/>
            </a:endParaRPr>
          </a:p>
        </p:txBody>
      </p:sp>
      <p:pic>
        <p:nvPicPr>
          <p:cNvPr id="3074" name="Picture 2" descr="The figure is a map of the United States indicating the number of reported measles cases for each state during January 1–April 26, 2019.">
            <a:extLst>
              <a:ext uri="{FF2B5EF4-FFF2-40B4-BE49-F238E27FC236}">
                <a16:creationId xmlns:a16="http://schemas.microsoft.com/office/drawing/2014/main" id="{7585FAB6-3BDB-42C9-816D-FB27E8AB73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0448" y="1863641"/>
            <a:ext cx="5431666" cy="4374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6534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Autofit/>
          </a:bodyPr>
          <a:lstStyle/>
          <a:p>
            <a:pPr>
              <a:defRPr b="0" i="0"/>
            </a:pPr>
            <a:r>
              <a:rPr lang="x-none" sz="2600" dirty="0">
                <a:solidFill>
                  <a:srgbClr val="C00000"/>
                </a:solidFill>
                <a:latin typeface="Gotham Black" pitchFamily="50" charset="0"/>
              </a:rPr>
              <a:t>Características personales</a:t>
            </a:r>
          </a:p>
        </p:txBody>
      </p:sp>
      <p:sp>
        <p:nvSpPr>
          <p:cNvPr id="74755" name="Content Placeholder 2"/>
          <p:cNvSpPr>
            <a:spLocks noGrp="1"/>
          </p:cNvSpPr>
          <p:nvPr>
            <p:ph sz="quarter" idx="10"/>
          </p:nvPr>
        </p:nvSpPr>
        <p:spPr/>
        <p:txBody>
          <a:bodyPr>
            <a:normAutofit/>
          </a:bodyPr>
          <a:lstStyle/>
          <a:p>
            <a:pPr>
              <a:spcBef>
                <a:spcPts val="600"/>
              </a:spcBef>
              <a:defRPr b="0" i="0"/>
            </a:pPr>
            <a:r>
              <a:rPr lang="x-none" altLang="en-US" sz="3200" dirty="0">
                <a:latin typeface="Gotham Light" pitchFamily="50" charset="0"/>
              </a:rPr>
              <a:t>Edad</a:t>
            </a:r>
          </a:p>
          <a:p>
            <a:pPr>
              <a:spcBef>
                <a:spcPts val="600"/>
              </a:spcBef>
              <a:defRPr b="0" i="0"/>
            </a:pPr>
            <a:r>
              <a:rPr lang="x-none" altLang="en-US" sz="3200" dirty="0">
                <a:latin typeface="Gotham Light" pitchFamily="50" charset="0"/>
              </a:rPr>
              <a:t>Sexo</a:t>
            </a:r>
            <a:endParaRPr lang="es-ES" altLang="en-US" sz="3200" dirty="0">
              <a:latin typeface="Gotham Light" pitchFamily="50" charset="0"/>
            </a:endParaRPr>
          </a:p>
          <a:p>
            <a:pPr>
              <a:spcBef>
                <a:spcPts val="600"/>
              </a:spcBef>
              <a:defRPr b="0" i="0"/>
            </a:pPr>
            <a:r>
              <a:rPr lang="es-CO" altLang="en-US" sz="3200" dirty="0">
                <a:latin typeface="Gotham Light" pitchFamily="50" charset="0"/>
              </a:rPr>
              <a:t>Pertenecía étnica</a:t>
            </a:r>
            <a:endParaRPr lang="x-none" altLang="en-US" sz="3200" dirty="0">
              <a:latin typeface="Gotham Light" pitchFamily="50" charset="0"/>
            </a:endParaRPr>
          </a:p>
          <a:p>
            <a:pPr>
              <a:spcBef>
                <a:spcPts val="600"/>
              </a:spcBef>
              <a:defRPr b="0" i="0"/>
            </a:pPr>
            <a:r>
              <a:rPr lang="x-none" altLang="en-US" sz="3200" dirty="0">
                <a:latin typeface="Gotham Light" pitchFamily="50" charset="0"/>
              </a:rPr>
              <a:t>Ocupación</a:t>
            </a:r>
          </a:p>
          <a:p>
            <a:pPr>
              <a:spcBef>
                <a:spcPts val="600"/>
              </a:spcBef>
              <a:defRPr b="0" i="0"/>
            </a:pPr>
            <a:r>
              <a:rPr lang="x-none" altLang="en-US" sz="3200" dirty="0">
                <a:latin typeface="Gotham Light" pitchFamily="50" charset="0"/>
              </a:rPr>
              <a:t>Ingreso</a:t>
            </a:r>
          </a:p>
          <a:p>
            <a:pPr>
              <a:spcBef>
                <a:spcPts val="600"/>
              </a:spcBef>
              <a:defRPr b="0" i="0"/>
            </a:pPr>
            <a:r>
              <a:rPr lang="x-none" altLang="en-US" sz="3200" dirty="0">
                <a:latin typeface="Gotham Light" pitchFamily="50" charset="0"/>
              </a:rPr>
              <a:t>Estado civil</a:t>
            </a:r>
          </a:p>
          <a:p>
            <a:pPr>
              <a:spcBef>
                <a:spcPts val="600"/>
              </a:spcBef>
              <a:defRPr b="0" i="0"/>
            </a:pPr>
            <a:r>
              <a:rPr lang="x-none" altLang="en-US" sz="3200" dirty="0">
                <a:latin typeface="Gotham Light" pitchFamily="50" charset="0"/>
              </a:rPr>
              <a:t>Afecciones médicas subyacentes</a:t>
            </a:r>
          </a:p>
        </p:txBody>
      </p:sp>
    </p:spTree>
    <p:extLst>
      <p:ext uri="{BB962C8B-B14F-4D97-AF65-F5344CB8AC3E}">
        <p14:creationId xmlns:p14="http://schemas.microsoft.com/office/powerpoint/2010/main" val="18847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7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75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7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pPr algn="ctr" eaLnBrk="1" hangingPunct="1">
              <a:defRPr b="0" i="0"/>
            </a:pPr>
            <a:r>
              <a:rPr lang="x-none" sz="2000" dirty="0">
                <a:solidFill>
                  <a:srgbClr val="C00000"/>
                </a:solidFill>
                <a:latin typeface="Gotham Black" pitchFamily="50" charset="0"/>
              </a:rPr>
              <a:t>Residentes HIV+,</a:t>
            </a:r>
            <a:r>
              <a:rPr lang="en-US" sz="2000" dirty="0">
                <a:solidFill>
                  <a:srgbClr val="C00000"/>
                </a:solidFill>
                <a:latin typeface="Gotham Black" pitchFamily="50" charset="0"/>
              </a:rPr>
              <a:t> </a:t>
            </a:r>
            <a:r>
              <a:rPr lang="x-none" sz="2000" dirty="0">
                <a:solidFill>
                  <a:srgbClr val="C00000"/>
                </a:solidFill>
                <a:latin typeface="Gotham Black" pitchFamily="50" charset="0"/>
              </a:rPr>
              <a:t>Fishing Community Study (Estudio de la comunidad de pescadores), Kenia, 2010</a:t>
            </a:r>
          </a:p>
        </p:txBody>
      </p:sp>
      <p:graphicFrame>
        <p:nvGraphicFramePr>
          <p:cNvPr id="283651" name="Group 3"/>
          <p:cNvGraphicFramePr>
            <a:graphicFrameLocks noGrp="1"/>
          </p:cNvGraphicFramePr>
          <p:nvPr>
            <p:ph sz="quarter" idx="10"/>
            <p:extLst>
              <p:ext uri="{D42A27DB-BD31-4B8C-83A1-F6EECF244321}">
                <p14:modId xmlns:p14="http://schemas.microsoft.com/office/powerpoint/2010/main" val="2355786403"/>
              </p:ext>
            </p:extLst>
          </p:nvPr>
        </p:nvGraphicFramePr>
        <p:xfrm>
          <a:off x="493713" y="1312200"/>
          <a:ext cx="8086724" cy="3778914"/>
        </p:xfrm>
        <a:graphic>
          <a:graphicData uri="http://schemas.openxmlformats.org/drawingml/2006/table">
            <a:tbl>
              <a:tblPr/>
              <a:tblGrid>
                <a:gridCol w="2277950">
                  <a:extLst>
                    <a:ext uri="{9D8B030D-6E8A-4147-A177-3AD203B41FA5}">
                      <a16:colId xmlns:a16="http://schemas.microsoft.com/office/drawing/2014/main" val="20000"/>
                    </a:ext>
                  </a:extLst>
                </a:gridCol>
                <a:gridCol w="1936258">
                  <a:extLst>
                    <a:ext uri="{9D8B030D-6E8A-4147-A177-3AD203B41FA5}">
                      <a16:colId xmlns:a16="http://schemas.microsoft.com/office/drawing/2014/main" val="20001"/>
                    </a:ext>
                  </a:extLst>
                </a:gridCol>
                <a:gridCol w="1936258">
                  <a:extLst>
                    <a:ext uri="{9D8B030D-6E8A-4147-A177-3AD203B41FA5}">
                      <a16:colId xmlns:a16="http://schemas.microsoft.com/office/drawing/2014/main" val="20002"/>
                    </a:ext>
                  </a:extLst>
                </a:gridCol>
                <a:gridCol w="1936258">
                  <a:extLst>
                    <a:ext uri="{9D8B030D-6E8A-4147-A177-3AD203B41FA5}">
                      <a16:colId xmlns:a16="http://schemas.microsoft.com/office/drawing/2014/main" val="20003"/>
                    </a:ext>
                  </a:extLst>
                </a:gridCol>
              </a:tblGrid>
              <a:tr h="716625">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sng" strike="noStrike" cap="none" normalizeH="0" baseline="0">
                          <a:ln>
                            <a:noFill/>
                          </a:ln>
                          <a:solidFill>
                            <a:schemeClr val="tx1"/>
                          </a:solidFill>
                          <a:latin typeface="Tahoma" charset="0"/>
                          <a:ea typeface="ＭＳ Ｐゴシック" charset="0"/>
                          <a:cs typeface="Times New Roman" charset="0"/>
                        </a:rPr>
                        <a:t>Edad (años)</a:t>
                      </a:r>
                    </a:p>
                  </a:txBody>
                  <a:tcPr marL="92790" marR="92790" marT="137149"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Hombre</a:t>
                      </a:r>
                    </a:p>
                  </a:txBody>
                  <a:tcPr marL="92790" marR="92790" marT="0" marB="4571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Mujer</a:t>
                      </a:r>
                    </a:p>
                  </a:txBody>
                  <a:tcPr marL="92790" marR="92790" marT="0" marB="4571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Total</a:t>
                      </a:r>
                    </a:p>
                  </a:txBody>
                  <a:tcPr marL="92790" marR="92790" marT="0" marB="4571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≥55</a:t>
                      </a:r>
                    </a:p>
                  </a:txBody>
                  <a:tcPr marL="92790" marR="371159"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10</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3</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13</a:t>
                      </a:r>
                    </a:p>
                  </a:txBody>
                  <a:tcPr marL="92790" marR="371159"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45</a:t>
                      </a:r>
                      <a:r>
                        <a:rPr kumimoji="0" lang="x-none" sz="2400" b="0" i="0" u="none" strike="noStrike" cap="none" normalizeH="0" baseline="0">
                          <a:ln>
                            <a:noFill/>
                          </a:ln>
                          <a:solidFill>
                            <a:schemeClr val="tx1"/>
                          </a:solidFill>
                          <a:latin typeface="Arial" charset="0"/>
                          <a:ea typeface="ＭＳ Ｐゴシック" charset="0"/>
                          <a:cs typeface="Arial" charset="0"/>
                        </a:rPr>
                        <a:t>–54</a:t>
                      </a:r>
                    </a:p>
                  </a:txBody>
                  <a:tcPr marL="92790" marR="371159"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17</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13</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30</a:t>
                      </a:r>
                    </a:p>
                  </a:txBody>
                  <a:tcPr marL="92790" marR="371159"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35</a:t>
                      </a:r>
                      <a:r>
                        <a:rPr kumimoji="0" lang="x-none" sz="2400" b="0" i="0" u="none" strike="noStrike" cap="none" normalizeH="0" baseline="0">
                          <a:ln>
                            <a:noFill/>
                          </a:ln>
                          <a:solidFill>
                            <a:schemeClr val="tx1"/>
                          </a:solidFill>
                          <a:latin typeface="Arial" charset="0"/>
                          <a:ea typeface="ＭＳ Ｐゴシック" charset="0"/>
                          <a:cs typeface="Arial" charset="0"/>
                        </a:rPr>
                        <a:t>–44</a:t>
                      </a:r>
                    </a:p>
                  </a:txBody>
                  <a:tcPr marL="92790" marR="371159"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47</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25</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72</a:t>
                      </a:r>
                    </a:p>
                  </a:txBody>
                  <a:tcPr marL="92790" marR="371159"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87363">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25</a:t>
                      </a:r>
                      <a:r>
                        <a:rPr kumimoji="0" lang="x-none" sz="2400" b="0" i="0" u="none" strike="noStrike" cap="none" normalizeH="0" baseline="0">
                          <a:ln>
                            <a:noFill/>
                          </a:ln>
                          <a:solidFill>
                            <a:schemeClr val="tx1"/>
                          </a:solidFill>
                          <a:latin typeface="Arial" charset="0"/>
                          <a:ea typeface="ＭＳ Ｐゴシック" charset="0"/>
                          <a:cs typeface="Arial" charset="0"/>
                        </a:rPr>
                        <a:t>–34</a:t>
                      </a:r>
                    </a:p>
                  </a:txBody>
                  <a:tcPr marL="92790" marR="371159"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45</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50</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95</a:t>
                      </a:r>
                    </a:p>
                  </a:txBody>
                  <a:tcPr marL="92790" marR="371159"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r h="487363">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15</a:t>
                      </a:r>
                      <a:r>
                        <a:rPr kumimoji="0" lang="x-none" sz="2400" b="0" i="0" u="none" strike="noStrike" cap="none" normalizeH="0" baseline="0">
                          <a:ln>
                            <a:noFill/>
                          </a:ln>
                          <a:solidFill>
                            <a:schemeClr val="tx1"/>
                          </a:solidFill>
                          <a:latin typeface="Arial" charset="0"/>
                          <a:ea typeface="ＭＳ Ｐゴシック" charset="0"/>
                          <a:cs typeface="Arial" charset="0"/>
                        </a:rPr>
                        <a:t>–24</a:t>
                      </a:r>
                    </a:p>
                  </a:txBody>
                  <a:tcPr marL="92790" marR="371159"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10</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22</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32</a:t>
                      </a:r>
                    </a:p>
                  </a:txBody>
                  <a:tcPr marL="92790" marR="371159"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5"/>
                  </a:ext>
                </a:extLst>
              </a:tr>
              <a:tr h="487363">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endParaRPr kumimoji="0" lang="en-US" sz="2400" b="0" i="0" u="none" strike="noStrike" cap="none" normalizeH="0" baseline="0">
                        <a:ln>
                          <a:noFill/>
                        </a:ln>
                        <a:solidFill>
                          <a:schemeClr val="tx1"/>
                        </a:solidFill>
                        <a:latin typeface="Tahoma" charset="0"/>
                        <a:ea typeface="ＭＳ Ｐゴシック" charset="0"/>
                        <a:cs typeface="Times New Roman" charset="0"/>
                      </a:endParaRPr>
                    </a:p>
                  </a:txBody>
                  <a:tcPr marL="92790" marR="371159" marT="45716" marB="45716"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129</a:t>
                      </a:r>
                    </a:p>
                  </a:txBody>
                  <a:tcPr marL="92790" marR="371159" marT="45716" marB="45716"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113</a:t>
                      </a:r>
                    </a:p>
                  </a:txBody>
                  <a:tcPr marL="92790" marR="371159" marT="45716" marB="45716"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dirty="0">
                          <a:ln>
                            <a:noFill/>
                          </a:ln>
                          <a:solidFill>
                            <a:schemeClr val="tx1"/>
                          </a:solidFill>
                          <a:latin typeface="Tahoma" charset="0"/>
                          <a:ea typeface="ＭＳ Ｐゴシック" charset="0"/>
                          <a:cs typeface="Times New Roman" charset="0"/>
                        </a:rPr>
                        <a:t>242</a:t>
                      </a:r>
                    </a:p>
                  </a:txBody>
                  <a:tcPr marL="92790" marR="371159" marT="45716" marB="4571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4871" name="TextBox 4"/>
          <p:cNvSpPr txBox="1">
            <a:spLocks noChangeArrowheads="1"/>
          </p:cNvSpPr>
          <p:nvPr/>
        </p:nvSpPr>
        <p:spPr>
          <a:xfrm>
            <a:off x="2455200" y="6147115"/>
            <a:ext cx="5268321" cy="64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b="0" i="0"/>
            </a:pPr>
            <a:r>
              <a:rPr lang="x-none" sz="1800"/>
              <a:t>Omolo J, Arvelo W, Abade M,  et al.</a:t>
            </a:r>
          </a:p>
          <a:p>
            <a:pPr>
              <a:defRPr b="0" i="0"/>
            </a:pPr>
            <a:r>
              <a:rPr lang="x-none" sz="1800" i="1"/>
              <a:t>En proceso de elaboración (enero de 2013)</a:t>
            </a:r>
          </a:p>
        </p:txBody>
      </p:sp>
    </p:spTree>
    <p:extLst>
      <p:ext uri="{BB962C8B-B14F-4D97-AF65-F5344CB8AC3E}">
        <p14:creationId xmlns:p14="http://schemas.microsoft.com/office/powerpoint/2010/main" val="3500003872"/>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Autofit/>
          </a:bodyPr>
          <a:lstStyle/>
          <a:p>
            <a:pPr algn="ctr" eaLnBrk="1" hangingPunct="1">
              <a:defRPr b="0" i="0"/>
            </a:pPr>
            <a:r>
              <a:rPr lang="x-none" sz="2000" dirty="0">
                <a:solidFill>
                  <a:srgbClr val="C00000"/>
                </a:solidFill>
                <a:latin typeface="Gotham Black" pitchFamily="50" charset="0"/>
              </a:rPr>
              <a:t>Cantidad de residentes inscritos,</a:t>
            </a:r>
            <a:r>
              <a:rPr lang="es-CO" sz="2000" dirty="0">
                <a:solidFill>
                  <a:srgbClr val="C00000"/>
                </a:solidFill>
                <a:latin typeface="Gotham Black" pitchFamily="50" charset="0"/>
              </a:rPr>
              <a:t> </a:t>
            </a:r>
            <a:r>
              <a:rPr lang="x-none" sz="2000" dirty="0">
                <a:solidFill>
                  <a:srgbClr val="C00000"/>
                </a:solidFill>
                <a:latin typeface="Gotham Black" pitchFamily="50" charset="0"/>
              </a:rPr>
              <a:t>Fishing Community Study (Estudio de la comunidad de pescadores), Kenia, 2010</a:t>
            </a:r>
          </a:p>
        </p:txBody>
      </p:sp>
      <p:graphicFrame>
        <p:nvGraphicFramePr>
          <p:cNvPr id="283651" name="Group 3"/>
          <p:cNvGraphicFramePr>
            <a:graphicFrameLocks noGrp="1"/>
          </p:cNvGraphicFramePr>
          <p:nvPr>
            <p:ph sz="quarter" idx="10"/>
            <p:extLst>
              <p:ext uri="{D42A27DB-BD31-4B8C-83A1-F6EECF244321}">
                <p14:modId xmlns:p14="http://schemas.microsoft.com/office/powerpoint/2010/main" val="1577865690"/>
              </p:ext>
            </p:extLst>
          </p:nvPr>
        </p:nvGraphicFramePr>
        <p:xfrm>
          <a:off x="493713" y="1114425"/>
          <a:ext cx="8086724" cy="3976689"/>
        </p:xfrm>
        <a:graphic>
          <a:graphicData uri="http://schemas.openxmlformats.org/drawingml/2006/table">
            <a:tbl>
              <a:tblPr/>
              <a:tblGrid>
                <a:gridCol w="2277950">
                  <a:extLst>
                    <a:ext uri="{9D8B030D-6E8A-4147-A177-3AD203B41FA5}">
                      <a16:colId xmlns:a16="http://schemas.microsoft.com/office/drawing/2014/main" val="20000"/>
                    </a:ext>
                  </a:extLst>
                </a:gridCol>
                <a:gridCol w="1936258">
                  <a:extLst>
                    <a:ext uri="{9D8B030D-6E8A-4147-A177-3AD203B41FA5}">
                      <a16:colId xmlns:a16="http://schemas.microsoft.com/office/drawing/2014/main" val="20001"/>
                    </a:ext>
                  </a:extLst>
                </a:gridCol>
                <a:gridCol w="1936258">
                  <a:extLst>
                    <a:ext uri="{9D8B030D-6E8A-4147-A177-3AD203B41FA5}">
                      <a16:colId xmlns:a16="http://schemas.microsoft.com/office/drawing/2014/main" val="20002"/>
                    </a:ext>
                  </a:extLst>
                </a:gridCol>
                <a:gridCol w="1936258">
                  <a:extLst>
                    <a:ext uri="{9D8B030D-6E8A-4147-A177-3AD203B41FA5}">
                      <a16:colId xmlns:a16="http://schemas.microsoft.com/office/drawing/2014/main" val="20003"/>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sng" strike="noStrike" cap="none" normalizeH="0" baseline="0">
                          <a:ln>
                            <a:noFill/>
                          </a:ln>
                          <a:solidFill>
                            <a:schemeClr val="tx1"/>
                          </a:solidFill>
                          <a:latin typeface="Tahoma" charset="0"/>
                          <a:ea typeface="ＭＳ Ｐゴシック" charset="0"/>
                          <a:cs typeface="Times New Roman" charset="0"/>
                        </a:rPr>
                        <a:t>Edad (años)</a:t>
                      </a:r>
                    </a:p>
                  </a:txBody>
                  <a:tcPr marL="92790" marR="92790" marT="137149"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Hombre</a:t>
                      </a:r>
                    </a:p>
                  </a:txBody>
                  <a:tcPr marL="92790" marR="92790" marT="0" marB="4571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Mujer</a:t>
                      </a:r>
                    </a:p>
                  </a:txBody>
                  <a:tcPr marL="92790" marR="92790" marT="0" marB="4571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Total</a:t>
                      </a:r>
                    </a:p>
                  </a:txBody>
                  <a:tcPr marL="92790" marR="92790" marT="0" marB="4571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≥55</a:t>
                      </a:r>
                    </a:p>
                  </a:txBody>
                  <a:tcPr marL="92790" marR="371159"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44</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15</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59</a:t>
                      </a:r>
                    </a:p>
                  </a:txBody>
                  <a:tcPr marL="92790" marR="371159"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45</a:t>
                      </a:r>
                      <a:r>
                        <a:rPr kumimoji="0" lang="x-none" sz="2400" b="0" i="0" u="none" strike="noStrike" cap="none" normalizeH="0" baseline="0">
                          <a:ln>
                            <a:noFill/>
                          </a:ln>
                          <a:solidFill>
                            <a:schemeClr val="tx1"/>
                          </a:solidFill>
                          <a:latin typeface="Arial" charset="0"/>
                          <a:ea typeface="ＭＳ Ｐゴシック" charset="0"/>
                          <a:cs typeface="Arial" charset="0"/>
                        </a:rPr>
                        <a:t>–54</a:t>
                      </a:r>
                    </a:p>
                  </a:txBody>
                  <a:tcPr marL="92790" marR="371159"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43</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40</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83</a:t>
                      </a:r>
                    </a:p>
                  </a:txBody>
                  <a:tcPr marL="92790" marR="371159"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35</a:t>
                      </a:r>
                      <a:r>
                        <a:rPr kumimoji="0" lang="x-none" sz="2400" b="0" i="0" u="none" strike="noStrike" cap="none" normalizeH="0" baseline="0">
                          <a:ln>
                            <a:noFill/>
                          </a:ln>
                          <a:solidFill>
                            <a:schemeClr val="tx1"/>
                          </a:solidFill>
                          <a:latin typeface="Arial" charset="0"/>
                          <a:ea typeface="ＭＳ Ｐゴシック" charset="0"/>
                          <a:cs typeface="Arial" charset="0"/>
                        </a:rPr>
                        <a:t>–44</a:t>
                      </a:r>
                    </a:p>
                  </a:txBody>
                  <a:tcPr marL="92790" marR="371159"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102</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69</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171</a:t>
                      </a:r>
                    </a:p>
                  </a:txBody>
                  <a:tcPr marL="92790" marR="371159"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87363">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25</a:t>
                      </a:r>
                      <a:r>
                        <a:rPr kumimoji="0" lang="x-none" sz="2400" b="0" i="0" u="none" strike="noStrike" cap="none" normalizeH="0" baseline="0">
                          <a:ln>
                            <a:noFill/>
                          </a:ln>
                          <a:solidFill>
                            <a:schemeClr val="tx1"/>
                          </a:solidFill>
                          <a:latin typeface="Arial" charset="0"/>
                          <a:ea typeface="ＭＳ Ｐゴシック" charset="0"/>
                          <a:cs typeface="Arial" charset="0"/>
                        </a:rPr>
                        <a:t>–34</a:t>
                      </a:r>
                    </a:p>
                  </a:txBody>
                  <a:tcPr marL="92790" marR="371159"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184</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127</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311</a:t>
                      </a:r>
                    </a:p>
                  </a:txBody>
                  <a:tcPr marL="92790" marR="371159"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r h="487363">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15</a:t>
                      </a:r>
                      <a:r>
                        <a:rPr kumimoji="0" lang="x-none" sz="2400" b="0" i="0" u="none" strike="noStrike" cap="none" normalizeH="0" baseline="0">
                          <a:ln>
                            <a:noFill/>
                          </a:ln>
                          <a:solidFill>
                            <a:schemeClr val="tx1"/>
                          </a:solidFill>
                          <a:latin typeface="Arial" charset="0"/>
                          <a:ea typeface="ＭＳ Ｐゴシック" charset="0"/>
                          <a:cs typeface="Arial" charset="0"/>
                        </a:rPr>
                        <a:t>–24</a:t>
                      </a:r>
                    </a:p>
                  </a:txBody>
                  <a:tcPr marL="92790" marR="371159"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105</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108</a:t>
                      </a:r>
                    </a:p>
                  </a:txBody>
                  <a:tcPr marL="92790" marR="371159"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213</a:t>
                      </a:r>
                    </a:p>
                  </a:txBody>
                  <a:tcPr marL="92790" marR="371159"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5"/>
                  </a:ext>
                </a:extLst>
              </a:tr>
              <a:tr h="487363">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endParaRPr kumimoji="0" lang="en-US" sz="2400" b="0" i="0" u="none" strike="noStrike" cap="none" normalizeH="0" baseline="0">
                        <a:ln>
                          <a:noFill/>
                        </a:ln>
                        <a:solidFill>
                          <a:schemeClr val="tx1"/>
                        </a:solidFill>
                        <a:latin typeface="Tahoma" charset="0"/>
                        <a:ea typeface="ＭＳ Ｐゴシック" charset="0"/>
                        <a:cs typeface="Times New Roman" charset="0"/>
                      </a:endParaRPr>
                    </a:p>
                  </a:txBody>
                  <a:tcPr marL="92790" marR="371159" marT="45716" marB="45716"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478</a:t>
                      </a:r>
                    </a:p>
                  </a:txBody>
                  <a:tcPr marL="92790" marR="371159" marT="45716" marB="45716"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a:ln>
                            <a:noFill/>
                          </a:ln>
                          <a:solidFill>
                            <a:schemeClr val="tx1"/>
                          </a:solidFill>
                          <a:latin typeface="Tahoma" charset="0"/>
                          <a:ea typeface="ＭＳ Ｐゴシック" charset="0"/>
                          <a:cs typeface="Times New Roman" charset="0"/>
                        </a:rPr>
                        <a:t>359</a:t>
                      </a:r>
                    </a:p>
                  </a:txBody>
                  <a:tcPr marL="92790" marR="371159" marT="45716" marB="45716"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2400" b="0" i="0" u="none" strike="noStrike" cap="none" normalizeH="0" baseline="0" dirty="0">
                          <a:ln>
                            <a:noFill/>
                          </a:ln>
                          <a:solidFill>
                            <a:schemeClr val="tx1"/>
                          </a:solidFill>
                          <a:latin typeface="Tahoma" charset="0"/>
                          <a:ea typeface="ＭＳ Ｐゴシック" charset="0"/>
                          <a:cs typeface="Times New Roman" charset="0"/>
                        </a:rPr>
                        <a:t>837</a:t>
                      </a:r>
                    </a:p>
                  </a:txBody>
                  <a:tcPr marL="92790" marR="371159" marT="45716" marB="4571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4871" name="TextBox 4"/>
          <p:cNvSpPr txBox="1">
            <a:spLocks noChangeArrowheads="1"/>
          </p:cNvSpPr>
          <p:nvPr/>
        </p:nvSpPr>
        <p:spPr>
          <a:xfrm>
            <a:off x="3733800" y="6248400"/>
            <a:ext cx="5268321" cy="64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b="0" i="0"/>
            </a:pPr>
            <a:r>
              <a:rPr lang="x-none" sz="1800"/>
              <a:t>Omolo J, Arvelo W, Abade M,  et al.</a:t>
            </a:r>
          </a:p>
          <a:p>
            <a:pPr>
              <a:defRPr b="0" i="0"/>
            </a:pPr>
            <a:r>
              <a:rPr lang="x-none" sz="1800" i="1"/>
              <a:t>En proceso de elaboración (enero de 2013)</a:t>
            </a:r>
          </a:p>
        </p:txBody>
      </p:sp>
    </p:spTree>
    <p:extLst>
      <p:ext uri="{BB962C8B-B14F-4D97-AF65-F5344CB8AC3E}">
        <p14:creationId xmlns:p14="http://schemas.microsoft.com/office/powerpoint/2010/main" val="3015042576"/>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28637" y="335757"/>
            <a:ext cx="8086725" cy="400050"/>
          </a:xfrm>
        </p:spPr>
        <p:txBody>
          <a:bodyPr>
            <a:noAutofit/>
          </a:bodyPr>
          <a:lstStyle/>
          <a:p>
            <a:pPr eaLnBrk="1" hangingPunct="1">
              <a:defRPr b="0" i="0"/>
            </a:pPr>
            <a:r>
              <a:rPr lang="x-none" sz="2000" dirty="0">
                <a:solidFill>
                  <a:srgbClr val="C00000"/>
                </a:solidFill>
                <a:latin typeface="Gotham Black" pitchFamily="50" charset="0"/>
              </a:rPr>
              <a:t>Prevalencia de VIH,</a:t>
            </a:r>
            <a:r>
              <a:rPr lang="en-US" sz="2000" dirty="0">
                <a:solidFill>
                  <a:srgbClr val="C00000"/>
                </a:solidFill>
                <a:latin typeface="Gotham Black" pitchFamily="50" charset="0"/>
              </a:rPr>
              <a:t> </a:t>
            </a:r>
            <a:r>
              <a:rPr lang="x-none" sz="2000" dirty="0">
                <a:solidFill>
                  <a:srgbClr val="C00000"/>
                </a:solidFill>
                <a:latin typeface="Gotham Black" pitchFamily="50" charset="0"/>
              </a:rPr>
              <a:t>Fishing Community Study (Estudio de la comunidad de pescadores), Kenia, 2010</a:t>
            </a:r>
          </a:p>
        </p:txBody>
      </p:sp>
      <p:graphicFrame>
        <p:nvGraphicFramePr>
          <p:cNvPr id="283651" name="Group 3"/>
          <p:cNvGraphicFramePr>
            <a:graphicFrameLocks noGrp="1"/>
          </p:cNvGraphicFramePr>
          <p:nvPr>
            <p:ph sz="quarter" idx="10"/>
            <p:extLst>
              <p:ext uri="{D42A27DB-BD31-4B8C-83A1-F6EECF244321}">
                <p14:modId xmlns:p14="http://schemas.microsoft.com/office/powerpoint/2010/main" val="201593252"/>
              </p:ext>
            </p:extLst>
          </p:nvPr>
        </p:nvGraphicFramePr>
        <p:xfrm>
          <a:off x="493713" y="1114425"/>
          <a:ext cx="8086724" cy="3976689"/>
        </p:xfrm>
        <a:graphic>
          <a:graphicData uri="http://schemas.openxmlformats.org/drawingml/2006/table">
            <a:tbl>
              <a:tblPr/>
              <a:tblGrid>
                <a:gridCol w="2277950">
                  <a:extLst>
                    <a:ext uri="{9D8B030D-6E8A-4147-A177-3AD203B41FA5}">
                      <a16:colId xmlns:a16="http://schemas.microsoft.com/office/drawing/2014/main" val="20000"/>
                    </a:ext>
                  </a:extLst>
                </a:gridCol>
                <a:gridCol w="1936258">
                  <a:extLst>
                    <a:ext uri="{9D8B030D-6E8A-4147-A177-3AD203B41FA5}">
                      <a16:colId xmlns:a16="http://schemas.microsoft.com/office/drawing/2014/main" val="20001"/>
                    </a:ext>
                  </a:extLst>
                </a:gridCol>
                <a:gridCol w="1936258">
                  <a:extLst>
                    <a:ext uri="{9D8B030D-6E8A-4147-A177-3AD203B41FA5}">
                      <a16:colId xmlns:a16="http://schemas.microsoft.com/office/drawing/2014/main" val="20002"/>
                    </a:ext>
                  </a:extLst>
                </a:gridCol>
                <a:gridCol w="1936258">
                  <a:extLst>
                    <a:ext uri="{9D8B030D-6E8A-4147-A177-3AD203B41FA5}">
                      <a16:colId xmlns:a16="http://schemas.microsoft.com/office/drawing/2014/main" val="20003"/>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sng" strike="noStrike" cap="none" normalizeH="0" baseline="0">
                          <a:ln>
                            <a:noFill/>
                          </a:ln>
                          <a:solidFill>
                            <a:schemeClr val="tx1"/>
                          </a:solidFill>
                          <a:latin typeface="Tahoma" charset="0"/>
                          <a:ea typeface="ＭＳ Ｐゴシック" charset="0"/>
                          <a:cs typeface="Times New Roman" charset="0"/>
                        </a:rPr>
                        <a:t>Edad (años)</a:t>
                      </a:r>
                    </a:p>
                  </a:txBody>
                  <a:tcPr marL="92790" marR="92790" marT="137149"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Hombre</a:t>
                      </a:r>
                    </a:p>
                  </a:txBody>
                  <a:tcPr marL="92790" marR="92790" marT="0" marB="4571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Mujer</a:t>
                      </a:r>
                    </a:p>
                  </a:txBody>
                  <a:tcPr marL="92790" marR="92790" marT="0" marB="45716"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Total</a:t>
                      </a:r>
                    </a:p>
                  </a:txBody>
                  <a:tcPr marL="92790" marR="92790" marT="0" marB="45716"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≥55</a:t>
                      </a:r>
                    </a:p>
                  </a:txBody>
                  <a:tcPr marL="92790" marR="371159"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dirty="0">
                          <a:ln>
                            <a:noFill/>
                          </a:ln>
                          <a:solidFill>
                            <a:schemeClr val="tx1"/>
                          </a:solidFill>
                          <a:latin typeface="Tahoma" charset="0"/>
                          <a:ea typeface="ＭＳ Ｐゴシック" charset="0"/>
                          <a:cs typeface="Times New Roman" charset="0"/>
                        </a:rPr>
                        <a:t>23%</a:t>
                      </a:r>
                    </a:p>
                  </a:txBody>
                  <a:tcPr marL="92790" marR="274320"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20%</a:t>
                      </a:r>
                    </a:p>
                  </a:txBody>
                  <a:tcPr marL="92790" marR="182880"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22%</a:t>
                      </a:r>
                    </a:p>
                  </a:txBody>
                  <a:tcPr marL="92790" marR="274320"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45</a:t>
                      </a:r>
                      <a:r>
                        <a:rPr kumimoji="0" lang="x-none" sz="1800" b="0" i="0" u="none" strike="noStrike" cap="none" normalizeH="0" baseline="0">
                          <a:ln>
                            <a:noFill/>
                          </a:ln>
                          <a:solidFill>
                            <a:schemeClr val="tx1"/>
                          </a:solidFill>
                          <a:latin typeface="Arial" charset="0"/>
                          <a:ea typeface="ＭＳ Ｐゴシック" charset="0"/>
                          <a:cs typeface="Arial" charset="0"/>
                        </a:rPr>
                        <a:t>–54</a:t>
                      </a:r>
                    </a:p>
                  </a:txBody>
                  <a:tcPr marL="92790" marR="371159"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40%</a:t>
                      </a:r>
                    </a:p>
                  </a:txBody>
                  <a:tcPr marL="92790" marR="274320"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33%</a:t>
                      </a:r>
                    </a:p>
                  </a:txBody>
                  <a:tcPr marL="92790" marR="182880"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36%</a:t>
                      </a:r>
                    </a:p>
                  </a:txBody>
                  <a:tcPr marL="92790" marR="274320"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35</a:t>
                      </a:r>
                      <a:r>
                        <a:rPr kumimoji="0" lang="x-none" sz="1800" b="0" i="0" u="none" strike="noStrike" cap="none" normalizeH="0" baseline="0">
                          <a:ln>
                            <a:noFill/>
                          </a:ln>
                          <a:solidFill>
                            <a:schemeClr val="tx1"/>
                          </a:solidFill>
                          <a:latin typeface="Arial" charset="0"/>
                          <a:ea typeface="ＭＳ Ｐゴシック" charset="0"/>
                          <a:cs typeface="Arial" charset="0"/>
                        </a:rPr>
                        <a:t>–44</a:t>
                      </a:r>
                    </a:p>
                  </a:txBody>
                  <a:tcPr marL="92790" marR="371159"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46%</a:t>
                      </a:r>
                    </a:p>
                  </a:txBody>
                  <a:tcPr marL="92790" marR="274320"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36%</a:t>
                      </a:r>
                    </a:p>
                  </a:txBody>
                  <a:tcPr marL="92790" marR="182880"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42%</a:t>
                      </a:r>
                    </a:p>
                  </a:txBody>
                  <a:tcPr marL="92790" marR="274320"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87363">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25</a:t>
                      </a:r>
                      <a:r>
                        <a:rPr kumimoji="0" lang="x-none" sz="1800" b="0" i="0" u="none" strike="noStrike" cap="none" normalizeH="0" baseline="0">
                          <a:ln>
                            <a:noFill/>
                          </a:ln>
                          <a:solidFill>
                            <a:schemeClr val="tx1"/>
                          </a:solidFill>
                          <a:latin typeface="Arial" charset="0"/>
                          <a:ea typeface="ＭＳ Ｐゴシック" charset="0"/>
                          <a:cs typeface="Arial" charset="0"/>
                        </a:rPr>
                        <a:t>–34</a:t>
                      </a:r>
                    </a:p>
                  </a:txBody>
                  <a:tcPr marL="92790" marR="371159"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25%</a:t>
                      </a:r>
                    </a:p>
                  </a:txBody>
                  <a:tcPr marL="92790" marR="274320"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39%</a:t>
                      </a:r>
                    </a:p>
                  </a:txBody>
                  <a:tcPr marL="92790" marR="182880"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31%</a:t>
                      </a:r>
                    </a:p>
                  </a:txBody>
                  <a:tcPr marL="92790" marR="274320"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r h="487363">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15</a:t>
                      </a:r>
                      <a:r>
                        <a:rPr kumimoji="0" lang="x-none" sz="1800" b="0" i="0" u="none" strike="noStrike" cap="none" normalizeH="0" baseline="0">
                          <a:ln>
                            <a:noFill/>
                          </a:ln>
                          <a:solidFill>
                            <a:schemeClr val="tx1"/>
                          </a:solidFill>
                          <a:latin typeface="Arial" charset="0"/>
                          <a:ea typeface="ＭＳ Ｐゴシック" charset="0"/>
                          <a:cs typeface="Arial" charset="0"/>
                        </a:rPr>
                        <a:t>–24</a:t>
                      </a:r>
                    </a:p>
                  </a:txBody>
                  <a:tcPr marL="92790" marR="371159" marT="45716" marB="45716"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10%</a:t>
                      </a:r>
                    </a:p>
                  </a:txBody>
                  <a:tcPr marL="92790" marR="274320"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20%</a:t>
                      </a:r>
                    </a:p>
                  </a:txBody>
                  <a:tcPr marL="92790" marR="182880"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15%</a:t>
                      </a:r>
                    </a:p>
                  </a:txBody>
                  <a:tcPr marL="92790" marR="274320" marT="45716" marB="45716"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5"/>
                  </a:ext>
                </a:extLst>
              </a:tr>
              <a:tr h="487363">
                <a:tc>
                  <a:txBody>
                    <a:bodyPr/>
                    <a:lstStyle/>
                    <a:p>
                      <a:pPr marL="0" marR="0" lvl="0" indent="0" algn="ct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endParaRPr kumimoji="0" lang="en-US" sz="1800" b="0" i="0" u="none" strike="noStrike" cap="none" normalizeH="0" baseline="0">
                        <a:ln>
                          <a:noFill/>
                        </a:ln>
                        <a:solidFill>
                          <a:schemeClr val="tx1"/>
                        </a:solidFill>
                        <a:latin typeface="Tahoma" charset="0"/>
                        <a:ea typeface="ＭＳ Ｐゴシック" charset="0"/>
                        <a:cs typeface="Times New Roman" charset="0"/>
                      </a:endParaRPr>
                    </a:p>
                  </a:txBody>
                  <a:tcPr marL="92790" marR="371159" marT="45716" marB="45716"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27%</a:t>
                      </a:r>
                    </a:p>
                  </a:txBody>
                  <a:tcPr marL="92790" marR="274320" marT="45716" marB="45716"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a:ln>
                            <a:noFill/>
                          </a:ln>
                          <a:solidFill>
                            <a:schemeClr val="tx1"/>
                          </a:solidFill>
                          <a:latin typeface="Tahoma" charset="0"/>
                          <a:ea typeface="ＭＳ Ｐゴシック" charset="0"/>
                          <a:cs typeface="Times New Roman" charset="0"/>
                        </a:rPr>
                        <a:t>32%</a:t>
                      </a:r>
                    </a:p>
                  </a:txBody>
                  <a:tcPr marL="92790" marR="182880" marT="45716" marB="45716"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CC0000"/>
                        </a:buClr>
                        <a:buSzPct val="65000"/>
                        <a:buFont typeface="Wingdings" charset="0"/>
                        <a:buNone/>
                        <a:tabLst>
                          <a:tab pos="854075" algn="l"/>
                        </a:tabLst>
                        <a:defRPr b="0" i="0"/>
                      </a:pPr>
                      <a:r>
                        <a:rPr kumimoji="0" lang="x-none" sz="1800" b="0" i="0" u="none" strike="noStrike" cap="none" normalizeH="0" baseline="0" dirty="0">
                          <a:ln>
                            <a:noFill/>
                          </a:ln>
                          <a:solidFill>
                            <a:schemeClr val="tx1"/>
                          </a:solidFill>
                          <a:latin typeface="Tahoma" charset="0"/>
                          <a:ea typeface="ＭＳ Ｐゴシック" charset="0"/>
                          <a:cs typeface="Times New Roman" charset="0"/>
                        </a:rPr>
                        <a:t>29%</a:t>
                      </a:r>
                    </a:p>
                  </a:txBody>
                  <a:tcPr marL="92790" marR="274320" marT="45716" marB="45716"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4871" name="TextBox 4"/>
          <p:cNvSpPr txBox="1">
            <a:spLocks noChangeArrowheads="1"/>
          </p:cNvSpPr>
          <p:nvPr/>
        </p:nvSpPr>
        <p:spPr>
          <a:xfrm>
            <a:off x="3733800" y="6248400"/>
            <a:ext cx="5268321" cy="64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defRPr b="0" i="0"/>
            </a:pPr>
            <a:r>
              <a:rPr lang="x-none" sz="1800"/>
              <a:t>Omolo J, Arvelo W, Abade M,  et al.</a:t>
            </a:r>
          </a:p>
          <a:p>
            <a:pPr>
              <a:defRPr b="0" i="0"/>
            </a:pPr>
            <a:r>
              <a:rPr lang="x-none" sz="1800" i="1"/>
              <a:t>En proceso de elaboración (enero de 2013)</a:t>
            </a:r>
          </a:p>
        </p:txBody>
      </p:sp>
    </p:spTree>
    <p:extLst>
      <p:ext uri="{BB962C8B-B14F-4D97-AF65-F5344CB8AC3E}">
        <p14:creationId xmlns:p14="http://schemas.microsoft.com/office/powerpoint/2010/main" val="235571892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8958203-1E5F-427A-8521-EC57C8C0CF52}"/>
              </a:ext>
            </a:extLst>
          </p:cNvPr>
          <p:cNvPicPr>
            <a:picLocks noChangeAspect="1"/>
          </p:cNvPicPr>
          <p:nvPr/>
        </p:nvPicPr>
        <p:blipFill>
          <a:blip r:embed="rId2"/>
          <a:stretch>
            <a:fillRect/>
          </a:stretch>
        </p:blipFill>
        <p:spPr>
          <a:xfrm>
            <a:off x="3657158" y="631800"/>
            <a:ext cx="1829683" cy="1823460"/>
          </a:xfrm>
          <a:prstGeom prst="rect">
            <a:avLst/>
          </a:prstGeom>
        </p:spPr>
      </p:pic>
    </p:spTree>
    <p:extLst>
      <p:ext uri="{BB962C8B-B14F-4D97-AF65-F5344CB8AC3E}">
        <p14:creationId xmlns:p14="http://schemas.microsoft.com/office/powerpoint/2010/main" val="347837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28637" y="249983"/>
            <a:ext cx="8086725" cy="400050"/>
          </a:xfrm>
        </p:spPr>
        <p:txBody>
          <a:bodyPr>
            <a:noAutofit/>
          </a:bodyPr>
          <a:lstStyle/>
          <a:p>
            <a:pPr algn="r"/>
            <a:r>
              <a:rPr lang="es-CO" altLang="en-US" sz="3200" dirty="0">
                <a:solidFill>
                  <a:srgbClr val="C00000"/>
                </a:solidFill>
                <a:latin typeface="Gotham Black" pitchFamily="50" charset="0"/>
                <a:ea typeface="ＭＳ Ｐゴシック" pitchFamily="34" charset="-128"/>
              </a:rPr>
              <a:t>Fase explicativa</a:t>
            </a:r>
            <a:endParaRPr lang="es-CO" sz="320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6" name="Rectangle 3">
            <a:extLst>
              <a:ext uri="{FF2B5EF4-FFF2-40B4-BE49-F238E27FC236}">
                <a16:creationId xmlns:a16="http://schemas.microsoft.com/office/drawing/2014/main" id="{3D3667F3-3E7B-4F5C-804D-466BF8420238}"/>
              </a:ext>
            </a:extLst>
          </p:cNvPr>
          <p:cNvSpPr txBox="1">
            <a:spLocks noChangeArrowheads="1"/>
          </p:cNvSpPr>
          <p:nvPr/>
        </p:nvSpPr>
        <p:spPr>
          <a:xfrm>
            <a:off x="528637" y="1539000"/>
            <a:ext cx="8403336" cy="47975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ts val="1200"/>
              </a:spcBef>
              <a:buFont typeface="Arial" charset="0"/>
              <a:buAutoNum type="arabicPeriod" startAt="7"/>
              <a:defRPr b="0" i="0"/>
            </a:pPr>
            <a:r>
              <a:rPr lang="x-none" altLang="ja-JP" dirty="0">
                <a:latin typeface="Gotham Light" pitchFamily="50" charset="0"/>
                <a:ea typeface="ＭＳ Ｐゴシック" charset="-128"/>
              </a:rPr>
              <a:t>Desarrollar las hipótesis</a:t>
            </a:r>
          </a:p>
          <a:p>
            <a:pPr marL="609600" indent="-609600">
              <a:spcBef>
                <a:spcPts val="1200"/>
              </a:spcBef>
              <a:buFont typeface="Arial" charset="0"/>
              <a:buAutoNum type="arabicPeriod" startAt="7"/>
              <a:defRPr b="0" i="0"/>
            </a:pPr>
            <a:r>
              <a:rPr lang="x-none" altLang="ja-JP" dirty="0">
                <a:latin typeface="Gotham Light" pitchFamily="50" charset="0"/>
                <a:ea typeface="ＭＳ Ｐゴシック" charset="-128"/>
              </a:rPr>
              <a:t>Evaluar las hipótesis desde el punto de vista epidemiológico</a:t>
            </a:r>
          </a:p>
          <a:p>
            <a:pPr marL="609600" indent="-609600">
              <a:spcBef>
                <a:spcPts val="1200"/>
              </a:spcBef>
              <a:buFont typeface="Arial" charset="0"/>
              <a:buAutoNum type="arabicPeriod" startAt="7"/>
              <a:defRPr b="0" i="0"/>
            </a:pPr>
            <a:r>
              <a:rPr lang="x-none" altLang="ja-JP" dirty="0">
                <a:latin typeface="Gotham Light" pitchFamily="50" charset="0"/>
                <a:ea typeface="ＭＳ Ｐゴシック" charset="-128"/>
              </a:rPr>
              <a:t>Conciliar la epidemiología con los hallazgos ambientales y de laboratorio</a:t>
            </a:r>
          </a:p>
          <a:p>
            <a:pPr marL="609600" indent="-609600">
              <a:spcBef>
                <a:spcPts val="1200"/>
              </a:spcBef>
              <a:buFont typeface="Arial" charset="0"/>
              <a:buAutoNum type="arabicPeriod" startAt="7"/>
              <a:defRPr b="0" i="0"/>
            </a:pPr>
            <a:r>
              <a:rPr lang="x-none" altLang="ja-JP" dirty="0">
                <a:latin typeface="Gotham Light" pitchFamily="50" charset="0"/>
                <a:ea typeface="ＭＳ Ｐゴシック" charset="-128"/>
              </a:rPr>
              <a:t>Realizar estudios adicionales según sea necesario</a:t>
            </a:r>
          </a:p>
        </p:txBody>
      </p:sp>
    </p:spTree>
    <p:extLst>
      <p:ext uri="{BB962C8B-B14F-4D97-AF65-F5344CB8AC3E}">
        <p14:creationId xmlns:p14="http://schemas.microsoft.com/office/powerpoint/2010/main" val="131504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28637" y="249983"/>
            <a:ext cx="8086725" cy="400050"/>
          </a:xfrm>
        </p:spPr>
        <p:txBody>
          <a:bodyPr>
            <a:noAutofit/>
          </a:bodyPr>
          <a:lstStyle/>
          <a:p>
            <a:pPr algn="r"/>
            <a:r>
              <a:rPr lang="es-CO" altLang="en-US" sz="3200" dirty="0">
                <a:solidFill>
                  <a:srgbClr val="C00000"/>
                </a:solidFill>
                <a:latin typeface="Gotham Black" pitchFamily="50" charset="0"/>
                <a:ea typeface="ＭＳ Ｐゴシック" pitchFamily="34" charset="-128"/>
              </a:rPr>
              <a:t>Fase respuesta</a:t>
            </a:r>
            <a:endParaRPr lang="es-CO" sz="320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EFEF02D8-9896-4A59-B8B6-11239326C22D}"/>
              </a:ext>
            </a:extLst>
          </p:cNvPr>
          <p:cNvSpPr txBox="1">
            <a:spLocks noChangeArrowheads="1"/>
          </p:cNvSpPr>
          <p:nvPr/>
        </p:nvSpPr>
        <p:spPr>
          <a:xfrm>
            <a:off x="370332" y="1666135"/>
            <a:ext cx="8403336" cy="37181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ts val="1200"/>
              </a:spcBef>
              <a:buFont typeface="+mj-lt"/>
              <a:buAutoNum type="arabicPeriod" startAt="11"/>
              <a:defRPr b="0" i="0"/>
            </a:pPr>
            <a:r>
              <a:rPr lang="x-none" altLang="en-US" dirty="0">
                <a:latin typeface="Gotham Light" pitchFamily="50" charset="0"/>
              </a:rPr>
              <a:t>Implementar y evaluar medidas de prevención y control</a:t>
            </a:r>
            <a:endParaRPr lang="es-CO" altLang="en-US" dirty="0">
              <a:latin typeface="Gotham Light" pitchFamily="50" charset="0"/>
            </a:endParaRPr>
          </a:p>
          <a:p>
            <a:pPr marL="609600" indent="-609600">
              <a:spcBef>
                <a:spcPts val="1200"/>
              </a:spcBef>
              <a:buFont typeface="+mj-lt"/>
              <a:buAutoNum type="arabicPeriod" startAt="11"/>
              <a:defRPr b="0" i="0"/>
            </a:pPr>
            <a:r>
              <a:rPr lang="x-none" altLang="en-US" dirty="0">
                <a:latin typeface="Gotham Light" pitchFamily="50" charset="0"/>
              </a:rPr>
              <a:t>Iniciar o mantener la vigilancia</a:t>
            </a:r>
            <a:endParaRPr lang="es-CO" altLang="en-US" dirty="0">
              <a:latin typeface="Gotham Light" pitchFamily="50" charset="0"/>
            </a:endParaRPr>
          </a:p>
          <a:p>
            <a:pPr marL="609600" indent="-609600">
              <a:spcBef>
                <a:spcPts val="1200"/>
              </a:spcBef>
              <a:buFont typeface="Arial" charset="0"/>
              <a:buAutoNum type="arabicPeriod" startAt="11"/>
              <a:defRPr b="0" i="0"/>
            </a:pPr>
            <a:r>
              <a:rPr lang="x-none" altLang="en-US" dirty="0">
                <a:latin typeface="Gotham Light" pitchFamily="50" charset="0"/>
              </a:rPr>
              <a:t>Comunicar los hallazgos</a:t>
            </a:r>
          </a:p>
          <a:p>
            <a:pPr marL="609600" indent="-609600">
              <a:lnSpc>
                <a:spcPct val="130000"/>
              </a:lnSpc>
              <a:buSzPct val="80000"/>
              <a:buFont typeface="Arial" charset="0"/>
              <a:buNone/>
              <a:defRPr b="0" i="0"/>
            </a:pPr>
            <a:endParaRPr lang="en-US" altLang="en-US" dirty="0"/>
          </a:p>
        </p:txBody>
      </p:sp>
    </p:spTree>
    <p:extLst>
      <p:ext uri="{BB962C8B-B14F-4D97-AF65-F5344CB8AC3E}">
        <p14:creationId xmlns:p14="http://schemas.microsoft.com/office/powerpoint/2010/main" val="4106416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MX" altLang="en-US" sz="2600" dirty="0">
                <a:solidFill>
                  <a:srgbClr val="C00000"/>
                </a:solidFill>
                <a:latin typeface="Gotham Black" pitchFamily="50" charset="0"/>
                <a:ea typeface="ＭＳ Ｐゴシック" pitchFamily="34" charset="-128"/>
              </a:rPr>
              <a:t>Paso 1: Prepararse para el trabajo de campo.</a:t>
            </a:r>
            <a:endParaRPr lang="es-CO" sz="260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6" name="Rectangle 3">
            <a:extLst>
              <a:ext uri="{FF2B5EF4-FFF2-40B4-BE49-F238E27FC236}">
                <a16:creationId xmlns:a16="http://schemas.microsoft.com/office/drawing/2014/main" id="{900E1FD8-6BE2-4CB9-BD72-3C13C1278520}"/>
              </a:ext>
            </a:extLst>
          </p:cNvPr>
          <p:cNvSpPr txBox="1">
            <a:spLocks noChangeArrowheads="1"/>
          </p:cNvSpPr>
          <p:nvPr/>
        </p:nvSpPr>
        <p:spPr>
          <a:xfrm>
            <a:off x="612108" y="1669923"/>
            <a:ext cx="7919784" cy="47975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spcBef>
                <a:spcPts val="1200"/>
              </a:spcBef>
              <a:buFont typeface="Arial" charset="0"/>
              <a:buAutoNum type="arabicPeriod"/>
              <a:defRPr b="0" i="0"/>
            </a:pPr>
            <a:r>
              <a:rPr lang="x-none" altLang="en-US" dirty="0">
                <a:latin typeface="Gotham Light" pitchFamily="50" charset="0"/>
                <a:ea typeface="ＭＳ Ｐゴシック" charset="-128"/>
              </a:rPr>
              <a:t>Prepararse para el trabajo de campo</a:t>
            </a:r>
          </a:p>
          <a:p>
            <a:pPr marL="609600" indent="-609600">
              <a:spcBef>
                <a:spcPts val="1200"/>
              </a:spcBef>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Confirmar la existencia de un brote</a:t>
            </a:r>
          </a:p>
          <a:p>
            <a:pPr marL="609600" indent="-609600">
              <a:spcBef>
                <a:spcPts val="1200"/>
              </a:spcBef>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Verificar el diagnóstico</a:t>
            </a:r>
          </a:p>
          <a:p>
            <a:pPr marL="609600" indent="-609600">
              <a:spcBef>
                <a:spcPts val="1200"/>
              </a:spcBef>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Crear una definición de casos</a:t>
            </a:r>
          </a:p>
          <a:p>
            <a:pPr marL="609600" indent="-609600">
              <a:spcBef>
                <a:spcPts val="1200"/>
              </a:spcBef>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Buscar casos en forma sistemática y registrar la información</a:t>
            </a:r>
          </a:p>
          <a:p>
            <a:pPr marL="609600" indent="-609600">
              <a:spcBef>
                <a:spcPts val="1200"/>
              </a:spcBef>
              <a:buFont typeface="Arial" charset="0"/>
              <a:buAutoNum type="arabicPeriod"/>
              <a:defRPr b="0" i="0"/>
            </a:pPr>
            <a:r>
              <a:rPr lang="x-none" altLang="en-US" dirty="0">
                <a:solidFill>
                  <a:schemeClr val="bg1">
                    <a:lumMod val="65000"/>
                  </a:schemeClr>
                </a:solidFill>
                <a:latin typeface="Gotham Light" pitchFamily="50" charset="0"/>
                <a:ea typeface="ＭＳ Ｐゴシック" charset="-128"/>
              </a:rPr>
              <a:t>Realizar la epidemiología descriptiva</a:t>
            </a:r>
          </a:p>
          <a:p>
            <a:pPr marL="609600" indent="-609600">
              <a:buFont typeface="Arial" charset="0"/>
              <a:buNone/>
              <a:defRPr b="0" i="0"/>
            </a:pPr>
            <a:endParaRPr lang="en-US" altLang="en-US" dirty="0">
              <a:solidFill>
                <a:schemeClr val="bg1">
                  <a:lumMod val="65000"/>
                </a:schemeClr>
              </a:solidFill>
            </a:endParaRPr>
          </a:p>
        </p:txBody>
      </p:sp>
      <p:sp>
        <p:nvSpPr>
          <p:cNvPr id="7" name="Rectángulo: esquinas redondeadas 4">
            <a:extLst>
              <a:ext uri="{FF2B5EF4-FFF2-40B4-BE49-F238E27FC236}">
                <a16:creationId xmlns:a16="http://schemas.microsoft.com/office/drawing/2014/main" id="{002A034C-A89C-4C87-8D5F-D074C22FD9B2}"/>
              </a:ext>
            </a:extLst>
          </p:cNvPr>
          <p:cNvSpPr txBox="1"/>
          <p:nvPr/>
        </p:nvSpPr>
        <p:spPr>
          <a:xfrm>
            <a:off x="3360695" y="6252460"/>
            <a:ext cx="2351169" cy="545756"/>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defRPr b="0" i="0"/>
            </a:pPr>
            <a:r>
              <a:rPr lang="es-CO" sz="2400" kern="1200" dirty="0">
                <a:latin typeface="Gotham Light" pitchFamily="50" charset="0"/>
              </a:rPr>
              <a:t>D</a:t>
            </a:r>
            <a:r>
              <a:rPr lang="x-none" sz="2400" kern="1200" dirty="0">
                <a:latin typeface="Gotham Light" pitchFamily="50" charset="0"/>
              </a:rPr>
              <a:t>escriptiva</a:t>
            </a:r>
            <a:endParaRPr lang="es-CO" sz="2400" kern="1200" dirty="0">
              <a:latin typeface="Gotham Light" pitchFamily="50" charset="0"/>
            </a:endParaRPr>
          </a:p>
          <a:p>
            <a:pPr marL="0" lvl="0" indent="0" algn="ctr" defTabSz="1244600">
              <a:lnSpc>
                <a:spcPct val="90000"/>
              </a:lnSpc>
              <a:spcBef>
                <a:spcPct val="0"/>
              </a:spcBef>
              <a:spcAft>
                <a:spcPct val="35000"/>
              </a:spcAft>
              <a:buNone/>
              <a:defRPr b="0" i="0"/>
            </a:pPr>
            <a:endParaRPr lang="x-none" sz="2800" kern="1200" dirty="0">
              <a:latin typeface="Gotham Light" pitchFamily="50" charset="0"/>
            </a:endParaRPr>
          </a:p>
        </p:txBody>
      </p:sp>
    </p:spTree>
    <p:extLst>
      <p:ext uri="{BB962C8B-B14F-4D97-AF65-F5344CB8AC3E}">
        <p14:creationId xmlns:p14="http://schemas.microsoft.com/office/powerpoint/2010/main" val="199455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A1CB4519-4A85-46F6-9307-CBFB5796EC41}"/>
              </a:ext>
            </a:extLst>
          </p:cNvPr>
          <p:cNvSpPr txBox="1">
            <a:spLocks/>
          </p:cNvSpPr>
          <p:nvPr/>
        </p:nvSpPr>
        <p:spPr>
          <a:xfrm>
            <a:off x="356616" y="1828800"/>
            <a:ext cx="8403336" cy="426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defRPr b="0" i="0"/>
            </a:pPr>
            <a:r>
              <a:rPr lang="x-none" b="1" dirty="0">
                <a:solidFill>
                  <a:srgbClr val="4F81BD"/>
                </a:solidFill>
                <a:latin typeface="Gotham Light" pitchFamily="50" charset="0"/>
              </a:rPr>
              <a:t>Epidemiología</a:t>
            </a:r>
          </a:p>
          <a:p>
            <a:pPr>
              <a:lnSpc>
                <a:spcPct val="200000"/>
              </a:lnSpc>
              <a:defRPr b="0" i="0"/>
            </a:pPr>
            <a:r>
              <a:rPr lang="x-none" b="1" dirty="0">
                <a:solidFill>
                  <a:srgbClr val="C00000"/>
                </a:solidFill>
                <a:latin typeface="Gotham Light" pitchFamily="50" charset="0"/>
              </a:rPr>
              <a:t>Laboratorio</a:t>
            </a:r>
          </a:p>
          <a:p>
            <a:pPr>
              <a:lnSpc>
                <a:spcPct val="200000"/>
              </a:lnSpc>
              <a:defRPr b="0" i="0"/>
            </a:pPr>
            <a:r>
              <a:rPr lang="x-none" b="1" dirty="0">
                <a:solidFill>
                  <a:srgbClr val="339933"/>
                </a:solidFill>
                <a:latin typeface="Gotham Light" pitchFamily="50" charset="0"/>
              </a:rPr>
              <a:t>Ambiental</a:t>
            </a:r>
          </a:p>
        </p:txBody>
      </p:sp>
      <p:sp>
        <p:nvSpPr>
          <p:cNvPr id="5" name="Title 2">
            <a:extLst>
              <a:ext uri="{FF2B5EF4-FFF2-40B4-BE49-F238E27FC236}">
                <a16:creationId xmlns:a16="http://schemas.microsoft.com/office/drawing/2014/main" id="{52623830-970D-4916-88BF-3AE68B2F8BF2}"/>
              </a:ext>
            </a:extLst>
          </p:cNvPr>
          <p:cNvSpPr>
            <a:spLocks noGrp="1"/>
          </p:cNvSpPr>
          <p:nvPr>
            <p:ph type="title"/>
          </p:nvPr>
        </p:nvSpPr>
        <p:spPr>
          <a:xfrm>
            <a:off x="384048" y="76200"/>
            <a:ext cx="8385048" cy="987552"/>
          </a:xfrm>
        </p:spPr>
        <p:txBody>
          <a:bodyPr>
            <a:noAutofit/>
          </a:bodyPr>
          <a:lstStyle/>
          <a:p>
            <a:pPr algn="ctr">
              <a:defRPr b="0" i="0"/>
            </a:pPr>
            <a:r>
              <a:rPr lang="x-none" sz="2600" dirty="0">
                <a:solidFill>
                  <a:srgbClr val="C00000"/>
                </a:solidFill>
                <a:latin typeface="Gotham Black" pitchFamily="50" charset="0"/>
              </a:rPr>
              <a:t>Componentes de una</a:t>
            </a:r>
            <a:r>
              <a:rPr lang="es-CO" sz="2600" dirty="0">
                <a:solidFill>
                  <a:srgbClr val="C00000"/>
                </a:solidFill>
                <a:latin typeface="Gotham Black" pitchFamily="50" charset="0"/>
              </a:rPr>
              <a:t> </a:t>
            </a:r>
            <a:r>
              <a:rPr lang="x-none" sz="2600" dirty="0">
                <a:solidFill>
                  <a:srgbClr val="C00000"/>
                </a:solidFill>
                <a:latin typeface="Gotham Black" pitchFamily="50" charset="0"/>
              </a:rPr>
              <a:t>investigación de campo de un brote</a:t>
            </a:r>
          </a:p>
        </p:txBody>
      </p:sp>
      <p:pic>
        <p:nvPicPr>
          <p:cNvPr id="7" name="Picture 4">
            <a:extLst>
              <a:ext uri="{FF2B5EF4-FFF2-40B4-BE49-F238E27FC236}">
                <a16:creationId xmlns:a16="http://schemas.microsoft.com/office/drawing/2014/main" id="{1B1BDB59-0CF9-42CF-BEA8-B884556A7B3D}"/>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5029200" y="2057400"/>
            <a:ext cx="2905125" cy="2905125"/>
          </a:xfrm>
          <a:prstGeom prst="rect">
            <a:avLst/>
          </a:prstGeom>
        </p:spPr>
      </p:pic>
    </p:spTree>
    <p:extLst>
      <p:ext uri="{BB962C8B-B14F-4D97-AF65-F5344CB8AC3E}">
        <p14:creationId xmlns:p14="http://schemas.microsoft.com/office/powerpoint/2010/main" val="1544221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pPr algn="ctr">
              <a:defRPr b="0" i="0"/>
            </a:pPr>
            <a:r>
              <a:rPr lang="x-none" altLang="en-US" sz="2600" dirty="0">
                <a:solidFill>
                  <a:srgbClr val="C00000"/>
                </a:solidFill>
                <a:latin typeface="Gotham Black" pitchFamily="50" charset="0"/>
              </a:rPr>
              <a:t>Tareas para prepararse para el trabajo de campo</a:t>
            </a:r>
          </a:p>
        </p:txBody>
      </p:sp>
      <p:sp>
        <p:nvSpPr>
          <p:cNvPr id="26627" name="Rectangle 3"/>
          <p:cNvSpPr>
            <a:spLocks noGrp="1" noChangeArrowheads="1"/>
          </p:cNvSpPr>
          <p:nvPr>
            <p:ph sz="quarter" idx="10"/>
          </p:nvPr>
        </p:nvSpPr>
        <p:spPr/>
        <p:txBody>
          <a:bodyPr>
            <a:normAutofit/>
          </a:bodyPr>
          <a:lstStyle/>
          <a:p>
            <a:pPr>
              <a:spcBef>
                <a:spcPts val="1200"/>
              </a:spcBef>
              <a:defRPr b="0" i="0"/>
            </a:pPr>
            <a:r>
              <a:rPr lang="x-none" altLang="en-US" dirty="0">
                <a:latin typeface="Gotham Light" pitchFamily="50" charset="0"/>
              </a:rPr>
              <a:t>Formar un equipo</a:t>
            </a:r>
          </a:p>
          <a:p>
            <a:pPr>
              <a:spcBef>
                <a:spcPts val="1200"/>
              </a:spcBef>
              <a:defRPr b="0" i="0"/>
            </a:pPr>
            <a:r>
              <a:rPr lang="x-none" altLang="en-US" dirty="0">
                <a:solidFill>
                  <a:schemeClr val="bg1">
                    <a:lumMod val="65000"/>
                  </a:schemeClr>
                </a:solidFill>
                <a:latin typeface="Gotham Light" pitchFamily="50" charset="0"/>
              </a:rPr>
              <a:t>Aprender acerca de la enfermedad</a:t>
            </a:r>
          </a:p>
          <a:p>
            <a:pPr>
              <a:spcBef>
                <a:spcPts val="1200"/>
              </a:spcBef>
              <a:defRPr b="0" i="0"/>
            </a:pPr>
            <a:r>
              <a:rPr lang="x-none" altLang="en-US" dirty="0">
                <a:solidFill>
                  <a:schemeClr val="bg1">
                    <a:lumMod val="65000"/>
                  </a:schemeClr>
                </a:solidFill>
                <a:latin typeface="Gotham Light" pitchFamily="50" charset="0"/>
              </a:rPr>
              <a:t>Hacer los arreglos administrativos, de personal y logísticos necesarios</a:t>
            </a:r>
          </a:p>
          <a:p>
            <a:pPr>
              <a:spcBef>
                <a:spcPts val="1200"/>
              </a:spcBef>
              <a:defRPr b="0" i="0"/>
            </a:pPr>
            <a:r>
              <a:rPr lang="x-none" altLang="en-US" dirty="0">
                <a:solidFill>
                  <a:schemeClr val="bg1">
                    <a:lumMod val="65000"/>
                  </a:schemeClr>
                </a:solidFill>
                <a:latin typeface="Gotham Light" pitchFamily="50" charset="0"/>
              </a:rPr>
              <a:t>Coordinar con los organismos colaboradores y los contactos locales</a:t>
            </a:r>
          </a:p>
        </p:txBody>
      </p:sp>
    </p:spTree>
    <p:extLst>
      <p:ext uri="{BB962C8B-B14F-4D97-AF65-F5344CB8AC3E}">
        <p14:creationId xmlns:p14="http://schemas.microsoft.com/office/powerpoint/2010/main" val="1747104142"/>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11097</TotalTime>
  <Words>9127</Words>
  <Application>Microsoft Office PowerPoint</Application>
  <PresentationFormat>Presentación en pantalla (4:3)</PresentationFormat>
  <Paragraphs>765</Paragraphs>
  <Slides>49</Slides>
  <Notes>48</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2</vt:i4>
      </vt:variant>
      <vt:variant>
        <vt:lpstr>Títulos de diapositiva</vt:lpstr>
      </vt:variant>
      <vt:variant>
        <vt:i4>49</vt:i4>
      </vt:variant>
    </vt:vector>
  </HeadingPairs>
  <TitlesOfParts>
    <vt:vector size="65" baseType="lpstr">
      <vt:lpstr>Arial</vt:lpstr>
      <vt:lpstr>Arial Narrow</vt:lpstr>
      <vt:lpstr>Calibri</vt:lpstr>
      <vt:lpstr>Calibri Light</vt:lpstr>
      <vt:lpstr>Courier New</vt:lpstr>
      <vt:lpstr>Franklin Gothic Book</vt:lpstr>
      <vt:lpstr>Franklin Gothic Medium</vt:lpstr>
      <vt:lpstr>Gotham Black</vt:lpstr>
      <vt:lpstr>Gotham Light</vt:lpstr>
      <vt:lpstr>Helvetica</vt:lpstr>
      <vt:lpstr>Tahoma</vt:lpstr>
      <vt:lpstr>Times New Roman</vt:lpstr>
      <vt:lpstr>Wingdings</vt:lpstr>
      <vt:lpstr>Diseño personalizado</vt:lpstr>
      <vt:lpstr>Worksheet</vt:lpstr>
      <vt:lpstr>Graphique</vt:lpstr>
      <vt:lpstr>Pasos para la investigación de un brote</vt:lpstr>
      <vt:lpstr>Objetivo de aprendizaje</vt:lpstr>
      <vt:lpstr> Fases generales de la investigación de un brote</vt:lpstr>
      <vt:lpstr>Fase descriptiva</vt:lpstr>
      <vt:lpstr>Fase explicativa</vt:lpstr>
      <vt:lpstr>Fase respuesta</vt:lpstr>
      <vt:lpstr>Paso 1: Prepararse para el trabajo de campo.</vt:lpstr>
      <vt:lpstr>Componentes de una investigación de campo de un brote</vt:lpstr>
      <vt:lpstr>Tareas para prepararse para el trabajo de campo</vt:lpstr>
      <vt:lpstr>Formar un equipo</vt:lpstr>
      <vt:lpstr>Tareas para prepararse para el trabajo de campo</vt:lpstr>
      <vt:lpstr>Paso 2: Confirmar la existencia de un brote </vt:lpstr>
      <vt:lpstr>¿Más de los casos esperados?</vt:lpstr>
      <vt:lpstr>Revisar los informes de casos para confirmar la existencia de un brote.</vt:lpstr>
      <vt:lpstr>Cantidad de casos de disentería notificados por semana epidemiológica, ciudad X, 2019</vt:lpstr>
      <vt:lpstr>Paso 3:  Verificar el diagnóstico</vt:lpstr>
      <vt:lpstr>Evaluar las claves para verificar el diagnóstico</vt:lpstr>
      <vt:lpstr>Confirmación del laboratorio</vt:lpstr>
      <vt:lpstr>Paso 4: Crear una  definición de caso del brote</vt:lpstr>
      <vt:lpstr>Componentes de una definición de caso de brote</vt:lpstr>
      <vt:lpstr>Niveles de clasificación del caso</vt:lpstr>
      <vt:lpstr>Ejemplo: definición de caso brote de cólera</vt:lpstr>
      <vt:lpstr>Ejemplo: definición de caso brote de cólera </vt:lpstr>
      <vt:lpstr>Paso 5: Buscar casos en forma sistemática y registrar la información</vt:lpstr>
      <vt:lpstr>Buscar casos en forma sistemática</vt:lpstr>
      <vt:lpstr>Registrar la información en forma sistemática. —  Lista de casos</vt:lpstr>
      <vt:lpstr>Paso 6: Realizar epidemiología descriptiva</vt:lpstr>
      <vt:lpstr>Las cinco preguntas del periodismo o la epidemiología</vt:lpstr>
      <vt:lpstr>Características clínicas</vt:lpstr>
      <vt:lpstr>Distribución de signos y síntomas en expuestos enfermos, establecimiento Penitenciario de Bogotá “La Picota”, septiembre de 2017</vt:lpstr>
      <vt:lpstr>Tiempo, lugar, persona</vt:lpstr>
      <vt:lpstr>Tiempo: Curvas epidémicas</vt:lpstr>
      <vt:lpstr>Fechas de inicio de la enfermedad X, Distrito Y, octubre de 2019</vt:lpstr>
      <vt:lpstr>Curva epidémica  (ejes, datos, etiquetas, título)</vt:lpstr>
      <vt:lpstr>Valor de una curva epidémica</vt:lpstr>
      <vt:lpstr>Magnitud del brote</vt:lpstr>
      <vt:lpstr>Evolución en el tiempo (línea temporal) del brote: ¿Es probable que se presenten más casos?</vt:lpstr>
      <vt:lpstr>Evolución en el tiempo (línea temporal) del brote: ¿Es probable que se presenten más casos?</vt:lpstr>
      <vt:lpstr>Identificación del período de exposición probable (brote de fuente puntual)</vt:lpstr>
      <vt:lpstr>Curvas epidémicas y forma de transmisión</vt:lpstr>
      <vt:lpstr>Las anomalías (valores atípicos) proporcionan claves en relación con la exposición</vt:lpstr>
      <vt:lpstr>Describir y orientar los datos por lugar</vt:lpstr>
      <vt:lpstr>Mapa de lugares: Municipios en situación de brote de dengue en Colombia, SE 36, 2020</vt:lpstr>
      <vt:lpstr>Mapas de áreas</vt:lpstr>
      <vt:lpstr>Características personales</vt:lpstr>
      <vt:lpstr>Residentes HIV+, Fishing Community Study (Estudio de la comunidad de pescadores), Kenia, 2010</vt:lpstr>
      <vt:lpstr>Cantidad de residentes inscritos, Fishing Community Study (Estudio de la comunidad de pescadores), Kenia, 2010</vt:lpstr>
      <vt:lpstr>Prevalencia de VIH, Fishing Community Study (Estudio de la comunidad de pescadores), Kenia, 2010</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Vigilancia de la salud pública: Estadísticas del resumen</dc:title>
  <dc:creator>CLAUDIA</dc:creator>
  <cp:lastModifiedBy>Yury silva lopez</cp:lastModifiedBy>
  <cp:revision>324</cp:revision>
  <dcterms:created xsi:type="dcterms:W3CDTF">2017-02-23T16:19:03Z</dcterms:created>
  <dcterms:modified xsi:type="dcterms:W3CDTF">2020-11-17T01:42:17Z</dcterms:modified>
</cp:coreProperties>
</file>