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sldIdLst>
    <p:sldId id="260" r:id="rId6"/>
    <p:sldId id="272" r:id="rId7"/>
    <p:sldId id="273" r:id="rId8"/>
    <p:sldId id="258" r:id="rId9"/>
    <p:sldId id="274" r:id="rId10"/>
    <p:sldId id="275" r:id="rId11"/>
    <p:sldId id="276" r:id="rId12"/>
    <p:sldId id="277" r:id="rId13"/>
    <p:sldId id="278" r:id="rId14"/>
    <p:sldId id="279" r:id="rId15"/>
    <p:sldId id="282" r:id="rId16"/>
    <p:sldId id="284" r:id="rId17"/>
    <p:sldId id="283" r:id="rId18"/>
    <p:sldId id="285" r:id="rId19"/>
    <p:sldId id="286" r:id="rId20"/>
    <p:sldId id="287" r:id="rId21"/>
    <p:sldId id="288" r:id="rId22"/>
    <p:sldId id="257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a Fernanda Soto Alegria" initials="LFSA" lastIdx="2" clrIdx="0">
    <p:extLst>
      <p:ext uri="{19B8F6BF-5375-455C-9EA6-DF929625EA0E}">
        <p15:presenceInfo xmlns:p15="http://schemas.microsoft.com/office/powerpoint/2012/main" userId="b097e269a2bbd1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42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4" autoAdjust="0"/>
    <p:restoredTop sz="94720"/>
  </p:normalViewPr>
  <p:slideViewPr>
    <p:cSldViewPr snapToGrid="0">
      <p:cViewPr varScale="1">
        <p:scale>
          <a:sx n="105" d="100"/>
          <a:sy n="105" d="100"/>
        </p:scale>
        <p:origin x="11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EEF7-E320-504A-B82E-44218C3D9CAE}" type="datetimeFigureOut">
              <a:rPr lang="es-ES_tradnl" smtClean="0"/>
              <a:t>2/8/21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A705A-C9F8-FA4E-8672-B753276AF9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556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931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nSalud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0DC4FD-0875-C549-8775-D9C370BF4F20}"/>
              </a:ext>
            </a:extLst>
          </p:cNvPr>
          <p:cNvSpPr/>
          <p:nvPr userDrawn="1"/>
        </p:nvSpPr>
        <p:spPr>
          <a:xfrm>
            <a:off x="1" y="0"/>
            <a:ext cx="4544292" cy="6858000"/>
          </a:xfrm>
          <a:prstGeom prst="rect">
            <a:avLst/>
          </a:prstGeom>
          <a:solidFill>
            <a:srgbClr val="F42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34821C7-E8A6-BE46-BA59-8D385962D9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1018" y="5865670"/>
            <a:ext cx="1409288" cy="823248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062CAA-2F62-B843-83FB-7C521C63B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8" y="1217377"/>
            <a:ext cx="4544292" cy="9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9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cita">
  <p:cSld name="1_Capacit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838200" y="2550025"/>
            <a:ext cx="505777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36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17ECE-DE93-4EA6-861F-3B204A19D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41319"/>
            <a:ext cx="9144000" cy="166254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presentación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9D3FB3-359F-46C2-860A-1525058E02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55886"/>
            <a:ext cx="9144000" cy="1769424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Incluir Presentador, </a:t>
            </a:r>
            <a:r>
              <a:rPr lang="es-CO" dirty="0"/>
              <a:t>Dependencia, Evento (Si corresponde), Fecha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48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iona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18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460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rd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834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gi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703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er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697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3684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ci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4292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9F9267-4CE5-48EE-8E58-1EABD078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C89073-E011-4938-80E8-B06957275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2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6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22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5AE52-69A8-4AE5-9C6C-1E5DC248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Metilmercurio (MeHg)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C8A7EE-1A4C-459E-831B-FDE08CB49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0234" y="3221436"/>
            <a:ext cx="5057775" cy="182151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es-ES" sz="1700" dirty="0">
                <a:latin typeface="Arial"/>
                <a:ea typeface="Arial"/>
                <a:cs typeface="Arial"/>
                <a:sym typeface="Arial"/>
              </a:rPr>
              <a:t>El MeHg puede formarse en los océanos, cuerpos de agua y suelos. Cuando el Hg de la atmósfera cae sobre estas superficies, es transformado a MeHg por microorganismos que son los responsables de  descomponer la materia orgánica.</a:t>
            </a:r>
            <a:endParaRPr lang="es-ES" sz="1700" dirty="0"/>
          </a:p>
          <a:p>
            <a:pPr marL="0" indent="0">
              <a:buNone/>
            </a:pPr>
            <a:endParaRPr lang="es-CO" dirty="0"/>
          </a:p>
        </p:txBody>
      </p:sp>
      <p:grpSp>
        <p:nvGrpSpPr>
          <p:cNvPr id="9" name="Google Shape;130;p8">
            <a:extLst>
              <a:ext uri="{FF2B5EF4-FFF2-40B4-BE49-F238E27FC236}">
                <a16:creationId xmlns:a16="http://schemas.microsoft.com/office/drawing/2014/main" id="{175CDA2B-06E1-4439-A809-8CBF4F90166A}"/>
              </a:ext>
            </a:extLst>
          </p:cNvPr>
          <p:cNvGrpSpPr/>
          <p:nvPr/>
        </p:nvGrpSpPr>
        <p:grpSpPr>
          <a:xfrm>
            <a:off x="6068310" y="2294279"/>
            <a:ext cx="4973928" cy="3959595"/>
            <a:chOff x="5544283" y="786230"/>
            <a:chExt cx="6445831" cy="5028116"/>
          </a:xfrm>
        </p:grpSpPr>
        <p:pic>
          <p:nvPicPr>
            <p:cNvPr id="10" name="Google Shape;131;p8">
              <a:extLst>
                <a:ext uri="{FF2B5EF4-FFF2-40B4-BE49-F238E27FC236}">
                  <a16:creationId xmlns:a16="http://schemas.microsoft.com/office/drawing/2014/main" id="{D86DB2C1-3D4E-4750-AECD-568CCE850A0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3750" t="27271" r="39538" b="13007"/>
            <a:stretch/>
          </p:blipFill>
          <p:spPr>
            <a:xfrm>
              <a:off x="5544283" y="786230"/>
              <a:ext cx="6445831" cy="4633348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11" name="Google Shape;132;p8">
              <a:extLst>
                <a:ext uri="{FF2B5EF4-FFF2-40B4-BE49-F238E27FC236}">
                  <a16:creationId xmlns:a16="http://schemas.microsoft.com/office/drawing/2014/main" id="{ECE421F5-DF0B-49B0-8562-8462F7DB8A13}"/>
                </a:ext>
              </a:extLst>
            </p:cNvPr>
            <p:cNvSpPr/>
            <p:nvPr/>
          </p:nvSpPr>
          <p:spPr>
            <a:xfrm>
              <a:off x="8767198" y="3938954"/>
              <a:ext cx="503411" cy="18288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3;p8">
              <a:extLst>
                <a:ext uri="{FF2B5EF4-FFF2-40B4-BE49-F238E27FC236}">
                  <a16:creationId xmlns:a16="http://schemas.microsoft.com/office/drawing/2014/main" id="{271EAD47-4E9E-4911-A873-3DEB678EEA2D}"/>
                </a:ext>
              </a:extLst>
            </p:cNvPr>
            <p:cNvSpPr txBox="1"/>
            <p:nvPr/>
          </p:nvSpPr>
          <p:spPr>
            <a:xfrm>
              <a:off x="8334010" y="3857777"/>
              <a:ext cx="1119683" cy="390780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Quemas</a:t>
              </a:r>
              <a:endParaRPr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4;p8">
              <a:extLst>
                <a:ext uri="{FF2B5EF4-FFF2-40B4-BE49-F238E27FC236}">
                  <a16:creationId xmlns:a16="http://schemas.microsoft.com/office/drawing/2014/main" id="{C23C06C8-BEEB-4A2F-9A91-333CF5F7CD36}"/>
                </a:ext>
              </a:extLst>
            </p:cNvPr>
            <p:cNvSpPr txBox="1"/>
            <p:nvPr/>
          </p:nvSpPr>
          <p:spPr>
            <a:xfrm>
              <a:off x="5580167" y="5474696"/>
              <a:ext cx="4951828" cy="33965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100" dirty="0"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Fuente</a:t>
              </a:r>
              <a:r>
                <a:rPr lang="es-CO" sz="11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: </a:t>
              </a:r>
              <a:r>
                <a:rPr lang="es-CO" sz="1100" dirty="0"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adaptado de www.researchgate.net/</a:t>
              </a:r>
              <a:endParaRPr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4" name="Google Shape;129;p8">
            <a:extLst>
              <a:ext uri="{FF2B5EF4-FFF2-40B4-BE49-F238E27FC236}">
                <a16:creationId xmlns:a16="http://schemas.microsoft.com/office/drawing/2014/main" id="{F07081BB-51D3-44E4-B7B4-994E61A12115}"/>
              </a:ext>
            </a:extLst>
          </p:cNvPr>
          <p:cNvCxnSpPr>
            <a:cxnSpLocks/>
          </p:cNvCxnSpPr>
          <p:nvPr/>
        </p:nvCxnSpPr>
        <p:spPr>
          <a:xfrm>
            <a:off x="4262285" y="1738274"/>
            <a:ext cx="3598606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6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151DB-A90D-47E8-B4F8-2FC5A25B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 "/>
                <a:ea typeface="Calibri"/>
                <a:cs typeface="Calibri"/>
                <a:sym typeface="Calibri"/>
              </a:rPr>
              <a:t>Mercurio</a:t>
            </a:r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"/>
                <a:cs typeface="Arial"/>
                <a:sym typeface="Arial"/>
              </a:rPr>
              <a:t> </a:t>
            </a:r>
            <a:r>
              <a:rPr lang="es-CO" kern="0" dirty="0">
                <a:solidFill>
                  <a:srgbClr val="1F3864"/>
                </a:solidFill>
                <a:latin typeface="Arial "/>
                <a:cs typeface="Calibri"/>
                <a:sym typeface="Calibri"/>
              </a:rPr>
              <a:t>i</a:t>
            </a:r>
            <a:r>
              <a:rPr kumimoji="0" lang="es-CO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 "/>
                <a:ea typeface="Calibri"/>
                <a:cs typeface="Calibri"/>
                <a:sym typeface="Calibri"/>
              </a:rPr>
              <a:t>norgánico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070827-E56E-42AA-B501-60740F956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2528197"/>
            <a:ext cx="5057775" cy="2982351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es-ES" sz="1700" dirty="0">
                <a:latin typeface="Arial"/>
                <a:ea typeface="Arial"/>
                <a:cs typeface="Arial"/>
                <a:sym typeface="Arial"/>
              </a:rPr>
              <a:t>Los compuestos inorgánicos del Hg se forman cuando el metal se combina con otros elementos  como el azufre o el oxígeno para formar compuestos o sales como Sulfuro de mercurio (HgS),</a:t>
            </a:r>
            <a:r>
              <a:rPr lang="es-ES" sz="1700" dirty="0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700" dirty="0">
                <a:latin typeface="Arial"/>
                <a:ea typeface="Arial"/>
                <a:cs typeface="Arial"/>
                <a:sym typeface="Arial"/>
              </a:rPr>
              <a:t>Óxido de mercurio (HgO) y</a:t>
            </a:r>
            <a:r>
              <a:rPr lang="es-ES" sz="1700" dirty="0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700" dirty="0">
                <a:latin typeface="Arial"/>
                <a:ea typeface="Arial"/>
                <a:cs typeface="Arial"/>
                <a:sym typeface="Arial"/>
              </a:rPr>
              <a:t>Cloruro de mercurio (HgCl</a:t>
            </a:r>
            <a:r>
              <a:rPr lang="es-ES" sz="1700" baseline="-250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s-ES" sz="1700" dirty="0">
                <a:latin typeface="Arial"/>
                <a:ea typeface="Arial"/>
                <a:cs typeface="Arial"/>
                <a:sym typeface="Arial"/>
              </a:rPr>
              <a:t>). Estos compuestos se pueden encontrar naturalmente en el medio ambiente y se usan en la fabricación de productos químicos (ejemplo: amalgamas) y sales para cremas cosméticas. </a:t>
            </a:r>
            <a:endParaRPr lang="es-ES" sz="1700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5E2AD7-900A-4061-B9A9-6C1EFCAD2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8" t="26244" r="39191" b="30247"/>
          <a:stretch/>
        </p:blipFill>
        <p:spPr>
          <a:xfrm>
            <a:off x="6296027" y="2528197"/>
            <a:ext cx="4783016" cy="2982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BE47A4D-B101-495F-87B7-E8D746EEDF72}"/>
              </a:ext>
            </a:extLst>
          </p:cNvPr>
          <p:cNvSpPr txBox="1"/>
          <p:nvPr/>
        </p:nvSpPr>
        <p:spPr>
          <a:xfrm>
            <a:off x="6163295" y="5657617"/>
            <a:ext cx="47830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Fuente: https://www.ecoportal.net/paises/internacionales/mercurio-en-odontologia-fuertes-prohibiciones-en-la-ue-y-estados-unidos/</a:t>
            </a:r>
          </a:p>
        </p:txBody>
      </p:sp>
      <p:cxnSp>
        <p:nvCxnSpPr>
          <p:cNvPr id="6" name="Google Shape;142;p9">
            <a:extLst>
              <a:ext uri="{FF2B5EF4-FFF2-40B4-BE49-F238E27FC236}">
                <a16:creationId xmlns:a16="http://schemas.microsoft.com/office/drawing/2014/main" id="{348D624A-5EC6-4428-BBA4-C25D746620D5}"/>
              </a:ext>
            </a:extLst>
          </p:cNvPr>
          <p:cNvCxnSpPr>
            <a:cxnSpLocks/>
          </p:cNvCxnSpPr>
          <p:nvPr/>
        </p:nvCxnSpPr>
        <p:spPr>
          <a:xfrm>
            <a:off x="4395019" y="1727377"/>
            <a:ext cx="3421626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085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B620E-8680-4908-ADC8-3566C94C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1F3864"/>
                </a:solidFill>
                <a:latin typeface="Arial "/>
                <a:ea typeface="Calibri"/>
                <a:cs typeface="Calibri"/>
                <a:sym typeface="Calibri"/>
              </a:rPr>
              <a:t>Condiciones naturales del mercurio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ED506C-D219-4597-B0E8-88E3713921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201846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/>
              <a:t>Se puede encontrar en los siguientes estados:</a:t>
            </a:r>
          </a:p>
          <a:p>
            <a:pPr marL="0" indent="0" algn="just">
              <a:buNone/>
            </a:pPr>
            <a:endParaRPr lang="es-ES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dirty="0"/>
              <a:t>Vapor metálico y Hg líquido/elemental.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Unido a minerales que contienen Hg (sólido).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Iones en solución o unido a compuestos iónicos (sales inorgánicas y orgánicas).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Complejos iónicos solubles.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Compuestos orgánicos no iónicos gaseosos o disueltos.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Unido a partículas o materia orgánica o inorgánica.</a:t>
            </a:r>
            <a:endParaRPr lang="es-CO" dirty="0">
              <a:effectLst/>
              <a:ea typeface="Noto Sans Symbols"/>
            </a:endParaRPr>
          </a:p>
          <a:p>
            <a:pPr marL="0" indent="0" algn="just">
              <a:buNone/>
            </a:pPr>
            <a:endParaRPr lang="es-CO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>
              <a:buNone/>
            </a:pPr>
            <a:endParaRPr lang="es-CO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4" name="Google Shape;153;p10">
            <a:extLst>
              <a:ext uri="{FF2B5EF4-FFF2-40B4-BE49-F238E27FC236}">
                <a16:creationId xmlns:a16="http://schemas.microsoft.com/office/drawing/2014/main" id="{40395BBC-9C99-4E81-B9D7-F8135BCB8FC3}"/>
              </a:ext>
            </a:extLst>
          </p:cNvPr>
          <p:cNvCxnSpPr>
            <a:cxnSpLocks/>
          </p:cNvCxnSpPr>
          <p:nvPr/>
        </p:nvCxnSpPr>
        <p:spPr>
          <a:xfrm>
            <a:off x="3111910" y="1718690"/>
            <a:ext cx="5987845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03F22801-09F7-4EE3-8F3E-5B4658933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7" y="2331827"/>
            <a:ext cx="4850990" cy="3638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EFB3BD9-4A9D-47F0-9123-5F18312FB70A}"/>
              </a:ext>
            </a:extLst>
          </p:cNvPr>
          <p:cNvSpPr txBox="1"/>
          <p:nvPr/>
        </p:nvSpPr>
        <p:spPr>
          <a:xfrm>
            <a:off x="6192790" y="6057905"/>
            <a:ext cx="49542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100" dirty="0" err="1">
                <a:latin typeface="Arial" panose="020B0604020202020204" pitchFamily="34" charset="0"/>
                <a:cs typeface="Arial" panose="020B0604020202020204" pitchFamily="34" charset="0"/>
              </a:rPr>
              <a:t>Fuente:https</a:t>
            </a:r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://es.wikipedia.org/wiki/Mercurio_(elemento)#/media/Archivo:Mercurio_(gotas).jpg</a:t>
            </a:r>
          </a:p>
        </p:txBody>
      </p:sp>
    </p:spTree>
    <p:extLst>
      <p:ext uri="{BB962C8B-B14F-4D97-AF65-F5344CB8AC3E}">
        <p14:creationId xmlns:p14="http://schemas.microsoft.com/office/powerpoint/2010/main" val="19739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9D9A9-B5F0-4501-A840-324694B70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1F3864"/>
                </a:solidFill>
                <a:latin typeface="Arial "/>
                <a:ea typeface="Calibri"/>
                <a:cs typeface="Calibri"/>
                <a:sym typeface="Calibri"/>
              </a:rPr>
              <a:t>Ciclo del mercurio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EF18BC-719F-425B-8130-C687118D4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27259"/>
            <a:ext cx="5057775" cy="3098607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s-MX" dirty="0">
                <a:latin typeface="Arial"/>
                <a:ea typeface="Arial"/>
                <a:cs typeface="Arial"/>
                <a:sym typeface="Arial"/>
              </a:rPr>
              <a:t>Se define como ciclo del mercurio (Hg), el flujo continuo de este metal entre las capas superficiales de la tierra, conocidas como atmósfera, litósfera e hidrósfera.</a:t>
            </a:r>
          </a:p>
          <a:p>
            <a:pPr marL="0" lvl="0" indent="0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lang="es-MX" dirty="0"/>
          </a:p>
          <a:p>
            <a:pPr marL="0" lvl="0" indent="0" algn="just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s-MX" dirty="0">
                <a:latin typeface="Arial"/>
                <a:ea typeface="Arial"/>
                <a:cs typeface="Arial"/>
                <a:sym typeface="Arial"/>
              </a:rPr>
              <a:t>El ciclo inicia luego de ser liberado de los depósitos de combustibles fósiles y minerales que se encuentran dentro de la corteza terrestre, hacía la biosfera en donde puede tener una gran movilidad y circulación entre la superficie terrestre y la atmósfera. </a:t>
            </a:r>
            <a:endParaRPr lang="es-MX" dirty="0"/>
          </a:p>
          <a:p>
            <a:pPr marL="0" indent="0">
              <a:buNone/>
            </a:pPr>
            <a:endParaRPr lang="es-CO" dirty="0"/>
          </a:p>
        </p:txBody>
      </p:sp>
      <p:grpSp>
        <p:nvGrpSpPr>
          <p:cNvPr id="4" name="Google Shape;154;p10">
            <a:extLst>
              <a:ext uri="{FF2B5EF4-FFF2-40B4-BE49-F238E27FC236}">
                <a16:creationId xmlns:a16="http://schemas.microsoft.com/office/drawing/2014/main" id="{987113EC-DC10-4FB7-A560-273A4B0572CD}"/>
              </a:ext>
            </a:extLst>
          </p:cNvPr>
          <p:cNvGrpSpPr/>
          <p:nvPr/>
        </p:nvGrpSpPr>
        <p:grpSpPr>
          <a:xfrm>
            <a:off x="6048061" y="2165684"/>
            <a:ext cx="5057775" cy="4284986"/>
            <a:chOff x="5284452" y="350131"/>
            <a:chExt cx="5836362" cy="6012026"/>
          </a:xfrm>
        </p:grpSpPr>
        <p:pic>
          <p:nvPicPr>
            <p:cNvPr id="5" name="Google Shape;155;p10">
              <a:extLst>
                <a:ext uri="{FF2B5EF4-FFF2-40B4-BE49-F238E27FC236}">
                  <a16:creationId xmlns:a16="http://schemas.microsoft.com/office/drawing/2014/main" id="{E8D5265D-CE2C-4C5E-90C0-41C5A23CC16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810"/>
            <a:stretch/>
          </p:blipFill>
          <p:spPr>
            <a:xfrm>
              <a:off x="5396996" y="350131"/>
              <a:ext cx="5723818" cy="5642706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6" name="Google Shape;156;p10">
              <a:extLst>
                <a:ext uri="{FF2B5EF4-FFF2-40B4-BE49-F238E27FC236}">
                  <a16:creationId xmlns:a16="http://schemas.microsoft.com/office/drawing/2014/main" id="{F959031E-D8DC-4D0B-9FE3-F61FC698FD15}"/>
                </a:ext>
              </a:extLst>
            </p:cNvPr>
            <p:cNvSpPr txBox="1"/>
            <p:nvPr/>
          </p:nvSpPr>
          <p:spPr>
            <a:xfrm>
              <a:off x="5284452" y="6010931"/>
              <a:ext cx="5429911" cy="351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100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Fuente: Gestión del Hg para el desarrollo sostenible. PNUD. 2016</a:t>
              </a:r>
              <a:endParaRPr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cxnSp>
        <p:nvCxnSpPr>
          <p:cNvPr id="7" name="Google Shape;153;p10">
            <a:extLst>
              <a:ext uri="{FF2B5EF4-FFF2-40B4-BE49-F238E27FC236}">
                <a16:creationId xmlns:a16="http://schemas.microsoft.com/office/drawing/2014/main" id="{4DA953D0-1EFC-47D1-AF70-50ACC56F579F}"/>
              </a:ext>
            </a:extLst>
          </p:cNvPr>
          <p:cNvCxnSpPr>
            <a:cxnSpLocks/>
          </p:cNvCxnSpPr>
          <p:nvPr/>
        </p:nvCxnSpPr>
        <p:spPr>
          <a:xfrm>
            <a:off x="4559694" y="1689194"/>
            <a:ext cx="3065222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6792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9BB18-F5CD-4D81-972D-D0DF8904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Fuentes de producción</a:t>
            </a:r>
            <a:endParaRPr lang="es-CO" dirty="0"/>
          </a:p>
        </p:txBody>
      </p:sp>
      <p:sp>
        <p:nvSpPr>
          <p:cNvPr id="6" name="Google Shape;166;p11">
            <a:extLst>
              <a:ext uri="{FF2B5EF4-FFF2-40B4-BE49-F238E27FC236}">
                <a16:creationId xmlns:a16="http://schemas.microsoft.com/office/drawing/2014/main" id="{30DE38FE-ABEC-4A04-96DD-52C0B11D247A}"/>
              </a:ext>
            </a:extLst>
          </p:cNvPr>
          <p:cNvSpPr/>
          <p:nvPr/>
        </p:nvSpPr>
        <p:spPr>
          <a:xfrm>
            <a:off x="967782" y="6236135"/>
            <a:ext cx="409091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s-CO" sz="1100" b="0" i="0" u="none" strike="noStrike" cap="none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Fuente: Evaluación Mundial de Mercurio, PNUMA. 2010</a:t>
            </a:r>
            <a:endParaRPr sz="1100" b="0" i="0" u="none" strike="noStrike" cap="none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aphicFrame>
        <p:nvGraphicFramePr>
          <p:cNvPr id="7" name="Google Shape;165;p11">
            <a:extLst>
              <a:ext uri="{FF2B5EF4-FFF2-40B4-BE49-F238E27FC236}">
                <a16:creationId xmlns:a16="http://schemas.microsoft.com/office/drawing/2014/main" id="{9B0F803A-BEC6-4735-9289-8DA147BDE3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434476"/>
              </p:ext>
            </p:extLst>
          </p:nvPr>
        </p:nvGraphicFramePr>
        <p:xfrm>
          <a:off x="1061884" y="1998888"/>
          <a:ext cx="10058399" cy="419637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70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7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5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20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Fuentes de Producción Primaria</a:t>
                      </a:r>
                      <a:endParaRPr lang="es-CO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2000" b="1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Fuentes de Producción Secundaria</a:t>
                      </a:r>
                      <a:endParaRPr sz="2000" b="1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867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 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Producción minera de Hg primario, extraído de minerales de la corteza terrestre: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Noto Sans Symbols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285750" marR="0" lvl="0" indent="-28575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 panose="020B0604020202020204" pitchFamily="34" charset="0"/>
                        <a:buChar char="•"/>
                      </a:pPr>
                      <a:r>
                        <a:rPr lang="es-CO" sz="16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Como producto principal de la actividad minera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Producción minera de Hg primario, extraído de minerales de la corteza terrestre: 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  <a:p>
                      <a:pPr marL="285750" marR="0" lvl="0" indent="-285750" algn="just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 panose="020B0604020202020204" pitchFamily="34" charset="0"/>
                        <a:buChar char="•"/>
                      </a:pPr>
                      <a:r>
                        <a:rPr lang="es-CO" sz="16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Como subproducto de la extracción o refinamiento de otros metales (zinc, oro, plata) o minerales,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Hg primario recuperado al refinar gas natural (se comercializa como subproducto, pero no se comercializa en todos los países).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0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O" sz="16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Reprocesamiento o minería secundaria de residuos mineros antiguos que contienen Hg.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8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ES" sz="1600" b="0" i="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Hg reciclado, recuperado de productos usados (lámparas fluorescentes y desechos de procesos de producción industrial.</a:t>
                      </a:r>
                      <a:endParaRPr sz="1600" b="0" i="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17300"/>
                  </a:ext>
                </a:extLst>
              </a:tr>
              <a:tr h="317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Hg de plantas de cloro – álcali, desmanteladas. 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Google Shape;163;p11">
            <a:extLst>
              <a:ext uri="{FF2B5EF4-FFF2-40B4-BE49-F238E27FC236}">
                <a16:creationId xmlns:a16="http://schemas.microsoft.com/office/drawing/2014/main" id="{D3FAAEB5-D8DA-4F7E-A9D6-F7B34BE8FFFA}"/>
              </a:ext>
            </a:extLst>
          </p:cNvPr>
          <p:cNvCxnSpPr>
            <a:cxnSpLocks/>
          </p:cNvCxnSpPr>
          <p:nvPr/>
        </p:nvCxnSpPr>
        <p:spPr>
          <a:xfrm>
            <a:off x="4125199" y="1696689"/>
            <a:ext cx="394160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6938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E9432-045D-49CA-8BEC-FA905481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Principales usos del mercurio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16B8CC-C7F7-486F-8DA4-C92590587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334581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sz="2000" b="1" dirty="0">
                <a:solidFill>
                  <a:srgbClr val="1F3864"/>
                </a:solidFill>
                <a:ea typeface="Calibri"/>
                <a:sym typeface="Calibri"/>
              </a:rPr>
              <a:t> Como metal</a:t>
            </a:r>
            <a:endParaRPr lang="es-ES"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dirty="0"/>
              <a:t>Extracción de oro y Plata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dirty="0"/>
              <a:t>Catalizador de la Industria Cloro – Alcalina </a:t>
            </a: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s-ES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sz="2000" b="1" dirty="0">
                <a:solidFill>
                  <a:srgbClr val="1F3864"/>
                </a:solidFill>
                <a:ea typeface="Calibri"/>
                <a:sym typeface="Calibri"/>
              </a:rPr>
              <a:t> Instrumentos de medición y control</a:t>
            </a:r>
            <a:endParaRPr lang="es-ES"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ES" dirty="0"/>
              <a:t>Manómetros para medir y controlar la presión </a:t>
            </a: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s-ES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Wingdings" panose="05000000000000000000" pitchFamily="2" charset="2"/>
              <a:buChar char="v"/>
            </a:pPr>
            <a:r>
              <a:rPr lang="es-ES" sz="2000" b="1" dirty="0">
                <a:solidFill>
                  <a:srgbClr val="1F3864"/>
                </a:solidFill>
                <a:ea typeface="Calibri"/>
                <a:sym typeface="Calibri"/>
              </a:rPr>
              <a:t> Dispositivos odontológicos</a:t>
            </a:r>
            <a:endParaRPr lang="es-ES"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dirty="0"/>
              <a:t>•    Amalgamas dentales </a:t>
            </a:r>
          </a:p>
        </p:txBody>
      </p:sp>
      <p:cxnSp>
        <p:nvCxnSpPr>
          <p:cNvPr id="4" name="Google Shape;174;p12">
            <a:extLst>
              <a:ext uri="{FF2B5EF4-FFF2-40B4-BE49-F238E27FC236}">
                <a16:creationId xmlns:a16="http://schemas.microsoft.com/office/drawing/2014/main" id="{EEEF7345-106A-4B98-B5C2-B57F6AE15411}"/>
              </a:ext>
            </a:extLst>
          </p:cNvPr>
          <p:cNvCxnSpPr>
            <a:cxnSpLocks/>
          </p:cNvCxnSpPr>
          <p:nvPr/>
        </p:nvCxnSpPr>
        <p:spPr>
          <a:xfrm>
            <a:off x="3556781" y="1716711"/>
            <a:ext cx="5078437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0FC31F43-6E7D-49E8-AE89-F6DBAA351CE5}"/>
              </a:ext>
            </a:extLst>
          </p:cNvPr>
          <p:cNvSpPr txBox="1"/>
          <p:nvPr/>
        </p:nvSpPr>
        <p:spPr>
          <a:xfrm>
            <a:off x="6621993" y="2807878"/>
            <a:ext cx="4088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Minería de oro en </a:t>
            </a:r>
            <a:r>
              <a:rPr lang="es-MX" sz="2400" b="1" dirty="0">
                <a:solidFill>
                  <a:srgbClr val="C00000"/>
                </a:solidFill>
              </a:rPr>
              <a:t>C</a:t>
            </a:r>
            <a:r>
              <a:rPr lang="es-MX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olombia</a:t>
            </a:r>
            <a:endParaRPr lang="es-MX"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75;p12">
            <a:extLst>
              <a:ext uri="{FF2B5EF4-FFF2-40B4-BE49-F238E27FC236}">
                <a16:creationId xmlns:a16="http://schemas.microsoft.com/office/drawing/2014/main" id="{F2A4DCC9-15D5-4FE3-A463-CA2A354951FA}"/>
              </a:ext>
            </a:extLst>
          </p:cNvPr>
          <p:cNvSpPr txBox="1"/>
          <p:nvPr/>
        </p:nvSpPr>
        <p:spPr>
          <a:xfrm>
            <a:off x="6333202" y="3638875"/>
            <a:ext cx="454503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s-CO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Colombia es el mayor contaminador mundial per cápita de Hg, hecho relacionado con la minería de oro a pequeña y gran escala. Incluso, se ha considerado que el país está dentro de los que usan de forma extensiva el Hg en América Latina; justamente para abastecer la creciente actividad minera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6FD7F0E-11FA-43B3-9D2D-9FF330586D95}"/>
              </a:ext>
            </a:extLst>
          </p:cNvPr>
          <p:cNvSpPr/>
          <p:nvPr/>
        </p:nvSpPr>
        <p:spPr>
          <a:xfrm>
            <a:off x="6235413" y="2550025"/>
            <a:ext cx="4740617" cy="33478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7854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7D35D-88F8-4A34-9196-4C29BA3F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8" y="786230"/>
            <a:ext cx="10515600" cy="1379454"/>
          </a:xfrm>
        </p:spPr>
        <p:txBody>
          <a:bodyPr/>
          <a:lstStyle/>
          <a:p>
            <a:pPr algn="l"/>
            <a:r>
              <a:rPr lang="es-CO" dirty="0">
                <a:solidFill>
                  <a:srgbClr val="2F5496"/>
                </a:solidFill>
                <a:ea typeface="Calibri"/>
                <a:sym typeface="Calibri"/>
              </a:rPr>
              <a:t>                      </a:t>
            </a:r>
            <a:r>
              <a:rPr lang="es-CO" dirty="0">
                <a:solidFill>
                  <a:srgbClr val="1F3864"/>
                </a:solidFill>
                <a:sym typeface="Calibri"/>
              </a:rPr>
              <a:t>¡ </a:t>
            </a:r>
            <a:r>
              <a:rPr lang="es-CO" dirty="0">
                <a:solidFill>
                  <a:srgbClr val="1F3864"/>
                </a:solidFill>
                <a:ea typeface="Calibri"/>
                <a:sym typeface="Calibri"/>
              </a:rPr>
              <a:t>Dato Curioso !</a:t>
            </a:r>
            <a:endParaRPr lang="es-CO" dirty="0"/>
          </a:p>
        </p:txBody>
      </p:sp>
      <p:sp>
        <p:nvSpPr>
          <p:cNvPr id="4" name="Google Shape;185;p13">
            <a:extLst>
              <a:ext uri="{FF2B5EF4-FFF2-40B4-BE49-F238E27FC236}">
                <a16:creationId xmlns:a16="http://schemas.microsoft.com/office/drawing/2014/main" id="{B70D6271-A18C-4964-9464-2D84269C8FF0}"/>
              </a:ext>
            </a:extLst>
          </p:cNvPr>
          <p:cNvSpPr txBox="1">
            <a:spLocks/>
          </p:cNvSpPr>
          <p:nvPr/>
        </p:nvSpPr>
        <p:spPr>
          <a:xfrm>
            <a:off x="2443864" y="1818626"/>
            <a:ext cx="7333768" cy="425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r>
              <a:rPr lang="es-ES" sz="1900" dirty="0"/>
              <a:t>La minería del oro artesanal y en pequeña escala es, por sí sola, la mayor fuente de liberación intencional de Hg del mundo, la cual:</a:t>
            </a:r>
          </a:p>
          <a:p>
            <a:pPr marL="0" indent="0" algn="just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None/>
            </a:pPr>
            <a:endParaRPr lang="es-ES" sz="300" dirty="0"/>
          </a:p>
          <a:p>
            <a:pPr marL="354013" algn="just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es-ES" sz="1900" dirty="0"/>
              <a:t> Somete a los trabajadores a una grave exposición.</a:t>
            </a:r>
          </a:p>
          <a:p>
            <a:pPr marL="125413" indent="0" algn="just">
              <a:buClr>
                <a:schemeClr val="accent1">
                  <a:lumMod val="50000"/>
                </a:schemeClr>
              </a:buClr>
              <a:buSzPct val="120000"/>
              <a:buNone/>
            </a:pPr>
            <a:endParaRPr lang="es-ES" sz="100" dirty="0"/>
          </a:p>
          <a:p>
            <a:pPr marL="354013" algn="just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es-ES" sz="1900" dirty="0"/>
              <a:t> Libera Hg en el medio ambiente y crea riesgos para los habitantes de las comunidades cercanas, quienes comen pescado contaminado con Hg.</a:t>
            </a:r>
          </a:p>
          <a:p>
            <a:pPr marL="125413" indent="0" algn="just">
              <a:buClr>
                <a:schemeClr val="accent1">
                  <a:lumMod val="50000"/>
                </a:schemeClr>
              </a:buClr>
              <a:buSzPct val="120000"/>
              <a:buNone/>
            </a:pPr>
            <a:endParaRPr lang="es-ES" sz="100" dirty="0"/>
          </a:p>
          <a:p>
            <a:pPr marL="354013" algn="just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es-ES" sz="1900" dirty="0"/>
              <a:t> Las mujeres en edad de procrear y los niños son los más vulnerables.</a:t>
            </a:r>
          </a:p>
          <a:p>
            <a:pPr marL="125413" indent="0" algn="just">
              <a:buClr>
                <a:schemeClr val="accent1">
                  <a:lumMod val="50000"/>
                </a:schemeClr>
              </a:buClr>
              <a:buSzPct val="120000"/>
              <a:buNone/>
            </a:pPr>
            <a:endParaRPr lang="es-ES" sz="100" dirty="0"/>
          </a:p>
          <a:p>
            <a:pPr marL="354013" algn="just">
              <a:buClr>
                <a:schemeClr val="accent1">
                  <a:lumMod val="50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es-ES" sz="1900" dirty="0"/>
              <a:t> Tiene como resultado una extensa degradación del medio ambiente y la contaminación del ecosistema, efectos que pueden perdurar durante varias décadas después del cese de las actividades mineras.</a:t>
            </a:r>
          </a:p>
        </p:txBody>
      </p:sp>
      <p:cxnSp>
        <p:nvCxnSpPr>
          <p:cNvPr id="5" name="Google Shape;186;p13">
            <a:extLst>
              <a:ext uri="{FF2B5EF4-FFF2-40B4-BE49-F238E27FC236}">
                <a16:creationId xmlns:a16="http://schemas.microsoft.com/office/drawing/2014/main" id="{15E39951-5D23-4F10-A196-8540B9EF2F43}"/>
              </a:ext>
            </a:extLst>
          </p:cNvPr>
          <p:cNvCxnSpPr>
            <a:cxnSpLocks/>
          </p:cNvCxnSpPr>
          <p:nvPr/>
        </p:nvCxnSpPr>
        <p:spPr>
          <a:xfrm>
            <a:off x="2362379" y="1644781"/>
            <a:ext cx="0" cy="4125607"/>
          </a:xfrm>
          <a:prstGeom prst="straightConnector1">
            <a:avLst/>
          </a:prstGeom>
          <a:noFill/>
          <a:ln w="38100" cap="flat" cmpd="sng">
            <a:solidFill>
              <a:srgbClr val="FFC000"/>
            </a:solidFill>
            <a:prstDash val="dashDot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94460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71156-BCBA-4F63-80A2-6794C314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>
                <a:solidFill>
                  <a:srgbClr val="C00000"/>
                </a:solidFill>
                <a:ea typeface="Calibri"/>
                <a:sym typeface="Calibri"/>
              </a:rPr>
              <a:t>         IMPORTANTE</a:t>
            </a:r>
            <a:endParaRPr lang="es-CO" dirty="0"/>
          </a:p>
        </p:txBody>
      </p:sp>
      <p:sp>
        <p:nvSpPr>
          <p:cNvPr id="4" name="Google Shape;192;p14">
            <a:extLst>
              <a:ext uri="{FF2B5EF4-FFF2-40B4-BE49-F238E27FC236}">
                <a16:creationId xmlns:a16="http://schemas.microsoft.com/office/drawing/2014/main" id="{9A12CE32-33DA-499B-9BAC-70DAE83CC0A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074175" y="2817326"/>
            <a:ext cx="3969774" cy="187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 dirty="0"/>
              <a:t>Recuerde que para completar el curso debe desarrollar todas las actividades de cada módulo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85750" lvl="0" indent="-28575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s-CO" dirty="0"/>
              <a:t> Y tener una calificación mínima de 70 en la evaluación para aprobar.</a:t>
            </a:r>
            <a:endParaRPr dirty="0"/>
          </a:p>
          <a:p>
            <a:pPr marL="228600" lvl="0" indent="-1422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5" name="Google Shape;193;p14" descr="Bombilla en fondo amarillo con rayos de luz y cable pintados">
            <a:extLst>
              <a:ext uri="{FF2B5EF4-FFF2-40B4-BE49-F238E27FC236}">
                <a16:creationId xmlns:a16="http://schemas.microsoft.com/office/drawing/2014/main" id="{1C7756CA-4FDA-4F1C-81EA-EB6662998B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6558" r="-1" b="-1"/>
          <a:stretch/>
        </p:blipFill>
        <p:spPr>
          <a:xfrm>
            <a:off x="5461818" y="971871"/>
            <a:ext cx="5538019" cy="467828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</p:pic>
      <p:cxnSp>
        <p:nvCxnSpPr>
          <p:cNvPr id="6" name="Google Shape;186;p13">
            <a:extLst>
              <a:ext uri="{FF2B5EF4-FFF2-40B4-BE49-F238E27FC236}">
                <a16:creationId xmlns:a16="http://schemas.microsoft.com/office/drawing/2014/main" id="{736ECF72-86AD-408D-9087-8478F8090DF6}"/>
              </a:ext>
            </a:extLst>
          </p:cNvPr>
          <p:cNvCxnSpPr>
            <a:cxnSpLocks/>
          </p:cNvCxnSpPr>
          <p:nvPr/>
        </p:nvCxnSpPr>
        <p:spPr>
          <a:xfrm>
            <a:off x="838200" y="2165684"/>
            <a:ext cx="0" cy="2863516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dashDot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5950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648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223EB9-3490-7A43-8930-1C8563576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1319"/>
            <a:ext cx="9144000" cy="1074078"/>
          </a:xfrm>
        </p:spPr>
        <p:txBody>
          <a:bodyPr>
            <a:normAutofit/>
          </a:bodyPr>
          <a:lstStyle/>
          <a:p>
            <a:r>
              <a:rPr lang="es-MX" sz="2800" dirty="0"/>
              <a:t>Curso Virtual de Vigilancia del riesgo ambiental a la exposición por mercurio y sus efectos en la salud</a:t>
            </a:r>
            <a:endParaRPr lang="es-ES_tradnl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AB45BC-B687-834C-AFED-EF3E9DA92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Grupo Factores de Riesgo Ambiental</a:t>
            </a:r>
          </a:p>
          <a:p>
            <a:r>
              <a:rPr lang="es-MX" dirty="0"/>
              <a:t>Dirección de Vigilancia y Análisis del Riesgo en Salud Pública</a:t>
            </a:r>
          </a:p>
          <a:p>
            <a:r>
              <a:rPr lang="es-MX" dirty="0"/>
              <a:t>Junio 2021 - Versión 1.0</a:t>
            </a:r>
          </a:p>
        </p:txBody>
      </p:sp>
    </p:spTree>
    <p:extLst>
      <p:ext uri="{BB962C8B-B14F-4D97-AF65-F5344CB8AC3E}">
        <p14:creationId xmlns:p14="http://schemas.microsoft.com/office/powerpoint/2010/main" val="339749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 descr="Imagen que contiene indicador, dispositivo, var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257598"/>
            <a:ext cx="4900459" cy="45618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3" name="Google Shape;53;p1"/>
          <p:cNvSpPr txBox="1">
            <a:spLocks noGrp="1"/>
          </p:cNvSpPr>
          <p:nvPr>
            <p:ph type="body" idx="1"/>
          </p:nvPr>
        </p:nvSpPr>
        <p:spPr>
          <a:xfrm>
            <a:off x="781665" y="2138521"/>
            <a:ext cx="4900459" cy="368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None/>
            </a:pPr>
            <a:endParaRPr lang="es-CO" sz="2800" b="1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None/>
            </a:pPr>
            <a:endParaRPr sz="2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rPr lang="es-CO" sz="2800" b="1" dirty="0">
                <a:solidFill>
                  <a:srgbClr val="2F5496"/>
                </a:solidFill>
              </a:rPr>
              <a:t>V</a:t>
            </a:r>
            <a:r>
              <a:rPr lang="es-CO" sz="28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igilancia del riesgo ambiental a la exposición por mercurio y sus efectos en salud</a:t>
            </a:r>
            <a:endParaRPr dirty="0">
              <a:solidFill>
                <a:srgbClr val="2F5496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8FFFC4-FCE7-4485-9A28-D483851FC50C}"/>
              </a:ext>
            </a:extLst>
          </p:cNvPr>
          <p:cNvSpPr txBox="1"/>
          <p:nvPr/>
        </p:nvSpPr>
        <p:spPr>
          <a:xfrm>
            <a:off x="5974709" y="5897015"/>
            <a:ext cx="6098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Fuente: https://www.shutterstock.com/</a:t>
            </a:r>
            <a:endParaRPr lang="es-MX" sz="11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1" name="Google Shape;84;p4">
            <a:extLst>
              <a:ext uri="{FF2B5EF4-FFF2-40B4-BE49-F238E27FC236}">
                <a16:creationId xmlns:a16="http://schemas.microsoft.com/office/drawing/2014/main" id="{F7DE49F2-E100-4F1A-B5AA-A0FDA0EC2C01}"/>
              </a:ext>
            </a:extLst>
          </p:cNvPr>
          <p:cNvCxnSpPr>
            <a:cxnSpLocks/>
          </p:cNvCxnSpPr>
          <p:nvPr/>
        </p:nvCxnSpPr>
        <p:spPr>
          <a:xfrm>
            <a:off x="893726" y="2029206"/>
            <a:ext cx="4676335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84;p4">
            <a:extLst>
              <a:ext uri="{FF2B5EF4-FFF2-40B4-BE49-F238E27FC236}">
                <a16:creationId xmlns:a16="http://schemas.microsoft.com/office/drawing/2014/main" id="{D71CB625-8E5F-46F7-B10A-0DC289581316}"/>
              </a:ext>
            </a:extLst>
          </p:cNvPr>
          <p:cNvCxnSpPr>
            <a:cxnSpLocks/>
          </p:cNvCxnSpPr>
          <p:nvPr/>
        </p:nvCxnSpPr>
        <p:spPr>
          <a:xfrm>
            <a:off x="893726" y="1634626"/>
            <a:ext cx="4676335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8AA8496-9504-418E-842F-16453DF3CB84}"/>
              </a:ext>
            </a:extLst>
          </p:cNvPr>
          <p:cNvSpPr txBox="1"/>
          <p:nvPr/>
        </p:nvSpPr>
        <p:spPr>
          <a:xfrm>
            <a:off x="9439430" y="6224750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Junio 2021, versión 1.0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BE8E04F-9105-4AD1-85BA-2D0E0E04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2F5496"/>
                </a:solidFill>
              </a:rPr>
              <a:t>Unidad 1. Generalidades del mercurio</a:t>
            </a:r>
            <a:endParaRPr lang="es-CO" dirty="0"/>
          </a:p>
        </p:txBody>
      </p:sp>
      <p:cxnSp>
        <p:nvCxnSpPr>
          <p:cNvPr id="7" name="Google Shape;84;p4">
            <a:extLst>
              <a:ext uri="{FF2B5EF4-FFF2-40B4-BE49-F238E27FC236}">
                <a16:creationId xmlns:a16="http://schemas.microsoft.com/office/drawing/2014/main" id="{B376F15C-126A-4FBE-BF93-301F38A2EC92}"/>
              </a:ext>
            </a:extLst>
          </p:cNvPr>
          <p:cNvCxnSpPr>
            <a:cxnSpLocks/>
          </p:cNvCxnSpPr>
          <p:nvPr/>
        </p:nvCxnSpPr>
        <p:spPr>
          <a:xfrm>
            <a:off x="2855061" y="1704963"/>
            <a:ext cx="6480671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A969C7A-2B5A-4922-9753-D457CAA98C48}"/>
              </a:ext>
            </a:extLst>
          </p:cNvPr>
          <p:cNvSpPr txBox="1"/>
          <p:nvPr/>
        </p:nvSpPr>
        <p:spPr>
          <a:xfrm>
            <a:off x="1562745" y="2623697"/>
            <a:ext cx="9065302" cy="1988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Resultados de aprendizaje</a:t>
            </a:r>
          </a:p>
          <a:p>
            <a:pPr algn="just">
              <a:lnSpc>
                <a:spcPct val="114000"/>
              </a:lnSpc>
              <a:spcAft>
                <a:spcPts val="90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Identificar las características, propiedades, tipos, ciclo y usos del mercurio. </a:t>
            </a:r>
            <a:endParaRPr lang="en-US" sz="16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s-CO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Symbols"/>
                <a:cs typeface="Arial" panose="020B0604020202020204" pitchFamily="34" charset="0"/>
              </a:rPr>
              <a:t>Reconocer los lineamientos internacionales y nacionales con relación a los usos del mercurio.</a:t>
            </a:r>
            <a:endParaRPr lang="en-US" sz="16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21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C4B0D-E067-4603-9DCD-B4C33678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1F3864"/>
                </a:solidFill>
                <a:latin typeface="Arial "/>
                <a:ea typeface="Calibri"/>
                <a:cs typeface="Calibri"/>
                <a:sym typeface="Calibri"/>
              </a:rPr>
              <a:t>Introducción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15C3C4-37A1-432E-865B-D7656DACF7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370431"/>
            <a:ext cx="5057775" cy="3941879"/>
          </a:xfrm>
        </p:spPr>
        <p:txBody>
          <a:bodyPr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dirty="0"/>
              <a:t>Este curso virtual  acerca de la vigilancia de factores de riesgo ambiental a la exposición a mercurio y sus efectos en salud, ofrece información sobre la contaminación con éste metal y los daños que causa en el medio ambiente y la salud humana.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s-ES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dirty="0"/>
              <a:t>El módulo se presentará en cuatro unidades en el cual se  presenta las principales fuentes de contaminación con mercurio, problemas relevantes ocasionados en el ambiente y la salud, medidas de prevención, normativa nacional, convenios internacionales y acciones orientadas para el control del metal, con el fin de concienciar e informar a profesionales y personas interesadas sobre los impactos que ocasiona la exposición y uso del mercurio.</a:t>
            </a:r>
            <a:endParaRPr lang="es-CO" dirty="0"/>
          </a:p>
        </p:txBody>
      </p:sp>
      <p:cxnSp>
        <p:nvCxnSpPr>
          <p:cNvPr id="4" name="Google Shape;84;p4">
            <a:extLst>
              <a:ext uri="{FF2B5EF4-FFF2-40B4-BE49-F238E27FC236}">
                <a16:creationId xmlns:a16="http://schemas.microsoft.com/office/drawing/2014/main" id="{4114FA75-6A7C-4682-9864-D14FBA3DC325}"/>
              </a:ext>
            </a:extLst>
          </p:cNvPr>
          <p:cNvCxnSpPr>
            <a:cxnSpLocks/>
          </p:cNvCxnSpPr>
          <p:nvPr/>
        </p:nvCxnSpPr>
        <p:spPr>
          <a:xfrm>
            <a:off x="5018580" y="1698165"/>
            <a:ext cx="2134387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" name="Google Shape;69;p3">
            <a:extLst>
              <a:ext uri="{FF2B5EF4-FFF2-40B4-BE49-F238E27FC236}">
                <a16:creationId xmlns:a16="http://schemas.microsoft.com/office/drawing/2014/main" id="{CE6E5F02-1D1F-4F56-BCB0-B1A1B7174E18}"/>
              </a:ext>
            </a:extLst>
          </p:cNvPr>
          <p:cNvGrpSpPr/>
          <p:nvPr/>
        </p:nvGrpSpPr>
        <p:grpSpPr>
          <a:xfrm>
            <a:off x="6251783" y="2491033"/>
            <a:ext cx="4785286" cy="3932122"/>
            <a:chOff x="7315437" y="1428414"/>
            <a:chExt cx="4515492" cy="3077280"/>
          </a:xfrm>
        </p:grpSpPr>
        <p:pic>
          <p:nvPicPr>
            <p:cNvPr id="6" name="Google Shape;70;p3">
              <a:extLst>
                <a:ext uri="{FF2B5EF4-FFF2-40B4-BE49-F238E27FC236}">
                  <a16:creationId xmlns:a16="http://schemas.microsoft.com/office/drawing/2014/main" id="{7D52F5DC-6C1E-4A76-8942-34A78936618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60808" t="21319" r="2962" b="36814"/>
            <a:stretch/>
          </p:blipFill>
          <p:spPr>
            <a:xfrm>
              <a:off x="7413674" y="1428414"/>
              <a:ext cx="4417255" cy="286980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7" name="Google Shape;71;p3">
              <a:extLst>
                <a:ext uri="{FF2B5EF4-FFF2-40B4-BE49-F238E27FC236}">
                  <a16:creationId xmlns:a16="http://schemas.microsoft.com/office/drawing/2014/main" id="{F2EE6E7D-3125-4A25-986D-B0B6EA505492}"/>
                </a:ext>
              </a:extLst>
            </p:cNvPr>
            <p:cNvSpPr/>
            <p:nvPr/>
          </p:nvSpPr>
          <p:spPr>
            <a:xfrm>
              <a:off x="11410070" y="1575581"/>
              <a:ext cx="253218" cy="295422"/>
            </a:xfrm>
            <a:prstGeom prst="ellipse">
              <a:avLst/>
            </a:prstGeom>
            <a:solidFill>
              <a:srgbClr val="685253"/>
            </a:solidFill>
            <a:ln w="12700" cap="flat" cmpd="sng">
              <a:solidFill>
                <a:srgbClr val="53443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2;p3">
              <a:extLst>
                <a:ext uri="{FF2B5EF4-FFF2-40B4-BE49-F238E27FC236}">
                  <a16:creationId xmlns:a16="http://schemas.microsoft.com/office/drawing/2014/main" id="{F0839342-D48C-48CC-B686-49EB43B7AFBB}"/>
                </a:ext>
              </a:extLst>
            </p:cNvPr>
            <p:cNvSpPr txBox="1"/>
            <p:nvPr/>
          </p:nvSpPr>
          <p:spPr>
            <a:xfrm>
              <a:off x="7315437" y="4300989"/>
              <a:ext cx="3221501" cy="204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100" b="0" i="0" u="none" strike="noStrike" cap="none" dirty="0">
                  <a:solidFill>
                    <a:schemeClr val="tx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Fuente: https://www.shutterstock.com/</a:t>
              </a:r>
              <a:endParaRPr sz="11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86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B77B8-6A96-4AAD-96F4-91B5E061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Generalidades del Mercurio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B72E5-67E9-429E-8529-486AED9BA1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6387" y="3208787"/>
            <a:ext cx="4694902" cy="221774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es-ES" dirty="0"/>
              <a:t>El mercurio es un elemento natural cuyo símbolo químico es Hg. Esta abreviatura viene de la palabra griega </a:t>
            </a:r>
            <a:r>
              <a:rPr lang="es-ES" dirty="0" err="1"/>
              <a:t>hydrargyrum</a:t>
            </a:r>
            <a:r>
              <a:rPr lang="es-ES" dirty="0"/>
              <a:t>, que significa plata líquida. En su forma pura, el Hg es un metal de color blanco-plateado, líquido a temperatura y presión estándar. Comúnmente, el mercurio puro se denomina, mercurio elemental.</a:t>
            </a:r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4" name="Google Shape;84;p4">
            <a:extLst>
              <a:ext uri="{FF2B5EF4-FFF2-40B4-BE49-F238E27FC236}">
                <a16:creationId xmlns:a16="http://schemas.microsoft.com/office/drawing/2014/main" id="{DEEEDB44-4B66-4A93-A7C5-16F41E98CEE0}"/>
              </a:ext>
            </a:extLst>
          </p:cNvPr>
          <p:cNvCxnSpPr>
            <a:cxnSpLocks/>
          </p:cNvCxnSpPr>
          <p:nvPr/>
        </p:nvCxnSpPr>
        <p:spPr>
          <a:xfrm>
            <a:off x="3804064" y="1692709"/>
            <a:ext cx="4587769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B5CE4DF-A92C-49B0-9D53-D0CAC1AAA42B}"/>
              </a:ext>
            </a:extLst>
          </p:cNvPr>
          <p:cNvGrpSpPr/>
          <p:nvPr/>
        </p:nvGrpSpPr>
        <p:grpSpPr>
          <a:xfrm>
            <a:off x="756191" y="1984143"/>
            <a:ext cx="5054673" cy="4479301"/>
            <a:chOff x="756192" y="1851411"/>
            <a:chExt cx="5054673" cy="4479301"/>
          </a:xfrm>
        </p:grpSpPr>
        <p:pic>
          <p:nvPicPr>
            <p:cNvPr id="13" name="Google Shape;81;p4">
              <a:extLst>
                <a:ext uri="{FF2B5EF4-FFF2-40B4-BE49-F238E27FC236}">
                  <a16:creationId xmlns:a16="http://schemas.microsoft.com/office/drawing/2014/main" id="{078A5EA2-477A-4378-A657-7518E76A7BF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22846" t="21959" r="39423" b="35993"/>
            <a:stretch/>
          </p:blipFill>
          <p:spPr>
            <a:xfrm>
              <a:off x="856308" y="1851411"/>
              <a:ext cx="4954557" cy="42188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14" name="Google Shape;82;p4">
              <a:extLst>
                <a:ext uri="{FF2B5EF4-FFF2-40B4-BE49-F238E27FC236}">
                  <a16:creationId xmlns:a16="http://schemas.microsoft.com/office/drawing/2014/main" id="{93145438-C286-4BE4-8859-9302DD5E3C76}"/>
                </a:ext>
              </a:extLst>
            </p:cNvPr>
            <p:cNvSpPr/>
            <p:nvPr/>
          </p:nvSpPr>
          <p:spPr>
            <a:xfrm>
              <a:off x="5267030" y="1912830"/>
              <a:ext cx="439395" cy="555978"/>
            </a:xfrm>
            <a:prstGeom prst="ellipse">
              <a:avLst/>
            </a:prstGeom>
            <a:solidFill>
              <a:srgbClr val="D0B387"/>
            </a:solidFill>
            <a:ln w="12700" cap="flat" cmpd="sng">
              <a:solidFill>
                <a:srgbClr val="D4BF9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83;p4">
              <a:extLst>
                <a:ext uri="{FF2B5EF4-FFF2-40B4-BE49-F238E27FC236}">
                  <a16:creationId xmlns:a16="http://schemas.microsoft.com/office/drawing/2014/main" id="{B4B22DAF-64D7-4117-8873-E2BEB4EBC646}"/>
                </a:ext>
              </a:extLst>
            </p:cNvPr>
            <p:cNvSpPr txBox="1"/>
            <p:nvPr/>
          </p:nvSpPr>
          <p:spPr>
            <a:xfrm>
              <a:off x="756192" y="6069142"/>
              <a:ext cx="3042592" cy="261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100" b="0" i="0" u="none" strike="noStrike" cap="none" dirty="0">
                  <a:solidFill>
                    <a:schemeClr val="tx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Fuente: https://www.shutterstock.com/</a:t>
              </a:r>
              <a:endParaRPr lang="es-MX" sz="11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cxnSp>
        <p:nvCxnSpPr>
          <p:cNvPr id="17" name="Google Shape;85;p4">
            <a:extLst>
              <a:ext uri="{FF2B5EF4-FFF2-40B4-BE49-F238E27FC236}">
                <a16:creationId xmlns:a16="http://schemas.microsoft.com/office/drawing/2014/main" id="{9A3EF1AB-4790-4CA0-8941-37C6E98F19AB}"/>
              </a:ext>
            </a:extLst>
          </p:cNvPr>
          <p:cNvCxnSpPr>
            <a:cxnSpLocks/>
          </p:cNvCxnSpPr>
          <p:nvPr/>
        </p:nvCxnSpPr>
        <p:spPr>
          <a:xfrm>
            <a:off x="6462252" y="2985004"/>
            <a:ext cx="4503173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85;p4">
            <a:extLst>
              <a:ext uri="{FF2B5EF4-FFF2-40B4-BE49-F238E27FC236}">
                <a16:creationId xmlns:a16="http://schemas.microsoft.com/office/drawing/2014/main" id="{13C507B5-806C-4ECB-B9D7-DAED96B07088}"/>
              </a:ext>
            </a:extLst>
          </p:cNvPr>
          <p:cNvCxnSpPr>
            <a:cxnSpLocks/>
          </p:cNvCxnSpPr>
          <p:nvPr/>
        </p:nvCxnSpPr>
        <p:spPr>
          <a:xfrm>
            <a:off x="6462253" y="2750666"/>
            <a:ext cx="4503173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633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2D4EF-8F2B-436D-88AE-21E62E590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 "/>
                <a:ea typeface="Calibri"/>
                <a:cs typeface="Calibri"/>
                <a:sym typeface="Calibri"/>
              </a:rPr>
              <a:t>Tipos de mercurio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ED273D-0AF1-4A5B-B825-C2B9CD82E1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698088"/>
            <a:ext cx="5057775" cy="2832268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2800" b="1" i="0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 </a:t>
            </a:r>
            <a:r>
              <a:rPr kumimoji="0" lang="es-CO" sz="2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Mercurio elemental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00"/>
              <a:buNone/>
              <a:tabLst/>
              <a:defRPr/>
            </a:pPr>
            <a:endParaRPr kumimoji="0" lang="es-CO" sz="2800" b="1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00"/>
              <a:buFont typeface="Wingdings" panose="05000000000000000000" pitchFamily="2" charset="2"/>
              <a:buChar char="v"/>
              <a:tabLst/>
              <a:defRPr/>
            </a:pPr>
            <a:r>
              <a:rPr lang="es-CO" sz="2800" b="1" kern="0" dirty="0">
                <a:latin typeface="Arial"/>
                <a:ea typeface="Calibri"/>
                <a:cs typeface="Calibri"/>
                <a:sym typeface="Calibri"/>
              </a:rPr>
              <a:t> </a:t>
            </a:r>
            <a:r>
              <a:rPr kumimoji="0" lang="es-CO" sz="2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Mercurio orgánico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00"/>
              <a:buNone/>
              <a:tabLst/>
              <a:defRPr/>
            </a:pPr>
            <a:endParaRPr kumimoji="0" lang="es-CO" sz="2800" b="1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00"/>
              <a:buFont typeface="Wingdings" panose="05000000000000000000" pitchFamily="2" charset="2"/>
              <a:buChar char="v"/>
              <a:tabLst/>
              <a:defRPr/>
            </a:pPr>
            <a:r>
              <a:rPr lang="es-CO" sz="2800" b="1" kern="0" dirty="0">
                <a:latin typeface="Arial"/>
                <a:ea typeface="Calibri"/>
                <a:cs typeface="Calibri"/>
                <a:sym typeface="Calibri"/>
              </a:rPr>
              <a:t> </a:t>
            </a:r>
            <a:r>
              <a:rPr kumimoji="0" lang="es-CO" sz="2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Metilmercurio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00"/>
              <a:buNone/>
              <a:tabLst/>
              <a:defRPr/>
            </a:pPr>
            <a:endParaRPr kumimoji="0" lang="es-CO" sz="2800" b="1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Calibri"/>
              <a:cs typeface="Calibri"/>
              <a:sym typeface="Calibr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500"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28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Mercurio inorgánico</a:t>
            </a:r>
            <a:endParaRPr kumimoji="0" lang="es-CO" sz="28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indent="0">
              <a:buNone/>
            </a:pPr>
            <a:endParaRPr lang="es-CO" dirty="0"/>
          </a:p>
        </p:txBody>
      </p:sp>
      <p:grpSp>
        <p:nvGrpSpPr>
          <p:cNvPr id="4" name="Google Shape;93;p5">
            <a:extLst>
              <a:ext uri="{FF2B5EF4-FFF2-40B4-BE49-F238E27FC236}">
                <a16:creationId xmlns:a16="http://schemas.microsoft.com/office/drawing/2014/main" id="{E51E7440-80EE-4E9F-B9E1-0FCF47914F76}"/>
              </a:ext>
            </a:extLst>
          </p:cNvPr>
          <p:cNvGrpSpPr/>
          <p:nvPr/>
        </p:nvGrpSpPr>
        <p:grpSpPr>
          <a:xfrm>
            <a:off x="5545392" y="1981365"/>
            <a:ext cx="5523155" cy="4534528"/>
            <a:chOff x="5291011" y="1688123"/>
            <a:chExt cx="3867058" cy="2691756"/>
          </a:xfrm>
        </p:grpSpPr>
        <p:grpSp>
          <p:nvGrpSpPr>
            <p:cNvPr id="5" name="Google Shape;94;p5">
              <a:extLst>
                <a:ext uri="{FF2B5EF4-FFF2-40B4-BE49-F238E27FC236}">
                  <a16:creationId xmlns:a16="http://schemas.microsoft.com/office/drawing/2014/main" id="{3007A056-22F8-47A6-AB08-84C2F4219C45}"/>
                </a:ext>
              </a:extLst>
            </p:cNvPr>
            <p:cNvGrpSpPr/>
            <p:nvPr/>
          </p:nvGrpSpPr>
          <p:grpSpPr>
            <a:xfrm>
              <a:off x="5359791" y="1688123"/>
              <a:ext cx="3798278" cy="2532185"/>
              <a:chOff x="5359791" y="1688123"/>
              <a:chExt cx="3798278" cy="2532185"/>
            </a:xfrm>
          </p:grpSpPr>
          <p:pic>
            <p:nvPicPr>
              <p:cNvPr id="7" name="Google Shape;95;p5">
                <a:extLst>
                  <a:ext uri="{FF2B5EF4-FFF2-40B4-BE49-F238E27FC236}">
                    <a16:creationId xmlns:a16="http://schemas.microsoft.com/office/drawing/2014/main" id="{F9FDE4AA-68E5-419E-BBD8-0EF47A461E72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43961" t="24603" r="24883" b="38454"/>
              <a:stretch/>
            </p:blipFill>
            <p:spPr>
              <a:xfrm>
                <a:off x="5359791" y="1688123"/>
                <a:ext cx="3798278" cy="253218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  <p:sp>
            <p:nvSpPr>
              <p:cNvPr id="8" name="Google Shape;96;p5">
                <a:extLst>
                  <a:ext uri="{FF2B5EF4-FFF2-40B4-BE49-F238E27FC236}">
                    <a16:creationId xmlns:a16="http://schemas.microsoft.com/office/drawing/2014/main" id="{F09ADCAF-CB14-43F7-B10B-1993CA8FC509}"/>
                  </a:ext>
                </a:extLst>
              </p:cNvPr>
              <p:cNvSpPr/>
              <p:nvPr/>
            </p:nvSpPr>
            <p:spPr>
              <a:xfrm>
                <a:off x="8707902" y="1758462"/>
                <a:ext cx="407963" cy="407222"/>
              </a:xfrm>
              <a:prstGeom prst="ellipse">
                <a:avLst/>
              </a:prstGeom>
              <a:solidFill>
                <a:srgbClr val="7E694E"/>
              </a:solidFill>
              <a:ln w="12700" cap="flat" cmpd="sng">
                <a:solidFill>
                  <a:srgbClr val="846D5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" name="Google Shape;97;p5">
              <a:extLst>
                <a:ext uri="{FF2B5EF4-FFF2-40B4-BE49-F238E27FC236}">
                  <a16:creationId xmlns:a16="http://schemas.microsoft.com/office/drawing/2014/main" id="{1C5CF5B2-B829-4AF5-A11E-A7C4342B5F21}"/>
                </a:ext>
              </a:extLst>
            </p:cNvPr>
            <p:cNvSpPr txBox="1"/>
            <p:nvPr/>
          </p:nvSpPr>
          <p:spPr>
            <a:xfrm>
              <a:off x="5291011" y="4226063"/>
              <a:ext cx="3348111" cy="1538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1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Fuente: https://www.shutterstock.com/</a:t>
              </a:r>
              <a:endParaRPr sz="11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cxnSp>
        <p:nvCxnSpPr>
          <p:cNvPr id="9" name="Google Shape;98;p5">
            <a:extLst>
              <a:ext uri="{FF2B5EF4-FFF2-40B4-BE49-F238E27FC236}">
                <a16:creationId xmlns:a16="http://schemas.microsoft.com/office/drawing/2014/main" id="{D824569B-BACD-422E-A9D4-24C4BE8A8EE9}"/>
              </a:ext>
            </a:extLst>
          </p:cNvPr>
          <p:cNvCxnSpPr>
            <a:cxnSpLocks/>
          </p:cNvCxnSpPr>
          <p:nvPr/>
        </p:nvCxnSpPr>
        <p:spPr>
          <a:xfrm>
            <a:off x="4540176" y="1714714"/>
            <a:ext cx="3128983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492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C0C8D-AC31-4650-BD74-01B956A7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1F3864"/>
                </a:solidFill>
                <a:latin typeface="Arial "/>
                <a:ea typeface="Calibri"/>
                <a:cs typeface="Calibri"/>
                <a:sym typeface="Calibri"/>
              </a:rPr>
              <a:t>Mercurio elemental</a:t>
            </a:r>
            <a:br>
              <a:rPr lang="es-CO" b="1" u="sng" dirty="0">
                <a:latin typeface="Arial "/>
                <a:sym typeface="Arial"/>
              </a:rPr>
            </a:b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04AB79-A26C-4724-83DD-F2CDD83AB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052178"/>
            <a:ext cx="4810432" cy="208097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s-ES" dirty="0">
                <a:latin typeface="Arial"/>
                <a:ea typeface="Arial"/>
                <a:cs typeface="Arial"/>
                <a:sym typeface="Arial"/>
              </a:rPr>
              <a:t>El Hg elemental es un metal constitutivo de la tierra, de color plateado brillante y que a temperatura ambiente es líquido. Se utiliza en termómetros viejos, bombillas de luz fluorescente y algunos interruptores eléctricos. Si se calienta, es un gas incoloro e inodoro. </a:t>
            </a:r>
            <a:endParaRPr lang="es-ES" dirty="0"/>
          </a:p>
          <a:p>
            <a:pPr marL="0" indent="0">
              <a:buNone/>
            </a:pPr>
            <a:endParaRPr lang="es-CO" dirty="0"/>
          </a:p>
        </p:txBody>
      </p:sp>
      <p:grpSp>
        <p:nvGrpSpPr>
          <p:cNvPr id="4" name="Google Shape;107;p6">
            <a:extLst>
              <a:ext uri="{FF2B5EF4-FFF2-40B4-BE49-F238E27FC236}">
                <a16:creationId xmlns:a16="http://schemas.microsoft.com/office/drawing/2014/main" id="{0D1FA7C3-7C09-417D-A5D5-FCD1C0CD61BB}"/>
              </a:ext>
            </a:extLst>
          </p:cNvPr>
          <p:cNvGrpSpPr/>
          <p:nvPr/>
        </p:nvGrpSpPr>
        <p:grpSpPr>
          <a:xfrm>
            <a:off x="5973095" y="2165684"/>
            <a:ext cx="5039647" cy="4108086"/>
            <a:chOff x="7333005" y="1463040"/>
            <a:chExt cx="4497924" cy="3059042"/>
          </a:xfrm>
        </p:grpSpPr>
        <p:pic>
          <p:nvPicPr>
            <p:cNvPr id="5" name="Google Shape;108;p6">
              <a:extLst>
                <a:ext uri="{FF2B5EF4-FFF2-40B4-BE49-F238E27FC236}">
                  <a16:creationId xmlns:a16="http://schemas.microsoft.com/office/drawing/2014/main" id="{F01581D6-867A-414A-8427-F4D57F1BC15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60808" t="21319" r="2962" b="36814"/>
            <a:stretch/>
          </p:blipFill>
          <p:spPr>
            <a:xfrm>
              <a:off x="7413674" y="1463040"/>
              <a:ext cx="4417255" cy="286980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6" name="Google Shape;109;p6">
              <a:extLst>
                <a:ext uri="{FF2B5EF4-FFF2-40B4-BE49-F238E27FC236}">
                  <a16:creationId xmlns:a16="http://schemas.microsoft.com/office/drawing/2014/main" id="{1E0B816B-1432-4A2E-9E76-7221F654AC70}"/>
                </a:ext>
              </a:extLst>
            </p:cNvPr>
            <p:cNvSpPr/>
            <p:nvPr/>
          </p:nvSpPr>
          <p:spPr>
            <a:xfrm>
              <a:off x="11410070" y="1575581"/>
              <a:ext cx="253218" cy="295422"/>
            </a:xfrm>
            <a:prstGeom prst="ellipse">
              <a:avLst/>
            </a:prstGeom>
            <a:solidFill>
              <a:srgbClr val="685253"/>
            </a:solidFill>
            <a:ln w="12700" cap="flat" cmpd="sng">
              <a:solidFill>
                <a:srgbClr val="53443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0;p6">
              <a:extLst>
                <a:ext uri="{FF2B5EF4-FFF2-40B4-BE49-F238E27FC236}">
                  <a16:creationId xmlns:a16="http://schemas.microsoft.com/office/drawing/2014/main" id="{39F9C483-114F-47F0-9BC6-4992E5D29F7F}"/>
                </a:ext>
              </a:extLst>
            </p:cNvPr>
            <p:cNvSpPr txBox="1"/>
            <p:nvPr/>
          </p:nvSpPr>
          <p:spPr>
            <a:xfrm>
              <a:off x="7333005" y="4332849"/>
              <a:ext cx="3965098" cy="189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1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Fuente: https://www.shutterstock.com/</a:t>
              </a:r>
              <a:endParaRPr sz="11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cxnSp>
        <p:nvCxnSpPr>
          <p:cNvPr id="8" name="Google Shape;105;p6">
            <a:extLst>
              <a:ext uri="{FF2B5EF4-FFF2-40B4-BE49-F238E27FC236}">
                <a16:creationId xmlns:a16="http://schemas.microsoft.com/office/drawing/2014/main" id="{8D552DA6-C249-41A9-BB40-E77A728F32BB}"/>
              </a:ext>
            </a:extLst>
          </p:cNvPr>
          <p:cNvCxnSpPr>
            <a:cxnSpLocks/>
          </p:cNvCxnSpPr>
          <p:nvPr/>
        </p:nvCxnSpPr>
        <p:spPr>
          <a:xfrm>
            <a:off x="4456883" y="1499327"/>
            <a:ext cx="3300767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412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067F1-54D5-450F-BB60-0B789D00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CO" sz="2800" b="1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Arial"/>
                <a:ea typeface="Calibri"/>
                <a:cs typeface="Calibri"/>
                <a:sym typeface="Calibri"/>
              </a:rPr>
              <a:t>Mercurio orgánico</a:t>
            </a:r>
            <a:endParaRPr lang="es-CO" dirty="0"/>
          </a:p>
        </p:txBody>
      </p:sp>
      <p:sp>
        <p:nvSpPr>
          <p:cNvPr id="4" name="Google Shape;118;p7">
            <a:extLst>
              <a:ext uri="{FF2B5EF4-FFF2-40B4-BE49-F238E27FC236}">
                <a16:creationId xmlns:a16="http://schemas.microsoft.com/office/drawing/2014/main" id="{2447DB1B-1F6A-4AFA-9AFF-56AF8BE4DFD5}"/>
              </a:ext>
            </a:extLst>
          </p:cNvPr>
          <p:cNvSpPr txBox="1"/>
          <p:nvPr/>
        </p:nvSpPr>
        <p:spPr>
          <a:xfrm>
            <a:off x="6296025" y="2649449"/>
            <a:ext cx="5057775" cy="3240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CO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Hg orgánico es el de mayor importancia para la salud; sus compuestos incluyen MeHg: metilmercurio (CH</a:t>
            </a:r>
            <a:r>
              <a:rPr lang="es-CO" sz="16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s-CO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Hg+), etilmercurio (C</a:t>
            </a:r>
            <a:r>
              <a:rPr lang="es-CO" sz="16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s-CO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s-CO" sz="16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s-CO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Hg</a:t>
            </a:r>
            <a:r>
              <a:rPr lang="es-CO" sz="16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s-CO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y fenilmercurio (C</a:t>
            </a:r>
            <a:r>
              <a:rPr lang="es-CO" sz="16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s-CO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s-CO" sz="16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s-CO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Hg</a:t>
            </a:r>
            <a:r>
              <a:rPr lang="es-CO" sz="16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s-CO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que se forman cuando el Hg se combina con el carbón. El más conocido es el MeHg (CH</a:t>
            </a:r>
            <a:r>
              <a:rPr lang="es-CO" sz="16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s-CO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Hg+), porque se deposita en el agua y se acumula en los organismos, concentrándose en las cadenas alimentarias, especialmente en la acuática para ser luego ingerido por las personas a través de los productos del mar.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107;p6">
            <a:extLst>
              <a:ext uri="{FF2B5EF4-FFF2-40B4-BE49-F238E27FC236}">
                <a16:creationId xmlns:a16="http://schemas.microsoft.com/office/drawing/2014/main" id="{C398A0C5-FDAD-4474-A5EE-2BF38A680B88}"/>
              </a:ext>
            </a:extLst>
          </p:cNvPr>
          <p:cNvGrpSpPr/>
          <p:nvPr/>
        </p:nvGrpSpPr>
        <p:grpSpPr>
          <a:xfrm>
            <a:off x="738114" y="2389469"/>
            <a:ext cx="5357886" cy="4006107"/>
            <a:chOff x="7333005" y="1463040"/>
            <a:chExt cx="4497924" cy="3070276"/>
          </a:xfrm>
        </p:grpSpPr>
        <p:pic>
          <p:nvPicPr>
            <p:cNvPr id="6" name="Google Shape;108;p6">
              <a:extLst>
                <a:ext uri="{FF2B5EF4-FFF2-40B4-BE49-F238E27FC236}">
                  <a16:creationId xmlns:a16="http://schemas.microsoft.com/office/drawing/2014/main" id="{A6746B94-A685-4F06-B7CD-6249E77CD86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60808" t="21319" r="2962" b="36814"/>
            <a:stretch/>
          </p:blipFill>
          <p:spPr>
            <a:xfrm>
              <a:off x="7413674" y="1463040"/>
              <a:ext cx="4417255" cy="286980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7" name="Google Shape;109;p6">
              <a:extLst>
                <a:ext uri="{FF2B5EF4-FFF2-40B4-BE49-F238E27FC236}">
                  <a16:creationId xmlns:a16="http://schemas.microsoft.com/office/drawing/2014/main" id="{D2880986-33F9-43D8-874E-028177827A60}"/>
                </a:ext>
              </a:extLst>
            </p:cNvPr>
            <p:cNvSpPr/>
            <p:nvPr/>
          </p:nvSpPr>
          <p:spPr>
            <a:xfrm>
              <a:off x="11410070" y="1575581"/>
              <a:ext cx="253218" cy="295422"/>
            </a:xfrm>
            <a:prstGeom prst="ellipse">
              <a:avLst/>
            </a:prstGeom>
            <a:solidFill>
              <a:srgbClr val="685253"/>
            </a:solidFill>
            <a:ln w="12700" cap="flat" cmpd="sng">
              <a:solidFill>
                <a:srgbClr val="53443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0;p6">
              <a:extLst>
                <a:ext uri="{FF2B5EF4-FFF2-40B4-BE49-F238E27FC236}">
                  <a16:creationId xmlns:a16="http://schemas.microsoft.com/office/drawing/2014/main" id="{5F76F0E7-A552-43D4-876D-5A755DC73A3F}"/>
                </a:ext>
              </a:extLst>
            </p:cNvPr>
            <p:cNvSpPr txBox="1"/>
            <p:nvPr/>
          </p:nvSpPr>
          <p:spPr>
            <a:xfrm>
              <a:off x="7333005" y="4332849"/>
              <a:ext cx="3965098" cy="200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1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Fuente: https://www.shutterstock.com/</a:t>
              </a:r>
              <a:endParaRPr sz="11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cxnSp>
        <p:nvCxnSpPr>
          <p:cNvPr id="9" name="Google Shape;117;p7">
            <a:extLst>
              <a:ext uri="{FF2B5EF4-FFF2-40B4-BE49-F238E27FC236}">
                <a16:creationId xmlns:a16="http://schemas.microsoft.com/office/drawing/2014/main" id="{36439DAC-35FE-4727-B62F-51FEDB6022CC}"/>
              </a:ext>
            </a:extLst>
          </p:cNvPr>
          <p:cNvCxnSpPr>
            <a:cxnSpLocks/>
          </p:cNvCxnSpPr>
          <p:nvPr/>
        </p:nvCxnSpPr>
        <p:spPr>
          <a:xfrm>
            <a:off x="4538796" y="1717839"/>
            <a:ext cx="3114408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52626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upo_x0020_o_x0020_Dependencia xmlns="c55f4233-694a-42b1-bd72-cc55cefea4b3" xsi:nil="true"/>
    <LikesCount xmlns="http://schemas.microsoft.com/sharepoint/v3" xsi:nil="true"/>
    <C_x00f3_digo xmlns="c55f4233-694a-42b1-bd72-cc55cefea4b3" xsi:nil="true"/>
    <Bloque xmlns="c55f4233-694a-42b1-bd72-cc55cefea4b3" xsi:nil="true"/>
    <Ratings xmlns="http://schemas.microsoft.com/sharepoint/v3" xsi:nil="true"/>
    <Clasificaci_x00f3_n_x0020_de_x0020_Documento xmlns="c55f4233-694a-42b1-bd72-cc55cefea4b3">Transversales</Clasificaci_x00f3_n_x0020_de_x0020_Documento>
    <LikedBy xmlns="http://schemas.microsoft.com/sharepoint/v3">
      <UserInfo>
        <DisplayName/>
        <AccountId xsi:nil="true"/>
        <AccountType/>
      </UserInfo>
    </LikedBy>
    <Nivel_x0020_de_x0020_Proceso xmlns="c55f4233-694a-42b1-bd72-cc55cefea4b3">Estratégicos</Nivel_x0020_de_x0020_Proceso>
    <Tipo_x0020_de_x0020_Documento xmlns="c55f4233-694a-42b1-bd72-cc55cefea4b3">Plantilla</Tipo_x0020_de_x0020_Documento>
    <Proceso xmlns="c55f4233-694a-42b1-bd72-cc55cefea4b3">D03 – Comunicación Institucional</Proceso>
    <RatedBy xmlns="http://schemas.microsoft.com/sharepoint/v3">
      <UserInfo>
        <DisplayName/>
        <AccountId xsi:nil="true"/>
        <AccountType/>
      </UserInfo>
    </RatedBy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B9ECF0223A2846BE5B0D1FEF5C8D7B" ma:contentTypeVersion="14" ma:contentTypeDescription="Crear nuevo documento." ma:contentTypeScope="" ma:versionID="22b29e574c10d966f952a9f4cd68a084">
  <xsd:schema xmlns:xsd="http://www.w3.org/2001/XMLSchema" xmlns:xs="http://www.w3.org/2001/XMLSchema" xmlns:p="http://schemas.microsoft.com/office/2006/metadata/properties" xmlns:ns1="c55f4233-694a-42b1-bd72-cc55cefea4b3" xmlns:ns2="http://schemas.microsoft.com/sharepoint/v3" xmlns:ns3="3bfbf733-a6c3-488d-a481-abc1b690c7db" targetNamespace="http://schemas.microsoft.com/office/2006/metadata/properties" ma:root="true" ma:fieldsID="3c70cdb770124d2719528ecc2ef5f1f1" ns1:_="" ns2:_="" ns3:_="">
    <xsd:import namespace="c55f4233-694a-42b1-bd72-cc55cefea4b3"/>
    <xsd:import namespace="http://schemas.microsoft.com/sharepoint/v3"/>
    <xsd:import namespace="3bfbf733-a6c3-488d-a481-abc1b690c7db"/>
    <xsd:element name="properties">
      <xsd:complexType>
        <xsd:sequence>
          <xsd:element name="documentManagement">
            <xsd:complexType>
              <xsd:all>
                <xsd:element ref="ns1:Nivel_x0020_de_x0020_Proceso" minOccurs="0"/>
                <xsd:element ref="ns1:Proceso"/>
                <xsd:element ref="ns1:Tipo_x0020_de_x0020_Documento" minOccurs="0"/>
                <xsd:element ref="ns1:Clasificaci_x00f3_n_x0020_de_x0020_Documento" minOccurs="0"/>
                <xsd:element ref="ns1:C_x00f3_digo" minOccurs="0"/>
                <xsd:element ref="ns1:Bloque" minOccurs="0"/>
                <xsd:element ref="ns1:Grupo_x0020_o_x0020_Dependencia" minOccurs="0"/>
                <xsd:element ref="ns3:_dlc_DocIdUrl" minOccurs="0"/>
                <xsd:element ref="ns3:_dlc_DocIdPersistId" minOccurs="0"/>
                <xsd:element ref="ns3:_dlc_DocId" minOccurs="0"/>
                <xsd:element ref="ns2:AverageRating" minOccurs="0"/>
                <xsd:element ref="ns2:RatingCount" minOccurs="0"/>
                <xsd:element ref="ns2:RatedBy" minOccurs="0"/>
                <xsd:element ref="ns2:Ratings" minOccurs="0"/>
                <xsd:element ref="ns2:LikesCount" minOccurs="0"/>
                <xsd:element ref="ns2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f4233-694a-42b1-bd72-cc55cefea4b3" elementFormDefault="qualified">
    <xsd:import namespace="http://schemas.microsoft.com/office/2006/documentManagement/types"/>
    <xsd:import namespace="http://schemas.microsoft.com/office/infopath/2007/PartnerControls"/>
    <xsd:element name="Nivel_x0020_de_x0020_Proceso" ma:index="0" nillable="true" ma:displayName="Nivel de Proceso" ma:format="Dropdown" ma:internalName="Nivel_x0020_de_x0020_Proceso">
      <xsd:simpleType>
        <xsd:restriction base="dms:Choice">
          <xsd:enumeration value="Estratégicos"/>
          <xsd:enumeration value="Apoyo"/>
          <xsd:enumeration value="Misionales"/>
          <xsd:enumeration value="Control Institucional"/>
        </xsd:restriction>
      </xsd:simpleType>
    </xsd:element>
    <xsd:element name="Proceso" ma:index="1" ma:displayName="Proceso" ma:format="Dropdown" ma:internalName="Proceso">
      <xsd:simpleType>
        <xsd:restriction base="dms:Choice">
          <xsd:enumeration value="A01 – Gestión Humana"/>
          <xsd:enumeration value="A02 – Adquisición de Bienes y Servicios"/>
          <xsd:enumeration value="A03 – Gestión Documental"/>
          <xsd:enumeration value="A04 - Equipos de Laboratorio"/>
          <xsd:enumeration value="A05 – Gestión Ambiental"/>
          <xsd:enumeration value="A07 – Gestión Jurídica"/>
          <xsd:enumeration value="A08 – Atención al Ciudadano"/>
          <xsd:enumeration value="A09 – Gestión Financiera"/>
          <xsd:enumeration value="A10 Recursos Físicos"/>
          <xsd:enumeration value="D01 – Planeación Institucional"/>
          <xsd:enumeration value="D02 – Gestión de Calidad"/>
          <xsd:enumeration value="D03 – Comunicación Institucional"/>
          <xsd:enumeration value="D04 – Tecnologías de Información y Comunicación"/>
          <xsd:enumeration value="E01 – Control Institucional"/>
          <xsd:enumeration value="R01 – Redes en Salud Pública"/>
          <xsd:enumeration value="R02 – Vigilancia y Análisis del Riesgo en Salud Pública"/>
          <xsd:enumeration value="R03 – Investigación en Salud Pública"/>
          <xsd:enumeration value="R04 – Producción"/>
          <xsd:enumeration value="R05 – Observatorio Nacional de Salud"/>
        </xsd:restriction>
      </xsd:simpleType>
    </xsd:element>
    <xsd:element name="Tipo_x0020_de_x0020_Documento" ma:index="3" nillable="true" ma:displayName="Tipo de Documento" ma:format="Dropdown" ma:internalName="Tipo_x0020_de_x0020_Documento">
      <xsd:simpleType>
        <xsd:restriction base="dms:Choice">
          <xsd:enumeration value="Caracterización"/>
          <xsd:enumeration value="Formatos"/>
          <xsd:enumeration value="Instructivos"/>
          <xsd:enumeration value="Manuales"/>
          <xsd:enumeration value="Métodos de ensayo"/>
          <xsd:enumeration value="Plantilla"/>
          <xsd:enumeration value="Plantillas"/>
          <xsd:enumeration value="Procedimientos"/>
        </xsd:restriction>
      </xsd:simpleType>
    </xsd:element>
    <xsd:element name="Clasificaci_x00f3_n_x0020_de_x0020_Documento" ma:index="4" nillable="true" ma:displayName="Clasificación de Documento" ma:format="Dropdown" ma:internalName="Clasificaci_x00f3_n_x0020_de_x0020_Documento">
      <xsd:simpleType>
        <xsd:restriction base="dms:Choice">
          <xsd:enumeration value="Específicos"/>
          <xsd:enumeration value="Transversales"/>
        </xsd:restriction>
      </xsd:simpleType>
    </xsd:element>
    <xsd:element name="C_x00f3_digo" ma:index="5" nillable="true" ma:displayName="Nombre." ma:internalName="C_x00f3_digo">
      <xsd:simpleType>
        <xsd:restriction base="dms:Text">
          <xsd:maxLength value="255"/>
        </xsd:restriction>
      </xsd:simpleType>
    </xsd:element>
    <xsd:element name="Bloque" ma:index="6" nillable="true" ma:displayName="Bloque" ma:internalName="Bloque">
      <xsd:simpleType>
        <xsd:restriction base="dms:Text">
          <xsd:maxLength value="255"/>
        </xsd:restriction>
      </xsd:simpleType>
    </xsd:element>
    <xsd:element name="Grupo_x0020_o_x0020_Dependencia" ma:index="7" nillable="true" ma:displayName="Grupo o Dependencia" ma:internalName="Grupo_x0020_o_x0020_Dependencia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8" nillable="true" ma:displayName="Clasificación (0-5)" ma:decimals="2" ma:description="Valor promedio de todas las clasificaciones que se han enviado" ma:internalName="AverageRating" ma:readOnly="true">
      <xsd:simpleType>
        <xsd:restriction base="dms:Number"/>
      </xsd:simpleType>
    </xsd:element>
    <xsd:element name="RatingCount" ma:index="19" nillable="true" ma:displayName="Número de clasificaciones" ma:decimals="0" ma:description="Número de clasificaciones enviado" ma:internalName="RatingCount" ma:readOnly="true">
      <xsd:simpleType>
        <xsd:restriction base="dms:Number"/>
      </xsd:simpleType>
    </xsd:element>
    <xsd:element name="RatedBy" ma:index="20" nillable="true" ma:displayName="Valorado por" ma:description="Los usuarios valoraron el elemento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1" nillable="true" ma:displayName="Valoraciones de usuario" ma:description="Valoraciones de usuario para el elemento" ma:hidden="true" ma:internalName="Ratings">
      <xsd:simpleType>
        <xsd:restriction base="dms:Note"/>
      </xsd:simpleType>
    </xsd:element>
    <xsd:element name="LikesCount" ma:index="22" nillable="true" ma:displayName="Número de Me gusta" ma:internalName="LikesCount">
      <xsd:simpleType>
        <xsd:restriction base="dms:Unknown"/>
      </xsd:simpleType>
    </xsd:element>
    <xsd:element name="LikedBy" ma:index="23" nillable="true" ma:displayName="Gusta a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bf733-a6c3-488d-a481-abc1b690c7db" elementFormDefault="qualified">
    <xsd:import namespace="http://schemas.microsoft.com/office/2006/documentManagement/types"/>
    <xsd:import namespace="http://schemas.microsoft.com/office/infopath/2007/PartnerControls"/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5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ipo de contenido"/>
        <xsd:element ref="dc:title" minOccurs="0" maxOccurs="1" ma:index="8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AC68CB-82E4-43C1-BCC0-E809554C7E0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0F45957-44D4-4F64-B632-325F69FD11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9D3E6A-F66C-4DBE-9152-E00BEBF66204}">
  <ds:schemaRefs>
    <ds:schemaRef ds:uri="http://schemas.microsoft.com/office/2006/metadata/properties"/>
    <ds:schemaRef ds:uri="http://schemas.microsoft.com/office/infopath/2007/PartnerControls"/>
    <ds:schemaRef ds:uri="c55f4233-694a-42b1-bd72-cc55cefea4b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6E1A7B10-71FA-498C-9DDD-C34ABDD8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f4233-694a-42b1-bd72-cc55cefea4b3"/>
    <ds:schemaRef ds:uri="http://schemas.microsoft.com/sharepoint/v3"/>
    <ds:schemaRef ds:uri="3bfbf733-a6c3-488d-a481-abc1b690c7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1204</Words>
  <Application>Microsoft Macintosh PowerPoint</Application>
  <PresentationFormat>Panorámica</PresentationFormat>
  <Paragraphs>103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Arial </vt:lpstr>
      <vt:lpstr>Calibri</vt:lpstr>
      <vt:lpstr>Noto Sans Symbols</vt:lpstr>
      <vt:lpstr>Wingdings</vt:lpstr>
      <vt:lpstr>Tema de Office</vt:lpstr>
      <vt:lpstr>Presentación de PowerPoint</vt:lpstr>
      <vt:lpstr>Curso Virtual de Vigilancia del riesgo ambiental a la exposición por mercurio y sus efectos en la salud</vt:lpstr>
      <vt:lpstr>Presentación de PowerPoint</vt:lpstr>
      <vt:lpstr>Unidad 1. Generalidades del mercurio</vt:lpstr>
      <vt:lpstr>Introducción</vt:lpstr>
      <vt:lpstr>Generalidades del Mercurio</vt:lpstr>
      <vt:lpstr>Tipos de mercurio</vt:lpstr>
      <vt:lpstr>Mercurio elemental </vt:lpstr>
      <vt:lpstr>Mercurio orgánico</vt:lpstr>
      <vt:lpstr>Metilmercurio (MeHg)</vt:lpstr>
      <vt:lpstr>Mercurio inorgánico</vt:lpstr>
      <vt:lpstr>Condiciones naturales del mercurio</vt:lpstr>
      <vt:lpstr>Ciclo del mercurio</vt:lpstr>
      <vt:lpstr>Fuentes de producción</vt:lpstr>
      <vt:lpstr>Principales usos del mercurio</vt:lpstr>
      <vt:lpstr>                      ¡ Dato Curioso !</vt:lpstr>
      <vt:lpstr>         IMPORTANTE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Maria Cruz Rodriguez</dc:creator>
  <cp:lastModifiedBy>Karen Viviana Zabaleta Rodríguez</cp:lastModifiedBy>
  <cp:revision>43</cp:revision>
  <dcterms:created xsi:type="dcterms:W3CDTF">2020-02-04T17:00:47Z</dcterms:created>
  <dcterms:modified xsi:type="dcterms:W3CDTF">2021-08-02T20:59:18Z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0x010100F6B9ECF0223A2846BE5B0D1FEF5C8D7B</vt:lpwstr>
  </property>
</Properties>
</file>