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60" r:id="rId6"/>
    <p:sldId id="272" r:id="rId7"/>
    <p:sldId id="273" r:id="rId8"/>
    <p:sldId id="274" r:id="rId9"/>
    <p:sldId id="258" r:id="rId10"/>
    <p:sldId id="275" r:id="rId11"/>
    <p:sldId id="276" r:id="rId12"/>
    <p:sldId id="277" r:id="rId13"/>
    <p:sldId id="278" r:id="rId14"/>
    <p:sldId id="280" r:id="rId15"/>
    <p:sldId id="283" r:id="rId16"/>
    <p:sldId id="279" r:id="rId17"/>
    <p:sldId id="281" r:id="rId18"/>
    <p:sldId id="282" r:id="rId19"/>
    <p:sldId id="284" r:id="rId20"/>
    <p:sldId id="285" r:id="rId21"/>
    <p:sldId id="257"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a Fernanda Soto Alegria" initials="LFSA" lastIdx="8" clrIdx="0">
    <p:extLst>
      <p:ext uri="{19B8F6BF-5375-455C-9EA6-DF929625EA0E}">
        <p15:presenceInfo xmlns:p15="http://schemas.microsoft.com/office/powerpoint/2012/main" userId="b097e269a2bbd1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2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1" autoAdjust="0"/>
    <p:restoredTop sz="94720"/>
  </p:normalViewPr>
  <p:slideViewPr>
    <p:cSldViewPr snapToGrid="0">
      <p:cViewPr varScale="1">
        <p:scale>
          <a:sx n="105" d="100"/>
          <a:sy n="105" d="100"/>
        </p:scale>
        <p:origin x="11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3EEF7-E320-504A-B82E-44218C3D9CAE}" type="datetimeFigureOut">
              <a:rPr lang="es-ES_tradnl" smtClean="0"/>
              <a:t>2/8/21</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A705A-C9F8-FA4E-8672-B753276AF98F}" type="slidenum">
              <a:rPr lang="es-ES_tradnl" smtClean="0"/>
              <a:t>‹Nº›</a:t>
            </a:fld>
            <a:endParaRPr lang="es-ES_tradnl"/>
          </a:p>
        </p:txBody>
      </p:sp>
    </p:spTree>
    <p:extLst>
      <p:ext uri="{BB962C8B-B14F-4D97-AF65-F5344CB8AC3E}">
        <p14:creationId xmlns:p14="http://schemas.microsoft.com/office/powerpoint/2010/main" val="276556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E4CA705A-C9F8-FA4E-8672-B753276AF98F}" type="slidenum">
              <a:rPr lang="es-ES_tradnl" smtClean="0"/>
              <a:t>2</a:t>
            </a:fld>
            <a:endParaRPr lang="es-ES_tradnl"/>
          </a:p>
        </p:txBody>
      </p:sp>
    </p:spTree>
    <p:extLst>
      <p:ext uri="{BB962C8B-B14F-4D97-AF65-F5344CB8AC3E}">
        <p14:creationId xmlns:p14="http://schemas.microsoft.com/office/powerpoint/2010/main" val="62931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inSalu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0DC4FD-0875-C549-8775-D9C370BF4F20}"/>
              </a:ext>
            </a:extLst>
          </p:cNvPr>
          <p:cNvSpPr/>
          <p:nvPr userDrawn="1"/>
        </p:nvSpPr>
        <p:spPr>
          <a:xfrm>
            <a:off x="1" y="0"/>
            <a:ext cx="4544292" cy="6858000"/>
          </a:xfrm>
          <a:prstGeom prst="rect">
            <a:avLst/>
          </a:prstGeom>
          <a:solidFill>
            <a:srgbClr val="F42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Graphic 5">
            <a:extLst>
              <a:ext uri="{FF2B5EF4-FFF2-40B4-BE49-F238E27FC236}">
                <a16:creationId xmlns:a16="http://schemas.microsoft.com/office/drawing/2014/main" id="{E34821C7-E8A6-BE46-BA59-8D385962D9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1018" y="5865670"/>
            <a:ext cx="1409288" cy="823248"/>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FB062CAA-2F62-B843-83FB-7C521C63BA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3328" y="1217377"/>
            <a:ext cx="4544292" cy="956693"/>
          </a:xfrm>
          <a:prstGeom prst="rect">
            <a:avLst/>
          </a:prstGeom>
        </p:spPr>
      </p:pic>
    </p:spTree>
    <p:extLst>
      <p:ext uri="{BB962C8B-B14F-4D97-AF65-F5344CB8AC3E}">
        <p14:creationId xmlns:p14="http://schemas.microsoft.com/office/powerpoint/2010/main" val="126139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acita">
  <p:cSld name="1_Capacita">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838200" y="786230"/>
            <a:ext cx="10515600" cy="137945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body" idx="1"/>
          </p:nvPr>
        </p:nvSpPr>
        <p:spPr>
          <a:xfrm>
            <a:off x="838200" y="2550025"/>
            <a:ext cx="5057775" cy="36576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9225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17ECE-DE93-4EA6-861F-3B204A19DE60}"/>
              </a:ext>
            </a:extLst>
          </p:cNvPr>
          <p:cNvSpPr>
            <a:spLocks noGrp="1"/>
          </p:cNvSpPr>
          <p:nvPr>
            <p:ph type="ctrTitle" hasCustomPrompt="1"/>
          </p:nvPr>
        </p:nvSpPr>
        <p:spPr>
          <a:xfrm>
            <a:off x="1524000" y="2541319"/>
            <a:ext cx="9144000" cy="1662546"/>
          </a:xfrm>
        </p:spPr>
        <p:txBody>
          <a:bodyPr anchor="b">
            <a:normAutofit/>
          </a:bodyPr>
          <a:lstStyle>
            <a:lvl1pPr algn="ctr">
              <a:defRPr sz="5400">
                <a:solidFill>
                  <a:schemeClr val="bg1"/>
                </a:solidFill>
              </a:defRPr>
            </a:lvl1pPr>
          </a:lstStyle>
          <a:p>
            <a:r>
              <a:rPr lang="es-ES" dirty="0"/>
              <a:t>Título de la presentación</a:t>
            </a:r>
            <a:endParaRPr lang="es-CO" dirty="0"/>
          </a:p>
        </p:txBody>
      </p:sp>
      <p:sp>
        <p:nvSpPr>
          <p:cNvPr id="3" name="Subtítulo 2">
            <a:extLst>
              <a:ext uri="{FF2B5EF4-FFF2-40B4-BE49-F238E27FC236}">
                <a16:creationId xmlns:a16="http://schemas.microsoft.com/office/drawing/2014/main" id="{FE9D3FB3-359F-46C2-860A-1525058E02A0}"/>
              </a:ext>
            </a:extLst>
          </p:cNvPr>
          <p:cNvSpPr>
            <a:spLocks noGrp="1"/>
          </p:cNvSpPr>
          <p:nvPr>
            <p:ph type="subTitle" idx="1" hasCustomPrompt="1"/>
          </p:nvPr>
        </p:nvSpPr>
        <p:spPr>
          <a:xfrm>
            <a:off x="1524000" y="4455886"/>
            <a:ext cx="9144000" cy="1769424"/>
          </a:xfrm>
        </p:spPr>
        <p:txBody>
          <a:bodyPr>
            <a:normAutofit/>
          </a:bodyPr>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Incluir Presentador, </a:t>
            </a:r>
            <a:r>
              <a:rPr lang="es-CO" dirty="0"/>
              <a:t>Dependencia, Evento (Si corresponde), Fecha</a:t>
            </a:r>
            <a:endParaRPr lang="es-ES" dirty="0"/>
          </a:p>
        </p:txBody>
      </p:sp>
    </p:spTree>
    <p:extLst>
      <p:ext uri="{BB962C8B-B14F-4D97-AF65-F5344CB8AC3E}">
        <p14:creationId xmlns:p14="http://schemas.microsoft.com/office/powerpoint/2010/main" val="336348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siona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18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vestig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424460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ord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38834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gi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378703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ser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136975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173684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aci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284292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9F9267-4CE5-48EE-8E58-1EABD078F4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12C89073-E011-4938-80E8-B06957275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3972276237"/>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6" r:id="rId3"/>
    <p:sldLayoutId id="2147483650" r:id="rId4"/>
    <p:sldLayoutId id="2147483651" r:id="rId5"/>
    <p:sldLayoutId id="2147483652" r:id="rId6"/>
    <p:sldLayoutId id="2147483653" r:id="rId7"/>
    <p:sldLayoutId id="2147483654" r:id="rId8"/>
    <p:sldLayoutId id="2147483655" r:id="rId9"/>
    <p:sldLayoutId id="2147483658" r:id="rId10"/>
  </p:sldLayoutIdLst>
  <p:txStyles>
    <p:title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oceans.taraexpeditions.org/en/pto/copepodes-du-sud-de-patagonie/"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es.wikipedia.org/wiki/Presencia_de_mercurio_en_peces#/media/Archivo:MercuryFoodChain-02.png" TargetMode="External"/><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vanguardia.com/santander/barrancabermeja/la-cienaga-yariguies-se-forro-de-peces-muertos-BQVL97641" TargetMode="External"/><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22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72203F-0737-4101-A7E8-06FA7BD74DCD}"/>
              </a:ext>
            </a:extLst>
          </p:cNvPr>
          <p:cNvSpPr>
            <a:spLocks noGrp="1"/>
          </p:cNvSpPr>
          <p:nvPr>
            <p:ph type="title"/>
          </p:nvPr>
        </p:nvSpPr>
        <p:spPr/>
        <p:txBody>
          <a:bodyPr/>
          <a:lstStyle/>
          <a:p>
            <a:r>
              <a:rPr lang="es-MX" sz="2800" dirty="0">
                <a:solidFill>
                  <a:srgbClr val="1F3864"/>
                </a:solidFill>
              </a:rPr>
              <a:t>Afectación fauna y flora</a:t>
            </a:r>
            <a:endParaRPr lang="es-CO" dirty="0"/>
          </a:p>
        </p:txBody>
      </p:sp>
      <p:sp>
        <p:nvSpPr>
          <p:cNvPr id="3" name="Marcador de texto 2">
            <a:extLst>
              <a:ext uri="{FF2B5EF4-FFF2-40B4-BE49-F238E27FC236}">
                <a16:creationId xmlns:a16="http://schemas.microsoft.com/office/drawing/2014/main" id="{07BA99BB-1CA7-4EA5-B763-C87874F14807}"/>
              </a:ext>
            </a:extLst>
          </p:cNvPr>
          <p:cNvSpPr>
            <a:spLocks noGrp="1"/>
          </p:cNvSpPr>
          <p:nvPr>
            <p:ph type="body" sz="quarter" idx="10"/>
          </p:nvPr>
        </p:nvSpPr>
        <p:spPr>
          <a:xfrm>
            <a:off x="6174176" y="2696485"/>
            <a:ext cx="5057775" cy="2957238"/>
          </a:xfrm>
        </p:spPr>
        <p:txBody>
          <a:bodyPr>
            <a:noAutofit/>
          </a:bodyPr>
          <a:lstStyle/>
          <a:p>
            <a:pPr marL="0" lvl="0" indent="0" algn="just" rtl="0">
              <a:lnSpc>
                <a:spcPct val="100000"/>
              </a:lnSpc>
              <a:spcBef>
                <a:spcPts val="0"/>
              </a:spcBef>
              <a:spcAft>
                <a:spcPts val="0"/>
              </a:spcAft>
              <a:buClr>
                <a:schemeClr val="dk1"/>
              </a:buClr>
              <a:buSzPct val="100000"/>
              <a:buNone/>
            </a:pPr>
            <a:r>
              <a:rPr lang="es-ES" dirty="0">
                <a:latin typeface="Arial "/>
              </a:rPr>
              <a:t>El metil mercurio, tiene efectos altamente nocivos en la vida silvestre y los seres humanos, pero el nivel de toxicidad varía según la concentración, la vía de exposición y la vulnerabilidad del organismo expuesto.</a:t>
            </a:r>
          </a:p>
          <a:p>
            <a:pPr marL="0" lvl="0" indent="0" algn="just" rtl="0">
              <a:lnSpc>
                <a:spcPct val="100000"/>
              </a:lnSpc>
              <a:spcBef>
                <a:spcPts val="0"/>
              </a:spcBef>
              <a:spcAft>
                <a:spcPts val="0"/>
              </a:spcAft>
              <a:buClr>
                <a:schemeClr val="dk1"/>
              </a:buClr>
              <a:buSzPct val="100000"/>
              <a:buNone/>
            </a:pPr>
            <a:endParaRPr lang="es-ES" dirty="0">
              <a:latin typeface="Arial "/>
            </a:endParaRPr>
          </a:p>
          <a:p>
            <a:pPr marL="0" lvl="0" indent="0" algn="just" rtl="0">
              <a:lnSpc>
                <a:spcPct val="100000"/>
              </a:lnSpc>
              <a:spcBef>
                <a:spcPts val="1000"/>
              </a:spcBef>
              <a:spcAft>
                <a:spcPts val="0"/>
              </a:spcAft>
              <a:buClr>
                <a:schemeClr val="dk1"/>
              </a:buClr>
              <a:buSzPct val="100000"/>
              <a:buNone/>
            </a:pPr>
            <a:r>
              <a:rPr lang="es-ES" dirty="0">
                <a:latin typeface="Arial "/>
              </a:rPr>
              <a:t>En organismos con niveles elevados de MeHg (ubicados en la cima de las redes tróficas y de mayor edad), se han reportado problemas reproductivos y del sistema nervioso, afectando su desarrollo normal y patrones habituales de comportamiento.</a:t>
            </a:r>
          </a:p>
        </p:txBody>
      </p:sp>
      <p:cxnSp>
        <p:nvCxnSpPr>
          <p:cNvPr id="4" name="Google Shape;153;p7">
            <a:extLst>
              <a:ext uri="{FF2B5EF4-FFF2-40B4-BE49-F238E27FC236}">
                <a16:creationId xmlns:a16="http://schemas.microsoft.com/office/drawing/2014/main" id="{BD0BCC83-17A3-4D1E-A083-73041E200D4A}"/>
              </a:ext>
            </a:extLst>
          </p:cNvPr>
          <p:cNvCxnSpPr>
            <a:cxnSpLocks/>
          </p:cNvCxnSpPr>
          <p:nvPr/>
        </p:nvCxnSpPr>
        <p:spPr>
          <a:xfrm>
            <a:off x="4076454" y="1727080"/>
            <a:ext cx="4039092"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pic>
        <p:nvPicPr>
          <p:cNvPr id="13" name="Imagen 12">
            <a:extLst>
              <a:ext uri="{FF2B5EF4-FFF2-40B4-BE49-F238E27FC236}">
                <a16:creationId xmlns:a16="http://schemas.microsoft.com/office/drawing/2014/main" id="{5AA6B0C1-C0CF-4817-8376-03712DC1C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049" y="2278439"/>
            <a:ext cx="5057775" cy="3793331"/>
          </a:xfrm>
          <a:prstGeom prst="rect">
            <a:avLst/>
          </a:prstGeom>
          <a:ln w="12700">
            <a:solidFill>
              <a:schemeClr val="tx1"/>
            </a:solidFill>
          </a:ln>
        </p:spPr>
      </p:pic>
      <p:sp>
        <p:nvSpPr>
          <p:cNvPr id="15" name="CuadroTexto 14">
            <a:extLst>
              <a:ext uri="{FF2B5EF4-FFF2-40B4-BE49-F238E27FC236}">
                <a16:creationId xmlns:a16="http://schemas.microsoft.com/office/drawing/2014/main" id="{D9E0D362-1AD4-4D3A-89CD-2180E9C7D92E}"/>
              </a:ext>
            </a:extLst>
          </p:cNvPr>
          <p:cNvSpPr txBox="1"/>
          <p:nvPr/>
        </p:nvSpPr>
        <p:spPr>
          <a:xfrm>
            <a:off x="867697" y="6071770"/>
            <a:ext cx="5228304" cy="430887"/>
          </a:xfrm>
          <a:prstGeom prst="rect">
            <a:avLst/>
          </a:prstGeom>
          <a:noFill/>
        </p:spPr>
        <p:txBody>
          <a:bodyPr wrap="square">
            <a:spAutoFit/>
          </a:bodyPr>
          <a:lstStyle/>
          <a:p>
            <a:pPr marL="0" marR="0" lvl="0" indent="0" algn="l" rtl="0">
              <a:spcBef>
                <a:spcPts val="0"/>
              </a:spcBef>
              <a:spcAft>
                <a:spcPts val="0"/>
              </a:spcAft>
              <a:buNone/>
            </a:pPr>
            <a:r>
              <a:rPr lang="es-ES" sz="1100" dirty="0" err="1">
                <a:solidFill>
                  <a:schemeClr val="dk1"/>
                </a:solidFill>
                <a:latin typeface="Arial" panose="020B0604020202020204" pitchFamily="34" charset="0"/>
                <a:ea typeface="Calibri"/>
                <a:cs typeface="Arial" panose="020B0604020202020204" pitchFamily="34" charset="0"/>
                <a:sym typeface="Calibri"/>
              </a:rPr>
              <a:t>Fuente:https</a:t>
            </a:r>
            <a:r>
              <a:rPr lang="es-ES" sz="1100" dirty="0">
                <a:solidFill>
                  <a:schemeClr val="dk1"/>
                </a:solidFill>
                <a:latin typeface="Arial" panose="020B0604020202020204" pitchFamily="34" charset="0"/>
                <a:ea typeface="Calibri"/>
                <a:cs typeface="Arial" panose="020B0604020202020204" pitchFamily="34" charset="0"/>
                <a:sym typeface="Calibri"/>
              </a:rPr>
              <a:t>://www.eltiempo.com/multimedia/especiales/mineria-ilegal-en-colombia-problematica-ambiental-y-economica/16460194/1/index.html</a:t>
            </a:r>
          </a:p>
        </p:txBody>
      </p:sp>
    </p:spTree>
    <p:extLst>
      <p:ext uri="{BB962C8B-B14F-4D97-AF65-F5344CB8AC3E}">
        <p14:creationId xmlns:p14="http://schemas.microsoft.com/office/powerpoint/2010/main" val="1303739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F5ED0-B6C4-44E9-B47E-B6E450A6C7A8}"/>
              </a:ext>
            </a:extLst>
          </p:cNvPr>
          <p:cNvSpPr>
            <a:spLocks noGrp="1"/>
          </p:cNvSpPr>
          <p:nvPr>
            <p:ph type="title"/>
          </p:nvPr>
        </p:nvSpPr>
        <p:spPr/>
        <p:txBody>
          <a:bodyPr/>
          <a:lstStyle/>
          <a:p>
            <a:r>
              <a:rPr lang="es-MX" sz="2800" dirty="0">
                <a:solidFill>
                  <a:srgbClr val="1F3864"/>
                </a:solidFill>
              </a:rPr>
              <a:t>Afectación en invertebrados</a:t>
            </a:r>
            <a:endParaRPr lang="es-CO" dirty="0"/>
          </a:p>
        </p:txBody>
      </p:sp>
      <p:sp>
        <p:nvSpPr>
          <p:cNvPr id="3" name="Marcador de texto 2">
            <a:extLst>
              <a:ext uri="{FF2B5EF4-FFF2-40B4-BE49-F238E27FC236}">
                <a16:creationId xmlns:a16="http://schemas.microsoft.com/office/drawing/2014/main" id="{3C2275D8-2E5A-4CD8-8A23-2FE8A84BCC0C}"/>
              </a:ext>
            </a:extLst>
          </p:cNvPr>
          <p:cNvSpPr>
            <a:spLocks noGrp="1"/>
          </p:cNvSpPr>
          <p:nvPr>
            <p:ph type="body" sz="quarter" idx="10"/>
          </p:nvPr>
        </p:nvSpPr>
        <p:spPr>
          <a:xfrm>
            <a:off x="838200" y="2550025"/>
            <a:ext cx="5057775" cy="3113356"/>
          </a:xfrm>
        </p:spPr>
        <p:txBody>
          <a:bodyPr/>
          <a:lstStyle/>
          <a:p>
            <a:pPr marL="0" indent="0" algn="just">
              <a:buNone/>
            </a:pPr>
            <a:r>
              <a:rPr lang="es-CO" sz="1800" dirty="0">
                <a:effectLst/>
                <a:latin typeface="Arial" panose="020B0604020202020204" pitchFamily="34" charset="0"/>
                <a:ea typeface="Calibri" panose="020F0502020204030204" pitchFamily="34" charset="0"/>
                <a:cs typeface="Times New Roman" panose="02020603050405020304" pitchFamily="18" charset="0"/>
              </a:rPr>
              <a:t>En organismos invertebrados, especialmente acuáticos como las ostras, se ha detectado que el mercurio es perjudicial durante el desarrollo larval.</a:t>
            </a:r>
          </a:p>
          <a:p>
            <a:pPr marL="0" indent="0" algn="just">
              <a:buNone/>
            </a:pPr>
            <a:r>
              <a:rPr lang="es-CO" sz="1800" dirty="0">
                <a:effectLst/>
                <a:latin typeface="Arial" panose="020B0604020202020204" pitchFamily="34" charset="0"/>
                <a:ea typeface="Calibri" panose="020F0502020204030204" pitchFamily="34" charset="0"/>
                <a:cs typeface="Times New Roman" panose="02020603050405020304" pitchFamily="18" charset="0"/>
              </a:rPr>
              <a:t>La mortalidad larval puede llegar al 50% cuando la concentración de mercurio alcanza 10 μg/l. </a:t>
            </a:r>
          </a:p>
          <a:p>
            <a:pPr marL="0" indent="0" algn="just">
              <a:buNone/>
            </a:pPr>
            <a:r>
              <a:rPr lang="es-CO" sz="1800" dirty="0">
                <a:ea typeface="Calibri" panose="020F0502020204030204" pitchFamily="34" charset="0"/>
                <a:cs typeface="Times New Roman" panose="02020603050405020304" pitchFamily="18" charset="0"/>
              </a:rPr>
              <a:t>L</a:t>
            </a:r>
            <a:r>
              <a:rPr lang="es-CO" sz="1800" dirty="0">
                <a:effectLst/>
                <a:latin typeface="Arial" panose="020B0604020202020204" pitchFamily="34" charset="0"/>
                <a:ea typeface="Calibri" panose="020F0502020204030204" pitchFamily="34" charset="0"/>
                <a:cs typeface="Times New Roman" panose="02020603050405020304" pitchFamily="18" charset="0"/>
              </a:rPr>
              <a:t>os límites de Hg en la fauna silvestre, se basa en la variación según la especie, la dieta, el estadio de desarrollo y el tipo de mercurio asimilado.</a:t>
            </a:r>
            <a:endParaRPr lang="es-CO" dirty="0"/>
          </a:p>
        </p:txBody>
      </p:sp>
      <p:pic>
        <p:nvPicPr>
          <p:cNvPr id="4" name="Imagen 3">
            <a:extLst>
              <a:ext uri="{FF2B5EF4-FFF2-40B4-BE49-F238E27FC236}">
                <a16:creationId xmlns:a16="http://schemas.microsoft.com/office/drawing/2014/main" id="{384FF552-B71C-4EAE-B067-33BDA234F4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79627" y="2565016"/>
            <a:ext cx="4555409" cy="2802893"/>
          </a:xfrm>
          <a:prstGeom prst="rect">
            <a:avLst/>
          </a:prstGeom>
          <a:noFill/>
        </p:spPr>
      </p:pic>
      <p:sp>
        <p:nvSpPr>
          <p:cNvPr id="6" name="CuadroTexto 5">
            <a:extLst>
              <a:ext uri="{FF2B5EF4-FFF2-40B4-BE49-F238E27FC236}">
                <a16:creationId xmlns:a16="http://schemas.microsoft.com/office/drawing/2014/main" id="{3ACE5F69-DC1E-41FE-AA3D-BF0A6A8B6CC1}"/>
              </a:ext>
            </a:extLst>
          </p:cNvPr>
          <p:cNvSpPr txBox="1"/>
          <p:nvPr/>
        </p:nvSpPr>
        <p:spPr>
          <a:xfrm>
            <a:off x="6505886" y="5367909"/>
            <a:ext cx="4847913" cy="770660"/>
          </a:xfrm>
          <a:prstGeom prst="rect">
            <a:avLst/>
          </a:prstGeom>
          <a:noFill/>
        </p:spPr>
        <p:txBody>
          <a:bodyPr wrap="square">
            <a:spAutoFit/>
          </a:bodyPr>
          <a:lstStyle/>
          <a:p>
            <a:pPr>
              <a:lnSpc>
                <a:spcPct val="114000"/>
              </a:lnSpc>
              <a:spcBef>
                <a:spcPts val="40"/>
              </a:spcBef>
              <a:spcAft>
                <a:spcPts val="900"/>
              </a:spcAft>
            </a:pPr>
            <a:r>
              <a:rPr lang="es-CO" sz="1100" dirty="0">
                <a:effectLst/>
                <a:latin typeface="Arial" panose="020B0604020202020204" pitchFamily="34" charset="0"/>
                <a:ea typeface="Calibri" panose="020F0502020204030204" pitchFamily="34" charset="0"/>
                <a:cs typeface="Arial" panose="020B0604020202020204" pitchFamily="34" charset="0"/>
              </a:rPr>
              <a:t>Fuente: Fuente: © Christian </a:t>
            </a:r>
            <a:r>
              <a:rPr lang="es-CO" sz="1100" dirty="0" err="1">
                <a:effectLst/>
                <a:latin typeface="Arial" panose="020B0604020202020204" pitchFamily="34" charset="0"/>
                <a:ea typeface="Calibri" panose="020F0502020204030204" pitchFamily="34" charset="0"/>
                <a:cs typeface="Arial" panose="020B0604020202020204" pitchFamily="34" charset="0"/>
              </a:rPr>
              <a:t>Sardet</a:t>
            </a:r>
            <a:r>
              <a:rPr lang="es-CO" sz="1100" dirty="0">
                <a:effectLst/>
                <a:latin typeface="Arial" panose="020B0604020202020204" pitchFamily="34" charset="0"/>
                <a:ea typeface="Calibri" panose="020F0502020204030204" pitchFamily="34" charset="0"/>
                <a:cs typeface="Arial" panose="020B0604020202020204" pitchFamily="34" charset="0"/>
              </a:rPr>
              <a:t>/CNRS/</a:t>
            </a:r>
            <a:r>
              <a:rPr lang="es-CO" sz="1100" dirty="0" err="1">
                <a:effectLst/>
                <a:latin typeface="Arial" panose="020B0604020202020204" pitchFamily="34" charset="0"/>
                <a:ea typeface="Calibri" panose="020F0502020204030204" pitchFamily="34" charset="0"/>
                <a:cs typeface="Arial" panose="020B0604020202020204" pitchFamily="34" charset="0"/>
              </a:rPr>
              <a:t>TaraOcean</a:t>
            </a:r>
            <a:r>
              <a:rPr lang="es-CO" sz="1100" dirty="0">
                <a:effectLst/>
                <a:latin typeface="Arial" panose="020B0604020202020204" pitchFamily="34" charset="0"/>
                <a:ea typeface="Calibri" panose="020F0502020204030204" pitchFamily="34" charset="0"/>
                <a:cs typeface="Arial" panose="020B0604020202020204" pitchFamily="34" charset="0"/>
              </a:rPr>
              <a:t> 2011. </a:t>
            </a:r>
            <a:r>
              <a:rPr lang="es-CO" sz="1100" dirty="0">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http://oceans.taraexpeditions.org/en/pto/copepodes-du-sud-de-patagonie/</a:t>
            </a:r>
            <a:endParaRPr lang="es-CO"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4000"/>
              </a:lnSpc>
              <a:spcAft>
                <a:spcPts val="900"/>
              </a:spcAft>
            </a:pPr>
            <a:r>
              <a:rPr lang="es-CO" sz="1100" dirty="0">
                <a:effectLst/>
                <a:latin typeface="Arial" panose="020B0604020202020204" pitchFamily="34" charset="0"/>
                <a:ea typeface="Calibri" panose="020F0502020204030204" pitchFamily="34" charset="0"/>
                <a:cs typeface="Arial" panose="020B0604020202020204" pitchFamily="34" charset="0"/>
              </a:rPr>
              <a:t> </a:t>
            </a:r>
          </a:p>
        </p:txBody>
      </p:sp>
      <p:cxnSp>
        <p:nvCxnSpPr>
          <p:cNvPr id="7" name="Google Shape;173;p9">
            <a:extLst>
              <a:ext uri="{FF2B5EF4-FFF2-40B4-BE49-F238E27FC236}">
                <a16:creationId xmlns:a16="http://schemas.microsoft.com/office/drawing/2014/main" id="{71B41C0A-9F37-4ED1-82EE-D72EF317BB7D}"/>
              </a:ext>
            </a:extLst>
          </p:cNvPr>
          <p:cNvCxnSpPr>
            <a:cxnSpLocks/>
          </p:cNvCxnSpPr>
          <p:nvPr/>
        </p:nvCxnSpPr>
        <p:spPr>
          <a:xfrm>
            <a:off x="3692750" y="1711345"/>
            <a:ext cx="4806499"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5087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2A40D0-AA3F-4A78-A52F-DE3E7B1707BD}"/>
              </a:ext>
            </a:extLst>
          </p:cNvPr>
          <p:cNvSpPr>
            <a:spLocks noGrp="1"/>
          </p:cNvSpPr>
          <p:nvPr>
            <p:ph type="title"/>
          </p:nvPr>
        </p:nvSpPr>
        <p:spPr>
          <a:xfrm>
            <a:off x="894636" y="774916"/>
            <a:ext cx="10515600" cy="1379454"/>
          </a:xfrm>
        </p:spPr>
        <p:txBody>
          <a:bodyPr/>
          <a:lstStyle/>
          <a:p>
            <a:r>
              <a:rPr lang="es-MX" sz="2800" dirty="0">
                <a:solidFill>
                  <a:srgbClr val="1F3864"/>
                </a:solidFill>
              </a:rPr>
              <a:t>Afectación en peces</a:t>
            </a:r>
            <a:endParaRPr lang="es-CO" dirty="0"/>
          </a:p>
        </p:txBody>
      </p:sp>
      <p:sp>
        <p:nvSpPr>
          <p:cNvPr id="3" name="Marcador de texto 2">
            <a:extLst>
              <a:ext uri="{FF2B5EF4-FFF2-40B4-BE49-F238E27FC236}">
                <a16:creationId xmlns:a16="http://schemas.microsoft.com/office/drawing/2014/main" id="{C44AFF8F-FD1C-4798-A58E-0677A0D93C94}"/>
              </a:ext>
            </a:extLst>
          </p:cNvPr>
          <p:cNvSpPr>
            <a:spLocks noGrp="1"/>
          </p:cNvSpPr>
          <p:nvPr>
            <p:ph type="body" sz="quarter" idx="10"/>
          </p:nvPr>
        </p:nvSpPr>
        <p:spPr>
          <a:xfrm>
            <a:off x="1038225" y="2351035"/>
            <a:ext cx="5057775" cy="3361525"/>
          </a:xfrm>
        </p:spPr>
        <p:txBody>
          <a:bodyPr>
            <a:noAutofit/>
          </a:bodyPr>
          <a:lstStyle/>
          <a:p>
            <a:pPr algn="just">
              <a:spcBef>
                <a:spcPts val="600"/>
              </a:spcBef>
              <a:buFont typeface="Wingdings" panose="05000000000000000000" pitchFamily="2" charset="2"/>
              <a:buChar char="v"/>
            </a:pPr>
            <a:r>
              <a:rPr lang="es-ES" dirty="0"/>
              <a:t>En las primeras etapas de vida, el Hg afecta el desarrollo embrionario, el crecimiento y la regulación hormonal. Particularmente en los peces, se presenta un problema con los organismos de mayor edad dado a que la concentración de Hg en los tejidos aumenta con el crecimiento, debido a la eliminación lenta del MeHg.</a:t>
            </a:r>
          </a:p>
          <a:p>
            <a:pPr marL="0" indent="0" algn="just">
              <a:spcBef>
                <a:spcPts val="600"/>
              </a:spcBef>
              <a:buNone/>
            </a:pPr>
            <a:endParaRPr lang="es-ES" dirty="0"/>
          </a:p>
          <a:p>
            <a:pPr algn="just">
              <a:spcBef>
                <a:spcPts val="600"/>
              </a:spcBef>
              <a:buFont typeface="Wingdings" panose="05000000000000000000" pitchFamily="2" charset="2"/>
              <a:buChar char="v"/>
            </a:pPr>
            <a:r>
              <a:rPr lang="es-ES" dirty="0"/>
              <a:t>Debido a que las cadenas alimenticias acuáticas suelen tener más eslabones o niveles que las terrestres (donde no es común que los depredadores se alimenten unos de otros), el Hg tiende a bio-magnificarse más en organismos acuáticos.</a:t>
            </a:r>
          </a:p>
          <a:p>
            <a:pPr marL="0" indent="0">
              <a:buNone/>
            </a:pPr>
            <a:endParaRPr lang="es-CO" dirty="0"/>
          </a:p>
        </p:txBody>
      </p:sp>
      <p:cxnSp>
        <p:nvCxnSpPr>
          <p:cNvPr id="6" name="Google Shape;173;p9">
            <a:extLst>
              <a:ext uri="{FF2B5EF4-FFF2-40B4-BE49-F238E27FC236}">
                <a16:creationId xmlns:a16="http://schemas.microsoft.com/office/drawing/2014/main" id="{68D98745-DE2E-4164-9897-29B8AFA49CAA}"/>
              </a:ext>
            </a:extLst>
          </p:cNvPr>
          <p:cNvCxnSpPr>
            <a:cxnSpLocks/>
          </p:cNvCxnSpPr>
          <p:nvPr/>
        </p:nvCxnSpPr>
        <p:spPr>
          <a:xfrm>
            <a:off x="4358640" y="1681848"/>
            <a:ext cx="3516999"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pic>
        <p:nvPicPr>
          <p:cNvPr id="10" name="Google Shape;175;p9">
            <a:extLst>
              <a:ext uri="{FF2B5EF4-FFF2-40B4-BE49-F238E27FC236}">
                <a16:creationId xmlns:a16="http://schemas.microsoft.com/office/drawing/2014/main" id="{3C6912AE-8FD8-4AAD-BD1C-D6DA28D0D7C4}"/>
              </a:ext>
            </a:extLst>
          </p:cNvPr>
          <p:cNvPicPr preferRelativeResize="0"/>
          <p:nvPr/>
        </p:nvPicPr>
        <p:blipFill rotWithShape="1">
          <a:blip r:embed="rId2">
            <a:alphaModFix/>
          </a:blip>
          <a:srcRect l="32390" t="9062" r="33695" b="16698"/>
          <a:stretch/>
        </p:blipFill>
        <p:spPr>
          <a:xfrm>
            <a:off x="6286193" y="1855970"/>
            <a:ext cx="4747567" cy="4227107"/>
          </a:xfrm>
          <a:prstGeom prst="rect">
            <a:avLst/>
          </a:prstGeom>
          <a:noFill/>
          <a:ln w="28575" cap="flat" cmpd="sng">
            <a:solidFill>
              <a:schemeClr val="dk1"/>
            </a:solidFill>
            <a:prstDash val="solid"/>
            <a:round/>
            <a:headEnd type="none" w="sm" len="sm"/>
            <a:tailEnd type="none" w="sm" len="sm"/>
          </a:ln>
        </p:spPr>
      </p:pic>
      <p:sp>
        <p:nvSpPr>
          <p:cNvPr id="11" name="Google Shape;176;p9">
            <a:extLst>
              <a:ext uri="{FF2B5EF4-FFF2-40B4-BE49-F238E27FC236}">
                <a16:creationId xmlns:a16="http://schemas.microsoft.com/office/drawing/2014/main" id="{9DB60170-8470-409C-B28B-F2F3A6B7F60B}"/>
              </a:ext>
            </a:extLst>
          </p:cNvPr>
          <p:cNvSpPr txBox="1"/>
          <p:nvPr/>
        </p:nvSpPr>
        <p:spPr>
          <a:xfrm>
            <a:off x="6152436" y="6110163"/>
            <a:ext cx="510700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000" dirty="0" err="1">
                <a:solidFill>
                  <a:schemeClr val="dk1"/>
                </a:solidFill>
                <a:latin typeface="Arial" panose="020B0604020202020204" pitchFamily="34" charset="0"/>
                <a:ea typeface="Calibri"/>
                <a:cs typeface="Arial" panose="020B0604020202020204" pitchFamily="34" charset="0"/>
                <a:sym typeface="Calibri"/>
              </a:rPr>
              <a:t>Fuente:</a:t>
            </a:r>
            <a:r>
              <a:rPr lang="es-MX" sz="1000" u="sng" dirty="0" err="1">
                <a:solidFill>
                  <a:schemeClr val="dk1"/>
                </a:solidFill>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https</a:t>
            </a:r>
            <a:r>
              <a:rPr lang="es-MX" sz="1000" u="sng" dirty="0">
                <a:solidFill>
                  <a:schemeClr val="dk1"/>
                </a:solidFill>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://es.wikipedia.org/wiki/</a:t>
            </a:r>
            <a:r>
              <a:rPr lang="es-MX" sz="1000" u="sng" dirty="0" err="1">
                <a:solidFill>
                  <a:schemeClr val="dk1"/>
                </a:solidFill>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Presencia_de_mercurio_en_peces</a:t>
            </a:r>
            <a:r>
              <a:rPr lang="es-MX" sz="1000" u="sng" dirty="0">
                <a:solidFill>
                  <a:schemeClr val="dk1"/>
                </a:solidFill>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#/media/Archivo:MercuryFoodChain-02.png</a:t>
            </a:r>
            <a:r>
              <a:rPr lang="es-MX" sz="1000" dirty="0">
                <a:solidFill>
                  <a:schemeClr val="dk1"/>
                </a:solidFill>
                <a:latin typeface="Arial" panose="020B0604020202020204" pitchFamily="34" charset="0"/>
                <a:ea typeface="Calibri"/>
                <a:cs typeface="Arial" panose="020B0604020202020204" pitchFamily="34" charset="0"/>
                <a:sym typeface="Calibri"/>
              </a:rPr>
              <a:t>. Presencia de mercurio en la cadena de alimentación. 2001, </a:t>
            </a:r>
            <a:endParaRPr sz="1000"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14672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8D8793-3C6F-4264-B8D1-02167A2E208A}"/>
              </a:ext>
            </a:extLst>
          </p:cNvPr>
          <p:cNvSpPr>
            <a:spLocks noGrp="1"/>
          </p:cNvSpPr>
          <p:nvPr>
            <p:ph type="title"/>
          </p:nvPr>
        </p:nvSpPr>
        <p:spPr/>
        <p:txBody>
          <a:bodyPr/>
          <a:lstStyle/>
          <a:p>
            <a:r>
              <a:rPr lang="es-MX" dirty="0">
                <a:solidFill>
                  <a:srgbClr val="1F3864"/>
                </a:solidFill>
              </a:rPr>
              <a:t>Afectación en aves</a:t>
            </a:r>
            <a:endParaRPr lang="es-CO" dirty="0"/>
          </a:p>
        </p:txBody>
      </p:sp>
      <p:cxnSp>
        <p:nvCxnSpPr>
          <p:cNvPr id="6" name="Google Shape;183;p10">
            <a:extLst>
              <a:ext uri="{FF2B5EF4-FFF2-40B4-BE49-F238E27FC236}">
                <a16:creationId xmlns:a16="http://schemas.microsoft.com/office/drawing/2014/main" id="{3C8B7E3D-62CE-4050-BA37-099407B1B0AD}"/>
              </a:ext>
            </a:extLst>
          </p:cNvPr>
          <p:cNvCxnSpPr>
            <a:cxnSpLocks/>
          </p:cNvCxnSpPr>
          <p:nvPr/>
        </p:nvCxnSpPr>
        <p:spPr>
          <a:xfrm>
            <a:off x="4468762" y="1707875"/>
            <a:ext cx="3244646"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11" name="Google Shape;182;p10">
            <a:extLst>
              <a:ext uri="{FF2B5EF4-FFF2-40B4-BE49-F238E27FC236}">
                <a16:creationId xmlns:a16="http://schemas.microsoft.com/office/drawing/2014/main" id="{3087804A-FE6C-4C7D-A93A-A8A5E7ED537C}"/>
              </a:ext>
            </a:extLst>
          </p:cNvPr>
          <p:cNvSpPr txBox="1">
            <a:spLocks/>
          </p:cNvSpPr>
          <p:nvPr/>
        </p:nvSpPr>
        <p:spPr>
          <a:xfrm>
            <a:off x="6753176" y="2706729"/>
            <a:ext cx="4840896" cy="2932682"/>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0"/>
              </a:spcBef>
              <a:buClr>
                <a:schemeClr val="dk1"/>
              </a:buClr>
              <a:buSzPts val="1900"/>
              <a:buFont typeface="Arial" panose="020B0604020202020204" pitchFamily="34" charset="0"/>
              <a:buNone/>
            </a:pPr>
            <a:r>
              <a:rPr lang="es-MX" sz="1600" dirty="0">
                <a:latin typeface="Arial"/>
                <a:ea typeface="Arial"/>
                <a:cs typeface="Arial"/>
                <a:sym typeface="Arial"/>
              </a:rPr>
              <a:t>En las aves se afecta el vuelo y el desarrollo embrionario, incluso desde concentraciones inferiores a 2 mg/kg, porque se adelgaza la cáscara de los huevos y se reduce la tasa de eclosión y sobrevivencia de los juveniles. Al igual que las aves, en otros animales vertebrados como anfibios y reptiles, se sospecha que muchas especies piscívoras pueden verse afectadas por la bio-acumulación de Hg.</a:t>
            </a:r>
            <a:endParaRPr lang="es-MX" sz="1600" dirty="0"/>
          </a:p>
        </p:txBody>
      </p:sp>
      <p:pic>
        <p:nvPicPr>
          <p:cNvPr id="12" name="Imagen 11">
            <a:extLst>
              <a:ext uri="{FF2B5EF4-FFF2-40B4-BE49-F238E27FC236}">
                <a16:creationId xmlns:a16="http://schemas.microsoft.com/office/drawing/2014/main" id="{AB57010A-635B-44CF-98EC-049EF5719299}"/>
              </a:ext>
            </a:extLst>
          </p:cNvPr>
          <p:cNvPicPr>
            <a:picLocks noChangeAspect="1"/>
          </p:cNvPicPr>
          <p:nvPr/>
        </p:nvPicPr>
        <p:blipFill rotWithShape="1">
          <a:blip r:embed="rId2"/>
          <a:srcRect l="9461" t="19472" r="33885" b="23064"/>
          <a:stretch/>
        </p:blipFill>
        <p:spPr>
          <a:xfrm>
            <a:off x="838200" y="2550025"/>
            <a:ext cx="5692256" cy="3246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CuadroTexto 12">
            <a:extLst>
              <a:ext uri="{FF2B5EF4-FFF2-40B4-BE49-F238E27FC236}">
                <a16:creationId xmlns:a16="http://schemas.microsoft.com/office/drawing/2014/main" id="{1E442513-0D3E-4CAB-AA26-011ED20E1C2C}"/>
              </a:ext>
            </a:extLst>
          </p:cNvPr>
          <p:cNvSpPr txBox="1"/>
          <p:nvPr/>
        </p:nvSpPr>
        <p:spPr>
          <a:xfrm>
            <a:off x="723444" y="5878181"/>
            <a:ext cx="6044479"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Fuente: https://sertv.gob.pa/crisolfm/mortandad-de-aves-en-costa-panamena-es-alarmante/</a:t>
            </a:r>
          </a:p>
        </p:txBody>
      </p:sp>
    </p:spTree>
    <p:extLst>
      <p:ext uri="{BB962C8B-B14F-4D97-AF65-F5344CB8AC3E}">
        <p14:creationId xmlns:p14="http://schemas.microsoft.com/office/powerpoint/2010/main" val="238410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4479A-78D5-48DE-8734-3BCFD76B643C}"/>
              </a:ext>
            </a:extLst>
          </p:cNvPr>
          <p:cNvSpPr>
            <a:spLocks noGrp="1"/>
          </p:cNvSpPr>
          <p:nvPr>
            <p:ph type="title"/>
          </p:nvPr>
        </p:nvSpPr>
        <p:spPr/>
        <p:txBody>
          <a:bodyPr/>
          <a:lstStyle/>
          <a:p>
            <a:r>
              <a:rPr lang="es-MX" sz="2800" dirty="0">
                <a:solidFill>
                  <a:srgbClr val="1F3864"/>
                </a:solidFill>
              </a:rPr>
              <a:t>Afectación en mamíferos</a:t>
            </a:r>
            <a:endParaRPr lang="es-CO" dirty="0"/>
          </a:p>
        </p:txBody>
      </p:sp>
      <p:cxnSp>
        <p:nvCxnSpPr>
          <p:cNvPr id="4" name="Google Shape;193;p11">
            <a:extLst>
              <a:ext uri="{FF2B5EF4-FFF2-40B4-BE49-F238E27FC236}">
                <a16:creationId xmlns:a16="http://schemas.microsoft.com/office/drawing/2014/main" id="{02E9FE5C-BB80-48D1-8B9A-6BC0614A7191}"/>
              </a:ext>
            </a:extLst>
          </p:cNvPr>
          <p:cNvCxnSpPr>
            <a:cxnSpLocks/>
          </p:cNvCxnSpPr>
          <p:nvPr/>
        </p:nvCxnSpPr>
        <p:spPr>
          <a:xfrm>
            <a:off x="3965458" y="1692800"/>
            <a:ext cx="4261083"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pSp>
        <p:nvGrpSpPr>
          <p:cNvPr id="5" name="Google Shape;195;p11">
            <a:extLst>
              <a:ext uri="{FF2B5EF4-FFF2-40B4-BE49-F238E27FC236}">
                <a16:creationId xmlns:a16="http://schemas.microsoft.com/office/drawing/2014/main" id="{7EC833F1-99C1-48A8-BFD6-A5F58A779101}"/>
              </a:ext>
            </a:extLst>
          </p:cNvPr>
          <p:cNvGrpSpPr/>
          <p:nvPr/>
        </p:nvGrpSpPr>
        <p:grpSpPr>
          <a:xfrm>
            <a:off x="808702" y="1855033"/>
            <a:ext cx="10400073" cy="4604763"/>
            <a:chOff x="-1" y="2856"/>
            <a:chExt cx="10734260" cy="5171078"/>
          </a:xfrm>
        </p:grpSpPr>
        <p:sp>
          <p:nvSpPr>
            <p:cNvPr id="6" name="Google Shape;196;p11">
              <a:extLst>
                <a:ext uri="{FF2B5EF4-FFF2-40B4-BE49-F238E27FC236}">
                  <a16:creationId xmlns:a16="http://schemas.microsoft.com/office/drawing/2014/main" id="{CB2A1517-ED5A-4D15-9154-E64226E189CF}"/>
                </a:ext>
              </a:extLst>
            </p:cNvPr>
            <p:cNvSpPr/>
            <p:nvPr/>
          </p:nvSpPr>
          <p:spPr>
            <a:xfrm rot="5400000">
              <a:off x="-288556" y="291413"/>
              <a:ext cx="1923707" cy="1346594"/>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1">
              <a:extLst>
                <a:ext uri="{FF2B5EF4-FFF2-40B4-BE49-F238E27FC236}">
                  <a16:creationId xmlns:a16="http://schemas.microsoft.com/office/drawing/2014/main" id="{62C3A9D8-7512-41AB-95F4-F90895307B39}"/>
                </a:ext>
              </a:extLst>
            </p:cNvPr>
            <p:cNvSpPr txBox="1"/>
            <p:nvPr/>
          </p:nvSpPr>
          <p:spPr>
            <a:xfrm>
              <a:off x="1" y="802765"/>
              <a:ext cx="1346594" cy="577113"/>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s-MX" sz="1500" dirty="0">
                  <a:solidFill>
                    <a:schemeClr val="lt1"/>
                  </a:solidFill>
                  <a:latin typeface="Arial" panose="020B0604020202020204" pitchFamily="34" charset="0"/>
                  <a:ea typeface="Calibri"/>
                  <a:cs typeface="Arial" panose="020B0604020202020204" pitchFamily="34" charset="0"/>
                  <a:sym typeface="Calibri"/>
                </a:rPr>
                <a:t>En los mamíferos el MeHg </a:t>
              </a:r>
              <a:endParaRPr sz="1500" dirty="0">
                <a:solidFill>
                  <a:schemeClr val="lt1"/>
                </a:solidFill>
                <a:latin typeface="Arial" panose="020B0604020202020204" pitchFamily="34" charset="0"/>
                <a:ea typeface="Calibri"/>
                <a:cs typeface="Arial" panose="020B0604020202020204" pitchFamily="34" charset="0"/>
                <a:sym typeface="Calibri"/>
              </a:endParaRPr>
            </a:p>
          </p:txBody>
        </p:sp>
        <p:sp>
          <p:nvSpPr>
            <p:cNvPr id="8" name="Google Shape;198;p11">
              <a:extLst>
                <a:ext uri="{FF2B5EF4-FFF2-40B4-BE49-F238E27FC236}">
                  <a16:creationId xmlns:a16="http://schemas.microsoft.com/office/drawing/2014/main" id="{EB5D0096-9591-4BB7-8161-D429AF832BC8}"/>
                </a:ext>
              </a:extLst>
            </p:cNvPr>
            <p:cNvSpPr/>
            <p:nvPr/>
          </p:nvSpPr>
          <p:spPr>
            <a:xfrm rot="5400000">
              <a:off x="5415222" y="-4065769"/>
              <a:ext cx="1250409" cy="9387665"/>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1">
              <a:extLst>
                <a:ext uri="{FF2B5EF4-FFF2-40B4-BE49-F238E27FC236}">
                  <a16:creationId xmlns:a16="http://schemas.microsoft.com/office/drawing/2014/main" id="{B91BE71E-BAA1-47F3-83DA-8B231393706E}"/>
                </a:ext>
              </a:extLst>
            </p:cNvPr>
            <p:cNvSpPr txBox="1"/>
            <p:nvPr/>
          </p:nvSpPr>
          <p:spPr>
            <a:xfrm>
              <a:off x="1346594" y="63899"/>
              <a:ext cx="9326625" cy="1128329"/>
            </a:xfrm>
            <a:prstGeom prst="rect">
              <a:avLst/>
            </a:prstGeom>
            <a:noFill/>
            <a:ln>
              <a:noFill/>
            </a:ln>
          </p:spPr>
          <p:txBody>
            <a:bodyPr spcFirstLastPara="1" wrap="square" lIns="113775" tIns="10150" rIns="10150" bIns="10150" anchor="ctr" anchorCtr="0">
              <a:noAutofit/>
            </a:bodyPr>
            <a:lstStyle/>
            <a:p>
              <a:pPr marL="171450" marR="0" lvl="1" indent="-171450" algn="just" rtl="0">
                <a:lnSpc>
                  <a:spcPct val="90000"/>
                </a:lnSpc>
                <a:spcBef>
                  <a:spcPts val="0"/>
                </a:spcBef>
                <a:spcAft>
                  <a:spcPts val="0"/>
                </a:spcAft>
                <a:buClr>
                  <a:schemeClr val="dk1"/>
                </a:buClr>
                <a:buSzPts val="1600"/>
                <a:buFont typeface="Calibri"/>
                <a:buChar char="•"/>
              </a:pPr>
              <a:r>
                <a:rPr lang="es-ES" sz="1600" b="0" i="0" u="none" strike="noStrike" cap="none" dirty="0">
                  <a:solidFill>
                    <a:schemeClr val="dk1"/>
                  </a:solidFill>
                  <a:latin typeface="Arial" panose="020B0604020202020204" pitchFamily="34" charset="0"/>
                  <a:ea typeface="Calibri"/>
                  <a:cs typeface="Arial" panose="020B0604020202020204" pitchFamily="34" charset="0"/>
                  <a:sym typeface="Calibri"/>
                </a:rPr>
                <a:t>Afecta negativamente el desarrollo del cerebro y el Hg inorgánico genera problemas renales. </a:t>
              </a:r>
              <a:r>
                <a:rPr lang="es-ES" sz="1600" dirty="0">
                  <a:solidFill>
                    <a:schemeClr val="dk1"/>
                  </a:solidFill>
                  <a:latin typeface="Arial" panose="020B0604020202020204" pitchFamily="34" charset="0"/>
                  <a:ea typeface="Calibri"/>
                  <a:cs typeface="Arial" panose="020B0604020202020204" pitchFamily="34" charset="0"/>
                  <a:sym typeface="Calibri"/>
                </a:rPr>
                <a:t>L</a:t>
              </a:r>
              <a:r>
                <a:rPr lang="es-ES" sz="1600" b="0" i="0" u="none" strike="noStrike" cap="none" dirty="0">
                  <a:solidFill>
                    <a:schemeClr val="dk1"/>
                  </a:solidFill>
                  <a:latin typeface="Arial" panose="020B0604020202020204" pitchFamily="34" charset="0"/>
                  <a:ea typeface="Calibri"/>
                  <a:cs typeface="Arial" panose="020B0604020202020204" pitchFamily="34" charset="0"/>
                  <a:sym typeface="Calibri"/>
                </a:rPr>
                <a:t>os animales más pequeños tal como visones y nutrias, son más susceptibles a los efectos del Hg. En algunas zonas de Groenlandia y el Ártico los niveles de Hg detectados en la foca anillada y la ballena blanca del Ártico han aumentado de dos a cuatro veces en los últimos 25 años.</a:t>
              </a:r>
            </a:p>
          </p:txBody>
        </p:sp>
        <p:sp>
          <p:nvSpPr>
            <p:cNvPr id="10" name="Google Shape;200;p11">
              <a:extLst>
                <a:ext uri="{FF2B5EF4-FFF2-40B4-BE49-F238E27FC236}">
                  <a16:creationId xmlns:a16="http://schemas.microsoft.com/office/drawing/2014/main" id="{1F3B0871-8E83-484F-B478-D4C293E2CF86}"/>
                </a:ext>
              </a:extLst>
            </p:cNvPr>
            <p:cNvSpPr/>
            <p:nvPr/>
          </p:nvSpPr>
          <p:spPr>
            <a:xfrm rot="5400000">
              <a:off x="-466393" y="1846270"/>
              <a:ext cx="2279378" cy="1346594"/>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1">
              <a:extLst>
                <a:ext uri="{FF2B5EF4-FFF2-40B4-BE49-F238E27FC236}">
                  <a16:creationId xmlns:a16="http://schemas.microsoft.com/office/drawing/2014/main" id="{41E54203-6A97-4185-AB22-AF52A7D00421}"/>
                </a:ext>
              </a:extLst>
            </p:cNvPr>
            <p:cNvSpPr txBox="1"/>
            <p:nvPr/>
          </p:nvSpPr>
          <p:spPr>
            <a:xfrm>
              <a:off x="1" y="2243227"/>
              <a:ext cx="1346594" cy="57711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dirty="0">
                <a:solidFill>
                  <a:schemeClr val="lt1"/>
                </a:solidFill>
                <a:latin typeface="Calibri"/>
                <a:ea typeface="Calibri"/>
                <a:cs typeface="Calibri"/>
                <a:sym typeface="Calibri"/>
              </a:endParaRPr>
            </a:p>
            <a:p>
              <a:pPr marL="0" marR="0" lvl="0" indent="0" algn="ctr" rtl="0">
                <a:lnSpc>
                  <a:spcPct val="90000"/>
                </a:lnSpc>
                <a:spcBef>
                  <a:spcPts val="490"/>
                </a:spcBef>
                <a:spcAft>
                  <a:spcPts val="0"/>
                </a:spcAft>
                <a:buClr>
                  <a:schemeClr val="lt1"/>
                </a:buClr>
                <a:buSzPts val="1400"/>
                <a:buFont typeface="Calibri"/>
                <a:buNone/>
              </a:pPr>
              <a:r>
                <a:rPr lang="es-MX" sz="1400" dirty="0">
                  <a:solidFill>
                    <a:schemeClr val="lt1"/>
                  </a:solidFill>
                  <a:latin typeface="Arial" panose="020B0604020202020204" pitchFamily="34" charset="0"/>
                  <a:ea typeface="Calibri"/>
                  <a:cs typeface="Arial" panose="020B0604020202020204" pitchFamily="34" charset="0"/>
                  <a:sym typeface="Calibri"/>
                </a:rPr>
                <a:t>El consumo de pescado y aguas contaminadas con Hg </a:t>
              </a:r>
              <a:endParaRPr sz="1400" dirty="0">
                <a:solidFill>
                  <a:schemeClr val="lt1"/>
                </a:solidFill>
                <a:latin typeface="Arial" panose="020B0604020202020204" pitchFamily="34" charset="0"/>
                <a:ea typeface="Calibri"/>
                <a:cs typeface="Arial" panose="020B0604020202020204" pitchFamily="34" charset="0"/>
                <a:sym typeface="Calibri"/>
              </a:endParaRPr>
            </a:p>
          </p:txBody>
        </p:sp>
        <p:sp>
          <p:nvSpPr>
            <p:cNvPr id="12" name="Google Shape;202;p11">
              <a:extLst>
                <a:ext uri="{FF2B5EF4-FFF2-40B4-BE49-F238E27FC236}">
                  <a16:creationId xmlns:a16="http://schemas.microsoft.com/office/drawing/2014/main" id="{7D357542-51D2-4535-86F8-B0965BF1E853}"/>
                </a:ext>
              </a:extLst>
            </p:cNvPr>
            <p:cNvSpPr/>
            <p:nvPr/>
          </p:nvSpPr>
          <p:spPr>
            <a:xfrm rot="5400000">
              <a:off x="5271533" y="-2516845"/>
              <a:ext cx="1537784" cy="9387663"/>
            </a:xfrm>
            <a:prstGeom prst="round2SameRect">
              <a:avLst>
                <a:gd name="adj1" fmla="val 0"/>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1">
              <a:extLst>
                <a:ext uri="{FF2B5EF4-FFF2-40B4-BE49-F238E27FC236}">
                  <a16:creationId xmlns:a16="http://schemas.microsoft.com/office/drawing/2014/main" id="{82E26040-A494-4D31-8788-6FEC1AF372DE}"/>
                </a:ext>
              </a:extLst>
            </p:cNvPr>
            <p:cNvSpPr txBox="1"/>
            <p:nvPr/>
          </p:nvSpPr>
          <p:spPr>
            <a:xfrm>
              <a:off x="1285556" y="1438271"/>
              <a:ext cx="9387664" cy="1507605"/>
            </a:xfrm>
            <a:prstGeom prst="rect">
              <a:avLst/>
            </a:prstGeom>
            <a:noFill/>
            <a:ln>
              <a:noFill/>
            </a:ln>
          </p:spPr>
          <p:txBody>
            <a:bodyPr spcFirstLastPara="1" wrap="square" lIns="113775" tIns="10150" rIns="10150" bIns="10150" anchor="ctr" anchorCtr="0">
              <a:noAutofit/>
            </a:bodyPr>
            <a:lstStyle/>
            <a:p>
              <a:pPr marL="171450" marR="0" lvl="1" indent="-171450" algn="just" rtl="0">
                <a:lnSpc>
                  <a:spcPct val="90000"/>
                </a:lnSpc>
                <a:spcBef>
                  <a:spcPts val="0"/>
                </a:spcBef>
                <a:spcAft>
                  <a:spcPts val="0"/>
                </a:spcAft>
                <a:buClr>
                  <a:schemeClr val="dk1"/>
                </a:buClr>
                <a:buSzPts val="1600"/>
                <a:buFont typeface="Calibri"/>
                <a:buChar char="•"/>
              </a:pPr>
              <a:r>
                <a:rPr lang="es-MX" sz="1600" dirty="0">
                  <a:solidFill>
                    <a:schemeClr val="dk1"/>
                  </a:solidFill>
                  <a:latin typeface="Arial" panose="020B0604020202020204" pitchFamily="34" charset="0"/>
                  <a:ea typeface="Calibri"/>
                  <a:cs typeface="Arial" panose="020B0604020202020204" pitchFamily="34" charset="0"/>
                  <a:sym typeface="Calibri"/>
                </a:rPr>
                <a:t>S</a:t>
              </a:r>
              <a:r>
                <a:rPr lang="es-MX" sz="1600" b="0" i="0" u="none" strike="noStrike" cap="none" dirty="0">
                  <a:solidFill>
                    <a:schemeClr val="dk1"/>
                  </a:solidFill>
                  <a:latin typeface="Arial" panose="020B0604020202020204" pitchFamily="34" charset="0"/>
                  <a:ea typeface="Calibri"/>
                  <a:cs typeface="Arial" panose="020B0604020202020204" pitchFamily="34" charset="0"/>
                  <a:sym typeface="Calibri"/>
                </a:rPr>
                <a:t>on dos vías muy frecuentes de exposición para otros mamíferos: los seres humanos. Debido a la permanente migración de muchas especies de peces entre mares y océanos, la bio-acumulación de Hg es muy alta.</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71450" marR="0" lvl="1" indent="-171450" algn="just" rtl="0">
                <a:lnSpc>
                  <a:spcPct val="90000"/>
                </a:lnSpc>
                <a:spcBef>
                  <a:spcPts val="240"/>
                </a:spcBef>
                <a:spcAft>
                  <a:spcPts val="0"/>
                </a:spcAft>
                <a:buClr>
                  <a:schemeClr val="dk1"/>
                </a:buClr>
                <a:buSzPts val="1600"/>
                <a:buFont typeface="Calibri"/>
                <a:buChar char="•"/>
              </a:pPr>
              <a:r>
                <a:rPr lang="es-MX" sz="1600" b="0" i="0" u="none" strike="noStrike" cap="none" dirty="0">
                  <a:solidFill>
                    <a:schemeClr val="dk1"/>
                  </a:solidFill>
                  <a:latin typeface="Arial" panose="020B0604020202020204" pitchFamily="34" charset="0"/>
                  <a:ea typeface="Calibri"/>
                  <a:cs typeface="Arial" panose="020B0604020202020204" pitchFamily="34" charset="0"/>
                  <a:sym typeface="Calibri"/>
                </a:rPr>
                <a:t>Al sobrepasar los límites de concentración de mercurio, se puede presentar intoxicación aguda, silicosis, daños neurológicos, renales y cardiovasculares y agotamiento físico crónico.</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204;p11">
              <a:extLst>
                <a:ext uri="{FF2B5EF4-FFF2-40B4-BE49-F238E27FC236}">
                  <a16:creationId xmlns:a16="http://schemas.microsoft.com/office/drawing/2014/main" id="{408A0AF1-F7C3-4BCB-8222-70A72D23F149}"/>
                </a:ext>
              </a:extLst>
            </p:cNvPr>
            <p:cNvSpPr/>
            <p:nvPr/>
          </p:nvSpPr>
          <p:spPr>
            <a:xfrm rot="5400000">
              <a:off x="-370119" y="3457221"/>
              <a:ext cx="2086833" cy="1346594"/>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1">
              <a:extLst>
                <a:ext uri="{FF2B5EF4-FFF2-40B4-BE49-F238E27FC236}">
                  <a16:creationId xmlns:a16="http://schemas.microsoft.com/office/drawing/2014/main" id="{38BED04E-1FA8-4C41-94F5-09E8802E6580}"/>
                </a:ext>
              </a:extLst>
            </p:cNvPr>
            <p:cNvSpPr txBox="1"/>
            <p:nvPr/>
          </p:nvSpPr>
          <p:spPr>
            <a:xfrm>
              <a:off x="1" y="3908775"/>
              <a:ext cx="1346594" cy="57711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MX" sz="1400" dirty="0">
                  <a:solidFill>
                    <a:schemeClr val="lt1"/>
                  </a:solidFill>
                  <a:latin typeface="Arial" panose="020B0604020202020204" pitchFamily="34" charset="0"/>
                  <a:ea typeface="Calibri"/>
                  <a:cs typeface="Arial" panose="020B0604020202020204" pitchFamily="34" charset="0"/>
                  <a:sym typeface="Calibri"/>
                </a:rPr>
                <a:t>Resolución 2115 de 2007 y 022 de 2012 </a:t>
              </a:r>
              <a:endParaRPr sz="1400" dirty="0">
                <a:solidFill>
                  <a:schemeClr val="lt1"/>
                </a:solidFill>
                <a:latin typeface="Arial" panose="020B0604020202020204" pitchFamily="34" charset="0"/>
                <a:ea typeface="Calibri"/>
                <a:cs typeface="Arial" panose="020B0604020202020204" pitchFamily="34" charset="0"/>
                <a:sym typeface="Calibri"/>
              </a:endParaRPr>
            </a:p>
          </p:txBody>
        </p:sp>
        <p:sp>
          <p:nvSpPr>
            <p:cNvPr id="16" name="Google Shape;206;p11">
              <a:extLst>
                <a:ext uri="{FF2B5EF4-FFF2-40B4-BE49-F238E27FC236}">
                  <a16:creationId xmlns:a16="http://schemas.microsoft.com/office/drawing/2014/main" id="{F558324E-51A8-416D-8DFD-8F3797717E0D}"/>
                </a:ext>
              </a:extLst>
            </p:cNvPr>
            <p:cNvSpPr/>
            <p:nvPr/>
          </p:nvSpPr>
          <p:spPr>
            <a:xfrm rot="5400000">
              <a:off x="5341031" y="-907337"/>
              <a:ext cx="1398787" cy="9387665"/>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1">
              <a:extLst>
                <a:ext uri="{FF2B5EF4-FFF2-40B4-BE49-F238E27FC236}">
                  <a16:creationId xmlns:a16="http://schemas.microsoft.com/office/drawing/2014/main" id="{637144FD-30AB-466B-9CD8-46C3CF251E4A}"/>
                </a:ext>
              </a:extLst>
            </p:cNvPr>
            <p:cNvSpPr txBox="1"/>
            <p:nvPr/>
          </p:nvSpPr>
          <p:spPr>
            <a:xfrm>
              <a:off x="1316075" y="3249918"/>
              <a:ext cx="9326625" cy="1128329"/>
            </a:xfrm>
            <a:prstGeom prst="rect">
              <a:avLst/>
            </a:prstGeom>
            <a:noFill/>
            <a:ln>
              <a:noFill/>
            </a:ln>
          </p:spPr>
          <p:txBody>
            <a:bodyPr spcFirstLastPara="1" wrap="square" lIns="113775" tIns="10150" rIns="10150" bIns="10150" anchor="ctr" anchorCtr="0">
              <a:noAutofit/>
            </a:bodyPr>
            <a:lstStyle/>
            <a:p>
              <a:pPr marL="171450" marR="0" lvl="1" indent="-171450" algn="just" rtl="0">
                <a:lnSpc>
                  <a:spcPct val="90000"/>
                </a:lnSpc>
                <a:spcBef>
                  <a:spcPts val="0"/>
                </a:spcBef>
                <a:spcAft>
                  <a:spcPts val="0"/>
                </a:spcAft>
                <a:buClr>
                  <a:schemeClr val="dk1"/>
                </a:buClr>
                <a:buSzPts val="1600"/>
                <a:buFont typeface="Calibri"/>
                <a:buChar char="•"/>
              </a:pPr>
              <a:r>
                <a:rPr lang="es-MX" sz="1600" b="0" i="0" u="none" strike="noStrike" cap="none" dirty="0">
                  <a:solidFill>
                    <a:schemeClr val="dk1"/>
                  </a:solidFill>
                  <a:latin typeface="Arial" panose="020B0604020202020204" pitchFamily="34" charset="0"/>
                  <a:ea typeface="Calibri"/>
                  <a:cs typeface="Arial" panose="020B0604020202020204" pitchFamily="34" charset="0"/>
                  <a:sym typeface="Calibri"/>
                </a:rPr>
                <a:t>El límite permisible de </a:t>
              </a:r>
              <a:r>
                <a:rPr lang="es-MX" sz="1600" dirty="0">
                  <a:solidFill>
                    <a:schemeClr val="dk1"/>
                  </a:solidFill>
                  <a:latin typeface="Arial" panose="020B0604020202020204" pitchFamily="34" charset="0"/>
                  <a:ea typeface="Calibri"/>
                  <a:cs typeface="Arial" panose="020B0604020202020204" pitchFamily="34" charset="0"/>
                  <a:sym typeface="Calibri"/>
                </a:rPr>
                <a:t>mercurio</a:t>
              </a:r>
              <a:r>
                <a:rPr lang="es-MX" sz="1600" b="0" i="0" u="none" strike="noStrike" cap="none" dirty="0">
                  <a:solidFill>
                    <a:schemeClr val="dk1"/>
                  </a:solidFill>
                  <a:latin typeface="Arial" panose="020B0604020202020204" pitchFamily="34" charset="0"/>
                  <a:ea typeface="Calibri"/>
                  <a:cs typeface="Arial" panose="020B0604020202020204" pitchFamily="34" charset="0"/>
                  <a:sym typeface="Calibri"/>
                </a:rPr>
                <a:t> en agua es de 1 µg/l y en los tejidos de peces para consumo de 0,5 mg/kg. </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71450" marR="0" lvl="1" indent="-171450" algn="just" rtl="0">
                <a:lnSpc>
                  <a:spcPct val="90000"/>
                </a:lnSpc>
                <a:spcBef>
                  <a:spcPts val="240"/>
                </a:spcBef>
                <a:spcAft>
                  <a:spcPts val="0"/>
                </a:spcAft>
                <a:buClr>
                  <a:schemeClr val="dk1"/>
                </a:buClr>
                <a:buSzPts val="1600"/>
                <a:buFont typeface="Calibri"/>
                <a:buChar char="•"/>
              </a:pPr>
              <a:r>
                <a:rPr lang="es-MX" sz="1600" b="0" i="0" u="none" strike="noStrike" cap="none" dirty="0">
                  <a:solidFill>
                    <a:schemeClr val="dk1"/>
                  </a:solidFill>
                  <a:latin typeface="Arial" panose="020B0604020202020204" pitchFamily="34" charset="0"/>
                  <a:ea typeface="Calibri"/>
                  <a:cs typeface="Arial" panose="020B0604020202020204" pitchFamily="34" charset="0"/>
                  <a:sym typeface="Calibri"/>
                </a:rPr>
                <a:t>Los niveles de Hg en los músculos de peces depredadores de agua dulce destinados al consumo humano deben estar entre 0,077 y 0,30 ppm.</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grpSp>
    </p:spTree>
    <p:extLst>
      <p:ext uri="{BB962C8B-B14F-4D97-AF65-F5344CB8AC3E}">
        <p14:creationId xmlns:p14="http://schemas.microsoft.com/office/powerpoint/2010/main" val="38882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3D9CB-BBEA-4148-B873-E4A61DC2ED1C}"/>
              </a:ext>
            </a:extLst>
          </p:cNvPr>
          <p:cNvSpPr>
            <a:spLocks noGrp="1"/>
          </p:cNvSpPr>
          <p:nvPr>
            <p:ph type="title"/>
          </p:nvPr>
        </p:nvSpPr>
        <p:spPr/>
        <p:txBody>
          <a:bodyPr/>
          <a:lstStyle/>
          <a:p>
            <a:r>
              <a:rPr lang="es-MX" sz="2800" dirty="0">
                <a:solidFill>
                  <a:srgbClr val="1F3864"/>
                </a:solidFill>
              </a:rPr>
              <a:t>Afectación en la flora</a:t>
            </a:r>
            <a:endParaRPr lang="es-CO" dirty="0"/>
          </a:p>
        </p:txBody>
      </p:sp>
      <p:sp>
        <p:nvSpPr>
          <p:cNvPr id="3" name="Marcador de texto 2">
            <a:extLst>
              <a:ext uri="{FF2B5EF4-FFF2-40B4-BE49-F238E27FC236}">
                <a16:creationId xmlns:a16="http://schemas.microsoft.com/office/drawing/2014/main" id="{8B148812-4EE5-40D6-946F-B9D8DA8D72CD}"/>
              </a:ext>
            </a:extLst>
          </p:cNvPr>
          <p:cNvSpPr>
            <a:spLocks noGrp="1"/>
          </p:cNvSpPr>
          <p:nvPr>
            <p:ph type="body" sz="quarter" idx="10"/>
          </p:nvPr>
        </p:nvSpPr>
        <p:spPr>
          <a:xfrm>
            <a:off x="838200" y="2550024"/>
            <a:ext cx="5057775" cy="2759395"/>
          </a:xfrm>
        </p:spPr>
        <p:txBody>
          <a:bodyPr>
            <a:noAutofit/>
          </a:bodyPr>
          <a:lstStyle/>
          <a:p>
            <a:pPr lvl="0" algn="just" rtl="0">
              <a:lnSpc>
                <a:spcPct val="120000"/>
              </a:lnSpc>
              <a:spcBef>
                <a:spcPts val="0"/>
              </a:spcBef>
              <a:spcAft>
                <a:spcPts val="0"/>
              </a:spcAft>
              <a:buClr>
                <a:schemeClr val="dk1"/>
              </a:buClr>
              <a:buSzPts val="2200"/>
              <a:buFont typeface="Wingdings" panose="05000000000000000000" pitchFamily="2" charset="2"/>
              <a:buChar char="v"/>
            </a:pPr>
            <a:r>
              <a:rPr lang="es-ES" dirty="0">
                <a:latin typeface="Arial"/>
                <a:ea typeface="Arial"/>
                <a:cs typeface="Arial"/>
                <a:sym typeface="Arial"/>
              </a:rPr>
              <a:t> En las plantas acuáticas, incluyendo las macroalgas, la germinación se reduce por concentraciones alrededor de 1 mg/l de Hg inorgánico.</a:t>
            </a:r>
          </a:p>
          <a:p>
            <a:pPr marL="0" lvl="0" indent="0" algn="just" rtl="0">
              <a:lnSpc>
                <a:spcPct val="120000"/>
              </a:lnSpc>
              <a:spcBef>
                <a:spcPts val="0"/>
              </a:spcBef>
              <a:spcAft>
                <a:spcPts val="0"/>
              </a:spcAft>
              <a:buClr>
                <a:schemeClr val="dk1"/>
              </a:buClr>
              <a:buSzPts val="2200"/>
              <a:buNone/>
            </a:pPr>
            <a:endParaRPr lang="es-ES" dirty="0">
              <a:latin typeface="Arial"/>
              <a:ea typeface="Arial"/>
              <a:cs typeface="Arial"/>
              <a:sym typeface="Arial"/>
            </a:endParaRPr>
          </a:p>
          <a:p>
            <a:pPr lvl="0" algn="just" rtl="0">
              <a:lnSpc>
                <a:spcPct val="120000"/>
              </a:lnSpc>
              <a:spcBef>
                <a:spcPts val="0"/>
              </a:spcBef>
              <a:spcAft>
                <a:spcPts val="0"/>
              </a:spcAft>
              <a:buClr>
                <a:schemeClr val="dk1"/>
              </a:buClr>
              <a:buSzPts val="2200"/>
              <a:buFont typeface="Wingdings" panose="05000000000000000000" pitchFamily="2" charset="2"/>
              <a:buChar char="v"/>
            </a:pPr>
            <a:r>
              <a:rPr lang="es-ES" dirty="0">
                <a:latin typeface="Arial"/>
                <a:ea typeface="Arial"/>
                <a:cs typeface="Arial"/>
                <a:sym typeface="Arial"/>
              </a:rPr>
              <a:t> Las plantas terrestres (vasculares y briofitas) son más sensibles al Hg que circula en la atmósfera que al depositado en el suelo porque la capacidad de absorción de Hg por las raíces es baja.</a:t>
            </a:r>
            <a:endParaRPr lang="es-ES" dirty="0"/>
          </a:p>
          <a:p>
            <a:pPr marL="0" indent="0">
              <a:buNone/>
            </a:pPr>
            <a:endParaRPr lang="es-CO" dirty="0"/>
          </a:p>
        </p:txBody>
      </p:sp>
      <p:cxnSp>
        <p:nvCxnSpPr>
          <p:cNvPr id="4" name="Google Shape;193;p11">
            <a:extLst>
              <a:ext uri="{FF2B5EF4-FFF2-40B4-BE49-F238E27FC236}">
                <a16:creationId xmlns:a16="http://schemas.microsoft.com/office/drawing/2014/main" id="{6B01251C-69F9-4E29-B8FC-CBB4908F0985}"/>
              </a:ext>
            </a:extLst>
          </p:cNvPr>
          <p:cNvCxnSpPr>
            <a:cxnSpLocks/>
          </p:cNvCxnSpPr>
          <p:nvPr/>
        </p:nvCxnSpPr>
        <p:spPr>
          <a:xfrm>
            <a:off x="4283941" y="1707548"/>
            <a:ext cx="3624117"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pic>
        <p:nvPicPr>
          <p:cNvPr id="8" name="Google Shape;216;p12">
            <a:extLst>
              <a:ext uri="{FF2B5EF4-FFF2-40B4-BE49-F238E27FC236}">
                <a16:creationId xmlns:a16="http://schemas.microsoft.com/office/drawing/2014/main" id="{92D9F49C-29FC-4D70-9616-F6F46655CB73}"/>
              </a:ext>
            </a:extLst>
          </p:cNvPr>
          <p:cNvPicPr preferRelativeResize="0"/>
          <p:nvPr/>
        </p:nvPicPr>
        <p:blipFill rotWithShape="1">
          <a:blip r:embed="rId2">
            <a:alphaModFix/>
          </a:blip>
          <a:srcRect l="11194" t="31570" r="45373" b="18194"/>
          <a:stretch/>
        </p:blipFill>
        <p:spPr>
          <a:xfrm>
            <a:off x="6096000" y="2090495"/>
            <a:ext cx="5257801" cy="3513887"/>
          </a:xfrm>
          <a:prstGeom prst="rect">
            <a:avLst/>
          </a:prstGeom>
          <a:noFill/>
          <a:ln w="28575" cap="flat" cmpd="sng">
            <a:solidFill>
              <a:schemeClr val="dk1"/>
            </a:solidFill>
            <a:prstDash val="solid"/>
            <a:round/>
            <a:headEnd type="none" w="sm" len="sm"/>
            <a:tailEnd type="none" w="sm" len="sm"/>
          </a:ln>
        </p:spPr>
      </p:pic>
      <p:sp>
        <p:nvSpPr>
          <p:cNvPr id="9" name="Google Shape;217;p12">
            <a:extLst>
              <a:ext uri="{FF2B5EF4-FFF2-40B4-BE49-F238E27FC236}">
                <a16:creationId xmlns:a16="http://schemas.microsoft.com/office/drawing/2014/main" id="{CDC62001-15E4-4736-AC20-D8A8A5DC2B39}"/>
              </a:ext>
            </a:extLst>
          </p:cNvPr>
          <p:cNvSpPr txBox="1"/>
          <p:nvPr/>
        </p:nvSpPr>
        <p:spPr>
          <a:xfrm>
            <a:off x="5978015" y="5681514"/>
            <a:ext cx="637978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dirty="0">
                <a:latin typeface="Arial" panose="020B0604020202020204" pitchFamily="34" charset="0"/>
                <a:ea typeface="Calibri"/>
                <a:cs typeface="Arial" panose="020B0604020202020204" pitchFamily="34" charset="0"/>
                <a:sym typeface="Calibri"/>
              </a:rPr>
              <a:t>Fuente: mineriambiental.blogspot.com.co</a:t>
            </a:r>
            <a:endParaRPr sz="1100" dirty="0">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97016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ECC7F-E278-4485-9230-E8BD6B04D9D4}"/>
              </a:ext>
            </a:extLst>
          </p:cNvPr>
          <p:cNvSpPr>
            <a:spLocks noGrp="1"/>
          </p:cNvSpPr>
          <p:nvPr>
            <p:ph type="title"/>
          </p:nvPr>
        </p:nvSpPr>
        <p:spPr/>
        <p:txBody>
          <a:bodyPr/>
          <a:lstStyle/>
          <a:p>
            <a:pPr algn="l"/>
            <a:r>
              <a:rPr lang="es-CO" dirty="0">
                <a:solidFill>
                  <a:srgbClr val="C00000"/>
                </a:solidFill>
                <a:ea typeface="Calibri"/>
                <a:sym typeface="Calibri"/>
              </a:rPr>
              <a:t>             IMPORTANTE</a:t>
            </a:r>
            <a:endParaRPr lang="es-CO" dirty="0"/>
          </a:p>
        </p:txBody>
      </p:sp>
      <p:sp>
        <p:nvSpPr>
          <p:cNvPr id="3" name="Marcador de texto 2">
            <a:extLst>
              <a:ext uri="{FF2B5EF4-FFF2-40B4-BE49-F238E27FC236}">
                <a16:creationId xmlns:a16="http://schemas.microsoft.com/office/drawing/2014/main" id="{CBDC9FBC-D1AC-49F7-BABB-995D3604387C}"/>
              </a:ext>
            </a:extLst>
          </p:cNvPr>
          <p:cNvSpPr>
            <a:spLocks noGrp="1"/>
          </p:cNvSpPr>
          <p:nvPr>
            <p:ph type="body" sz="quarter" idx="10"/>
          </p:nvPr>
        </p:nvSpPr>
        <p:spPr>
          <a:xfrm>
            <a:off x="1095529" y="2513656"/>
            <a:ext cx="4148290" cy="1830688"/>
          </a:xfrm>
        </p:spPr>
        <p:txBody>
          <a:bodyPr/>
          <a:lstStyle/>
          <a:p>
            <a:pPr marL="0" lvl="0" indent="0" algn="just" rtl="0">
              <a:lnSpc>
                <a:spcPct val="90000"/>
              </a:lnSpc>
              <a:spcBef>
                <a:spcPts val="0"/>
              </a:spcBef>
              <a:spcAft>
                <a:spcPts val="0"/>
              </a:spcAft>
              <a:buClr>
                <a:schemeClr val="dk1"/>
              </a:buClr>
              <a:buSzPct val="100000"/>
              <a:buNone/>
            </a:pPr>
            <a:r>
              <a:rPr lang="es-MX" dirty="0"/>
              <a:t>Recuerde que para completar el curso debe desarrollar todas las actividades de cada módulo.</a:t>
            </a:r>
          </a:p>
          <a:p>
            <a:pPr marL="0" lvl="0" indent="0" algn="just" rtl="0">
              <a:lnSpc>
                <a:spcPct val="90000"/>
              </a:lnSpc>
              <a:spcBef>
                <a:spcPts val="1000"/>
              </a:spcBef>
              <a:spcAft>
                <a:spcPts val="0"/>
              </a:spcAft>
              <a:buClr>
                <a:schemeClr val="dk1"/>
              </a:buClr>
              <a:buSzPct val="100000"/>
              <a:buNone/>
            </a:pPr>
            <a:endParaRPr lang="es-MX" dirty="0"/>
          </a:p>
          <a:p>
            <a:pPr marL="285750" lvl="0" indent="-285750" algn="just" rtl="0">
              <a:lnSpc>
                <a:spcPct val="90000"/>
              </a:lnSpc>
              <a:spcBef>
                <a:spcPts val="1000"/>
              </a:spcBef>
              <a:spcAft>
                <a:spcPts val="0"/>
              </a:spcAft>
              <a:buClr>
                <a:schemeClr val="dk1"/>
              </a:buClr>
              <a:buSzPct val="100000"/>
              <a:buFont typeface="Wingdings" panose="05000000000000000000" pitchFamily="2" charset="2"/>
              <a:buChar char="v"/>
            </a:pPr>
            <a:r>
              <a:rPr lang="es-MX" dirty="0"/>
              <a:t> Y tener una calificación mínima de 70, en la evaluación, para aprobar. </a:t>
            </a:r>
          </a:p>
        </p:txBody>
      </p:sp>
      <p:cxnSp>
        <p:nvCxnSpPr>
          <p:cNvPr id="5" name="Google Shape;186;p13">
            <a:extLst>
              <a:ext uri="{FF2B5EF4-FFF2-40B4-BE49-F238E27FC236}">
                <a16:creationId xmlns:a16="http://schemas.microsoft.com/office/drawing/2014/main" id="{11B5293C-BB09-4823-B601-7135A3D9AADA}"/>
              </a:ext>
            </a:extLst>
          </p:cNvPr>
          <p:cNvCxnSpPr>
            <a:cxnSpLocks/>
          </p:cNvCxnSpPr>
          <p:nvPr/>
        </p:nvCxnSpPr>
        <p:spPr>
          <a:xfrm>
            <a:off x="838200" y="2165684"/>
            <a:ext cx="0" cy="2863516"/>
          </a:xfrm>
          <a:prstGeom prst="straightConnector1">
            <a:avLst/>
          </a:prstGeom>
          <a:noFill/>
          <a:ln w="38100" cap="flat" cmpd="sng">
            <a:solidFill>
              <a:srgbClr val="C00000"/>
            </a:solidFill>
            <a:prstDash val="dashDot"/>
            <a:miter lim="800000"/>
            <a:headEnd type="none" w="sm" len="sm"/>
            <a:tailEnd type="none" w="sm" len="sm"/>
          </a:ln>
        </p:spPr>
      </p:cxnSp>
      <p:pic>
        <p:nvPicPr>
          <p:cNvPr id="6" name="Google Shape;193;p14" descr="Bombilla en fondo amarillo con rayos de luz y cable pintados">
            <a:extLst>
              <a:ext uri="{FF2B5EF4-FFF2-40B4-BE49-F238E27FC236}">
                <a16:creationId xmlns:a16="http://schemas.microsoft.com/office/drawing/2014/main" id="{10B3A1E4-766E-4598-95F3-843CC69095BE}"/>
              </a:ext>
            </a:extLst>
          </p:cNvPr>
          <p:cNvPicPr preferRelativeResize="0"/>
          <p:nvPr/>
        </p:nvPicPr>
        <p:blipFill rotWithShape="1">
          <a:blip r:embed="rId2">
            <a:alphaModFix/>
          </a:blip>
          <a:srcRect l="36558" r="-1" b="-1"/>
          <a:stretch/>
        </p:blipFill>
        <p:spPr>
          <a:xfrm>
            <a:off x="5501148" y="971871"/>
            <a:ext cx="5538019" cy="4678283"/>
          </a:xfrm>
          <a:prstGeom prst="rect">
            <a:avLst/>
          </a:prstGeom>
          <a:noFill/>
          <a:ln w="12700">
            <a:solidFill>
              <a:srgbClr val="C00000"/>
            </a:solidFill>
          </a:ln>
        </p:spPr>
      </p:pic>
    </p:spTree>
    <p:extLst>
      <p:ext uri="{BB962C8B-B14F-4D97-AF65-F5344CB8AC3E}">
        <p14:creationId xmlns:p14="http://schemas.microsoft.com/office/powerpoint/2010/main" val="2601148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64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223EB9-3490-7A43-8930-1C8563576845}"/>
              </a:ext>
            </a:extLst>
          </p:cNvPr>
          <p:cNvSpPr>
            <a:spLocks noGrp="1"/>
          </p:cNvSpPr>
          <p:nvPr>
            <p:ph type="ctrTitle"/>
          </p:nvPr>
        </p:nvSpPr>
        <p:spPr>
          <a:xfrm>
            <a:off x="1524000" y="2541319"/>
            <a:ext cx="9144000" cy="1074078"/>
          </a:xfrm>
        </p:spPr>
        <p:txBody>
          <a:bodyPr>
            <a:normAutofit/>
          </a:bodyPr>
          <a:lstStyle/>
          <a:p>
            <a:r>
              <a:rPr lang="es-MX" sz="2800" dirty="0">
                <a:solidFill>
                  <a:prstClr val="white"/>
                </a:solidFill>
              </a:rPr>
              <a:t>Curso Virtual de Vigilancia del riesgo ambiental a la exposición por mercurio y sus efectos en la salud</a:t>
            </a:r>
            <a:endParaRPr lang="es-ES_tradnl" sz="2800" dirty="0"/>
          </a:p>
        </p:txBody>
      </p:sp>
      <p:sp>
        <p:nvSpPr>
          <p:cNvPr id="5" name="Subtitle 4">
            <a:extLst>
              <a:ext uri="{FF2B5EF4-FFF2-40B4-BE49-F238E27FC236}">
                <a16:creationId xmlns:a16="http://schemas.microsoft.com/office/drawing/2014/main" id="{72AB45BC-B687-834C-AFED-EF3E9DA92C24}"/>
              </a:ext>
            </a:extLst>
          </p:cNvPr>
          <p:cNvSpPr>
            <a:spLocks noGrp="1"/>
          </p:cNvSpPr>
          <p:nvPr>
            <p:ph type="subTitle" idx="1"/>
          </p:nvPr>
        </p:nvSpPr>
        <p:spPr/>
        <p:txBody>
          <a:bodyPr/>
          <a:lstStyle/>
          <a:p>
            <a:r>
              <a:rPr lang="es-MX" dirty="0"/>
              <a:t>Grupo Factores de Riesgo Ambiental</a:t>
            </a:r>
          </a:p>
          <a:p>
            <a:r>
              <a:rPr lang="es-MX" dirty="0"/>
              <a:t>Dirección de Vigilancia y Análisis del Riesgo en Salud Pública</a:t>
            </a:r>
          </a:p>
          <a:p>
            <a:r>
              <a:rPr lang="es-MX" dirty="0"/>
              <a:t>Junio 2021 - Versión 1.0</a:t>
            </a:r>
          </a:p>
        </p:txBody>
      </p:sp>
    </p:spTree>
    <p:extLst>
      <p:ext uri="{BB962C8B-B14F-4D97-AF65-F5344CB8AC3E}">
        <p14:creationId xmlns:p14="http://schemas.microsoft.com/office/powerpoint/2010/main" val="368096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1" descr="Imagen que contiene indicador, dispositivo, vara&#10;&#10;Descripción generada automáticamente"/>
          <p:cNvPicPr preferRelativeResize="0"/>
          <p:nvPr/>
        </p:nvPicPr>
        <p:blipFill rotWithShape="1">
          <a:blip r:embed="rId3">
            <a:alphaModFix/>
          </a:blip>
          <a:srcRect/>
          <a:stretch/>
        </p:blipFill>
        <p:spPr>
          <a:xfrm>
            <a:off x="6096000" y="1257598"/>
            <a:ext cx="4900459" cy="4561822"/>
          </a:xfrm>
          <a:prstGeom prst="rect">
            <a:avLst/>
          </a:prstGeom>
          <a:noFill/>
          <a:ln w="12700">
            <a:solidFill>
              <a:schemeClr val="tx1"/>
            </a:solidFill>
          </a:ln>
        </p:spPr>
      </p:pic>
      <p:sp>
        <p:nvSpPr>
          <p:cNvPr id="53" name="Google Shape;53;p1"/>
          <p:cNvSpPr txBox="1">
            <a:spLocks noGrp="1"/>
          </p:cNvSpPr>
          <p:nvPr>
            <p:ph type="body" idx="1"/>
          </p:nvPr>
        </p:nvSpPr>
        <p:spPr>
          <a:xfrm>
            <a:off x="781665" y="2138521"/>
            <a:ext cx="4900459" cy="368089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F5496"/>
              </a:buClr>
              <a:buSzPts val="2500"/>
              <a:buNone/>
            </a:pPr>
            <a:endParaRPr lang="es-CO" sz="2800" b="1" dirty="0">
              <a:solidFill>
                <a:srgbClr val="2F5496"/>
              </a:solidFill>
              <a:latin typeface="Arial"/>
              <a:ea typeface="Arial"/>
              <a:cs typeface="Arial"/>
              <a:sym typeface="Arial"/>
            </a:endParaRPr>
          </a:p>
          <a:p>
            <a:pPr marL="0" lvl="0" indent="0" algn="ctr" rtl="0">
              <a:lnSpc>
                <a:spcPct val="90000"/>
              </a:lnSpc>
              <a:spcBef>
                <a:spcPts val="0"/>
              </a:spcBef>
              <a:spcAft>
                <a:spcPts val="0"/>
              </a:spcAft>
              <a:buClr>
                <a:srgbClr val="2F5496"/>
              </a:buClr>
              <a:buSzPts val="2500"/>
              <a:buNone/>
            </a:pPr>
            <a:endParaRPr sz="2800" dirty="0"/>
          </a:p>
          <a:p>
            <a:pPr marL="0" lvl="0" indent="0" algn="ctr" rtl="0">
              <a:lnSpc>
                <a:spcPct val="90000"/>
              </a:lnSpc>
              <a:spcBef>
                <a:spcPts val="1000"/>
              </a:spcBef>
              <a:spcAft>
                <a:spcPts val="0"/>
              </a:spcAft>
              <a:buClr>
                <a:srgbClr val="2F5496"/>
              </a:buClr>
              <a:buSzPts val="2800"/>
              <a:buNone/>
            </a:pPr>
            <a:r>
              <a:rPr lang="es-CO" sz="2800" b="1" dirty="0">
                <a:solidFill>
                  <a:srgbClr val="2F5496"/>
                </a:solidFill>
              </a:rPr>
              <a:t>V</a:t>
            </a:r>
            <a:r>
              <a:rPr lang="es-CO" sz="2800" b="1" dirty="0">
                <a:solidFill>
                  <a:srgbClr val="2F5496"/>
                </a:solidFill>
                <a:latin typeface="Arial"/>
                <a:ea typeface="Arial"/>
                <a:cs typeface="Arial"/>
                <a:sym typeface="Arial"/>
              </a:rPr>
              <a:t>igilancia del riesgo ambiental a la exposición por mercurio y sus efectos en salud</a:t>
            </a:r>
            <a:endParaRPr dirty="0">
              <a:solidFill>
                <a:srgbClr val="2F5496"/>
              </a:solidFill>
            </a:endParaRPr>
          </a:p>
        </p:txBody>
      </p:sp>
      <p:sp>
        <p:nvSpPr>
          <p:cNvPr id="8" name="CuadroTexto 7">
            <a:extLst>
              <a:ext uri="{FF2B5EF4-FFF2-40B4-BE49-F238E27FC236}">
                <a16:creationId xmlns:a16="http://schemas.microsoft.com/office/drawing/2014/main" id="{CE8FFFC4-FCE7-4485-9A28-D483851FC50C}"/>
              </a:ext>
            </a:extLst>
          </p:cNvPr>
          <p:cNvSpPr txBox="1"/>
          <p:nvPr/>
        </p:nvSpPr>
        <p:spPr>
          <a:xfrm>
            <a:off x="5974709" y="5897015"/>
            <a:ext cx="6098344" cy="261610"/>
          </a:xfrm>
          <a:prstGeom prst="rect">
            <a:avLst/>
          </a:prstGeom>
          <a:noFill/>
        </p:spPr>
        <p:txBody>
          <a:bodyPr wrap="square">
            <a:spAutoFit/>
          </a:bodyPr>
          <a:lstStyle/>
          <a:p>
            <a:pPr marL="0" marR="0" lvl="0" indent="0" algn="l" rtl="0">
              <a:spcBef>
                <a:spcPts val="0"/>
              </a:spcBef>
              <a:spcAft>
                <a:spcPts val="0"/>
              </a:spcAft>
              <a:buNone/>
            </a:pPr>
            <a:r>
              <a:rPr lang="es-MX" sz="1100" b="0" i="0" u="none" strike="noStrike" cap="none" dirty="0">
                <a:solidFill>
                  <a:schemeClr val="tx1"/>
                </a:solidFill>
                <a:latin typeface="Arial" panose="020B0604020202020204" pitchFamily="34" charset="0"/>
                <a:ea typeface="Calibri"/>
                <a:cs typeface="Arial" panose="020B0604020202020204" pitchFamily="34" charset="0"/>
                <a:sym typeface="Calibri"/>
              </a:rPr>
              <a:t>Fuente: https://www.shutterstock.com/</a:t>
            </a:r>
            <a:endParaRPr lang="es-MX" sz="1100" dirty="0">
              <a:solidFill>
                <a:schemeClr val="tx1"/>
              </a:solidFill>
              <a:latin typeface="Arial" panose="020B0604020202020204" pitchFamily="34" charset="0"/>
              <a:ea typeface="Calibri"/>
              <a:cs typeface="Arial" panose="020B0604020202020204" pitchFamily="34" charset="0"/>
              <a:sym typeface="Calibri"/>
            </a:endParaRPr>
          </a:p>
        </p:txBody>
      </p:sp>
      <p:cxnSp>
        <p:nvCxnSpPr>
          <p:cNvPr id="11" name="Google Shape;84;p4">
            <a:extLst>
              <a:ext uri="{FF2B5EF4-FFF2-40B4-BE49-F238E27FC236}">
                <a16:creationId xmlns:a16="http://schemas.microsoft.com/office/drawing/2014/main" id="{F7DE49F2-E100-4F1A-B5AA-A0FDA0EC2C01}"/>
              </a:ext>
            </a:extLst>
          </p:cNvPr>
          <p:cNvCxnSpPr>
            <a:cxnSpLocks/>
          </p:cNvCxnSpPr>
          <p:nvPr/>
        </p:nvCxnSpPr>
        <p:spPr>
          <a:xfrm>
            <a:off x="893726" y="2029206"/>
            <a:ext cx="4676335" cy="0"/>
          </a:xfrm>
          <a:prstGeom prst="straightConnector1">
            <a:avLst/>
          </a:prstGeom>
          <a:noFill/>
          <a:ln w="28575" cap="flat" cmpd="sng">
            <a:solidFill>
              <a:schemeClr val="accent4"/>
            </a:solidFill>
            <a:prstDash val="solid"/>
            <a:miter lim="800000"/>
            <a:headEnd type="none" w="sm" len="sm"/>
            <a:tailEnd type="none" w="sm" len="sm"/>
          </a:ln>
        </p:spPr>
      </p:cxnSp>
      <p:cxnSp>
        <p:nvCxnSpPr>
          <p:cNvPr id="13" name="Google Shape;84;p4">
            <a:extLst>
              <a:ext uri="{FF2B5EF4-FFF2-40B4-BE49-F238E27FC236}">
                <a16:creationId xmlns:a16="http://schemas.microsoft.com/office/drawing/2014/main" id="{D71CB625-8E5F-46F7-B10A-0DC289581316}"/>
              </a:ext>
            </a:extLst>
          </p:cNvPr>
          <p:cNvCxnSpPr>
            <a:cxnSpLocks/>
          </p:cNvCxnSpPr>
          <p:nvPr/>
        </p:nvCxnSpPr>
        <p:spPr>
          <a:xfrm>
            <a:off x="893726" y="1634626"/>
            <a:ext cx="4676335" cy="0"/>
          </a:xfrm>
          <a:prstGeom prst="straightConnector1">
            <a:avLst/>
          </a:prstGeom>
          <a:noFill/>
          <a:ln w="28575" cap="flat" cmpd="sng">
            <a:solidFill>
              <a:schemeClr val="accent4"/>
            </a:solidFill>
            <a:prstDash val="solid"/>
            <a:miter lim="800000"/>
            <a:headEnd type="none" w="sm" len="sm"/>
            <a:tailEnd type="none" w="sm" len="sm"/>
          </a:ln>
        </p:spPr>
      </p:cxnSp>
      <p:sp>
        <p:nvSpPr>
          <p:cNvPr id="2" name="CuadroTexto 1">
            <a:extLst>
              <a:ext uri="{FF2B5EF4-FFF2-40B4-BE49-F238E27FC236}">
                <a16:creationId xmlns:a16="http://schemas.microsoft.com/office/drawing/2014/main" id="{D8AA8496-9504-418E-842F-16453DF3CB84}"/>
              </a:ext>
            </a:extLst>
          </p:cNvPr>
          <p:cNvSpPr txBox="1"/>
          <p:nvPr/>
        </p:nvSpPr>
        <p:spPr>
          <a:xfrm>
            <a:off x="9439430" y="6224750"/>
            <a:ext cx="1770036" cy="276999"/>
          </a:xfrm>
          <a:prstGeom prst="rect">
            <a:avLst/>
          </a:prstGeom>
          <a:noFill/>
        </p:spPr>
        <p:txBody>
          <a:bodyPr wrap="none" rtlCol="0">
            <a:spAutoFit/>
          </a:bodyPr>
          <a:lstStyle/>
          <a:p>
            <a:r>
              <a:rPr lang="es-MX" sz="1200" dirty="0">
                <a:latin typeface="Arial" panose="020B0604020202020204" pitchFamily="34" charset="0"/>
                <a:cs typeface="Arial" panose="020B0604020202020204" pitchFamily="34" charset="0"/>
              </a:rPr>
              <a:t>Junio 2021, versión 1.0</a:t>
            </a:r>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BE8E04F-9105-4AD1-85BA-2D0E0E04F818}"/>
              </a:ext>
            </a:extLst>
          </p:cNvPr>
          <p:cNvSpPr>
            <a:spLocks noGrp="1"/>
          </p:cNvSpPr>
          <p:nvPr>
            <p:ph type="title"/>
          </p:nvPr>
        </p:nvSpPr>
        <p:spPr/>
        <p:txBody>
          <a:bodyPr/>
          <a:lstStyle/>
          <a:p>
            <a:r>
              <a:rPr lang="es-CO" dirty="0">
                <a:solidFill>
                  <a:srgbClr val="2F5496"/>
                </a:solidFill>
              </a:rPr>
              <a:t>Unidad 2. Efectos del mercurio en el medio ambiente</a:t>
            </a:r>
            <a:endParaRPr lang="es-CO" dirty="0"/>
          </a:p>
        </p:txBody>
      </p:sp>
      <p:cxnSp>
        <p:nvCxnSpPr>
          <p:cNvPr id="7" name="Google Shape;84;p4">
            <a:extLst>
              <a:ext uri="{FF2B5EF4-FFF2-40B4-BE49-F238E27FC236}">
                <a16:creationId xmlns:a16="http://schemas.microsoft.com/office/drawing/2014/main" id="{B376F15C-126A-4FBE-BF93-301F38A2EC92}"/>
              </a:ext>
            </a:extLst>
          </p:cNvPr>
          <p:cNvCxnSpPr>
            <a:cxnSpLocks/>
          </p:cNvCxnSpPr>
          <p:nvPr/>
        </p:nvCxnSpPr>
        <p:spPr>
          <a:xfrm>
            <a:off x="1562745" y="1704963"/>
            <a:ext cx="9065302" cy="0"/>
          </a:xfrm>
          <a:prstGeom prst="straightConnector1">
            <a:avLst/>
          </a:prstGeom>
          <a:noFill/>
          <a:ln w="28575" cap="flat" cmpd="sng">
            <a:solidFill>
              <a:schemeClr val="accent4"/>
            </a:solidFill>
            <a:prstDash val="solid"/>
            <a:miter lim="800000"/>
            <a:headEnd type="none" w="sm" len="sm"/>
            <a:tailEnd type="none" w="sm" len="sm"/>
          </a:ln>
        </p:spPr>
      </p:cxnSp>
      <p:sp>
        <p:nvSpPr>
          <p:cNvPr id="8" name="CuadroTexto 7">
            <a:extLst>
              <a:ext uri="{FF2B5EF4-FFF2-40B4-BE49-F238E27FC236}">
                <a16:creationId xmlns:a16="http://schemas.microsoft.com/office/drawing/2014/main" id="{3A969C7A-2B5A-4922-9753-D457CAA98C48}"/>
              </a:ext>
            </a:extLst>
          </p:cNvPr>
          <p:cNvSpPr txBox="1"/>
          <p:nvPr/>
        </p:nvSpPr>
        <p:spPr>
          <a:xfrm>
            <a:off x="1419276" y="2623697"/>
            <a:ext cx="9352240" cy="1208792"/>
          </a:xfrm>
          <a:prstGeom prst="rect">
            <a:avLst/>
          </a:prstGeom>
          <a:noFill/>
        </p:spPr>
        <p:txBody>
          <a:bodyPr wrap="none" rtlCol="0">
            <a:spAutoFit/>
          </a:bodyPr>
          <a:lstStyle/>
          <a:p>
            <a:pPr algn="ctr"/>
            <a:r>
              <a:rPr lang="es-MX" sz="2800" b="1" dirty="0">
                <a:latin typeface="Arial" panose="020B0604020202020204" pitchFamily="34" charset="0"/>
                <a:cs typeface="Arial" panose="020B0604020202020204" pitchFamily="34" charset="0"/>
              </a:rPr>
              <a:t>Resultados de aprendizaje</a:t>
            </a:r>
          </a:p>
          <a:p>
            <a:pPr algn="just">
              <a:lnSpc>
                <a:spcPct val="114000"/>
              </a:lnSpc>
              <a:spcAft>
                <a:spcPts val="9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4000"/>
              </a:lnSpc>
              <a:spcAft>
                <a:spcPts val="900"/>
              </a:spcAft>
              <a:buFont typeface="Wingdings" panose="05000000000000000000" pitchFamily="2" charset="2"/>
              <a:buChar char="v"/>
            </a:pPr>
            <a:r>
              <a:rPr lang="es-CO" sz="1600" dirty="0">
                <a:effectLst/>
                <a:latin typeface="Arial" panose="020B0604020202020204" pitchFamily="34" charset="0"/>
                <a:ea typeface="Calibri" panose="020F0502020204030204" pitchFamily="34" charset="0"/>
                <a:cs typeface="Noto Sans Symbols"/>
              </a:rPr>
              <a:t>Comprender las consecuencias de la exposición a mercurio y los efectos en el medio ambiente</a:t>
            </a:r>
            <a:r>
              <a:rPr lang="es-CO" sz="1600" dirty="0">
                <a:solidFill>
                  <a:srgbClr val="000000"/>
                </a:solidFill>
                <a:effectLst/>
                <a:latin typeface="Arial" panose="020B0604020202020204" pitchFamily="34" charset="0"/>
                <a:ea typeface="Noto Sans Symbols"/>
                <a:cs typeface="Arial" panose="020B0604020202020204" pitchFamily="34" charset="0"/>
              </a:rPr>
              <a:t>.</a:t>
            </a:r>
            <a:r>
              <a:rPr lang="es-MX"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73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D3C3556-0271-4CFF-8E48-E71F534D3062}"/>
              </a:ext>
            </a:extLst>
          </p:cNvPr>
          <p:cNvSpPr>
            <a:spLocks noGrp="1"/>
          </p:cNvSpPr>
          <p:nvPr>
            <p:ph type="title"/>
          </p:nvPr>
        </p:nvSpPr>
        <p:spPr/>
        <p:txBody>
          <a:bodyPr/>
          <a:lstStyle/>
          <a:p>
            <a:r>
              <a:rPr lang="es-MX" kern="0" dirty="0">
                <a:solidFill>
                  <a:srgbClr val="1F3864"/>
                </a:solidFill>
                <a:latin typeface="Arial "/>
                <a:cs typeface="Calibri"/>
              </a:rPr>
              <a:t>Conceptos generales</a:t>
            </a:r>
            <a:endParaRPr lang="es-CO" kern="0" dirty="0">
              <a:solidFill>
                <a:srgbClr val="1F3864"/>
              </a:solidFill>
              <a:latin typeface="Arial "/>
              <a:cs typeface="Calibri"/>
            </a:endParaRPr>
          </a:p>
        </p:txBody>
      </p:sp>
      <p:sp>
        <p:nvSpPr>
          <p:cNvPr id="5" name="Marcador de texto 4">
            <a:extLst>
              <a:ext uri="{FF2B5EF4-FFF2-40B4-BE49-F238E27FC236}">
                <a16:creationId xmlns:a16="http://schemas.microsoft.com/office/drawing/2014/main" id="{A76E9C87-0E47-4DAD-9664-A40557B2C430}"/>
              </a:ext>
            </a:extLst>
          </p:cNvPr>
          <p:cNvSpPr>
            <a:spLocks noGrp="1"/>
          </p:cNvSpPr>
          <p:nvPr>
            <p:ph type="body" sz="quarter" idx="10"/>
          </p:nvPr>
        </p:nvSpPr>
        <p:spPr>
          <a:xfrm>
            <a:off x="6368844" y="2513286"/>
            <a:ext cx="4984955" cy="3127972"/>
          </a:xfrm>
        </p:spPr>
        <p:txBody>
          <a:bodyPr>
            <a:noAutofit/>
          </a:bodyPr>
          <a:lstStyle/>
          <a:p>
            <a:pPr marL="0" indent="0" algn="just">
              <a:lnSpc>
                <a:spcPct val="100000"/>
              </a:lnSpc>
              <a:buNone/>
            </a:pPr>
            <a:r>
              <a:rPr lang="es-ES" dirty="0"/>
              <a:t>El ciclo biogeoquímico del mercurio ha sido alterado por las actividades productivas humanas, de manera que se han cambiado los patrones espaciales y temporales de sus fuentes y sumideros, aumentando los impactos en los ecosistemas y la biota.</a:t>
            </a:r>
          </a:p>
          <a:p>
            <a:pPr marL="0" indent="0" algn="just">
              <a:lnSpc>
                <a:spcPct val="100000"/>
              </a:lnSpc>
              <a:spcBef>
                <a:spcPts val="0"/>
              </a:spcBef>
              <a:buNone/>
            </a:pPr>
            <a:endParaRPr lang="es-ES" dirty="0"/>
          </a:p>
          <a:p>
            <a:pPr marL="0" indent="0" algn="just">
              <a:lnSpc>
                <a:spcPct val="100000"/>
              </a:lnSpc>
              <a:spcBef>
                <a:spcPts val="0"/>
              </a:spcBef>
              <a:buNone/>
            </a:pPr>
            <a:r>
              <a:rPr lang="es-ES" dirty="0"/>
              <a:t>Según el PNUMA, la emisión de Hg a la atmósfera es la fuente más importante de contaminación ambiental, aunque también existen vertimientos directos al suelo y al agua. Uno de los principales problemas de la contaminación por Hg es que puede depositarse rápidamente a grandes distancias.</a:t>
            </a:r>
          </a:p>
        </p:txBody>
      </p:sp>
      <p:pic>
        <p:nvPicPr>
          <p:cNvPr id="6" name="Google Shape;117;p3">
            <a:extLst>
              <a:ext uri="{FF2B5EF4-FFF2-40B4-BE49-F238E27FC236}">
                <a16:creationId xmlns:a16="http://schemas.microsoft.com/office/drawing/2014/main" id="{0B6B4C16-2501-4F49-9938-3E40F860BE42}"/>
              </a:ext>
            </a:extLst>
          </p:cNvPr>
          <p:cNvPicPr preferRelativeResize="0"/>
          <p:nvPr/>
        </p:nvPicPr>
        <p:blipFill rotWithShape="1">
          <a:blip r:embed="rId2">
            <a:alphaModFix/>
          </a:blip>
          <a:srcRect l="28384" t="26245" r="30654" b="27783"/>
          <a:stretch/>
        </p:blipFill>
        <p:spPr>
          <a:xfrm>
            <a:off x="838201" y="2432171"/>
            <a:ext cx="5257799" cy="3290203"/>
          </a:xfrm>
          <a:prstGeom prst="rect">
            <a:avLst/>
          </a:prstGeom>
          <a:noFill/>
          <a:ln w="28575" cap="flat" cmpd="sng">
            <a:solidFill>
              <a:schemeClr val="dk1"/>
            </a:solidFill>
            <a:prstDash val="solid"/>
            <a:round/>
            <a:headEnd type="none" w="sm" len="sm"/>
            <a:tailEnd type="none" w="sm" len="sm"/>
          </a:ln>
        </p:spPr>
      </p:pic>
      <p:sp>
        <p:nvSpPr>
          <p:cNvPr id="7" name="Google Shape;119;p3">
            <a:extLst>
              <a:ext uri="{FF2B5EF4-FFF2-40B4-BE49-F238E27FC236}">
                <a16:creationId xmlns:a16="http://schemas.microsoft.com/office/drawing/2014/main" id="{0AB3FE42-5B6B-4055-BF70-DA9586D1723C}"/>
              </a:ext>
            </a:extLst>
          </p:cNvPr>
          <p:cNvSpPr txBox="1"/>
          <p:nvPr/>
        </p:nvSpPr>
        <p:spPr>
          <a:xfrm>
            <a:off x="732656" y="5773437"/>
            <a:ext cx="5363344"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Fuente: Inventario nacional de emisiones de Mercurio y productos que contienen  Mercurio </a:t>
            </a:r>
            <a:endParaRPr sz="1100"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8" name="Google Shape;118;p3">
            <a:extLst>
              <a:ext uri="{FF2B5EF4-FFF2-40B4-BE49-F238E27FC236}">
                <a16:creationId xmlns:a16="http://schemas.microsoft.com/office/drawing/2014/main" id="{C1682750-487A-4610-B524-747FB86B4CE7}"/>
              </a:ext>
            </a:extLst>
          </p:cNvPr>
          <p:cNvCxnSpPr>
            <a:cxnSpLocks/>
          </p:cNvCxnSpPr>
          <p:nvPr/>
        </p:nvCxnSpPr>
        <p:spPr>
          <a:xfrm>
            <a:off x="4316437" y="1719555"/>
            <a:ext cx="3559126"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2521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9B193-6055-45F2-9BBC-A9289EC933DD}"/>
              </a:ext>
            </a:extLst>
          </p:cNvPr>
          <p:cNvSpPr>
            <a:spLocks noGrp="1"/>
          </p:cNvSpPr>
          <p:nvPr>
            <p:ph type="title"/>
          </p:nvPr>
        </p:nvSpPr>
        <p:spPr/>
        <p:txBody>
          <a:bodyPr/>
          <a:lstStyle/>
          <a:p>
            <a:r>
              <a:rPr lang="es-MX" sz="2800" dirty="0">
                <a:solidFill>
                  <a:srgbClr val="1F3864"/>
                </a:solidFill>
              </a:rPr>
              <a:t>Efectos en el aire</a:t>
            </a:r>
            <a:endParaRPr lang="es-CO" dirty="0"/>
          </a:p>
        </p:txBody>
      </p:sp>
      <p:sp>
        <p:nvSpPr>
          <p:cNvPr id="3" name="Marcador de texto 2">
            <a:extLst>
              <a:ext uri="{FF2B5EF4-FFF2-40B4-BE49-F238E27FC236}">
                <a16:creationId xmlns:a16="http://schemas.microsoft.com/office/drawing/2014/main" id="{4C23C243-983F-4C64-AD21-6CB02A986A33}"/>
              </a:ext>
            </a:extLst>
          </p:cNvPr>
          <p:cNvSpPr>
            <a:spLocks noGrp="1"/>
          </p:cNvSpPr>
          <p:nvPr>
            <p:ph type="body" sz="quarter" idx="10"/>
          </p:nvPr>
        </p:nvSpPr>
        <p:spPr>
          <a:xfrm>
            <a:off x="897192" y="2314057"/>
            <a:ext cx="10282084" cy="3521745"/>
          </a:xfrm>
        </p:spPr>
        <p:txBody>
          <a:bodyPr>
            <a:normAutofit/>
          </a:bodyPr>
          <a:lstStyle/>
          <a:p>
            <a:pPr marL="0" marR="0" lvl="0" indent="0" algn="just" rtl="0">
              <a:lnSpc>
                <a:spcPct val="100000"/>
              </a:lnSpc>
              <a:spcBef>
                <a:spcPts val="0"/>
              </a:spcBef>
              <a:spcAft>
                <a:spcPts val="0"/>
              </a:spcAft>
              <a:buNone/>
            </a:pPr>
            <a:r>
              <a:rPr lang="es-ES" sz="1700" dirty="0">
                <a:solidFill>
                  <a:schemeClr val="dk1"/>
                </a:solidFill>
                <a:ea typeface="Calibri"/>
                <a:sym typeface="Calibri"/>
              </a:rPr>
              <a:t>Las emisiones globales de mercurio, a la atmósfera, se han calculado en 8300 ton/año, de las que 2000 - 6000 ton/año son de origen humano. Las fuentes de emisión antropogénica de Hg al aire son:</a:t>
            </a:r>
            <a:endParaRPr lang="es-ES" sz="1700" dirty="0"/>
          </a:p>
          <a:p>
            <a:pPr marL="0" marR="0" lvl="0" indent="0" algn="just" rtl="0">
              <a:lnSpc>
                <a:spcPct val="100000"/>
              </a:lnSpc>
              <a:spcBef>
                <a:spcPts val="0"/>
              </a:spcBef>
              <a:spcAft>
                <a:spcPts val="0"/>
              </a:spcAft>
              <a:buNone/>
            </a:pPr>
            <a:r>
              <a:rPr lang="es-ES" sz="1700" dirty="0">
                <a:solidFill>
                  <a:schemeClr val="dk1"/>
                </a:solidFill>
                <a:ea typeface="Calibri"/>
                <a:sym typeface="Calibri"/>
              </a:rPr>
              <a:t> </a:t>
            </a:r>
            <a:endParaRPr lang="es-ES" sz="1700" dirty="0"/>
          </a:p>
          <a:p>
            <a:pPr marL="722313" marR="0" lvl="0" algn="just" rtl="0">
              <a:lnSpc>
                <a:spcPct val="100000"/>
              </a:lnSpc>
              <a:spcBef>
                <a:spcPts val="0"/>
              </a:spcBef>
              <a:spcAft>
                <a:spcPts val="0"/>
              </a:spcAft>
              <a:buFont typeface="Wingdings" panose="05000000000000000000" pitchFamily="2" charset="2"/>
              <a:buChar char="v"/>
            </a:pPr>
            <a:r>
              <a:rPr lang="es-ES" sz="1700" dirty="0">
                <a:solidFill>
                  <a:schemeClr val="dk1"/>
                </a:solidFill>
                <a:ea typeface="Calibri"/>
                <a:sym typeface="Calibri"/>
              </a:rPr>
              <a:t>Quema de petróleo y de madera.</a:t>
            </a:r>
          </a:p>
          <a:p>
            <a:pPr marL="722313" marR="0" lvl="0" algn="just" rtl="0">
              <a:lnSpc>
                <a:spcPct val="100000"/>
              </a:lnSpc>
              <a:spcBef>
                <a:spcPts val="0"/>
              </a:spcBef>
              <a:spcAft>
                <a:spcPts val="0"/>
              </a:spcAft>
              <a:buFont typeface="Wingdings" panose="05000000000000000000" pitchFamily="2" charset="2"/>
              <a:buChar char="v"/>
            </a:pPr>
            <a:r>
              <a:rPr lang="es-ES" sz="1700" dirty="0">
                <a:solidFill>
                  <a:schemeClr val="dk1"/>
                </a:solidFill>
                <a:ea typeface="Calibri"/>
                <a:sym typeface="Calibri"/>
              </a:rPr>
              <a:t>Quema de residuos que contienen Hg.</a:t>
            </a:r>
          </a:p>
          <a:p>
            <a:pPr marL="722313" marR="0" lvl="0" algn="just" rtl="0">
              <a:lnSpc>
                <a:spcPct val="100000"/>
              </a:lnSpc>
              <a:spcBef>
                <a:spcPts val="0"/>
              </a:spcBef>
              <a:spcAft>
                <a:spcPts val="0"/>
              </a:spcAft>
              <a:buFont typeface="Wingdings" panose="05000000000000000000" pitchFamily="2" charset="2"/>
              <a:buChar char="v"/>
            </a:pPr>
            <a:r>
              <a:rPr lang="es-ES" sz="1700" dirty="0">
                <a:solidFill>
                  <a:schemeClr val="dk1"/>
                </a:solidFill>
                <a:ea typeface="Calibri"/>
                <a:sym typeface="Calibri"/>
              </a:rPr>
              <a:t>Tecnologías para producir cloro. </a:t>
            </a:r>
          </a:p>
          <a:p>
            <a:pPr marL="722313" marR="0" lvl="0" algn="just" rtl="0">
              <a:lnSpc>
                <a:spcPct val="100000"/>
              </a:lnSpc>
              <a:spcBef>
                <a:spcPts val="0"/>
              </a:spcBef>
              <a:spcAft>
                <a:spcPts val="0"/>
              </a:spcAft>
              <a:buFont typeface="Wingdings" panose="05000000000000000000" pitchFamily="2" charset="2"/>
              <a:buChar char="v"/>
            </a:pPr>
            <a:r>
              <a:rPr lang="es-ES" sz="1700" dirty="0">
                <a:solidFill>
                  <a:schemeClr val="dk1"/>
                </a:solidFill>
                <a:ea typeface="Calibri"/>
                <a:sym typeface="Calibri"/>
              </a:rPr>
              <a:t>Rotura de productos que contienen Hg.</a:t>
            </a:r>
          </a:p>
          <a:p>
            <a:pPr marL="722313" marR="0" lvl="0" algn="just" rtl="0">
              <a:lnSpc>
                <a:spcPct val="100000"/>
              </a:lnSpc>
              <a:spcBef>
                <a:spcPts val="0"/>
              </a:spcBef>
              <a:spcAft>
                <a:spcPts val="0"/>
              </a:spcAft>
              <a:buFont typeface="Wingdings" panose="05000000000000000000" pitchFamily="2" charset="2"/>
              <a:buChar char="v"/>
            </a:pPr>
            <a:r>
              <a:rPr lang="es-ES" sz="1700" dirty="0">
                <a:solidFill>
                  <a:schemeClr val="dk1"/>
                </a:solidFill>
                <a:ea typeface="Calibri"/>
                <a:sym typeface="Calibri"/>
              </a:rPr>
              <a:t>Quema de mineral de hierro, coque y caliza en hornos de arco eléctrico utilizados para producir acero.</a:t>
            </a:r>
            <a:endParaRPr lang="es-ES" sz="1700" dirty="0">
              <a:sym typeface="Calibri"/>
            </a:endParaRPr>
          </a:p>
          <a:p>
            <a:pPr marL="722313" marR="0" lvl="0" algn="just" rtl="0">
              <a:lnSpc>
                <a:spcPct val="100000"/>
              </a:lnSpc>
              <a:spcBef>
                <a:spcPts val="0"/>
              </a:spcBef>
              <a:spcAft>
                <a:spcPts val="0"/>
              </a:spcAft>
              <a:buFont typeface="Wingdings" panose="05000000000000000000" pitchFamily="2" charset="2"/>
              <a:buChar char="v"/>
            </a:pPr>
            <a:r>
              <a:rPr lang="es-ES" sz="1700" dirty="0">
                <a:solidFill>
                  <a:schemeClr val="dk1"/>
                </a:solidFill>
                <a:ea typeface="Calibri"/>
                <a:sym typeface="Calibri"/>
              </a:rPr>
              <a:t>Utilización de calderas de carbón para generar calor térmico en forma de vapor.</a:t>
            </a:r>
            <a:endParaRPr lang="es-ES" sz="1700" dirty="0"/>
          </a:p>
          <a:p>
            <a:pPr marL="0" marR="0" lvl="0" indent="0" algn="just" rtl="0">
              <a:lnSpc>
                <a:spcPct val="100000"/>
              </a:lnSpc>
              <a:spcBef>
                <a:spcPts val="0"/>
              </a:spcBef>
              <a:spcAft>
                <a:spcPts val="0"/>
              </a:spcAft>
              <a:buNone/>
            </a:pPr>
            <a:endParaRPr lang="es-ES" sz="1700" dirty="0">
              <a:solidFill>
                <a:schemeClr val="dk1"/>
              </a:solidFill>
              <a:ea typeface="Calibri"/>
              <a:sym typeface="Calibri"/>
            </a:endParaRPr>
          </a:p>
          <a:p>
            <a:pPr marL="0" marR="0" lvl="0" indent="0" algn="just" rtl="0">
              <a:lnSpc>
                <a:spcPct val="100000"/>
              </a:lnSpc>
              <a:spcBef>
                <a:spcPts val="0"/>
              </a:spcBef>
              <a:spcAft>
                <a:spcPts val="0"/>
              </a:spcAft>
              <a:buNone/>
            </a:pPr>
            <a:r>
              <a:rPr lang="es-ES" sz="1700" dirty="0">
                <a:solidFill>
                  <a:schemeClr val="dk1"/>
                </a:solidFill>
                <a:ea typeface="Calibri"/>
                <a:sym typeface="Calibri"/>
              </a:rPr>
              <a:t>Debido a que el Hg se evapora a una velocidad de 5,8 μg/hora/cm</a:t>
            </a:r>
            <a:r>
              <a:rPr lang="es-ES" sz="1700" baseline="30000" dirty="0">
                <a:solidFill>
                  <a:schemeClr val="dk1"/>
                </a:solidFill>
                <a:ea typeface="Calibri"/>
                <a:sym typeface="Calibri"/>
              </a:rPr>
              <a:t>3</a:t>
            </a:r>
            <a:r>
              <a:rPr lang="es-ES" sz="1700" dirty="0">
                <a:solidFill>
                  <a:schemeClr val="dk1"/>
                </a:solidFill>
                <a:ea typeface="Calibri"/>
                <a:sym typeface="Calibri"/>
              </a:rPr>
              <a:t>, tiende a saturar el aire rápidamente, superando la concentración media permisible de 0,025 mg/m</a:t>
            </a:r>
            <a:r>
              <a:rPr lang="es-ES" sz="1700" baseline="30000" dirty="0">
                <a:solidFill>
                  <a:schemeClr val="dk1"/>
                </a:solidFill>
                <a:ea typeface="Calibri"/>
                <a:sym typeface="Calibri"/>
              </a:rPr>
              <a:t>3</a:t>
            </a:r>
            <a:r>
              <a:rPr lang="es-ES" sz="1700" dirty="0">
                <a:solidFill>
                  <a:schemeClr val="dk1"/>
                </a:solidFill>
                <a:ea typeface="Calibri"/>
                <a:sym typeface="Calibri"/>
              </a:rPr>
              <a:t>.</a:t>
            </a:r>
            <a:endParaRPr lang="es-ES" sz="1700" dirty="0"/>
          </a:p>
          <a:p>
            <a:pPr marL="0" indent="0">
              <a:lnSpc>
                <a:spcPct val="100000"/>
              </a:lnSpc>
              <a:buNone/>
            </a:pPr>
            <a:endParaRPr lang="es-CO" dirty="0"/>
          </a:p>
        </p:txBody>
      </p:sp>
      <p:cxnSp>
        <p:nvCxnSpPr>
          <p:cNvPr id="4" name="Google Shape;126;p4">
            <a:extLst>
              <a:ext uri="{FF2B5EF4-FFF2-40B4-BE49-F238E27FC236}">
                <a16:creationId xmlns:a16="http://schemas.microsoft.com/office/drawing/2014/main" id="{C44F0611-5C00-4F98-BEF2-5AE3606F6096}"/>
              </a:ext>
            </a:extLst>
          </p:cNvPr>
          <p:cNvCxnSpPr>
            <a:cxnSpLocks/>
          </p:cNvCxnSpPr>
          <p:nvPr/>
        </p:nvCxnSpPr>
        <p:spPr>
          <a:xfrm>
            <a:off x="4612226" y="1708485"/>
            <a:ext cx="2938948"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14645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9B91A-AC02-4979-A73C-5AA80B560C80}"/>
              </a:ext>
            </a:extLst>
          </p:cNvPr>
          <p:cNvSpPr>
            <a:spLocks noGrp="1"/>
          </p:cNvSpPr>
          <p:nvPr>
            <p:ph type="title"/>
          </p:nvPr>
        </p:nvSpPr>
        <p:spPr/>
        <p:txBody>
          <a:bodyPr/>
          <a:lstStyle/>
          <a:p>
            <a:r>
              <a:rPr lang="es-CO" kern="0" dirty="0">
                <a:solidFill>
                  <a:srgbClr val="1F3864"/>
                </a:solidFill>
                <a:latin typeface="Arial "/>
                <a:cs typeface="Calibri"/>
              </a:rPr>
              <a:t>Efectos en el suelo</a:t>
            </a:r>
          </a:p>
        </p:txBody>
      </p:sp>
      <p:sp>
        <p:nvSpPr>
          <p:cNvPr id="3" name="Marcador de texto 2">
            <a:extLst>
              <a:ext uri="{FF2B5EF4-FFF2-40B4-BE49-F238E27FC236}">
                <a16:creationId xmlns:a16="http://schemas.microsoft.com/office/drawing/2014/main" id="{85AC46D6-7F92-4706-8646-70B6107D124F}"/>
              </a:ext>
            </a:extLst>
          </p:cNvPr>
          <p:cNvSpPr>
            <a:spLocks noGrp="1"/>
          </p:cNvSpPr>
          <p:nvPr>
            <p:ph type="body" sz="quarter" idx="10"/>
          </p:nvPr>
        </p:nvSpPr>
        <p:spPr>
          <a:xfrm>
            <a:off x="838200" y="2722961"/>
            <a:ext cx="5057775" cy="2995369"/>
          </a:xfrm>
        </p:spPr>
        <p:txBody>
          <a:bodyPr>
            <a:noAutofit/>
          </a:bodyPr>
          <a:lstStyle/>
          <a:p>
            <a:pPr algn="just">
              <a:lnSpc>
                <a:spcPct val="120000"/>
              </a:lnSpc>
              <a:spcBef>
                <a:spcPts val="0"/>
              </a:spcBef>
              <a:buClr>
                <a:schemeClr val="dk1"/>
              </a:buClr>
              <a:buSzPts val="2000"/>
            </a:pPr>
            <a:r>
              <a:rPr lang="es-ES" dirty="0"/>
              <a:t>El mercurio puede llegar al suelo por deposición atmosférica, precipitaciones, desbordamientos de cuerpos de agua cercanos o vertimientos directos.</a:t>
            </a:r>
          </a:p>
          <a:p>
            <a:pPr marL="0" indent="0" algn="just">
              <a:lnSpc>
                <a:spcPct val="100000"/>
              </a:lnSpc>
              <a:spcBef>
                <a:spcPts val="0"/>
              </a:spcBef>
              <a:buClr>
                <a:schemeClr val="dk1"/>
              </a:buClr>
              <a:buSzPts val="2000"/>
              <a:buNone/>
            </a:pPr>
            <a:r>
              <a:rPr lang="es-ES" dirty="0"/>
              <a:t> </a:t>
            </a:r>
          </a:p>
          <a:p>
            <a:pPr marL="228600" lvl="0" indent="-228600" algn="just" rtl="0">
              <a:lnSpc>
                <a:spcPct val="120000"/>
              </a:lnSpc>
              <a:spcBef>
                <a:spcPts val="1000"/>
              </a:spcBef>
              <a:spcAft>
                <a:spcPts val="0"/>
              </a:spcAft>
              <a:buClr>
                <a:schemeClr val="dk1"/>
              </a:buClr>
              <a:buSzPts val="2000"/>
              <a:buChar char="•"/>
            </a:pPr>
            <a:r>
              <a:rPr lang="es-ES" dirty="0"/>
              <a:t>La actividad minera y de refinación de metales como el oro, son unas de las principales causas de la excesiva acumulación de mercurio en el suelo, sin embargo, la deforestación de bosques, facilita su presencia de forma natural fuera del ecosistema.</a:t>
            </a:r>
          </a:p>
          <a:p>
            <a:pPr marL="0" indent="0">
              <a:buNone/>
            </a:pPr>
            <a:endParaRPr lang="es-CO" dirty="0"/>
          </a:p>
        </p:txBody>
      </p:sp>
      <p:grpSp>
        <p:nvGrpSpPr>
          <p:cNvPr id="4" name="Google Shape;134;p5">
            <a:extLst>
              <a:ext uri="{FF2B5EF4-FFF2-40B4-BE49-F238E27FC236}">
                <a16:creationId xmlns:a16="http://schemas.microsoft.com/office/drawing/2014/main" id="{D77D58D6-175A-42B4-9016-499C6A122EAC}"/>
              </a:ext>
            </a:extLst>
          </p:cNvPr>
          <p:cNvGrpSpPr/>
          <p:nvPr/>
        </p:nvGrpSpPr>
        <p:grpSpPr>
          <a:xfrm>
            <a:off x="6066504" y="2505781"/>
            <a:ext cx="5057776" cy="3839291"/>
            <a:chOff x="5991715" y="1777028"/>
            <a:chExt cx="5676287" cy="4094361"/>
          </a:xfrm>
        </p:grpSpPr>
        <p:pic>
          <p:nvPicPr>
            <p:cNvPr id="5" name="Google Shape;135;p5">
              <a:extLst>
                <a:ext uri="{FF2B5EF4-FFF2-40B4-BE49-F238E27FC236}">
                  <a16:creationId xmlns:a16="http://schemas.microsoft.com/office/drawing/2014/main" id="{F3E4E7BE-E261-4EA5-9860-2EE26E2C3758}"/>
                </a:ext>
              </a:extLst>
            </p:cNvPr>
            <p:cNvPicPr preferRelativeResize="0"/>
            <p:nvPr/>
          </p:nvPicPr>
          <p:blipFill rotWithShape="1">
            <a:blip r:embed="rId2">
              <a:alphaModFix/>
            </a:blip>
            <a:srcRect l="28913" t="19806" r="29603" b="31584"/>
            <a:stretch/>
          </p:blipFill>
          <p:spPr>
            <a:xfrm>
              <a:off x="6115878" y="1777028"/>
              <a:ext cx="5552124" cy="3657591"/>
            </a:xfrm>
            <a:prstGeom prst="rect">
              <a:avLst/>
            </a:prstGeom>
            <a:noFill/>
            <a:ln w="19050" cap="flat" cmpd="sng">
              <a:solidFill>
                <a:schemeClr val="dk1"/>
              </a:solidFill>
              <a:prstDash val="solid"/>
              <a:round/>
              <a:headEnd type="none" w="sm" len="sm"/>
              <a:tailEnd type="none" w="sm" len="sm"/>
            </a:ln>
          </p:spPr>
        </p:pic>
        <p:sp>
          <p:nvSpPr>
            <p:cNvPr id="6" name="Google Shape;136;p5">
              <a:extLst>
                <a:ext uri="{FF2B5EF4-FFF2-40B4-BE49-F238E27FC236}">
                  <a16:creationId xmlns:a16="http://schemas.microsoft.com/office/drawing/2014/main" id="{1C9E71F6-82E8-445A-9955-791AC3B586E3}"/>
                </a:ext>
              </a:extLst>
            </p:cNvPr>
            <p:cNvSpPr txBox="1"/>
            <p:nvPr/>
          </p:nvSpPr>
          <p:spPr>
            <a:xfrm>
              <a:off x="5991715" y="5411918"/>
              <a:ext cx="5676285" cy="4594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dirty="0" err="1">
                  <a:solidFill>
                    <a:schemeClr val="dk1"/>
                  </a:solidFill>
                  <a:latin typeface="Arial" panose="020B0604020202020204" pitchFamily="34" charset="0"/>
                  <a:ea typeface="Calibri"/>
                  <a:cs typeface="Arial" panose="020B0604020202020204" pitchFamily="34" charset="0"/>
                  <a:sym typeface="Calibri"/>
                </a:rPr>
                <a:t>Fuente:https</a:t>
              </a:r>
              <a:r>
                <a:rPr lang="es-MX" sz="1100" dirty="0">
                  <a:solidFill>
                    <a:schemeClr val="dk1"/>
                  </a:solidFill>
                  <a:latin typeface="Arial" panose="020B0604020202020204" pitchFamily="34" charset="0"/>
                  <a:ea typeface="Calibri"/>
                  <a:cs typeface="Arial" panose="020B0604020202020204" pitchFamily="34" charset="0"/>
                  <a:sym typeface="Calibri"/>
                </a:rPr>
                <a:t>://www.aulados.net/Temas_ambientales/Real_Decreto_Almaden/Almaden_contaminacion.htm</a:t>
              </a:r>
              <a:endParaRPr sz="1100" dirty="0">
                <a:latin typeface="Arial" panose="020B0604020202020204" pitchFamily="34" charset="0"/>
                <a:cs typeface="Arial" panose="020B0604020202020204" pitchFamily="34" charset="0"/>
              </a:endParaRPr>
            </a:p>
          </p:txBody>
        </p:sp>
      </p:grpSp>
      <p:cxnSp>
        <p:nvCxnSpPr>
          <p:cNvPr id="7" name="Google Shape;133;p5">
            <a:extLst>
              <a:ext uri="{FF2B5EF4-FFF2-40B4-BE49-F238E27FC236}">
                <a16:creationId xmlns:a16="http://schemas.microsoft.com/office/drawing/2014/main" id="{949ADE76-6C71-4852-B086-2D48DE150C46}"/>
              </a:ext>
            </a:extLst>
          </p:cNvPr>
          <p:cNvCxnSpPr>
            <a:cxnSpLocks/>
          </p:cNvCxnSpPr>
          <p:nvPr/>
        </p:nvCxnSpPr>
        <p:spPr>
          <a:xfrm>
            <a:off x="4498258" y="1691283"/>
            <a:ext cx="3200400"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508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2FAD0-A5BC-4B69-ADA1-36CCF71A3F99}"/>
              </a:ext>
            </a:extLst>
          </p:cNvPr>
          <p:cNvSpPr>
            <a:spLocks noGrp="1"/>
          </p:cNvSpPr>
          <p:nvPr>
            <p:ph type="title"/>
          </p:nvPr>
        </p:nvSpPr>
        <p:spPr/>
        <p:txBody>
          <a:bodyPr/>
          <a:lstStyle/>
          <a:p>
            <a:r>
              <a:rPr lang="es-MX" sz="2800" dirty="0">
                <a:solidFill>
                  <a:srgbClr val="1F3864"/>
                </a:solidFill>
              </a:rPr>
              <a:t>Efectos en el agua</a:t>
            </a:r>
            <a:endParaRPr lang="es-CO" dirty="0"/>
          </a:p>
        </p:txBody>
      </p:sp>
      <p:sp>
        <p:nvSpPr>
          <p:cNvPr id="3" name="Marcador de texto 2">
            <a:extLst>
              <a:ext uri="{FF2B5EF4-FFF2-40B4-BE49-F238E27FC236}">
                <a16:creationId xmlns:a16="http://schemas.microsoft.com/office/drawing/2014/main" id="{186EF674-674A-4728-BEBE-E5F6AD1F2977}"/>
              </a:ext>
            </a:extLst>
          </p:cNvPr>
          <p:cNvSpPr>
            <a:spLocks noGrp="1"/>
          </p:cNvSpPr>
          <p:nvPr>
            <p:ph type="body" sz="quarter" idx="10"/>
          </p:nvPr>
        </p:nvSpPr>
        <p:spPr>
          <a:xfrm>
            <a:off x="838200" y="2620549"/>
            <a:ext cx="5057775" cy="3657600"/>
          </a:xfrm>
        </p:spPr>
        <p:txBody>
          <a:bodyPr>
            <a:normAutofit/>
          </a:bodyPr>
          <a:lstStyle/>
          <a:p>
            <a:pPr marL="0" lvl="0" indent="0" algn="just" rtl="0">
              <a:lnSpc>
                <a:spcPct val="100000"/>
              </a:lnSpc>
              <a:spcBef>
                <a:spcPts val="0"/>
              </a:spcBef>
              <a:spcAft>
                <a:spcPts val="0"/>
              </a:spcAft>
              <a:buClr>
                <a:schemeClr val="dk1"/>
              </a:buClr>
              <a:buSzPct val="100000"/>
              <a:buNone/>
            </a:pPr>
            <a:r>
              <a:rPr lang="es-ES" dirty="0">
                <a:latin typeface="Arial "/>
              </a:rPr>
              <a:t>La deposición atmosférica, la lluvia, la escorrentía y el vertimiento directo de mercurio, son las principales fuentes de contaminación del agua. </a:t>
            </a:r>
          </a:p>
          <a:p>
            <a:pPr marL="0" lvl="0" indent="0" algn="just" rtl="0">
              <a:lnSpc>
                <a:spcPct val="100000"/>
              </a:lnSpc>
              <a:spcBef>
                <a:spcPts val="0"/>
              </a:spcBef>
              <a:spcAft>
                <a:spcPts val="0"/>
              </a:spcAft>
              <a:buClr>
                <a:schemeClr val="dk1"/>
              </a:buClr>
              <a:buSzPct val="100000"/>
              <a:buNone/>
            </a:pPr>
            <a:endParaRPr lang="es-ES" dirty="0">
              <a:latin typeface="Arial "/>
            </a:endParaRPr>
          </a:p>
          <a:p>
            <a:pPr marL="0" lvl="0" indent="0" algn="just" rtl="0">
              <a:lnSpc>
                <a:spcPct val="100000"/>
              </a:lnSpc>
              <a:spcBef>
                <a:spcPts val="0"/>
              </a:spcBef>
              <a:spcAft>
                <a:spcPts val="0"/>
              </a:spcAft>
              <a:buClr>
                <a:schemeClr val="dk1"/>
              </a:buClr>
              <a:buSzPct val="100000"/>
              <a:buNone/>
            </a:pPr>
            <a:r>
              <a:rPr lang="es-ES" dirty="0">
                <a:latin typeface="Arial "/>
              </a:rPr>
              <a:t>En los cuerpos de agua caracterizados por tener bajos niveles de oxígeno, alta carga de sedimentos y poca circulación, se favorece la transformación de Hg inorgánico a metil mercurio (MeHg) por parte del plancton. </a:t>
            </a:r>
          </a:p>
          <a:p>
            <a:pPr marL="0" lvl="0" indent="0" algn="just" rtl="0">
              <a:lnSpc>
                <a:spcPct val="100000"/>
              </a:lnSpc>
              <a:spcBef>
                <a:spcPts val="1000"/>
              </a:spcBef>
              <a:spcAft>
                <a:spcPts val="0"/>
              </a:spcAft>
              <a:buClr>
                <a:schemeClr val="dk1"/>
              </a:buClr>
              <a:buSzPct val="100000"/>
              <a:buNone/>
            </a:pPr>
            <a:r>
              <a:rPr lang="es-ES" dirty="0">
                <a:latin typeface="Arial "/>
              </a:rPr>
              <a:t>El MeHg es muy perjudicial para los ecosistemas acuáticos, por su fácil acumulación en la biota, considerándose un eslabón fundamental para la circulación del Hg en las cadenas tróficas acuáticas. </a:t>
            </a:r>
          </a:p>
        </p:txBody>
      </p:sp>
      <p:cxnSp>
        <p:nvCxnSpPr>
          <p:cNvPr id="4" name="Google Shape;143;p6">
            <a:extLst>
              <a:ext uri="{FF2B5EF4-FFF2-40B4-BE49-F238E27FC236}">
                <a16:creationId xmlns:a16="http://schemas.microsoft.com/office/drawing/2014/main" id="{9A3724F9-622A-4600-A8F4-592BB6A74BA5}"/>
              </a:ext>
            </a:extLst>
          </p:cNvPr>
          <p:cNvCxnSpPr>
            <a:cxnSpLocks/>
          </p:cNvCxnSpPr>
          <p:nvPr/>
        </p:nvCxnSpPr>
        <p:spPr>
          <a:xfrm>
            <a:off x="4533806" y="1704555"/>
            <a:ext cx="3150104"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pic>
        <p:nvPicPr>
          <p:cNvPr id="8" name="Imagen 7">
            <a:extLst>
              <a:ext uri="{FF2B5EF4-FFF2-40B4-BE49-F238E27FC236}">
                <a16:creationId xmlns:a16="http://schemas.microsoft.com/office/drawing/2014/main" id="{F5D1CAB2-CEF9-4E4D-B662-F6F83294E4EC}"/>
              </a:ext>
            </a:extLst>
          </p:cNvPr>
          <p:cNvPicPr>
            <a:picLocks noChangeAspect="1"/>
          </p:cNvPicPr>
          <p:nvPr/>
        </p:nvPicPr>
        <p:blipFill rotWithShape="1">
          <a:blip r:embed="rId2"/>
          <a:srcRect l="13750" t="25424" r="38500" b="17933"/>
          <a:stretch/>
        </p:blipFill>
        <p:spPr>
          <a:xfrm>
            <a:off x="6051755" y="2608132"/>
            <a:ext cx="5057775" cy="3373207"/>
          </a:xfrm>
          <a:prstGeom prst="rect">
            <a:avLst/>
          </a:prstGeom>
          <a:ln w="28575">
            <a:solidFill>
              <a:schemeClr val="tx1"/>
            </a:solidFill>
          </a:ln>
        </p:spPr>
      </p:pic>
      <p:sp>
        <p:nvSpPr>
          <p:cNvPr id="12" name="CuadroTexto 11">
            <a:extLst>
              <a:ext uri="{FF2B5EF4-FFF2-40B4-BE49-F238E27FC236}">
                <a16:creationId xmlns:a16="http://schemas.microsoft.com/office/drawing/2014/main" id="{EF2CBD96-CBE5-4DE2-BA2E-1829FCF64D82}"/>
              </a:ext>
            </a:extLst>
          </p:cNvPr>
          <p:cNvSpPr txBox="1"/>
          <p:nvPr/>
        </p:nvSpPr>
        <p:spPr>
          <a:xfrm>
            <a:off x="5936841" y="6012778"/>
            <a:ext cx="517268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0" i="0" u="none" strike="noStrike" kern="0" cap="none" spc="0" normalizeH="0" baseline="0" noProof="0" dirty="0">
                <a:ln>
                  <a:noFill/>
                </a:ln>
                <a:solidFill>
                  <a:srgbClr val="000000"/>
                </a:solidFill>
                <a:effectLst/>
                <a:uLnTx/>
                <a:uFillTx/>
                <a:latin typeface="Arial"/>
                <a:ea typeface="Calibri"/>
                <a:cs typeface="Calibri"/>
                <a:sym typeface="Calibri"/>
              </a:rPr>
              <a:t>Fuente: </a:t>
            </a:r>
            <a:r>
              <a:rPr kumimoji="0" lang="es-ES" sz="1100" b="0" i="0" u="none" strike="noStrike" kern="0" cap="none" spc="0" normalizeH="0" baseline="0" noProof="0" dirty="0">
                <a:ln>
                  <a:noFill/>
                </a:ln>
                <a:solidFill>
                  <a:srgbClr val="000000"/>
                </a:solidFill>
                <a:effectLst/>
                <a:uLnTx/>
                <a:uFillTx/>
                <a:latin typeface="Arial"/>
                <a:ea typeface="Calibri"/>
                <a:cs typeface="Calibri"/>
                <a:sym typeface="Calibri"/>
                <a:hlinkClick r:id="rId3">
                  <a:extLst>
                    <a:ext uri="{A12FA001-AC4F-418D-AE19-62706E023703}">
                      <ahyp:hlinkClr xmlns:ahyp="http://schemas.microsoft.com/office/drawing/2018/hyperlinkcolor" val="tx"/>
                    </a:ext>
                  </a:extLst>
                </a:hlinkClick>
              </a:rPr>
              <a:t>https://www.vanguardia.com/santander/barrancabermeja/la-cienaga-yariguies-se-forro-de-peces-muertos-BQVL97641</a:t>
            </a:r>
            <a:r>
              <a:rPr kumimoji="0" lang="es-ES" sz="1100" b="0" i="0" u="none" strike="noStrike" kern="0" cap="none" spc="0" normalizeH="0" baseline="0" noProof="0" dirty="0">
                <a:ln>
                  <a:noFill/>
                </a:ln>
                <a:solidFill>
                  <a:srgbClr val="000000"/>
                </a:solidFill>
                <a:effectLst/>
                <a:uLnTx/>
                <a:uFillTx/>
                <a:latin typeface="Arial"/>
                <a:ea typeface="Calibri"/>
                <a:cs typeface="Calibri"/>
                <a:sym typeface="Calibri"/>
              </a:rPr>
              <a:t>, 2011</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9214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72203F-0737-4101-A7E8-06FA7BD74DCD}"/>
              </a:ext>
            </a:extLst>
          </p:cNvPr>
          <p:cNvSpPr>
            <a:spLocks noGrp="1"/>
          </p:cNvSpPr>
          <p:nvPr>
            <p:ph type="title"/>
          </p:nvPr>
        </p:nvSpPr>
        <p:spPr/>
        <p:txBody>
          <a:bodyPr/>
          <a:lstStyle/>
          <a:p>
            <a:r>
              <a:rPr lang="es-MX" sz="2800" dirty="0">
                <a:solidFill>
                  <a:srgbClr val="1F3864"/>
                </a:solidFill>
              </a:rPr>
              <a:t>Afectación fauna y flora</a:t>
            </a:r>
            <a:endParaRPr lang="es-CO" dirty="0"/>
          </a:p>
        </p:txBody>
      </p:sp>
      <p:sp>
        <p:nvSpPr>
          <p:cNvPr id="3" name="Marcador de texto 2">
            <a:extLst>
              <a:ext uri="{FF2B5EF4-FFF2-40B4-BE49-F238E27FC236}">
                <a16:creationId xmlns:a16="http://schemas.microsoft.com/office/drawing/2014/main" id="{07BA99BB-1CA7-4EA5-B763-C87874F14807}"/>
              </a:ext>
            </a:extLst>
          </p:cNvPr>
          <p:cNvSpPr>
            <a:spLocks noGrp="1"/>
          </p:cNvSpPr>
          <p:nvPr>
            <p:ph type="body" sz="quarter" idx="10"/>
          </p:nvPr>
        </p:nvSpPr>
        <p:spPr>
          <a:xfrm>
            <a:off x="838200" y="2106795"/>
            <a:ext cx="5057775" cy="4071996"/>
          </a:xfrm>
        </p:spPr>
        <p:txBody>
          <a:bodyPr>
            <a:noAutofit/>
          </a:bodyPr>
          <a:lstStyle/>
          <a:p>
            <a:pPr marL="0" indent="0" algn="just">
              <a:lnSpc>
                <a:spcPct val="100000"/>
              </a:lnSpc>
              <a:spcBef>
                <a:spcPts val="800"/>
              </a:spcBef>
              <a:buNone/>
            </a:pPr>
            <a:r>
              <a:rPr lang="es-ES" dirty="0">
                <a:latin typeface="Arial "/>
              </a:rPr>
              <a:t>Las características clave del mercurio que conllevan a una alta toxicidad en los seres vivos, son su capacidad de bio-acumulación y bio-magnificación, ya que le permiten escalar las redes tróficas de los diferentes ecosistemas.</a:t>
            </a:r>
          </a:p>
          <a:p>
            <a:pPr marL="0" indent="0" algn="just">
              <a:lnSpc>
                <a:spcPct val="100000"/>
              </a:lnSpc>
              <a:spcBef>
                <a:spcPts val="0"/>
              </a:spcBef>
              <a:buNone/>
            </a:pPr>
            <a:endParaRPr lang="es-ES" dirty="0">
              <a:latin typeface="Arial "/>
            </a:endParaRPr>
          </a:p>
          <a:p>
            <a:pPr algn="just">
              <a:lnSpc>
                <a:spcPct val="100000"/>
              </a:lnSpc>
              <a:spcBef>
                <a:spcPts val="800"/>
              </a:spcBef>
              <a:buFont typeface="Wingdings" panose="05000000000000000000" pitchFamily="2" charset="2"/>
              <a:buChar char="v"/>
            </a:pPr>
            <a:r>
              <a:rPr lang="es-ES" dirty="0">
                <a:latin typeface="Arial "/>
              </a:rPr>
              <a:t>La bio-acumulación, es la acumulación neta del metal en un organismo, ya sea que provenga del medio (agua, suelo o aire) o de otro organismo. </a:t>
            </a:r>
          </a:p>
          <a:p>
            <a:pPr algn="just">
              <a:lnSpc>
                <a:spcPct val="100000"/>
              </a:lnSpc>
              <a:spcBef>
                <a:spcPts val="800"/>
              </a:spcBef>
              <a:buFont typeface="Wingdings" panose="05000000000000000000" pitchFamily="2" charset="2"/>
              <a:buChar char="v"/>
            </a:pPr>
            <a:r>
              <a:rPr lang="es-ES" dirty="0">
                <a:latin typeface="Arial "/>
              </a:rPr>
              <a:t>La bio-magnificación, es la acumulación progresiva del Hg, de un nivel trófico a otro, de manera que la concentración en los tejidos de organismos que están en la cima de las redes tróficas es mayor que la de los organismos que están en la base o posiciones intermedias. </a:t>
            </a:r>
            <a:endParaRPr lang="es-CO" dirty="0"/>
          </a:p>
        </p:txBody>
      </p:sp>
      <p:cxnSp>
        <p:nvCxnSpPr>
          <p:cNvPr id="4" name="Google Shape;153;p7">
            <a:extLst>
              <a:ext uri="{FF2B5EF4-FFF2-40B4-BE49-F238E27FC236}">
                <a16:creationId xmlns:a16="http://schemas.microsoft.com/office/drawing/2014/main" id="{BD0BCC83-17A3-4D1E-A083-73041E200D4A}"/>
              </a:ext>
            </a:extLst>
          </p:cNvPr>
          <p:cNvCxnSpPr>
            <a:cxnSpLocks/>
          </p:cNvCxnSpPr>
          <p:nvPr/>
        </p:nvCxnSpPr>
        <p:spPr>
          <a:xfrm>
            <a:off x="4076454" y="1727080"/>
            <a:ext cx="4039092"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pSp>
        <p:nvGrpSpPr>
          <p:cNvPr id="7" name="Google Shape;154;p7">
            <a:extLst>
              <a:ext uri="{FF2B5EF4-FFF2-40B4-BE49-F238E27FC236}">
                <a16:creationId xmlns:a16="http://schemas.microsoft.com/office/drawing/2014/main" id="{7AE38606-FC49-43BF-A7F8-EF2758A72958}"/>
              </a:ext>
            </a:extLst>
          </p:cNvPr>
          <p:cNvGrpSpPr/>
          <p:nvPr/>
        </p:nvGrpSpPr>
        <p:grpSpPr>
          <a:xfrm>
            <a:off x="6189410" y="2256608"/>
            <a:ext cx="4930874" cy="4291891"/>
            <a:chOff x="6115668" y="2123481"/>
            <a:chExt cx="4930874" cy="4291891"/>
          </a:xfrm>
        </p:grpSpPr>
        <p:pic>
          <p:nvPicPr>
            <p:cNvPr id="8" name="Google Shape;155;p7">
              <a:extLst>
                <a:ext uri="{FF2B5EF4-FFF2-40B4-BE49-F238E27FC236}">
                  <a16:creationId xmlns:a16="http://schemas.microsoft.com/office/drawing/2014/main" id="{7A505B7F-0E97-4FEC-AD13-6A836318E874}"/>
                </a:ext>
              </a:extLst>
            </p:cNvPr>
            <p:cNvPicPr preferRelativeResize="0"/>
            <p:nvPr/>
          </p:nvPicPr>
          <p:blipFill rotWithShape="1">
            <a:blip r:embed="rId2">
              <a:alphaModFix/>
            </a:blip>
            <a:srcRect/>
            <a:stretch/>
          </p:blipFill>
          <p:spPr>
            <a:xfrm>
              <a:off x="6296027" y="2123481"/>
              <a:ext cx="4564764" cy="3740624"/>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9" name="Google Shape;156;p7">
              <a:extLst>
                <a:ext uri="{FF2B5EF4-FFF2-40B4-BE49-F238E27FC236}">
                  <a16:creationId xmlns:a16="http://schemas.microsoft.com/office/drawing/2014/main" id="{6D44303E-2C4F-4C5E-AE70-D6DD0F8F7AA2}"/>
                </a:ext>
              </a:extLst>
            </p:cNvPr>
            <p:cNvSpPr txBox="1"/>
            <p:nvPr/>
          </p:nvSpPr>
          <p:spPr>
            <a:xfrm>
              <a:off x="6115668" y="5984525"/>
              <a:ext cx="4930874"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dirty="0">
                  <a:solidFill>
                    <a:schemeClr val="dk1"/>
                  </a:solidFill>
                  <a:latin typeface="Arial" panose="020B0604020202020204" pitchFamily="34" charset="0"/>
                  <a:ea typeface="Calibri"/>
                  <a:cs typeface="Arial" panose="020B0604020202020204" pitchFamily="34" charset="0"/>
                  <a:sym typeface="Calibri"/>
                </a:rPr>
                <a:t>Fuente: Econoticias.com 2016. http://www.ecoticias.com/residuosreciclaje/115317/bioacumulacion-toxicos</a:t>
              </a:r>
              <a:endParaRPr sz="1100" dirty="0">
                <a:solidFill>
                  <a:schemeClr val="dk1"/>
                </a:solidFill>
                <a:latin typeface="Arial" panose="020B0604020202020204" pitchFamily="34" charset="0"/>
                <a:ea typeface="Calibri"/>
                <a:cs typeface="Arial" panose="020B0604020202020204" pitchFamily="34" charset="0"/>
                <a:sym typeface="Calibri"/>
              </a:endParaRPr>
            </a:p>
          </p:txBody>
        </p:sp>
      </p:grpSp>
    </p:spTree>
    <p:extLst>
      <p:ext uri="{BB962C8B-B14F-4D97-AF65-F5344CB8AC3E}">
        <p14:creationId xmlns:p14="http://schemas.microsoft.com/office/powerpoint/2010/main" val="4691780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6B9ECF0223A2846BE5B0D1FEF5C8D7B" ma:contentTypeVersion="14" ma:contentTypeDescription="Crear nuevo documento." ma:contentTypeScope="" ma:versionID="22b29e574c10d966f952a9f4cd68a084">
  <xsd:schema xmlns:xsd="http://www.w3.org/2001/XMLSchema" xmlns:xs="http://www.w3.org/2001/XMLSchema" xmlns:p="http://schemas.microsoft.com/office/2006/metadata/properties" xmlns:ns1="c55f4233-694a-42b1-bd72-cc55cefea4b3" xmlns:ns2="http://schemas.microsoft.com/sharepoint/v3" xmlns:ns3="3bfbf733-a6c3-488d-a481-abc1b690c7db" targetNamespace="http://schemas.microsoft.com/office/2006/metadata/properties" ma:root="true" ma:fieldsID="3c70cdb770124d2719528ecc2ef5f1f1" ns1:_="" ns2:_="" ns3:_="">
    <xsd:import namespace="c55f4233-694a-42b1-bd72-cc55cefea4b3"/>
    <xsd:import namespace="http://schemas.microsoft.com/sharepoint/v3"/>
    <xsd:import namespace="3bfbf733-a6c3-488d-a481-abc1b690c7db"/>
    <xsd:element name="properties">
      <xsd:complexType>
        <xsd:sequence>
          <xsd:element name="documentManagement">
            <xsd:complexType>
              <xsd:all>
                <xsd:element ref="ns1:Nivel_x0020_de_x0020_Proceso" minOccurs="0"/>
                <xsd:element ref="ns1:Proceso"/>
                <xsd:element ref="ns1:Tipo_x0020_de_x0020_Documento" minOccurs="0"/>
                <xsd:element ref="ns1:Clasificaci_x00f3_n_x0020_de_x0020_Documento" minOccurs="0"/>
                <xsd:element ref="ns1:C_x00f3_digo" minOccurs="0"/>
                <xsd:element ref="ns1:Bloque" minOccurs="0"/>
                <xsd:element ref="ns1:Grupo_x0020_o_x0020_Dependencia" minOccurs="0"/>
                <xsd:element ref="ns3:_dlc_DocIdUrl" minOccurs="0"/>
                <xsd:element ref="ns3:_dlc_DocIdPersistId" minOccurs="0"/>
                <xsd:element ref="ns3:_dlc_DocId" minOccurs="0"/>
                <xsd:element ref="ns2:AverageRating" minOccurs="0"/>
                <xsd:element ref="ns2:RatingCount" minOccurs="0"/>
                <xsd:element ref="ns2:RatedBy" minOccurs="0"/>
                <xsd:element ref="ns2:Ratings" minOccurs="0"/>
                <xsd:element ref="ns2:LikesCount" minOccurs="0"/>
                <xsd:element ref="ns2: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f4233-694a-42b1-bd72-cc55cefea4b3" elementFormDefault="qualified">
    <xsd:import namespace="http://schemas.microsoft.com/office/2006/documentManagement/types"/>
    <xsd:import namespace="http://schemas.microsoft.com/office/infopath/2007/PartnerControls"/>
    <xsd:element name="Nivel_x0020_de_x0020_Proceso" ma:index="0" nillable="true" ma:displayName="Nivel de Proceso" ma:format="Dropdown" ma:internalName="Nivel_x0020_de_x0020_Proceso">
      <xsd:simpleType>
        <xsd:restriction base="dms:Choice">
          <xsd:enumeration value="Estratégicos"/>
          <xsd:enumeration value="Apoyo"/>
          <xsd:enumeration value="Misionales"/>
          <xsd:enumeration value="Control Institucional"/>
        </xsd:restriction>
      </xsd:simpleType>
    </xsd:element>
    <xsd:element name="Proceso" ma:index="1" ma:displayName="Proceso" ma:format="Dropdown" ma:internalName="Proceso">
      <xsd:simpleType>
        <xsd:restriction base="dms:Choice">
          <xsd:enumeration value="A01 – Gestión Humana"/>
          <xsd:enumeration value="A02 – Adquisición de Bienes y Servicios"/>
          <xsd:enumeration value="A03 – Gestión Documental"/>
          <xsd:enumeration value="A04 - Equipos de Laboratorio"/>
          <xsd:enumeration value="A05 – Gestión Ambiental"/>
          <xsd:enumeration value="A07 – Gestión Jurídica"/>
          <xsd:enumeration value="A08 – Atención al Ciudadano"/>
          <xsd:enumeration value="A09 – Gestión Financiera"/>
          <xsd:enumeration value="A10 Recursos Físicos"/>
          <xsd:enumeration value="D01 – Planeación Institucional"/>
          <xsd:enumeration value="D02 – Gestión de Calidad"/>
          <xsd:enumeration value="D03 – Comunicación Institucional"/>
          <xsd:enumeration value="D04 – Tecnologías de Información y Comunicación"/>
          <xsd:enumeration value="E01 – Control Institucional"/>
          <xsd:enumeration value="R01 – Redes en Salud Pública"/>
          <xsd:enumeration value="R02 – Vigilancia y Análisis del Riesgo en Salud Pública"/>
          <xsd:enumeration value="R03 – Investigación en Salud Pública"/>
          <xsd:enumeration value="R04 – Producción"/>
          <xsd:enumeration value="R05 – Observatorio Nacional de Salud"/>
        </xsd:restriction>
      </xsd:simpleType>
    </xsd:element>
    <xsd:element name="Tipo_x0020_de_x0020_Documento" ma:index="3" nillable="true" ma:displayName="Tipo de Documento" ma:format="Dropdown" ma:internalName="Tipo_x0020_de_x0020_Documento">
      <xsd:simpleType>
        <xsd:restriction base="dms:Choice">
          <xsd:enumeration value="Caracterización"/>
          <xsd:enumeration value="Formatos"/>
          <xsd:enumeration value="Instructivos"/>
          <xsd:enumeration value="Manuales"/>
          <xsd:enumeration value="Métodos de ensayo"/>
          <xsd:enumeration value="Plantilla"/>
          <xsd:enumeration value="Plantillas"/>
          <xsd:enumeration value="Procedimientos"/>
        </xsd:restriction>
      </xsd:simpleType>
    </xsd:element>
    <xsd:element name="Clasificaci_x00f3_n_x0020_de_x0020_Documento" ma:index="4" nillable="true" ma:displayName="Clasificación de Documento" ma:format="Dropdown" ma:internalName="Clasificaci_x00f3_n_x0020_de_x0020_Documento">
      <xsd:simpleType>
        <xsd:restriction base="dms:Choice">
          <xsd:enumeration value="Específicos"/>
          <xsd:enumeration value="Transversales"/>
        </xsd:restriction>
      </xsd:simpleType>
    </xsd:element>
    <xsd:element name="C_x00f3_digo" ma:index="5" nillable="true" ma:displayName="Nombre." ma:internalName="C_x00f3_digo">
      <xsd:simpleType>
        <xsd:restriction base="dms:Text">
          <xsd:maxLength value="255"/>
        </xsd:restriction>
      </xsd:simpleType>
    </xsd:element>
    <xsd:element name="Bloque" ma:index="6" nillable="true" ma:displayName="Bloque" ma:internalName="Bloque">
      <xsd:simpleType>
        <xsd:restriction base="dms:Text">
          <xsd:maxLength value="255"/>
        </xsd:restriction>
      </xsd:simpleType>
    </xsd:element>
    <xsd:element name="Grupo_x0020_o_x0020_Dependencia" ma:index="7" nillable="true" ma:displayName="Grupo o Dependencia" ma:internalName="Grupo_x0020_o_x0020_Dependenci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8" nillable="true" ma:displayName="Clasificación (0-5)" ma:decimals="2" ma:description="Valor promedio de todas las clasificaciones que se han enviado" ma:internalName="AverageRating" ma:readOnly="true">
      <xsd:simpleType>
        <xsd:restriction base="dms:Number"/>
      </xsd:simpleType>
    </xsd:element>
    <xsd:element name="RatingCount" ma:index="19" nillable="true" ma:displayName="Número de clasificaciones" ma:decimals="0" ma:description="Número de clasificaciones enviado" ma:internalName="RatingCount" ma:readOnly="true">
      <xsd:simpleType>
        <xsd:restriction base="dms:Number"/>
      </xsd:simpleType>
    </xsd:element>
    <xsd:element name="RatedBy" ma:index="20" nillable="true" ma:displayName="Valorado por" ma:description="Los usuarios valoraron el elemento."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1" nillable="true" ma:displayName="Valoraciones de usuario" ma:description="Valoraciones de usuario para el elemento" ma:hidden="true" ma:internalName="Ratings">
      <xsd:simpleType>
        <xsd:restriction base="dms:Note"/>
      </xsd:simpleType>
    </xsd:element>
    <xsd:element name="LikesCount" ma:index="22" nillable="true" ma:displayName="Número de Me gusta" ma:internalName="LikesCount">
      <xsd:simpleType>
        <xsd:restriction base="dms:Unknown"/>
      </xsd:simpleType>
    </xsd:element>
    <xsd:element name="LikedBy" ma:index="23" nillable="true" ma:displayName="Gusta a"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fbf733-a6c3-488d-a481-abc1b690c7db" elementFormDefault="qualified">
    <xsd:import namespace="http://schemas.microsoft.com/office/2006/documentManagement/types"/>
    <xsd:import namespace="http://schemas.microsoft.com/office/infopath/2007/PartnerControls"/>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_dlc_DocId" ma:index="15" nillable="true" ma:displayName="Valor de Id. de documento" ma:description="El valor del identificador de documento asignado a este elemento."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Tipo de contenido"/>
        <xsd:element ref="dc:title" minOccurs="0" maxOccurs="1" ma:index="8"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Grupo_x0020_o_x0020_Dependencia xmlns="c55f4233-694a-42b1-bd72-cc55cefea4b3" xsi:nil="true"/>
    <LikesCount xmlns="http://schemas.microsoft.com/sharepoint/v3" xsi:nil="true"/>
    <C_x00f3_digo xmlns="c55f4233-694a-42b1-bd72-cc55cefea4b3" xsi:nil="true"/>
    <Bloque xmlns="c55f4233-694a-42b1-bd72-cc55cefea4b3" xsi:nil="true"/>
    <Ratings xmlns="http://schemas.microsoft.com/sharepoint/v3" xsi:nil="true"/>
    <Clasificaci_x00f3_n_x0020_de_x0020_Documento xmlns="c55f4233-694a-42b1-bd72-cc55cefea4b3">Transversales</Clasificaci_x00f3_n_x0020_de_x0020_Documento>
    <LikedBy xmlns="http://schemas.microsoft.com/sharepoint/v3">
      <UserInfo>
        <DisplayName/>
        <AccountId xsi:nil="true"/>
        <AccountType/>
      </UserInfo>
    </LikedBy>
    <Nivel_x0020_de_x0020_Proceso xmlns="c55f4233-694a-42b1-bd72-cc55cefea4b3">Estratégicos</Nivel_x0020_de_x0020_Proceso>
    <Tipo_x0020_de_x0020_Documento xmlns="c55f4233-694a-42b1-bd72-cc55cefea4b3">Plantilla</Tipo_x0020_de_x0020_Documento>
    <Proceso xmlns="c55f4233-694a-42b1-bd72-cc55cefea4b3">D03 – Comunicación Institucional</Proceso>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6E1A7B10-71FA-498C-9DDD-C34ABDD8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f4233-694a-42b1-bd72-cc55cefea4b3"/>
    <ds:schemaRef ds:uri="http://schemas.microsoft.com/sharepoint/v3"/>
    <ds:schemaRef ds:uri="3bfbf733-a6c3-488d-a481-abc1b690c7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AC68CB-82E4-43C1-BCC0-E809554C7E0D}">
  <ds:schemaRefs>
    <ds:schemaRef ds:uri="http://schemas.microsoft.com/sharepoint/events"/>
  </ds:schemaRefs>
</ds:datastoreItem>
</file>

<file path=customXml/itemProps3.xml><?xml version="1.0" encoding="utf-8"?>
<ds:datastoreItem xmlns:ds="http://schemas.openxmlformats.org/officeDocument/2006/customXml" ds:itemID="{80F45957-44D4-4F64-B632-325F69FD115D}">
  <ds:schemaRefs>
    <ds:schemaRef ds:uri="http://schemas.microsoft.com/sharepoint/v3/contenttype/forms"/>
  </ds:schemaRefs>
</ds:datastoreItem>
</file>

<file path=customXml/itemProps4.xml><?xml version="1.0" encoding="utf-8"?>
<ds:datastoreItem xmlns:ds="http://schemas.openxmlformats.org/officeDocument/2006/customXml" ds:itemID="{B29D3E6A-F66C-4DBE-9152-E00BEBF66204}">
  <ds:schemaRefs>
    <ds:schemaRef ds:uri="http://schemas.microsoft.com/office/2006/metadata/properties"/>
    <ds:schemaRef ds:uri="http://schemas.microsoft.com/office/infopath/2007/PartnerControls"/>
    <ds:schemaRef ds:uri="c55f4233-694a-42b1-bd72-cc55cefea4b3"/>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488</TotalTime>
  <Words>1473</Words>
  <Application>Microsoft Macintosh PowerPoint</Application>
  <PresentationFormat>Panorámica</PresentationFormat>
  <Paragraphs>86</Paragraphs>
  <Slides>17</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Arial </vt:lpstr>
      <vt:lpstr>Calibri</vt:lpstr>
      <vt:lpstr>Wingdings</vt:lpstr>
      <vt:lpstr>Tema de Office</vt:lpstr>
      <vt:lpstr>Presentación de PowerPoint</vt:lpstr>
      <vt:lpstr>Curso Virtual de Vigilancia del riesgo ambiental a la exposición por mercurio y sus efectos en la salud</vt:lpstr>
      <vt:lpstr>Presentación de PowerPoint</vt:lpstr>
      <vt:lpstr>Unidad 2. Efectos del mercurio en el medio ambiente</vt:lpstr>
      <vt:lpstr>Conceptos generales</vt:lpstr>
      <vt:lpstr>Efectos en el aire</vt:lpstr>
      <vt:lpstr>Efectos en el suelo</vt:lpstr>
      <vt:lpstr>Efectos en el agua</vt:lpstr>
      <vt:lpstr>Afectación fauna y flora</vt:lpstr>
      <vt:lpstr>Afectación fauna y flora</vt:lpstr>
      <vt:lpstr>Afectación en invertebrados</vt:lpstr>
      <vt:lpstr>Afectación en peces</vt:lpstr>
      <vt:lpstr>Afectación en aves</vt:lpstr>
      <vt:lpstr>Afectación en mamíferos</vt:lpstr>
      <vt:lpstr>Afectación en la flora</vt:lpstr>
      <vt:lpstr>             IMPORTANTE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Catalina Maria Cruz Rodriguez</dc:creator>
  <cp:lastModifiedBy>Karen Viviana Zabaleta Rodríguez</cp:lastModifiedBy>
  <cp:revision>45</cp:revision>
  <dcterms:created xsi:type="dcterms:W3CDTF">2020-02-04T17:00:47Z</dcterms:created>
  <dcterms:modified xsi:type="dcterms:W3CDTF">2021-08-02T20:57:53Z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0x010100F6B9ECF0223A2846BE5B0D1FEF5C8D7B</vt:lpwstr>
  </property>
</Properties>
</file>