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60" r:id="rId6"/>
    <p:sldId id="272" r:id="rId7"/>
    <p:sldId id="273" r:id="rId8"/>
    <p:sldId id="274" r:id="rId9"/>
    <p:sldId id="275" r:id="rId10"/>
    <p:sldId id="276" r:id="rId11"/>
    <p:sldId id="277" r:id="rId12"/>
    <p:sldId id="278" r:id="rId13"/>
    <p:sldId id="279" r:id="rId14"/>
    <p:sldId id="282" r:id="rId15"/>
    <p:sldId id="291" r:id="rId16"/>
    <p:sldId id="294" r:id="rId17"/>
    <p:sldId id="290" r:id="rId18"/>
    <p:sldId id="295" r:id="rId19"/>
    <p:sldId id="296" r:id="rId20"/>
    <p:sldId id="293" r:id="rId21"/>
    <p:sldId id="289" r:id="rId22"/>
    <p:sldId id="281" r:id="rId23"/>
    <p:sldId id="280" r:id="rId24"/>
    <p:sldId id="285" r:id="rId25"/>
    <p:sldId id="284" r:id="rId26"/>
    <p:sldId id="283" r:id="rId27"/>
    <p:sldId id="288" r:id="rId28"/>
    <p:sldId id="257"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Fernanda Soto Alegria" initials="LFSA" lastIdx="5" clrIdx="0">
    <p:extLst>
      <p:ext uri="{19B8F6BF-5375-455C-9EA6-DF929625EA0E}">
        <p15:presenceInfo xmlns:p15="http://schemas.microsoft.com/office/powerpoint/2012/main" userId="b097e269a2bbd1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FF00"/>
    <a:srgbClr val="CCFF66"/>
    <a:srgbClr val="66FFFF"/>
    <a:srgbClr val="CCFF33"/>
    <a:srgbClr val="66FFCC"/>
    <a:srgbClr val="F42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94761"/>
  </p:normalViewPr>
  <p:slideViewPr>
    <p:cSldViewPr snapToGrid="0">
      <p:cViewPr varScale="1">
        <p:scale>
          <a:sx n="106" d="100"/>
          <a:sy n="106" d="100"/>
        </p:scale>
        <p:origin x="11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49877-AE2C-4F04-A702-FB984A9F27AB}" type="doc">
      <dgm:prSet loTypeId="urn:microsoft.com/office/officeart/2008/layout/VerticalAccentList" loCatId="list" qsTypeId="urn:microsoft.com/office/officeart/2005/8/quickstyle/simple1" qsCatId="simple" csTypeId="urn:microsoft.com/office/officeart/2005/8/colors/accent3_3" csCatId="accent3" phldr="1"/>
      <dgm:spPr/>
      <dgm:t>
        <a:bodyPr/>
        <a:lstStyle/>
        <a:p>
          <a:endParaRPr lang="en-US"/>
        </a:p>
      </dgm:t>
    </dgm:pt>
    <dgm:pt modelId="{4250A7A4-1D14-421A-AC3F-5BEFAD8D93AB}">
      <dgm:prSet phldrT="[Texto]" custT="1"/>
      <dgm:spPr/>
      <dgm:t>
        <a:bodyPr/>
        <a:lstStyle/>
        <a:p>
          <a:pPr algn="just">
            <a:buClr>
              <a:schemeClr val="dk1"/>
            </a:buClr>
            <a:buSzPts val="2000"/>
            <a:buNone/>
          </a:pPr>
          <a:r>
            <a:rPr lang="es-MX" sz="1600" b="1" dirty="0">
              <a:latin typeface="Arial" panose="020B0604020202020204" pitchFamily="34" charset="0"/>
              <a:cs typeface="Arial" panose="020B0604020202020204" pitchFamily="34" charset="0"/>
            </a:rPr>
            <a:t>1. </a:t>
          </a:r>
          <a:r>
            <a:rPr lang="es-MX" sz="1600" dirty="0">
              <a:latin typeface="Arial" panose="020B0604020202020204" pitchFamily="34" charset="0"/>
              <a:cs typeface="Arial" panose="020B0604020202020204" pitchFamily="34" charset="0"/>
            </a:rPr>
            <a:t>Estimar las medidas de frecuencia que permitan caracterizar en epidemiología los casos de intoxicaciones agudas por Hg.</a:t>
          </a:r>
          <a:endParaRPr lang="en-US" sz="1600" dirty="0">
            <a:latin typeface="Arial" panose="020B0604020202020204" pitchFamily="34" charset="0"/>
            <a:cs typeface="Arial" panose="020B0604020202020204" pitchFamily="34" charset="0"/>
          </a:endParaRPr>
        </a:p>
      </dgm:t>
    </dgm:pt>
    <dgm:pt modelId="{DEF3B4C5-47D7-4E4F-8E0B-92B2C7DCAA7D}" type="parTrans" cxnId="{923EFBAC-4BC4-4821-9667-39CA7FBB53F0}">
      <dgm:prSet/>
      <dgm:spPr/>
      <dgm:t>
        <a:bodyPr/>
        <a:lstStyle/>
        <a:p>
          <a:endParaRPr lang="en-US" sz="1600">
            <a:latin typeface="Arial" panose="020B0604020202020204" pitchFamily="34" charset="0"/>
            <a:cs typeface="Arial" panose="020B0604020202020204" pitchFamily="34" charset="0"/>
          </a:endParaRPr>
        </a:p>
      </dgm:t>
    </dgm:pt>
    <dgm:pt modelId="{747FE185-67EF-43FA-AB40-BCC113962D54}" type="sibTrans" cxnId="{923EFBAC-4BC4-4821-9667-39CA7FBB53F0}">
      <dgm:prSet/>
      <dgm:spPr/>
      <dgm:t>
        <a:bodyPr/>
        <a:lstStyle/>
        <a:p>
          <a:endParaRPr lang="en-US" sz="1600">
            <a:latin typeface="Arial" panose="020B0604020202020204" pitchFamily="34" charset="0"/>
            <a:cs typeface="Arial" panose="020B0604020202020204" pitchFamily="34" charset="0"/>
          </a:endParaRPr>
        </a:p>
      </dgm:t>
    </dgm:pt>
    <dgm:pt modelId="{5CE5BF07-6F48-4612-B07B-9849DA84712D}">
      <dgm:prSet phldrT="[Texto]" custT="1"/>
      <dgm:spPr/>
      <dgm:t>
        <a:bodyPr/>
        <a:lstStyle/>
        <a:p>
          <a:pPr algn="just">
            <a:buClr>
              <a:schemeClr val="dk1"/>
            </a:buClr>
            <a:buSzPts val="2000"/>
            <a:buNone/>
          </a:pPr>
          <a:r>
            <a:rPr lang="es-MX" sz="1600" b="1" dirty="0">
              <a:latin typeface="Arial" panose="020B0604020202020204" pitchFamily="34" charset="0"/>
              <a:cs typeface="Arial" panose="020B0604020202020204" pitchFamily="34" charset="0"/>
            </a:rPr>
            <a:t>2.</a:t>
          </a:r>
          <a:r>
            <a:rPr lang="es-MX" sz="1600" dirty="0">
              <a:latin typeface="Arial" panose="020B0604020202020204" pitchFamily="34" charset="0"/>
              <a:cs typeface="Arial" panose="020B0604020202020204" pitchFamily="34" charset="0"/>
            </a:rPr>
            <a:t> Analizar la tendencia de las intoxicaciones agudas por Hg en el ámbito municipal, departamental y nacional.</a:t>
          </a:r>
          <a:endParaRPr lang="en-US" sz="1600" dirty="0">
            <a:latin typeface="Arial" panose="020B0604020202020204" pitchFamily="34" charset="0"/>
            <a:cs typeface="Arial" panose="020B0604020202020204" pitchFamily="34" charset="0"/>
          </a:endParaRPr>
        </a:p>
      </dgm:t>
    </dgm:pt>
    <dgm:pt modelId="{EEB25C69-B20B-4C8F-8A20-2DB137882AB6}" type="parTrans" cxnId="{B5108726-1E0C-4019-9B65-2A11EFCE8FF7}">
      <dgm:prSet/>
      <dgm:spPr/>
      <dgm:t>
        <a:bodyPr/>
        <a:lstStyle/>
        <a:p>
          <a:endParaRPr lang="en-US" sz="1600">
            <a:latin typeface="Arial" panose="020B0604020202020204" pitchFamily="34" charset="0"/>
            <a:cs typeface="Arial" panose="020B0604020202020204" pitchFamily="34" charset="0"/>
          </a:endParaRPr>
        </a:p>
      </dgm:t>
    </dgm:pt>
    <dgm:pt modelId="{83223B5D-FF55-4AF3-8501-877A7CB80EFC}" type="sibTrans" cxnId="{B5108726-1E0C-4019-9B65-2A11EFCE8FF7}">
      <dgm:prSet/>
      <dgm:spPr/>
      <dgm:t>
        <a:bodyPr/>
        <a:lstStyle/>
        <a:p>
          <a:endParaRPr lang="en-US" sz="1600">
            <a:latin typeface="Arial" panose="020B0604020202020204" pitchFamily="34" charset="0"/>
            <a:cs typeface="Arial" panose="020B0604020202020204" pitchFamily="34" charset="0"/>
          </a:endParaRPr>
        </a:p>
      </dgm:t>
    </dgm:pt>
    <dgm:pt modelId="{264F84FC-91FD-4155-9977-D08010C9BE62}">
      <dgm:prSet phldrT="[Texto]" custT="1"/>
      <dgm:spPr/>
      <dgm:t>
        <a:bodyPr/>
        <a:lstStyle/>
        <a:p>
          <a:pPr algn="just"/>
          <a:r>
            <a:rPr lang="es-MX" sz="1600" b="1" dirty="0">
              <a:latin typeface="Arial" panose="020B0604020202020204" pitchFamily="34" charset="0"/>
              <a:cs typeface="Arial" panose="020B0604020202020204" pitchFamily="34" charset="0"/>
            </a:rPr>
            <a:t>3. </a:t>
          </a:r>
          <a:r>
            <a:rPr lang="es-MX" sz="1600" dirty="0">
              <a:latin typeface="Arial" panose="020B0604020202020204" pitchFamily="34" charset="0"/>
              <a:cs typeface="Arial" panose="020B0604020202020204" pitchFamily="34" charset="0"/>
            </a:rPr>
            <a:t>Identificar las situaciones de alerta y brotes de intoxicaciones por Hg en el país.</a:t>
          </a:r>
          <a:endParaRPr lang="en-US" sz="1600" dirty="0">
            <a:latin typeface="Arial" panose="020B0604020202020204" pitchFamily="34" charset="0"/>
            <a:cs typeface="Arial" panose="020B0604020202020204" pitchFamily="34" charset="0"/>
          </a:endParaRPr>
        </a:p>
      </dgm:t>
    </dgm:pt>
    <dgm:pt modelId="{8C118435-4556-4080-8A9D-A3136CAE2243}" type="parTrans" cxnId="{04E70E30-3E89-4FE0-8978-012F22ADEB45}">
      <dgm:prSet/>
      <dgm:spPr/>
      <dgm:t>
        <a:bodyPr/>
        <a:lstStyle/>
        <a:p>
          <a:endParaRPr lang="en-US" sz="1600">
            <a:latin typeface="Arial" panose="020B0604020202020204" pitchFamily="34" charset="0"/>
            <a:cs typeface="Arial" panose="020B0604020202020204" pitchFamily="34" charset="0"/>
          </a:endParaRPr>
        </a:p>
      </dgm:t>
    </dgm:pt>
    <dgm:pt modelId="{E97EC4B0-C850-40E1-B450-E565ADF3EBE0}" type="sibTrans" cxnId="{04E70E30-3E89-4FE0-8978-012F22ADEB45}">
      <dgm:prSet/>
      <dgm:spPr/>
      <dgm:t>
        <a:bodyPr/>
        <a:lstStyle/>
        <a:p>
          <a:endParaRPr lang="en-US" sz="1600">
            <a:latin typeface="Arial" panose="020B0604020202020204" pitchFamily="34" charset="0"/>
            <a:cs typeface="Arial" panose="020B0604020202020204" pitchFamily="34" charset="0"/>
          </a:endParaRPr>
        </a:p>
      </dgm:t>
    </dgm:pt>
    <dgm:pt modelId="{239A9074-D348-41F3-B61D-352BE0A9A6F1}" type="pres">
      <dgm:prSet presAssocID="{0E449877-AE2C-4F04-A702-FB984A9F27AB}" presName="Name0" presStyleCnt="0">
        <dgm:presLayoutVars>
          <dgm:chMax/>
          <dgm:chPref/>
          <dgm:dir/>
        </dgm:presLayoutVars>
      </dgm:prSet>
      <dgm:spPr/>
    </dgm:pt>
    <dgm:pt modelId="{7CD0AA36-D7EA-46A7-9FDD-0AF450B564C9}" type="pres">
      <dgm:prSet presAssocID="{4250A7A4-1D14-421A-AC3F-5BEFAD8D93AB}" presName="parenttextcomposite" presStyleCnt="0"/>
      <dgm:spPr/>
    </dgm:pt>
    <dgm:pt modelId="{CF09F192-CE8D-43DC-9056-4A04A45B3E51}" type="pres">
      <dgm:prSet presAssocID="{4250A7A4-1D14-421A-AC3F-5BEFAD8D93AB}" presName="parenttext" presStyleLbl="revTx" presStyleIdx="0" presStyleCnt="3">
        <dgm:presLayoutVars>
          <dgm:chMax/>
          <dgm:chPref val="2"/>
          <dgm:bulletEnabled val="1"/>
        </dgm:presLayoutVars>
      </dgm:prSet>
      <dgm:spPr/>
    </dgm:pt>
    <dgm:pt modelId="{7A24214E-EAE3-4AAD-92FA-11F8C4B38F38}" type="pres">
      <dgm:prSet presAssocID="{4250A7A4-1D14-421A-AC3F-5BEFAD8D93AB}" presName="parallelogramComposite" presStyleCnt="0"/>
      <dgm:spPr/>
    </dgm:pt>
    <dgm:pt modelId="{0EEA4AB2-E355-473A-9F65-EC1FE073105D}" type="pres">
      <dgm:prSet presAssocID="{4250A7A4-1D14-421A-AC3F-5BEFAD8D93AB}" presName="parallelogram1" presStyleLbl="alignNode1" presStyleIdx="0" presStyleCnt="21"/>
      <dgm:spPr/>
    </dgm:pt>
    <dgm:pt modelId="{09022099-D04A-4436-9192-899069719F00}" type="pres">
      <dgm:prSet presAssocID="{4250A7A4-1D14-421A-AC3F-5BEFAD8D93AB}" presName="parallelogram2" presStyleLbl="alignNode1" presStyleIdx="1" presStyleCnt="21"/>
      <dgm:spPr/>
    </dgm:pt>
    <dgm:pt modelId="{30E5E351-43AB-4002-B9C7-B14104674E65}" type="pres">
      <dgm:prSet presAssocID="{4250A7A4-1D14-421A-AC3F-5BEFAD8D93AB}" presName="parallelogram3" presStyleLbl="alignNode1" presStyleIdx="2" presStyleCnt="21"/>
      <dgm:spPr/>
    </dgm:pt>
    <dgm:pt modelId="{6E04F75A-962A-4DD7-BA31-7B2D30EAAE52}" type="pres">
      <dgm:prSet presAssocID="{4250A7A4-1D14-421A-AC3F-5BEFAD8D93AB}" presName="parallelogram4" presStyleLbl="alignNode1" presStyleIdx="3" presStyleCnt="21"/>
      <dgm:spPr/>
    </dgm:pt>
    <dgm:pt modelId="{72B03617-150B-4B8D-99F7-3D22265797C0}" type="pres">
      <dgm:prSet presAssocID="{4250A7A4-1D14-421A-AC3F-5BEFAD8D93AB}" presName="parallelogram5" presStyleLbl="alignNode1" presStyleIdx="4" presStyleCnt="21"/>
      <dgm:spPr/>
    </dgm:pt>
    <dgm:pt modelId="{BCEC9992-4896-43B2-A736-856C52042AE4}" type="pres">
      <dgm:prSet presAssocID="{4250A7A4-1D14-421A-AC3F-5BEFAD8D93AB}" presName="parallelogram6" presStyleLbl="alignNode1" presStyleIdx="5" presStyleCnt="21"/>
      <dgm:spPr/>
    </dgm:pt>
    <dgm:pt modelId="{C8788BEA-97E0-4793-8B3C-6C1BF1231210}" type="pres">
      <dgm:prSet presAssocID="{4250A7A4-1D14-421A-AC3F-5BEFAD8D93AB}" presName="parallelogram7" presStyleLbl="alignNode1" presStyleIdx="6" presStyleCnt="21"/>
      <dgm:spPr/>
    </dgm:pt>
    <dgm:pt modelId="{EAA83C01-C6E7-4AF6-A5AE-371CAFE2C146}" type="pres">
      <dgm:prSet presAssocID="{747FE185-67EF-43FA-AB40-BCC113962D54}" presName="sibTrans" presStyleCnt="0"/>
      <dgm:spPr/>
    </dgm:pt>
    <dgm:pt modelId="{1D46D16F-A15F-450D-A04D-FF5FC736F9D1}" type="pres">
      <dgm:prSet presAssocID="{5CE5BF07-6F48-4612-B07B-9849DA84712D}" presName="parenttextcomposite" presStyleCnt="0"/>
      <dgm:spPr/>
    </dgm:pt>
    <dgm:pt modelId="{FA1D434D-E595-4D84-A541-F4B6DC12A033}" type="pres">
      <dgm:prSet presAssocID="{5CE5BF07-6F48-4612-B07B-9849DA84712D}" presName="parenttext" presStyleLbl="revTx" presStyleIdx="1" presStyleCnt="3">
        <dgm:presLayoutVars>
          <dgm:chMax/>
          <dgm:chPref val="2"/>
          <dgm:bulletEnabled val="1"/>
        </dgm:presLayoutVars>
      </dgm:prSet>
      <dgm:spPr/>
    </dgm:pt>
    <dgm:pt modelId="{99376CDE-6EB4-4BC4-A74C-FAFFC0348A50}" type="pres">
      <dgm:prSet presAssocID="{5CE5BF07-6F48-4612-B07B-9849DA84712D}" presName="parallelogramComposite" presStyleCnt="0"/>
      <dgm:spPr/>
    </dgm:pt>
    <dgm:pt modelId="{A14C694A-B38D-4B43-89A6-6EF908E4D07C}" type="pres">
      <dgm:prSet presAssocID="{5CE5BF07-6F48-4612-B07B-9849DA84712D}" presName="parallelogram1" presStyleLbl="alignNode1" presStyleIdx="7" presStyleCnt="21"/>
      <dgm:spPr/>
    </dgm:pt>
    <dgm:pt modelId="{AB6C12D3-BBEC-4F97-A38C-B136A1711535}" type="pres">
      <dgm:prSet presAssocID="{5CE5BF07-6F48-4612-B07B-9849DA84712D}" presName="parallelogram2" presStyleLbl="alignNode1" presStyleIdx="8" presStyleCnt="21"/>
      <dgm:spPr/>
    </dgm:pt>
    <dgm:pt modelId="{114E3E4E-EF86-4F08-A9F2-CC30B5D0F4BA}" type="pres">
      <dgm:prSet presAssocID="{5CE5BF07-6F48-4612-B07B-9849DA84712D}" presName="parallelogram3" presStyleLbl="alignNode1" presStyleIdx="9" presStyleCnt="21"/>
      <dgm:spPr/>
    </dgm:pt>
    <dgm:pt modelId="{DE341608-FD02-4E6D-81C4-F91D173C3FDD}" type="pres">
      <dgm:prSet presAssocID="{5CE5BF07-6F48-4612-B07B-9849DA84712D}" presName="parallelogram4" presStyleLbl="alignNode1" presStyleIdx="10" presStyleCnt="21"/>
      <dgm:spPr/>
    </dgm:pt>
    <dgm:pt modelId="{9B7F95C3-0510-4619-AF98-6C085D12BF9D}" type="pres">
      <dgm:prSet presAssocID="{5CE5BF07-6F48-4612-B07B-9849DA84712D}" presName="parallelogram5" presStyleLbl="alignNode1" presStyleIdx="11" presStyleCnt="21"/>
      <dgm:spPr/>
    </dgm:pt>
    <dgm:pt modelId="{9454273C-E503-4FC3-9978-1353B2EB451A}" type="pres">
      <dgm:prSet presAssocID="{5CE5BF07-6F48-4612-B07B-9849DA84712D}" presName="parallelogram6" presStyleLbl="alignNode1" presStyleIdx="12" presStyleCnt="21"/>
      <dgm:spPr/>
    </dgm:pt>
    <dgm:pt modelId="{404F95DB-5594-4051-8ADA-85545C7AE7C0}" type="pres">
      <dgm:prSet presAssocID="{5CE5BF07-6F48-4612-B07B-9849DA84712D}" presName="parallelogram7" presStyleLbl="alignNode1" presStyleIdx="13" presStyleCnt="21"/>
      <dgm:spPr/>
    </dgm:pt>
    <dgm:pt modelId="{E4C80507-F30F-4F26-AD52-4660F66E2D66}" type="pres">
      <dgm:prSet presAssocID="{83223B5D-FF55-4AF3-8501-877A7CB80EFC}" presName="sibTrans" presStyleCnt="0"/>
      <dgm:spPr/>
    </dgm:pt>
    <dgm:pt modelId="{55D6866E-538C-4997-BA1B-375347A787ED}" type="pres">
      <dgm:prSet presAssocID="{264F84FC-91FD-4155-9977-D08010C9BE62}" presName="parenttextcomposite" presStyleCnt="0"/>
      <dgm:spPr/>
    </dgm:pt>
    <dgm:pt modelId="{BD04B048-5CC1-4D67-AA38-942E9FB81272}" type="pres">
      <dgm:prSet presAssocID="{264F84FC-91FD-4155-9977-D08010C9BE62}" presName="parenttext" presStyleLbl="revTx" presStyleIdx="2" presStyleCnt="3">
        <dgm:presLayoutVars>
          <dgm:chMax/>
          <dgm:chPref val="2"/>
          <dgm:bulletEnabled val="1"/>
        </dgm:presLayoutVars>
      </dgm:prSet>
      <dgm:spPr/>
    </dgm:pt>
    <dgm:pt modelId="{565FDE7F-697F-4B84-97D2-9DC54209CBF7}" type="pres">
      <dgm:prSet presAssocID="{264F84FC-91FD-4155-9977-D08010C9BE62}" presName="parallelogramComposite" presStyleCnt="0"/>
      <dgm:spPr/>
    </dgm:pt>
    <dgm:pt modelId="{7E8C5DF6-379E-4AC2-BF21-84D3DA53483C}" type="pres">
      <dgm:prSet presAssocID="{264F84FC-91FD-4155-9977-D08010C9BE62}" presName="parallelogram1" presStyleLbl="alignNode1" presStyleIdx="14" presStyleCnt="21"/>
      <dgm:spPr/>
    </dgm:pt>
    <dgm:pt modelId="{DC3AC140-0200-4C63-90E4-259AC8366BF4}" type="pres">
      <dgm:prSet presAssocID="{264F84FC-91FD-4155-9977-D08010C9BE62}" presName="parallelogram2" presStyleLbl="alignNode1" presStyleIdx="15" presStyleCnt="21"/>
      <dgm:spPr/>
    </dgm:pt>
    <dgm:pt modelId="{F1352BC9-79FB-4B30-87FE-C4BFCB3ABDF6}" type="pres">
      <dgm:prSet presAssocID="{264F84FC-91FD-4155-9977-D08010C9BE62}" presName="parallelogram3" presStyleLbl="alignNode1" presStyleIdx="16" presStyleCnt="21"/>
      <dgm:spPr/>
    </dgm:pt>
    <dgm:pt modelId="{2B12F529-FDEA-452E-9775-9B553AF4489E}" type="pres">
      <dgm:prSet presAssocID="{264F84FC-91FD-4155-9977-D08010C9BE62}" presName="parallelogram4" presStyleLbl="alignNode1" presStyleIdx="17" presStyleCnt="21"/>
      <dgm:spPr/>
    </dgm:pt>
    <dgm:pt modelId="{0A42494D-F88D-4CA9-9FB0-FA1EC95E5EB9}" type="pres">
      <dgm:prSet presAssocID="{264F84FC-91FD-4155-9977-D08010C9BE62}" presName="parallelogram5" presStyleLbl="alignNode1" presStyleIdx="18" presStyleCnt="21"/>
      <dgm:spPr/>
    </dgm:pt>
    <dgm:pt modelId="{140DD873-67CA-4F7C-8D52-E2F8EE26576C}" type="pres">
      <dgm:prSet presAssocID="{264F84FC-91FD-4155-9977-D08010C9BE62}" presName="parallelogram6" presStyleLbl="alignNode1" presStyleIdx="19" presStyleCnt="21"/>
      <dgm:spPr/>
    </dgm:pt>
    <dgm:pt modelId="{4D8C4F57-3F7C-4542-9A7A-F6EFCD820B10}" type="pres">
      <dgm:prSet presAssocID="{264F84FC-91FD-4155-9977-D08010C9BE62}" presName="parallelogram7" presStyleLbl="alignNode1" presStyleIdx="20" presStyleCnt="21"/>
      <dgm:spPr/>
    </dgm:pt>
  </dgm:ptLst>
  <dgm:cxnLst>
    <dgm:cxn modelId="{B5108726-1E0C-4019-9B65-2A11EFCE8FF7}" srcId="{0E449877-AE2C-4F04-A702-FB984A9F27AB}" destId="{5CE5BF07-6F48-4612-B07B-9849DA84712D}" srcOrd="1" destOrd="0" parTransId="{EEB25C69-B20B-4C8F-8A20-2DB137882AB6}" sibTransId="{83223B5D-FF55-4AF3-8501-877A7CB80EFC}"/>
    <dgm:cxn modelId="{04E70E30-3E89-4FE0-8978-012F22ADEB45}" srcId="{0E449877-AE2C-4F04-A702-FB984A9F27AB}" destId="{264F84FC-91FD-4155-9977-D08010C9BE62}" srcOrd="2" destOrd="0" parTransId="{8C118435-4556-4080-8A9D-A3136CAE2243}" sibTransId="{E97EC4B0-C850-40E1-B450-E565ADF3EBE0}"/>
    <dgm:cxn modelId="{1430AF8B-A0A1-419A-8213-CBE1B562DB0A}" type="presOf" srcId="{264F84FC-91FD-4155-9977-D08010C9BE62}" destId="{BD04B048-5CC1-4D67-AA38-942E9FB81272}" srcOrd="0" destOrd="0" presId="urn:microsoft.com/office/officeart/2008/layout/VerticalAccentList"/>
    <dgm:cxn modelId="{923EFBAC-4BC4-4821-9667-39CA7FBB53F0}" srcId="{0E449877-AE2C-4F04-A702-FB984A9F27AB}" destId="{4250A7A4-1D14-421A-AC3F-5BEFAD8D93AB}" srcOrd="0" destOrd="0" parTransId="{DEF3B4C5-47D7-4E4F-8E0B-92B2C7DCAA7D}" sibTransId="{747FE185-67EF-43FA-AB40-BCC113962D54}"/>
    <dgm:cxn modelId="{B724DEDE-C469-44AC-89F5-0AF182389214}" type="presOf" srcId="{0E449877-AE2C-4F04-A702-FB984A9F27AB}" destId="{239A9074-D348-41F3-B61D-352BE0A9A6F1}" srcOrd="0" destOrd="0" presId="urn:microsoft.com/office/officeart/2008/layout/VerticalAccentList"/>
    <dgm:cxn modelId="{02CFC5E1-8A42-430E-8037-21695EF632BB}" type="presOf" srcId="{4250A7A4-1D14-421A-AC3F-5BEFAD8D93AB}" destId="{CF09F192-CE8D-43DC-9056-4A04A45B3E51}" srcOrd="0" destOrd="0" presId="urn:microsoft.com/office/officeart/2008/layout/VerticalAccentList"/>
    <dgm:cxn modelId="{E9861BF0-602C-4423-9341-0E5EFF2B33A2}" type="presOf" srcId="{5CE5BF07-6F48-4612-B07B-9849DA84712D}" destId="{FA1D434D-E595-4D84-A541-F4B6DC12A033}" srcOrd="0" destOrd="0" presId="urn:microsoft.com/office/officeart/2008/layout/VerticalAccentList"/>
    <dgm:cxn modelId="{6E97AEB3-BBDE-447E-838B-62943C3E20E4}" type="presParOf" srcId="{239A9074-D348-41F3-B61D-352BE0A9A6F1}" destId="{7CD0AA36-D7EA-46A7-9FDD-0AF450B564C9}" srcOrd="0" destOrd="0" presId="urn:microsoft.com/office/officeart/2008/layout/VerticalAccentList"/>
    <dgm:cxn modelId="{4CD0791A-D05F-4A47-B6F6-FBC5FD1AD7E6}" type="presParOf" srcId="{7CD0AA36-D7EA-46A7-9FDD-0AF450B564C9}" destId="{CF09F192-CE8D-43DC-9056-4A04A45B3E51}" srcOrd="0" destOrd="0" presId="urn:microsoft.com/office/officeart/2008/layout/VerticalAccentList"/>
    <dgm:cxn modelId="{E91CD287-8B26-4D7C-829B-EBA675D26ADF}" type="presParOf" srcId="{239A9074-D348-41F3-B61D-352BE0A9A6F1}" destId="{7A24214E-EAE3-4AAD-92FA-11F8C4B38F38}" srcOrd="1" destOrd="0" presId="urn:microsoft.com/office/officeart/2008/layout/VerticalAccentList"/>
    <dgm:cxn modelId="{CB13B8A5-BB10-4EB6-B257-5AC91A2D99B1}" type="presParOf" srcId="{7A24214E-EAE3-4AAD-92FA-11F8C4B38F38}" destId="{0EEA4AB2-E355-473A-9F65-EC1FE073105D}" srcOrd="0" destOrd="0" presId="urn:microsoft.com/office/officeart/2008/layout/VerticalAccentList"/>
    <dgm:cxn modelId="{8AE25EE8-1F53-4693-8AE8-EE8A19CA2D8F}" type="presParOf" srcId="{7A24214E-EAE3-4AAD-92FA-11F8C4B38F38}" destId="{09022099-D04A-4436-9192-899069719F00}" srcOrd="1" destOrd="0" presId="urn:microsoft.com/office/officeart/2008/layout/VerticalAccentList"/>
    <dgm:cxn modelId="{FD6D4058-E7B4-45C2-9400-B3CE00058F08}" type="presParOf" srcId="{7A24214E-EAE3-4AAD-92FA-11F8C4B38F38}" destId="{30E5E351-43AB-4002-B9C7-B14104674E65}" srcOrd="2" destOrd="0" presId="urn:microsoft.com/office/officeart/2008/layout/VerticalAccentList"/>
    <dgm:cxn modelId="{12D577A0-5788-4760-B8EC-538F5175D14C}" type="presParOf" srcId="{7A24214E-EAE3-4AAD-92FA-11F8C4B38F38}" destId="{6E04F75A-962A-4DD7-BA31-7B2D30EAAE52}" srcOrd="3" destOrd="0" presId="urn:microsoft.com/office/officeart/2008/layout/VerticalAccentList"/>
    <dgm:cxn modelId="{CE7808C6-4F6E-462B-A8D7-E65FFA7BF558}" type="presParOf" srcId="{7A24214E-EAE3-4AAD-92FA-11F8C4B38F38}" destId="{72B03617-150B-4B8D-99F7-3D22265797C0}" srcOrd="4" destOrd="0" presId="urn:microsoft.com/office/officeart/2008/layout/VerticalAccentList"/>
    <dgm:cxn modelId="{1715E8A3-8AC5-421C-A160-F6E8E1285795}" type="presParOf" srcId="{7A24214E-EAE3-4AAD-92FA-11F8C4B38F38}" destId="{BCEC9992-4896-43B2-A736-856C52042AE4}" srcOrd="5" destOrd="0" presId="urn:microsoft.com/office/officeart/2008/layout/VerticalAccentList"/>
    <dgm:cxn modelId="{25B04335-FD99-473C-9B8A-67F7005DB855}" type="presParOf" srcId="{7A24214E-EAE3-4AAD-92FA-11F8C4B38F38}" destId="{C8788BEA-97E0-4793-8B3C-6C1BF1231210}" srcOrd="6" destOrd="0" presId="urn:microsoft.com/office/officeart/2008/layout/VerticalAccentList"/>
    <dgm:cxn modelId="{90A448BF-AABC-48FF-AE07-F672642CB498}" type="presParOf" srcId="{239A9074-D348-41F3-B61D-352BE0A9A6F1}" destId="{EAA83C01-C6E7-4AF6-A5AE-371CAFE2C146}" srcOrd="2" destOrd="0" presId="urn:microsoft.com/office/officeart/2008/layout/VerticalAccentList"/>
    <dgm:cxn modelId="{88D1D222-90A5-4831-BB12-64C805223462}" type="presParOf" srcId="{239A9074-D348-41F3-B61D-352BE0A9A6F1}" destId="{1D46D16F-A15F-450D-A04D-FF5FC736F9D1}" srcOrd="3" destOrd="0" presId="urn:microsoft.com/office/officeart/2008/layout/VerticalAccentList"/>
    <dgm:cxn modelId="{E521B03E-9572-4CF3-91BD-3915F1BA115C}" type="presParOf" srcId="{1D46D16F-A15F-450D-A04D-FF5FC736F9D1}" destId="{FA1D434D-E595-4D84-A541-F4B6DC12A033}" srcOrd="0" destOrd="0" presId="urn:microsoft.com/office/officeart/2008/layout/VerticalAccentList"/>
    <dgm:cxn modelId="{15D4B426-89F9-4E8A-8F67-2F5C47873595}" type="presParOf" srcId="{239A9074-D348-41F3-B61D-352BE0A9A6F1}" destId="{99376CDE-6EB4-4BC4-A74C-FAFFC0348A50}" srcOrd="4" destOrd="0" presId="urn:microsoft.com/office/officeart/2008/layout/VerticalAccentList"/>
    <dgm:cxn modelId="{A981580A-2C26-443D-B72E-4CE0C408BE18}" type="presParOf" srcId="{99376CDE-6EB4-4BC4-A74C-FAFFC0348A50}" destId="{A14C694A-B38D-4B43-89A6-6EF908E4D07C}" srcOrd="0" destOrd="0" presId="urn:microsoft.com/office/officeart/2008/layout/VerticalAccentList"/>
    <dgm:cxn modelId="{EE858359-5F70-40F8-91FD-14738A2BE0FA}" type="presParOf" srcId="{99376CDE-6EB4-4BC4-A74C-FAFFC0348A50}" destId="{AB6C12D3-BBEC-4F97-A38C-B136A1711535}" srcOrd="1" destOrd="0" presId="urn:microsoft.com/office/officeart/2008/layout/VerticalAccentList"/>
    <dgm:cxn modelId="{957AD383-B800-4496-B035-0491C8A1513E}" type="presParOf" srcId="{99376CDE-6EB4-4BC4-A74C-FAFFC0348A50}" destId="{114E3E4E-EF86-4F08-A9F2-CC30B5D0F4BA}" srcOrd="2" destOrd="0" presId="urn:microsoft.com/office/officeart/2008/layout/VerticalAccentList"/>
    <dgm:cxn modelId="{81C2A333-89A3-4216-A401-18D4BEEC930E}" type="presParOf" srcId="{99376CDE-6EB4-4BC4-A74C-FAFFC0348A50}" destId="{DE341608-FD02-4E6D-81C4-F91D173C3FDD}" srcOrd="3" destOrd="0" presId="urn:microsoft.com/office/officeart/2008/layout/VerticalAccentList"/>
    <dgm:cxn modelId="{A3AD3DA0-BF1A-43B8-89F9-AFD90E58AF75}" type="presParOf" srcId="{99376CDE-6EB4-4BC4-A74C-FAFFC0348A50}" destId="{9B7F95C3-0510-4619-AF98-6C085D12BF9D}" srcOrd="4" destOrd="0" presId="urn:microsoft.com/office/officeart/2008/layout/VerticalAccentList"/>
    <dgm:cxn modelId="{211E63E4-126B-41BA-89D5-AE01E906756F}" type="presParOf" srcId="{99376CDE-6EB4-4BC4-A74C-FAFFC0348A50}" destId="{9454273C-E503-4FC3-9978-1353B2EB451A}" srcOrd="5" destOrd="0" presId="urn:microsoft.com/office/officeart/2008/layout/VerticalAccentList"/>
    <dgm:cxn modelId="{11D210D6-2D06-42FE-B6B8-0B4A7CB37C2B}" type="presParOf" srcId="{99376CDE-6EB4-4BC4-A74C-FAFFC0348A50}" destId="{404F95DB-5594-4051-8ADA-85545C7AE7C0}" srcOrd="6" destOrd="0" presId="urn:microsoft.com/office/officeart/2008/layout/VerticalAccentList"/>
    <dgm:cxn modelId="{D10703D9-F00B-4B2D-9CBE-DAEB1F239494}" type="presParOf" srcId="{239A9074-D348-41F3-B61D-352BE0A9A6F1}" destId="{E4C80507-F30F-4F26-AD52-4660F66E2D66}" srcOrd="5" destOrd="0" presId="urn:microsoft.com/office/officeart/2008/layout/VerticalAccentList"/>
    <dgm:cxn modelId="{A0D82712-B9D8-46FA-87DC-8D05B9042F91}" type="presParOf" srcId="{239A9074-D348-41F3-B61D-352BE0A9A6F1}" destId="{55D6866E-538C-4997-BA1B-375347A787ED}" srcOrd="6" destOrd="0" presId="urn:microsoft.com/office/officeart/2008/layout/VerticalAccentList"/>
    <dgm:cxn modelId="{D9221787-BB01-4760-A92B-4511CCA744BD}" type="presParOf" srcId="{55D6866E-538C-4997-BA1B-375347A787ED}" destId="{BD04B048-5CC1-4D67-AA38-942E9FB81272}" srcOrd="0" destOrd="0" presId="urn:microsoft.com/office/officeart/2008/layout/VerticalAccentList"/>
    <dgm:cxn modelId="{A5B1DAE4-400F-467D-88E8-F74C60E3A53A}" type="presParOf" srcId="{239A9074-D348-41F3-B61D-352BE0A9A6F1}" destId="{565FDE7F-697F-4B84-97D2-9DC54209CBF7}" srcOrd="7" destOrd="0" presId="urn:microsoft.com/office/officeart/2008/layout/VerticalAccentList"/>
    <dgm:cxn modelId="{F36ECBC0-76CD-4CB3-919D-8C879CD755C8}" type="presParOf" srcId="{565FDE7F-697F-4B84-97D2-9DC54209CBF7}" destId="{7E8C5DF6-379E-4AC2-BF21-84D3DA53483C}" srcOrd="0" destOrd="0" presId="urn:microsoft.com/office/officeart/2008/layout/VerticalAccentList"/>
    <dgm:cxn modelId="{7787B5C5-3941-4EE3-A8A3-864280E3AEFE}" type="presParOf" srcId="{565FDE7F-697F-4B84-97D2-9DC54209CBF7}" destId="{DC3AC140-0200-4C63-90E4-259AC8366BF4}" srcOrd="1" destOrd="0" presId="urn:microsoft.com/office/officeart/2008/layout/VerticalAccentList"/>
    <dgm:cxn modelId="{2DE46C8B-B6A6-4676-B46E-242A7C905D67}" type="presParOf" srcId="{565FDE7F-697F-4B84-97D2-9DC54209CBF7}" destId="{F1352BC9-79FB-4B30-87FE-C4BFCB3ABDF6}" srcOrd="2" destOrd="0" presId="urn:microsoft.com/office/officeart/2008/layout/VerticalAccentList"/>
    <dgm:cxn modelId="{CE0A0A00-4BD7-4384-A926-0A3FE9B08106}" type="presParOf" srcId="{565FDE7F-697F-4B84-97D2-9DC54209CBF7}" destId="{2B12F529-FDEA-452E-9775-9B553AF4489E}" srcOrd="3" destOrd="0" presId="urn:microsoft.com/office/officeart/2008/layout/VerticalAccentList"/>
    <dgm:cxn modelId="{B4A17D66-6A5B-453F-A470-853FE5F5ECD5}" type="presParOf" srcId="{565FDE7F-697F-4B84-97D2-9DC54209CBF7}" destId="{0A42494D-F88D-4CA9-9FB0-FA1EC95E5EB9}" srcOrd="4" destOrd="0" presId="urn:microsoft.com/office/officeart/2008/layout/VerticalAccentList"/>
    <dgm:cxn modelId="{2E7E092E-73D2-4EC7-B537-987D93F1330B}" type="presParOf" srcId="{565FDE7F-697F-4B84-97D2-9DC54209CBF7}" destId="{140DD873-67CA-4F7C-8D52-E2F8EE26576C}" srcOrd="5" destOrd="0" presId="urn:microsoft.com/office/officeart/2008/layout/VerticalAccentList"/>
    <dgm:cxn modelId="{E241150E-9F44-44B4-8789-34638262A119}" type="presParOf" srcId="{565FDE7F-697F-4B84-97D2-9DC54209CBF7}" destId="{4D8C4F57-3F7C-4542-9A7A-F6EFCD820B10}"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873B2F-4D6B-490A-9356-FBA47AAC5615}"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B6C711E3-A987-4113-9152-8F2FE6D4C9AD}">
      <dgm:prSet custT="1"/>
      <dgm:spPr>
        <a:xfrm>
          <a:off x="3820991" y="0"/>
          <a:ext cx="2064724" cy="1104943"/>
        </a:xfrm>
        <a:prstGeom prst="rect">
          <a:avLst/>
        </a:prstGeom>
        <a:noFill/>
        <a:ln>
          <a:noFill/>
        </a:ln>
        <a:effectLst/>
        <a:sp3d/>
      </dgm:spPr>
      <dgm:t>
        <a:bodyPr/>
        <a:lstStyle/>
        <a:p>
          <a:pPr algn="ctr">
            <a:buNone/>
          </a:pPr>
          <a:r>
            <a:rPr lang="es-MX" sz="1600" dirty="0">
              <a:solidFill>
                <a:srgbClr val="000000">
                  <a:hueOff val="0"/>
                  <a:satOff val="0"/>
                  <a:lumOff val="0"/>
                  <a:alphaOff val="0"/>
                </a:srgbClr>
              </a:solidFill>
              <a:latin typeface="Arial"/>
              <a:ea typeface="+mn-ea"/>
              <a:cs typeface="Calibri"/>
              <a:sym typeface="Calibri"/>
            </a:rPr>
            <a:t>Fichas de notificación epidemiológicas </a:t>
          </a:r>
          <a:endParaRPr lang="en-US" sz="1600" dirty="0">
            <a:solidFill>
              <a:srgbClr val="000000">
                <a:hueOff val="0"/>
                <a:satOff val="0"/>
                <a:lumOff val="0"/>
                <a:alphaOff val="0"/>
              </a:srgbClr>
            </a:solidFill>
            <a:latin typeface="Arial"/>
            <a:ea typeface="+mn-ea"/>
            <a:cs typeface="+mn-cs"/>
          </a:endParaRPr>
        </a:p>
      </dgm:t>
    </dgm:pt>
    <dgm:pt modelId="{09399C2C-CEC8-4BF4-BAA0-F342992770A1}" type="parTrans" cxnId="{9C88A13A-5553-4724-9956-9F64BEE3798A}">
      <dgm:prSet/>
      <dgm:spPr/>
      <dgm:t>
        <a:bodyPr/>
        <a:lstStyle/>
        <a:p>
          <a:endParaRPr lang="en-US"/>
        </a:p>
      </dgm:t>
    </dgm:pt>
    <dgm:pt modelId="{7281E0CA-D364-40D0-9434-321A60A6F26B}" type="sibTrans" cxnId="{9C88A13A-5553-4724-9956-9F64BEE3798A}">
      <dgm:prSet/>
      <dgm:spPr/>
      <dgm:t>
        <a:bodyPr/>
        <a:lstStyle/>
        <a:p>
          <a:endParaRPr lang="en-US"/>
        </a:p>
      </dgm:t>
    </dgm:pt>
    <dgm:pt modelId="{DBB11D62-51CA-4134-840E-6673615B7DDA}">
      <dgm:prSet phldrT="[Texto]" custT="1"/>
      <dgm:spPr>
        <a:xfrm>
          <a:off x="5866946" y="4336902"/>
          <a:ext cx="2064724" cy="1187814"/>
        </a:xfrm>
        <a:prstGeom prst="rect">
          <a:avLst/>
        </a:prstGeom>
        <a:noFill/>
        <a:ln>
          <a:noFill/>
        </a:ln>
        <a:effectLst/>
        <a:sp3d/>
      </dgm:spPr>
      <dgm:t>
        <a:bodyPr/>
        <a:lstStyle/>
        <a:p>
          <a:pPr>
            <a:buNone/>
          </a:pPr>
          <a:r>
            <a:rPr lang="es-MX" sz="1600">
              <a:solidFill>
                <a:srgbClr val="000000">
                  <a:hueOff val="0"/>
                  <a:satOff val="0"/>
                  <a:lumOff val="0"/>
                  <a:alphaOff val="0"/>
                </a:srgbClr>
              </a:solidFill>
              <a:latin typeface="Arial"/>
              <a:ea typeface="+mn-ea"/>
              <a:cs typeface="Calibri"/>
              <a:sym typeface="Calibri"/>
            </a:rPr>
            <a:t>Reportes de laboratorio</a:t>
          </a:r>
          <a:endParaRPr lang="en-US" sz="1600" dirty="0">
            <a:solidFill>
              <a:srgbClr val="000000">
                <a:hueOff val="0"/>
                <a:satOff val="0"/>
                <a:lumOff val="0"/>
                <a:alphaOff val="0"/>
              </a:srgbClr>
            </a:solidFill>
            <a:latin typeface="Arial"/>
            <a:ea typeface="+mn-ea"/>
            <a:cs typeface="+mn-cs"/>
          </a:endParaRPr>
        </a:p>
      </dgm:t>
    </dgm:pt>
    <dgm:pt modelId="{ED20E4BC-47E5-4BD6-9592-F7698BF4D93E}" type="parTrans" cxnId="{196C9B00-1985-44C1-A8BF-FFFBD10E85C8}">
      <dgm:prSet/>
      <dgm:spPr/>
      <dgm:t>
        <a:bodyPr/>
        <a:lstStyle/>
        <a:p>
          <a:endParaRPr lang="en-US"/>
        </a:p>
      </dgm:t>
    </dgm:pt>
    <dgm:pt modelId="{5230125F-F1A1-4E8C-A412-D5667DFC7FC9}" type="sibTrans" cxnId="{196C9B00-1985-44C1-A8BF-FFFBD10E85C8}">
      <dgm:prSet/>
      <dgm:spPr/>
      <dgm:t>
        <a:bodyPr/>
        <a:lstStyle/>
        <a:p>
          <a:endParaRPr lang="en-US"/>
        </a:p>
      </dgm:t>
    </dgm:pt>
    <dgm:pt modelId="{A7915867-521B-45C7-82BD-90CD60793E9D}">
      <dgm:prSet phldrT="[Texto]" custT="1"/>
      <dgm:spPr>
        <a:xfrm>
          <a:off x="1099308" y="2596616"/>
          <a:ext cx="1914563" cy="1298308"/>
        </a:xfrm>
        <a:prstGeom prst="rect">
          <a:avLst/>
        </a:prstGeom>
        <a:noFill/>
        <a:ln>
          <a:noFill/>
        </a:ln>
        <a:effectLst/>
        <a:sp3d/>
      </dgm:spPr>
      <dgm:t>
        <a:bodyPr/>
        <a:lstStyle/>
        <a:p>
          <a:pPr>
            <a:buNone/>
          </a:pPr>
          <a:r>
            <a:rPr lang="es-MX" sz="1600" dirty="0">
              <a:solidFill>
                <a:srgbClr val="000000">
                  <a:hueOff val="0"/>
                  <a:satOff val="0"/>
                  <a:lumOff val="0"/>
                  <a:alphaOff val="0"/>
                </a:srgbClr>
              </a:solidFill>
              <a:latin typeface="Arial"/>
              <a:ea typeface="+mn-ea"/>
              <a:cs typeface="Calibri"/>
              <a:sym typeface="Calibri"/>
            </a:rPr>
            <a:t>Reportes de investigación de casos y de brotes previos</a:t>
          </a:r>
          <a:endParaRPr lang="en-US" sz="1600" dirty="0">
            <a:solidFill>
              <a:srgbClr val="000000">
                <a:hueOff val="0"/>
                <a:satOff val="0"/>
                <a:lumOff val="0"/>
                <a:alphaOff val="0"/>
              </a:srgbClr>
            </a:solidFill>
            <a:latin typeface="Arial"/>
            <a:ea typeface="+mn-ea"/>
            <a:cs typeface="+mn-cs"/>
          </a:endParaRPr>
        </a:p>
      </dgm:t>
    </dgm:pt>
    <dgm:pt modelId="{5B0C849C-3E21-421C-9D4E-4AC980BE184C}" type="parTrans" cxnId="{B32352A1-5FD4-4FF6-AB1B-D0BC9247F6CC}">
      <dgm:prSet/>
      <dgm:spPr/>
      <dgm:t>
        <a:bodyPr/>
        <a:lstStyle/>
        <a:p>
          <a:endParaRPr lang="en-US"/>
        </a:p>
      </dgm:t>
    </dgm:pt>
    <dgm:pt modelId="{ECC7A99F-020E-42E8-90FC-C77BA8EE94C1}" type="sibTrans" cxnId="{B32352A1-5FD4-4FF6-AB1B-D0BC9247F6CC}">
      <dgm:prSet/>
      <dgm:spPr/>
      <dgm:t>
        <a:bodyPr/>
        <a:lstStyle/>
        <a:p>
          <a:endParaRPr lang="en-US"/>
        </a:p>
      </dgm:t>
    </dgm:pt>
    <dgm:pt modelId="{95FC16FD-2A5F-4079-9004-0DD2B537097E}">
      <dgm:prSet phldrT="[Texto]" custT="1"/>
      <dgm:spPr>
        <a:xfrm>
          <a:off x="6505133" y="1049696"/>
          <a:ext cx="1952103" cy="1215437"/>
        </a:xfrm>
        <a:prstGeom prst="rect">
          <a:avLst/>
        </a:prstGeom>
        <a:noFill/>
        <a:ln>
          <a:noFill/>
        </a:ln>
        <a:effectLst/>
        <a:sp3d/>
      </dgm:spPr>
      <dgm:t>
        <a:bodyPr/>
        <a:lstStyle/>
        <a:p>
          <a:pPr>
            <a:buNone/>
          </a:pPr>
          <a:r>
            <a:rPr lang="es-MX" sz="1600" dirty="0">
              <a:solidFill>
                <a:srgbClr val="000000">
                  <a:hueOff val="0"/>
                  <a:satOff val="0"/>
                  <a:lumOff val="0"/>
                  <a:alphaOff val="0"/>
                </a:srgbClr>
              </a:solidFill>
              <a:latin typeface="Arial"/>
              <a:ea typeface="+mn-ea"/>
              <a:cs typeface="Calibri"/>
              <a:sym typeface="Calibri"/>
            </a:rPr>
            <a:t> Registros Individuales de Prestación de Servicios - RIPS </a:t>
          </a:r>
          <a:endParaRPr lang="en-US" sz="1600" dirty="0">
            <a:solidFill>
              <a:srgbClr val="000000">
                <a:hueOff val="0"/>
                <a:satOff val="0"/>
                <a:lumOff val="0"/>
                <a:alphaOff val="0"/>
              </a:srgbClr>
            </a:solidFill>
            <a:latin typeface="Arial"/>
            <a:ea typeface="+mn-ea"/>
            <a:cs typeface="+mn-cs"/>
          </a:endParaRPr>
        </a:p>
      </dgm:t>
    </dgm:pt>
    <dgm:pt modelId="{42DB9955-94DA-4E57-B644-3AA91B1EA732}" type="sibTrans" cxnId="{7E8B207B-E071-4797-B157-08A29691A03A}">
      <dgm:prSet/>
      <dgm:spPr/>
      <dgm:t>
        <a:bodyPr/>
        <a:lstStyle/>
        <a:p>
          <a:endParaRPr lang="en-US"/>
        </a:p>
      </dgm:t>
    </dgm:pt>
    <dgm:pt modelId="{2BAEF982-33BC-4417-9F03-2209F20F9951}" type="parTrans" cxnId="{7E8B207B-E071-4797-B157-08A29691A03A}">
      <dgm:prSet/>
      <dgm:spPr/>
      <dgm:t>
        <a:bodyPr/>
        <a:lstStyle/>
        <a:p>
          <a:endParaRPr lang="en-US"/>
        </a:p>
      </dgm:t>
    </dgm:pt>
    <dgm:pt modelId="{133CCBBE-441A-4CA9-9179-78936592175B}">
      <dgm:prSet phldrT="[Texto]" custT="1"/>
      <dgm:spPr>
        <a:xfrm>
          <a:off x="1775036" y="4336902"/>
          <a:ext cx="2064724" cy="1187814"/>
        </a:xfrm>
        <a:prstGeom prst="rect">
          <a:avLst/>
        </a:prstGeom>
        <a:noFill/>
        <a:ln>
          <a:noFill/>
        </a:ln>
        <a:effectLst/>
        <a:sp3d/>
      </dgm:spPr>
      <dgm:t>
        <a:bodyPr/>
        <a:lstStyle/>
        <a:p>
          <a:pPr>
            <a:buNone/>
          </a:pPr>
          <a:r>
            <a:rPr lang="es-MX" sz="1600">
              <a:solidFill>
                <a:srgbClr val="000000">
                  <a:hueOff val="0"/>
                  <a:satOff val="0"/>
                  <a:lumOff val="0"/>
                  <a:alphaOff val="0"/>
                </a:srgbClr>
              </a:solidFill>
              <a:latin typeface="Arial"/>
              <a:ea typeface="+mn-ea"/>
              <a:cs typeface="Calibri"/>
              <a:sym typeface="Calibri"/>
            </a:rPr>
            <a:t>Certificados de defunción</a:t>
          </a:r>
          <a:endParaRPr lang="en-US" sz="1600" dirty="0">
            <a:solidFill>
              <a:srgbClr val="000000">
                <a:hueOff val="0"/>
                <a:satOff val="0"/>
                <a:lumOff val="0"/>
                <a:alphaOff val="0"/>
              </a:srgbClr>
            </a:solidFill>
            <a:latin typeface="Arial"/>
            <a:ea typeface="+mn-ea"/>
            <a:cs typeface="+mn-cs"/>
          </a:endParaRPr>
        </a:p>
      </dgm:t>
    </dgm:pt>
    <dgm:pt modelId="{C04A4C43-91A8-4937-9850-C08B18821418}" type="parTrans" cxnId="{F797320A-FCC3-43C5-9030-F1813DE6B910}">
      <dgm:prSet/>
      <dgm:spPr/>
      <dgm:t>
        <a:bodyPr/>
        <a:lstStyle/>
        <a:p>
          <a:endParaRPr lang="en-US"/>
        </a:p>
      </dgm:t>
    </dgm:pt>
    <dgm:pt modelId="{28D61C7A-DA2F-4406-9E1F-9B1436019A1B}" type="sibTrans" cxnId="{F797320A-FCC3-43C5-9030-F1813DE6B910}">
      <dgm:prSet/>
      <dgm:spPr/>
      <dgm:t>
        <a:bodyPr/>
        <a:lstStyle/>
        <a:p>
          <a:endParaRPr lang="en-US"/>
        </a:p>
      </dgm:t>
    </dgm:pt>
    <dgm:pt modelId="{57095F51-B0D1-40CD-BE85-6458E26136BF}">
      <dgm:prSet phldrT="[Texto]" custT="1"/>
      <dgm:spPr>
        <a:xfrm>
          <a:off x="1249470" y="1049696"/>
          <a:ext cx="1952103" cy="1215437"/>
        </a:xfrm>
        <a:prstGeom prst="rect">
          <a:avLst/>
        </a:prstGeom>
        <a:noFill/>
        <a:ln>
          <a:noFill/>
        </a:ln>
        <a:effectLst/>
        <a:sp3d/>
      </dgm:spPr>
      <dgm:t>
        <a:bodyPr/>
        <a:lstStyle/>
        <a:p>
          <a:pPr>
            <a:buNone/>
          </a:pPr>
          <a:r>
            <a:rPr lang="es-MX" sz="1600" dirty="0">
              <a:solidFill>
                <a:srgbClr val="000000">
                  <a:hueOff val="0"/>
                  <a:satOff val="0"/>
                  <a:lumOff val="0"/>
                  <a:alphaOff val="0"/>
                </a:srgbClr>
              </a:solidFill>
              <a:latin typeface="Arial"/>
              <a:ea typeface="+mn-ea"/>
              <a:cs typeface="Calibri"/>
              <a:sym typeface="Calibri"/>
            </a:rPr>
            <a:t>Reportes de promotores de salud y líderes comunitarios</a:t>
          </a:r>
          <a:endParaRPr lang="en-US" sz="1600" dirty="0">
            <a:solidFill>
              <a:srgbClr val="000000">
                <a:hueOff val="0"/>
                <a:satOff val="0"/>
                <a:lumOff val="0"/>
                <a:alphaOff val="0"/>
              </a:srgbClr>
            </a:solidFill>
            <a:latin typeface="Arial"/>
            <a:ea typeface="+mn-ea"/>
            <a:cs typeface="+mn-cs"/>
          </a:endParaRPr>
        </a:p>
      </dgm:t>
    </dgm:pt>
    <dgm:pt modelId="{6932DFF9-882F-495D-BBC1-A61A8F11773B}" type="parTrans" cxnId="{0F0D629F-0F92-4C60-9E8B-5098E32ADA74}">
      <dgm:prSet/>
      <dgm:spPr/>
      <dgm:t>
        <a:bodyPr/>
        <a:lstStyle/>
        <a:p>
          <a:endParaRPr lang="en-US"/>
        </a:p>
      </dgm:t>
    </dgm:pt>
    <dgm:pt modelId="{2CFFD0A5-3EEB-4C20-9995-5BAB9A7C7490}" type="sibTrans" cxnId="{0F0D629F-0F92-4C60-9E8B-5098E32ADA74}">
      <dgm:prSet/>
      <dgm:spPr/>
      <dgm:t>
        <a:bodyPr/>
        <a:lstStyle/>
        <a:p>
          <a:endParaRPr lang="en-US"/>
        </a:p>
      </dgm:t>
    </dgm:pt>
    <dgm:pt modelId="{1663181F-5CD1-4DCB-A9B8-3FE18D75ADD4}">
      <dgm:prSet phldrT="[Texto]"/>
      <dgm:spPr/>
      <dgm:t>
        <a:bodyPr/>
        <a:lstStyle/>
        <a:p>
          <a:endParaRPr lang="en-US" dirty="0"/>
        </a:p>
      </dgm:t>
    </dgm:pt>
    <dgm:pt modelId="{BB83FC38-B265-4549-A2B5-A2A3E46AC183}" type="parTrans" cxnId="{CF44317A-01DE-485F-874F-347F22FC49FB}">
      <dgm:prSet/>
      <dgm:spPr/>
      <dgm:t>
        <a:bodyPr/>
        <a:lstStyle/>
        <a:p>
          <a:endParaRPr lang="en-US"/>
        </a:p>
      </dgm:t>
    </dgm:pt>
    <dgm:pt modelId="{B4ACC5C0-5E05-4B01-A9B1-D19AB91B5B76}" type="sibTrans" cxnId="{CF44317A-01DE-485F-874F-347F22FC49FB}">
      <dgm:prSet/>
      <dgm:spPr/>
      <dgm:t>
        <a:bodyPr/>
        <a:lstStyle/>
        <a:p>
          <a:endParaRPr lang="en-US"/>
        </a:p>
      </dgm:t>
    </dgm:pt>
    <dgm:pt modelId="{C3A8D05A-D56E-496B-850A-4C1264E5053C}">
      <dgm:prSet/>
      <dgm:spPr/>
      <dgm:t>
        <a:bodyPr/>
        <a:lstStyle/>
        <a:p>
          <a:endParaRPr lang="es-CO"/>
        </a:p>
      </dgm:t>
    </dgm:pt>
    <dgm:pt modelId="{F4407787-2BCA-497B-9BFC-2A37E1DBF99B}" type="parTrans" cxnId="{911D2562-4693-4797-9702-2D3B81F69848}">
      <dgm:prSet/>
      <dgm:spPr/>
      <dgm:t>
        <a:bodyPr/>
        <a:lstStyle/>
        <a:p>
          <a:endParaRPr lang="en-US"/>
        </a:p>
      </dgm:t>
    </dgm:pt>
    <dgm:pt modelId="{A664AB6A-5D7F-420E-9D17-D9113C9A1353}" type="sibTrans" cxnId="{911D2562-4693-4797-9702-2D3B81F69848}">
      <dgm:prSet/>
      <dgm:spPr/>
      <dgm:t>
        <a:bodyPr/>
        <a:lstStyle/>
        <a:p>
          <a:endParaRPr lang="en-US"/>
        </a:p>
      </dgm:t>
    </dgm:pt>
    <dgm:pt modelId="{9144D777-6355-4C79-9E24-ED273B80EF78}">
      <dgm:prSet custT="1"/>
      <dgm:spPr>
        <a:xfrm>
          <a:off x="6692836" y="2596616"/>
          <a:ext cx="1914563" cy="1298308"/>
        </a:xfrm>
        <a:prstGeom prst="rect">
          <a:avLst/>
        </a:prstGeom>
        <a:ln>
          <a:noFill/>
        </a:ln>
        <a:effectLst/>
        <a:sp3d/>
      </dgm:spPr>
      <dgm:t>
        <a:bodyPr/>
        <a:lstStyle/>
        <a:p>
          <a:pPr>
            <a:buNone/>
          </a:pPr>
          <a:r>
            <a:rPr lang="es-MX" sz="1600" dirty="0">
              <a:solidFill>
                <a:srgbClr val="000000">
                  <a:hueOff val="0"/>
                  <a:satOff val="0"/>
                  <a:lumOff val="0"/>
                  <a:alphaOff val="0"/>
                </a:srgbClr>
              </a:solidFill>
              <a:latin typeface="Arial"/>
              <a:ea typeface="+mn-ea"/>
              <a:cs typeface="Calibri"/>
              <a:sym typeface="Calibri"/>
            </a:rPr>
            <a:t>Historias clínicas y epicrisis</a:t>
          </a:r>
          <a:endParaRPr lang="en-US" sz="1600" dirty="0">
            <a:solidFill>
              <a:srgbClr val="000000">
                <a:hueOff val="0"/>
                <a:satOff val="0"/>
                <a:lumOff val="0"/>
                <a:alphaOff val="0"/>
              </a:srgbClr>
            </a:solidFill>
            <a:latin typeface="Arial"/>
            <a:ea typeface="+mn-ea"/>
            <a:cs typeface="+mn-cs"/>
          </a:endParaRPr>
        </a:p>
      </dgm:t>
    </dgm:pt>
    <dgm:pt modelId="{FC1D3967-21E8-4AF0-A8D0-0BB4246A7CEB}" type="parTrans" cxnId="{020C3F4C-B7A1-423E-AC58-EF341D3F4504}">
      <dgm:prSet/>
      <dgm:spPr/>
      <dgm:t>
        <a:bodyPr/>
        <a:lstStyle/>
        <a:p>
          <a:endParaRPr lang="en-US"/>
        </a:p>
      </dgm:t>
    </dgm:pt>
    <dgm:pt modelId="{92830228-8038-4A6E-9DE8-DCD65A9DA088}" type="sibTrans" cxnId="{020C3F4C-B7A1-423E-AC58-EF341D3F4504}">
      <dgm:prSet/>
      <dgm:spPr/>
      <dgm:t>
        <a:bodyPr/>
        <a:lstStyle/>
        <a:p>
          <a:endParaRPr lang="en-US"/>
        </a:p>
      </dgm:t>
    </dgm:pt>
    <dgm:pt modelId="{C65C8CEF-9AC6-40B0-864A-4E0786503E75}">
      <dgm:prSet phldrT="[Texto]"/>
      <dgm:spPr/>
      <dgm:t>
        <a:bodyPr/>
        <a:lstStyle/>
        <a:p>
          <a:endParaRPr lang="es-CO" dirty="0"/>
        </a:p>
      </dgm:t>
    </dgm:pt>
    <dgm:pt modelId="{6CAB8EC6-415D-4D55-82D3-398FE52B6225}" type="sibTrans" cxnId="{290F71E9-8C5E-4584-BEF1-ED06B395E302}">
      <dgm:prSet/>
      <dgm:spPr/>
      <dgm:t>
        <a:bodyPr/>
        <a:lstStyle/>
        <a:p>
          <a:endParaRPr lang="en-US"/>
        </a:p>
      </dgm:t>
    </dgm:pt>
    <dgm:pt modelId="{FFE35534-F02D-4544-B764-02F49F9BEC2F}" type="parTrans" cxnId="{290F71E9-8C5E-4584-BEF1-ED06B395E302}">
      <dgm:prSet/>
      <dgm:spPr/>
      <dgm:t>
        <a:bodyPr/>
        <a:lstStyle/>
        <a:p>
          <a:endParaRPr lang="en-US"/>
        </a:p>
      </dgm:t>
    </dgm:pt>
    <dgm:pt modelId="{F944105B-31ED-4137-9130-45CA40511E00}" type="pres">
      <dgm:prSet presAssocID="{B4873B2F-4D6B-490A-9356-FBA47AAC5615}" presName="compositeShape" presStyleCnt="0">
        <dgm:presLayoutVars>
          <dgm:chMax val="7"/>
          <dgm:dir/>
          <dgm:resizeHandles val="exact"/>
        </dgm:presLayoutVars>
      </dgm:prSet>
      <dgm:spPr/>
    </dgm:pt>
    <dgm:pt modelId="{0F29DE4B-5BE6-4949-A0B9-FF8141AFBE59}" type="pres">
      <dgm:prSet presAssocID="{B6C711E3-A987-4113-9152-8F2FE6D4C9AD}" presName="circ1" presStyleLbl="vennNode1" presStyleIdx="0" presStyleCnt="7"/>
      <dgm:spPr>
        <a:xfrm>
          <a:off x="3952383" y="1406592"/>
          <a:ext cx="1801941" cy="1802162"/>
        </a:xfrm>
        <a:prstGeom prst="ellipse">
          <a:avLst/>
        </a:prstGeom>
        <a:solidFill>
          <a:srgbClr val="FFC000">
            <a:alpha val="50000"/>
            <a:hueOff val="0"/>
            <a:satOff val="0"/>
            <a:lumOff val="0"/>
            <a:alphaOff val="0"/>
          </a:srgbClr>
        </a:solidFill>
        <a:ln w="25400" cap="flat" cmpd="sng" algn="ctr">
          <a:solidFill>
            <a:srgbClr val="FFFFFF">
              <a:hueOff val="0"/>
              <a:satOff val="0"/>
              <a:lumOff val="0"/>
              <a:alphaOff val="0"/>
            </a:srgbClr>
          </a:solidFill>
          <a:prstDash val="solid"/>
        </a:ln>
        <a:effectLst/>
      </dgm:spPr>
    </dgm:pt>
    <dgm:pt modelId="{DDAF101E-3688-4E54-9371-B38D1E828C52}" type="pres">
      <dgm:prSet presAssocID="{B6C711E3-A987-4113-9152-8F2FE6D4C9AD}" presName="circ1Tx" presStyleLbl="revTx" presStyleIdx="0" presStyleCnt="0" custScaleX="116021" custScaleY="100618">
        <dgm:presLayoutVars>
          <dgm:chMax val="0"/>
          <dgm:chPref val="0"/>
          <dgm:bulletEnabled val="1"/>
        </dgm:presLayoutVars>
      </dgm:prSet>
      <dgm:spPr/>
    </dgm:pt>
    <dgm:pt modelId="{0CA51A98-294C-4034-9AA4-5781A4321A88}" type="pres">
      <dgm:prSet presAssocID="{95FC16FD-2A5F-4079-9004-0DD2B537097E}" presName="circ2" presStyleLbl="vennNode1" presStyleIdx="1" presStyleCnt="7"/>
      <dgm:spPr>
        <a:xfrm>
          <a:off x="4480952" y="1660729"/>
          <a:ext cx="1801941" cy="1802162"/>
        </a:xfrm>
        <a:prstGeom prst="ellipse">
          <a:avLst/>
        </a:prstGeom>
        <a:solidFill>
          <a:srgbClr val="FFC000">
            <a:alpha val="50000"/>
            <a:hueOff val="1633482"/>
            <a:satOff val="-6796"/>
            <a:lumOff val="1601"/>
            <a:alphaOff val="0"/>
          </a:srgbClr>
        </a:solidFill>
        <a:ln w="25400" cap="flat" cmpd="sng" algn="ctr">
          <a:solidFill>
            <a:srgbClr val="FFFFFF">
              <a:hueOff val="0"/>
              <a:satOff val="0"/>
              <a:lumOff val="0"/>
              <a:alphaOff val="0"/>
            </a:srgbClr>
          </a:solidFill>
          <a:prstDash val="solid"/>
        </a:ln>
        <a:effectLst/>
      </dgm:spPr>
    </dgm:pt>
    <dgm:pt modelId="{C679CED8-1E33-496B-9F9B-21210D65E887}" type="pres">
      <dgm:prSet presAssocID="{95FC16FD-2A5F-4079-9004-0DD2B537097E}" presName="circ2Tx" presStyleLbl="revTx" presStyleIdx="0" presStyleCnt="0" custScaleX="122473" custScaleY="107733">
        <dgm:presLayoutVars>
          <dgm:chMax val="0"/>
          <dgm:chPref val="0"/>
          <dgm:bulletEnabled val="1"/>
        </dgm:presLayoutVars>
      </dgm:prSet>
      <dgm:spPr/>
    </dgm:pt>
    <dgm:pt modelId="{0A099F27-AAD9-4E26-A8A1-AAA9D9412956}" type="pres">
      <dgm:prSet presAssocID="{9144D777-6355-4C79-9E24-ED273B80EF78}" presName="circ3" presStyleLbl="vennNode1" presStyleIdx="2" presStyleCnt="7"/>
      <dgm:spPr>
        <a:xfrm>
          <a:off x="4610842" y="2232538"/>
          <a:ext cx="1801941" cy="1802162"/>
        </a:xfrm>
        <a:prstGeom prst="ellipse">
          <a:avLst/>
        </a:prstGeom>
        <a:solidFill>
          <a:srgbClr val="FFC000">
            <a:alpha val="50000"/>
            <a:hueOff val="3266964"/>
            <a:satOff val="-13592"/>
            <a:lumOff val="3203"/>
            <a:alphaOff val="0"/>
          </a:srgbClr>
        </a:solidFill>
        <a:ln w="25400" cap="flat" cmpd="sng" algn="ctr">
          <a:solidFill>
            <a:srgbClr val="FFFFFF">
              <a:hueOff val="0"/>
              <a:satOff val="0"/>
              <a:lumOff val="0"/>
              <a:alphaOff val="0"/>
            </a:srgbClr>
          </a:solidFill>
          <a:prstDash val="solid"/>
        </a:ln>
        <a:effectLst/>
      </dgm:spPr>
    </dgm:pt>
    <dgm:pt modelId="{129FC294-1E74-4800-9E1E-8182FBA6DBCA}" type="pres">
      <dgm:prSet presAssocID="{9144D777-6355-4C79-9E24-ED273B80EF78}" presName="circ3Tx" presStyleLbl="revTx" presStyleIdx="0" presStyleCnt="0" custLinFactNeighborX="2811" custLinFactNeighborY="18">
        <dgm:presLayoutVars>
          <dgm:chMax val="0"/>
          <dgm:chPref val="0"/>
          <dgm:bulletEnabled val="1"/>
        </dgm:presLayoutVars>
      </dgm:prSet>
      <dgm:spPr/>
    </dgm:pt>
    <dgm:pt modelId="{5D0C299B-80DA-41A7-B8C9-BD605A7F213C}" type="pres">
      <dgm:prSet presAssocID="{DBB11D62-51CA-4134-840E-6673615B7DDA}" presName="circ4" presStyleLbl="vennNode1" presStyleIdx="3" presStyleCnt="7"/>
      <dgm:spPr>
        <a:xfrm>
          <a:off x="4245198" y="2691089"/>
          <a:ext cx="1801941" cy="1802162"/>
        </a:xfrm>
        <a:prstGeom prst="ellipse">
          <a:avLst/>
        </a:prstGeom>
        <a:solidFill>
          <a:srgbClr val="FFC000">
            <a:alpha val="50000"/>
            <a:hueOff val="4900445"/>
            <a:satOff val="-20388"/>
            <a:lumOff val="4804"/>
            <a:alphaOff val="0"/>
          </a:srgbClr>
        </a:solidFill>
        <a:ln w="25400" cap="flat" cmpd="sng" algn="ctr">
          <a:solidFill>
            <a:srgbClr val="FFFFFF">
              <a:hueOff val="0"/>
              <a:satOff val="0"/>
              <a:lumOff val="0"/>
              <a:alphaOff val="0"/>
            </a:srgbClr>
          </a:solidFill>
          <a:prstDash val="solid"/>
        </a:ln>
        <a:effectLst/>
      </dgm:spPr>
    </dgm:pt>
    <dgm:pt modelId="{DBC59E80-A446-406C-891B-7F5FF2FFD060}" type="pres">
      <dgm:prSet presAssocID="{DBB11D62-51CA-4134-840E-6673615B7DDA}" presName="circ4Tx" presStyleLbl="revTx" presStyleIdx="0" presStyleCnt="0">
        <dgm:presLayoutVars>
          <dgm:chMax val="0"/>
          <dgm:chPref val="0"/>
          <dgm:bulletEnabled val="1"/>
        </dgm:presLayoutVars>
      </dgm:prSet>
      <dgm:spPr/>
    </dgm:pt>
    <dgm:pt modelId="{B5847376-7E96-4051-81A8-84A3C779320B}" type="pres">
      <dgm:prSet presAssocID="{133CCBBE-441A-4CA9-9179-78936592175B}" presName="circ5" presStyleLbl="vennNode1" presStyleIdx="4" presStyleCnt="7"/>
      <dgm:spPr>
        <a:xfrm>
          <a:off x="3659567" y="2691089"/>
          <a:ext cx="1801941" cy="1802162"/>
        </a:xfrm>
        <a:prstGeom prst="ellipse">
          <a:avLst/>
        </a:prstGeom>
        <a:solidFill>
          <a:srgbClr val="FFC000">
            <a:alpha val="50000"/>
            <a:hueOff val="6533927"/>
            <a:satOff val="-27185"/>
            <a:lumOff val="6405"/>
            <a:alphaOff val="0"/>
          </a:srgbClr>
        </a:solidFill>
        <a:ln w="25400" cap="flat" cmpd="sng" algn="ctr">
          <a:solidFill>
            <a:srgbClr val="FFFFFF">
              <a:hueOff val="0"/>
              <a:satOff val="0"/>
              <a:lumOff val="0"/>
              <a:alphaOff val="0"/>
            </a:srgbClr>
          </a:solidFill>
          <a:prstDash val="solid"/>
        </a:ln>
        <a:effectLst/>
      </dgm:spPr>
    </dgm:pt>
    <dgm:pt modelId="{A11DE63C-D5A9-4EED-9508-7F9FBA1A2E30}" type="pres">
      <dgm:prSet presAssocID="{133CCBBE-441A-4CA9-9179-78936592175B}" presName="circ5Tx" presStyleLbl="revTx" presStyleIdx="0" presStyleCnt="0">
        <dgm:presLayoutVars>
          <dgm:chMax val="0"/>
          <dgm:chPref val="0"/>
          <dgm:bulletEnabled val="1"/>
        </dgm:presLayoutVars>
      </dgm:prSet>
      <dgm:spPr/>
    </dgm:pt>
    <dgm:pt modelId="{4A0FFF7A-56E3-45B6-8A54-369AE0238E08}" type="pres">
      <dgm:prSet presAssocID="{A7915867-521B-45C7-82BD-90CD60793E9D}" presName="circ6" presStyleLbl="vennNode1" presStyleIdx="5" presStyleCnt="7"/>
      <dgm:spPr>
        <a:xfrm>
          <a:off x="3293923" y="2232538"/>
          <a:ext cx="1801941" cy="1802162"/>
        </a:xfrm>
        <a:prstGeom prst="ellipse">
          <a:avLst/>
        </a:prstGeom>
        <a:solidFill>
          <a:srgbClr val="FFC000">
            <a:alpha val="50000"/>
            <a:hueOff val="8167408"/>
            <a:satOff val="-33981"/>
            <a:lumOff val="8007"/>
            <a:alphaOff val="0"/>
          </a:srgbClr>
        </a:solidFill>
        <a:ln w="25400" cap="flat" cmpd="sng" algn="ctr">
          <a:solidFill>
            <a:srgbClr val="FFFFFF">
              <a:hueOff val="0"/>
              <a:satOff val="0"/>
              <a:lumOff val="0"/>
              <a:alphaOff val="0"/>
            </a:srgbClr>
          </a:solidFill>
          <a:prstDash val="solid"/>
        </a:ln>
        <a:effectLst/>
      </dgm:spPr>
    </dgm:pt>
    <dgm:pt modelId="{E04399E1-F9FB-47CD-98B7-C8961336954F}" type="pres">
      <dgm:prSet presAssocID="{A7915867-521B-45C7-82BD-90CD60793E9D}" presName="circ6Tx" presStyleLbl="revTx" presStyleIdx="0" presStyleCnt="0" custScaleX="140553" custScaleY="99613" custLinFactNeighborX="-12181">
        <dgm:presLayoutVars>
          <dgm:chMax val="0"/>
          <dgm:chPref val="0"/>
          <dgm:bulletEnabled val="1"/>
        </dgm:presLayoutVars>
      </dgm:prSet>
      <dgm:spPr/>
    </dgm:pt>
    <dgm:pt modelId="{44386E9D-914E-45BA-BD31-5B356742DA08}" type="pres">
      <dgm:prSet presAssocID="{57095F51-B0D1-40CD-BE85-6458E26136BF}" presName="circ7" presStyleLbl="vennNode1" presStyleIdx="6" presStyleCnt="7"/>
      <dgm:spPr>
        <a:xfrm>
          <a:off x="3423813" y="1660729"/>
          <a:ext cx="1801941" cy="1802162"/>
        </a:xfrm>
        <a:prstGeom prst="ellipse">
          <a:avLst/>
        </a:prstGeom>
        <a:solidFill>
          <a:srgbClr val="FFC000">
            <a:alpha val="50000"/>
            <a:hueOff val="9800891"/>
            <a:satOff val="-40777"/>
            <a:lumOff val="9608"/>
            <a:alphaOff val="0"/>
          </a:srgbClr>
        </a:solidFill>
        <a:ln w="25400" cap="flat" cmpd="sng" algn="ctr">
          <a:solidFill>
            <a:srgbClr val="FFFFFF">
              <a:hueOff val="0"/>
              <a:satOff val="0"/>
              <a:lumOff val="0"/>
              <a:alphaOff val="0"/>
            </a:srgbClr>
          </a:solidFill>
          <a:prstDash val="solid"/>
        </a:ln>
        <a:effectLst/>
      </dgm:spPr>
    </dgm:pt>
    <dgm:pt modelId="{7D524F2E-D025-4915-9EE8-00435945DD6E}" type="pres">
      <dgm:prSet presAssocID="{57095F51-B0D1-40CD-BE85-6458E26136BF}" presName="circ7Tx" presStyleLbl="revTx" presStyleIdx="0" presStyleCnt="0" custScaleX="128336" custScaleY="101830">
        <dgm:presLayoutVars>
          <dgm:chMax val="0"/>
          <dgm:chPref val="0"/>
          <dgm:bulletEnabled val="1"/>
        </dgm:presLayoutVars>
      </dgm:prSet>
      <dgm:spPr/>
    </dgm:pt>
  </dgm:ptLst>
  <dgm:cxnLst>
    <dgm:cxn modelId="{196C9B00-1985-44C1-A8BF-FFFBD10E85C8}" srcId="{B4873B2F-4D6B-490A-9356-FBA47AAC5615}" destId="{DBB11D62-51CA-4134-840E-6673615B7DDA}" srcOrd="3" destOrd="0" parTransId="{ED20E4BC-47E5-4BD6-9592-F7698BF4D93E}" sibTransId="{5230125F-F1A1-4E8C-A412-D5667DFC7FC9}"/>
    <dgm:cxn modelId="{F797320A-FCC3-43C5-9030-F1813DE6B910}" srcId="{B4873B2F-4D6B-490A-9356-FBA47AAC5615}" destId="{133CCBBE-441A-4CA9-9179-78936592175B}" srcOrd="4" destOrd="0" parTransId="{C04A4C43-91A8-4937-9850-C08B18821418}" sibTransId="{28D61C7A-DA2F-4406-9E1F-9B1436019A1B}"/>
    <dgm:cxn modelId="{661A5E10-22F6-4399-ACDB-0DECBD78F94B}" type="presOf" srcId="{B6C711E3-A987-4113-9152-8F2FE6D4C9AD}" destId="{DDAF101E-3688-4E54-9371-B38D1E828C52}" srcOrd="0" destOrd="0" presId="urn:microsoft.com/office/officeart/2005/8/layout/venn1"/>
    <dgm:cxn modelId="{1E6AA236-A463-49EA-8C81-3D2595B4A6F0}" type="presOf" srcId="{9144D777-6355-4C79-9E24-ED273B80EF78}" destId="{129FC294-1E74-4800-9E1E-8182FBA6DBCA}" srcOrd="0" destOrd="0" presId="urn:microsoft.com/office/officeart/2005/8/layout/venn1"/>
    <dgm:cxn modelId="{9C88A13A-5553-4724-9956-9F64BEE3798A}" srcId="{B4873B2F-4D6B-490A-9356-FBA47AAC5615}" destId="{B6C711E3-A987-4113-9152-8F2FE6D4C9AD}" srcOrd="0" destOrd="0" parTransId="{09399C2C-CEC8-4BF4-BAA0-F342992770A1}" sibTransId="{7281E0CA-D364-40D0-9434-321A60A6F26B}"/>
    <dgm:cxn modelId="{F40A4C41-809D-482F-9FA4-315C8C2C8BC9}" type="presOf" srcId="{133CCBBE-441A-4CA9-9179-78936592175B}" destId="{A11DE63C-D5A9-4EED-9508-7F9FBA1A2E30}" srcOrd="0" destOrd="0" presId="urn:microsoft.com/office/officeart/2005/8/layout/venn1"/>
    <dgm:cxn modelId="{020C3F4C-B7A1-423E-AC58-EF341D3F4504}" srcId="{B4873B2F-4D6B-490A-9356-FBA47AAC5615}" destId="{9144D777-6355-4C79-9E24-ED273B80EF78}" srcOrd="2" destOrd="0" parTransId="{FC1D3967-21E8-4AF0-A8D0-0BB4246A7CEB}" sibTransId="{92830228-8038-4A6E-9DE8-DCD65A9DA088}"/>
    <dgm:cxn modelId="{911D2562-4693-4797-9702-2D3B81F69848}" srcId="{B4873B2F-4D6B-490A-9356-FBA47AAC5615}" destId="{C3A8D05A-D56E-496B-850A-4C1264E5053C}" srcOrd="9" destOrd="0" parTransId="{F4407787-2BCA-497B-9BFC-2A37E1DBF99B}" sibTransId="{A664AB6A-5D7F-420E-9D17-D9113C9A1353}"/>
    <dgm:cxn modelId="{FF4BCD6C-D594-4AE1-AA93-D292691B4F34}" type="presOf" srcId="{57095F51-B0D1-40CD-BE85-6458E26136BF}" destId="{7D524F2E-D025-4915-9EE8-00435945DD6E}" srcOrd="0" destOrd="0" presId="urn:microsoft.com/office/officeart/2005/8/layout/venn1"/>
    <dgm:cxn modelId="{CF44317A-01DE-485F-874F-347F22FC49FB}" srcId="{B4873B2F-4D6B-490A-9356-FBA47AAC5615}" destId="{1663181F-5CD1-4DCB-A9B8-3FE18D75ADD4}" srcOrd="8" destOrd="0" parTransId="{BB83FC38-B265-4549-A2B5-A2A3E46AC183}" sibTransId="{B4ACC5C0-5E05-4B01-A9B1-D19AB91B5B76}"/>
    <dgm:cxn modelId="{7E8B207B-E071-4797-B157-08A29691A03A}" srcId="{B4873B2F-4D6B-490A-9356-FBA47AAC5615}" destId="{95FC16FD-2A5F-4079-9004-0DD2B537097E}" srcOrd="1" destOrd="0" parTransId="{2BAEF982-33BC-4417-9F03-2209F20F9951}" sibTransId="{42DB9955-94DA-4E57-B644-3AA91B1EA732}"/>
    <dgm:cxn modelId="{0F0D629F-0F92-4C60-9E8B-5098E32ADA74}" srcId="{B4873B2F-4D6B-490A-9356-FBA47AAC5615}" destId="{57095F51-B0D1-40CD-BE85-6458E26136BF}" srcOrd="6" destOrd="0" parTransId="{6932DFF9-882F-495D-BBC1-A61A8F11773B}" sibTransId="{2CFFD0A5-3EEB-4C20-9995-5BAB9A7C7490}"/>
    <dgm:cxn modelId="{6FF97E9F-11C3-424C-9FF4-0664EF2000C8}" type="presOf" srcId="{A7915867-521B-45C7-82BD-90CD60793E9D}" destId="{E04399E1-F9FB-47CD-98B7-C8961336954F}" srcOrd="0" destOrd="0" presId="urn:microsoft.com/office/officeart/2005/8/layout/venn1"/>
    <dgm:cxn modelId="{B32352A1-5FD4-4FF6-AB1B-D0BC9247F6CC}" srcId="{B4873B2F-4D6B-490A-9356-FBA47AAC5615}" destId="{A7915867-521B-45C7-82BD-90CD60793E9D}" srcOrd="5" destOrd="0" parTransId="{5B0C849C-3E21-421C-9D4E-4AC980BE184C}" sibTransId="{ECC7A99F-020E-42E8-90FC-C77BA8EE94C1}"/>
    <dgm:cxn modelId="{EB88D2AD-7E12-4A4E-81BD-EE561BFCFCB3}" type="presOf" srcId="{95FC16FD-2A5F-4079-9004-0DD2B537097E}" destId="{C679CED8-1E33-496B-9F9B-21210D65E887}" srcOrd="0" destOrd="0" presId="urn:microsoft.com/office/officeart/2005/8/layout/venn1"/>
    <dgm:cxn modelId="{48ECF4C5-4FD2-4015-96BE-92033864BA8B}" type="presOf" srcId="{DBB11D62-51CA-4134-840E-6673615B7DDA}" destId="{DBC59E80-A446-406C-891B-7F5FF2FFD060}" srcOrd="0" destOrd="0" presId="urn:microsoft.com/office/officeart/2005/8/layout/venn1"/>
    <dgm:cxn modelId="{4D0531C8-7BCA-415D-BFAD-0CE2933A552C}" type="presOf" srcId="{B4873B2F-4D6B-490A-9356-FBA47AAC5615}" destId="{F944105B-31ED-4137-9130-45CA40511E00}" srcOrd="0" destOrd="0" presId="urn:microsoft.com/office/officeart/2005/8/layout/venn1"/>
    <dgm:cxn modelId="{290F71E9-8C5E-4584-BEF1-ED06B395E302}" srcId="{B4873B2F-4D6B-490A-9356-FBA47AAC5615}" destId="{C65C8CEF-9AC6-40B0-864A-4E0786503E75}" srcOrd="7" destOrd="0" parTransId="{FFE35534-F02D-4544-B764-02F49F9BEC2F}" sibTransId="{6CAB8EC6-415D-4D55-82D3-398FE52B6225}"/>
    <dgm:cxn modelId="{71014DA8-9DE0-4587-AD32-140737F4F27F}" type="presParOf" srcId="{F944105B-31ED-4137-9130-45CA40511E00}" destId="{0F29DE4B-5BE6-4949-A0B9-FF8141AFBE59}" srcOrd="0" destOrd="0" presId="urn:microsoft.com/office/officeart/2005/8/layout/venn1"/>
    <dgm:cxn modelId="{36A3C3BA-5F2E-440E-A2C9-9C2DE1EE0C60}" type="presParOf" srcId="{F944105B-31ED-4137-9130-45CA40511E00}" destId="{DDAF101E-3688-4E54-9371-B38D1E828C52}" srcOrd="1" destOrd="0" presId="urn:microsoft.com/office/officeart/2005/8/layout/venn1"/>
    <dgm:cxn modelId="{EC046D70-F365-4F30-B1CF-53047EAE514D}" type="presParOf" srcId="{F944105B-31ED-4137-9130-45CA40511E00}" destId="{0CA51A98-294C-4034-9AA4-5781A4321A88}" srcOrd="2" destOrd="0" presId="urn:microsoft.com/office/officeart/2005/8/layout/venn1"/>
    <dgm:cxn modelId="{5FC7306F-FF4F-49FE-BF1B-0A9EA7688869}" type="presParOf" srcId="{F944105B-31ED-4137-9130-45CA40511E00}" destId="{C679CED8-1E33-496B-9F9B-21210D65E887}" srcOrd="3" destOrd="0" presId="urn:microsoft.com/office/officeart/2005/8/layout/venn1"/>
    <dgm:cxn modelId="{2E7AB853-8B42-4701-8A04-E372D682D0BD}" type="presParOf" srcId="{F944105B-31ED-4137-9130-45CA40511E00}" destId="{0A099F27-AAD9-4E26-A8A1-AAA9D9412956}" srcOrd="4" destOrd="0" presId="urn:microsoft.com/office/officeart/2005/8/layout/venn1"/>
    <dgm:cxn modelId="{C0046513-08B9-4DC2-B248-20613E12E0F7}" type="presParOf" srcId="{F944105B-31ED-4137-9130-45CA40511E00}" destId="{129FC294-1E74-4800-9E1E-8182FBA6DBCA}" srcOrd="5" destOrd="0" presId="urn:microsoft.com/office/officeart/2005/8/layout/venn1"/>
    <dgm:cxn modelId="{AA18CFB2-35EF-4147-B6E2-027AA387F549}" type="presParOf" srcId="{F944105B-31ED-4137-9130-45CA40511E00}" destId="{5D0C299B-80DA-41A7-B8C9-BD605A7F213C}" srcOrd="6" destOrd="0" presId="urn:microsoft.com/office/officeart/2005/8/layout/venn1"/>
    <dgm:cxn modelId="{F813CC82-F990-420C-9619-3AABD26555EB}" type="presParOf" srcId="{F944105B-31ED-4137-9130-45CA40511E00}" destId="{DBC59E80-A446-406C-891B-7F5FF2FFD060}" srcOrd="7" destOrd="0" presId="urn:microsoft.com/office/officeart/2005/8/layout/venn1"/>
    <dgm:cxn modelId="{7A7EA4AF-C84F-4E1F-9E36-099897C98BE1}" type="presParOf" srcId="{F944105B-31ED-4137-9130-45CA40511E00}" destId="{B5847376-7E96-4051-81A8-84A3C779320B}" srcOrd="8" destOrd="0" presId="urn:microsoft.com/office/officeart/2005/8/layout/venn1"/>
    <dgm:cxn modelId="{0BBFC5B6-5DB7-4CAC-B379-18E02C536775}" type="presParOf" srcId="{F944105B-31ED-4137-9130-45CA40511E00}" destId="{A11DE63C-D5A9-4EED-9508-7F9FBA1A2E30}" srcOrd="9" destOrd="0" presId="urn:microsoft.com/office/officeart/2005/8/layout/venn1"/>
    <dgm:cxn modelId="{67A87D27-F5A0-45B3-B294-4DF732EC888A}" type="presParOf" srcId="{F944105B-31ED-4137-9130-45CA40511E00}" destId="{4A0FFF7A-56E3-45B6-8A54-369AE0238E08}" srcOrd="10" destOrd="0" presId="urn:microsoft.com/office/officeart/2005/8/layout/venn1"/>
    <dgm:cxn modelId="{72064D3C-3AC9-456A-9F31-4677257DC4D2}" type="presParOf" srcId="{F944105B-31ED-4137-9130-45CA40511E00}" destId="{E04399E1-F9FB-47CD-98B7-C8961336954F}" srcOrd="11" destOrd="0" presId="urn:microsoft.com/office/officeart/2005/8/layout/venn1"/>
    <dgm:cxn modelId="{5ABE34CD-FA47-487F-8900-17ED47791266}" type="presParOf" srcId="{F944105B-31ED-4137-9130-45CA40511E00}" destId="{44386E9D-914E-45BA-BD31-5B356742DA08}" srcOrd="12" destOrd="0" presId="urn:microsoft.com/office/officeart/2005/8/layout/venn1"/>
    <dgm:cxn modelId="{13AB5B23-83EA-4EB2-82EC-D2917466FAF4}" type="presParOf" srcId="{F944105B-31ED-4137-9130-45CA40511E00}" destId="{7D524F2E-D025-4915-9EE8-00435945DD6E}"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ECCBB-DBE3-4907-A46D-316213D71691}" type="doc">
      <dgm:prSet loTypeId="urn:microsoft.com/office/officeart/2005/8/layout/arrow6" loCatId="relationship" qsTypeId="urn:microsoft.com/office/officeart/2005/8/quickstyle/simple1" qsCatId="simple" csTypeId="urn:microsoft.com/office/officeart/2005/8/colors/accent6_5" csCatId="accent6" phldr="1"/>
      <dgm:spPr/>
      <dgm:t>
        <a:bodyPr/>
        <a:lstStyle/>
        <a:p>
          <a:endParaRPr lang="en-US"/>
        </a:p>
      </dgm:t>
    </dgm:pt>
    <dgm:pt modelId="{D5653D39-E91D-4727-B32D-6112B97098A1}">
      <dgm:prSet phldrT="[Texto]" custT="1"/>
      <dgm:spPr>
        <a:xfrm>
          <a:off x="1391388" y="898237"/>
          <a:ext cx="3826318" cy="2272601"/>
        </a:xfrm>
        <a:prstGeom prst="rect">
          <a:avLst/>
        </a:prstGeom>
        <a:noFill/>
        <a:ln w="25400" cap="flat" cmpd="sng" algn="ctr">
          <a:noFill/>
          <a:prstDash val="solid"/>
        </a:ln>
        <a:effectLst/>
        <a:sp3d/>
      </dgm:spPr>
      <dgm:t>
        <a:bodyPr/>
        <a:lstStyle/>
        <a:p>
          <a:pPr algn="just">
            <a:spcAft>
              <a:spcPts val="600"/>
            </a:spcAft>
            <a:buNone/>
          </a:pPr>
          <a:r>
            <a:rPr lang="es-MX" sz="1600" dirty="0">
              <a:solidFill>
                <a:schemeClr val="tx1"/>
              </a:solidFill>
              <a:latin typeface="Arial"/>
              <a:ea typeface="+mn-ea"/>
              <a:cs typeface="+mn-cs"/>
            </a:rPr>
            <a:t>Estado que se declara con anterioridad a la manifestación de un evento peligroso como la intoxicación masiva de personas por exposición al Hg, con base en el monitoreo del comportamiento del respectivo fenómeno en mediciones ambientales, de alimentos y de personas en forma periódica.</a:t>
          </a:r>
          <a:endParaRPr lang="en-US" sz="1500" dirty="0">
            <a:solidFill>
              <a:schemeClr val="tx1"/>
            </a:solidFill>
            <a:latin typeface="Arial"/>
            <a:ea typeface="+mn-ea"/>
            <a:cs typeface="+mn-cs"/>
          </a:endParaRPr>
        </a:p>
      </dgm:t>
    </dgm:pt>
    <dgm:pt modelId="{E9F6751B-666C-4B17-843C-52D09DB05450}" type="parTrans" cxnId="{7A55BE7D-0653-4430-AE30-AE75465A5C94}">
      <dgm:prSet/>
      <dgm:spPr/>
      <dgm:t>
        <a:bodyPr/>
        <a:lstStyle/>
        <a:p>
          <a:endParaRPr lang="en-US"/>
        </a:p>
      </dgm:t>
    </dgm:pt>
    <dgm:pt modelId="{AFD728DA-C307-45F8-8D3E-2986B4B6CC19}" type="sibTrans" cxnId="{7A55BE7D-0653-4430-AE30-AE75465A5C94}">
      <dgm:prSet/>
      <dgm:spPr/>
      <dgm:t>
        <a:bodyPr/>
        <a:lstStyle/>
        <a:p>
          <a:endParaRPr lang="en-US"/>
        </a:p>
      </dgm:t>
    </dgm:pt>
    <dgm:pt modelId="{59D387C0-FFB2-4AD7-986A-D1BA0778545D}">
      <dgm:prSet phldrT="[Texto]" custT="1"/>
      <dgm:spPr>
        <a:xfrm>
          <a:off x="5797452" y="1640311"/>
          <a:ext cx="4522012" cy="2272601"/>
        </a:xfrm>
        <a:prstGeom prst="rect">
          <a:avLst/>
        </a:prstGeom>
        <a:noFill/>
        <a:ln w="25400" cap="flat" cmpd="sng" algn="ctr">
          <a:noFill/>
          <a:prstDash val="solid"/>
        </a:ln>
        <a:effectLst/>
        <a:sp3d/>
      </dgm:spPr>
      <dgm:t>
        <a:bodyPr/>
        <a:lstStyle/>
        <a:p>
          <a:pPr algn="just">
            <a:lnSpc>
              <a:spcPct val="100000"/>
            </a:lnSpc>
            <a:spcAft>
              <a:spcPts val="1000"/>
            </a:spcAft>
            <a:buNone/>
          </a:pPr>
          <a:r>
            <a:rPr lang="es-MX" sz="1600" dirty="0">
              <a:solidFill>
                <a:schemeClr val="tx1"/>
              </a:solidFill>
              <a:latin typeface="Arial"/>
              <a:ea typeface="+mn-ea"/>
              <a:cs typeface="+mn-cs"/>
            </a:rPr>
            <a:t>Las intoxicaciones ocasionadas por contacto con Hg se identifican como alertas sanitarias debido al daño físico irreversible que generan y que pueden ocasionar al individuo incluyendo la muerte</a:t>
          </a:r>
          <a:r>
            <a:rPr lang="es-MX" sz="2400" dirty="0">
              <a:solidFill>
                <a:schemeClr val="tx1"/>
              </a:solidFill>
              <a:latin typeface="Arial"/>
              <a:ea typeface="+mn-ea"/>
              <a:cs typeface="+mn-cs"/>
            </a:rPr>
            <a:t>.</a:t>
          </a:r>
          <a:endParaRPr lang="en-US" sz="2400" dirty="0">
            <a:solidFill>
              <a:schemeClr val="tx1"/>
            </a:solidFill>
            <a:latin typeface="Arial"/>
            <a:ea typeface="+mn-ea"/>
            <a:cs typeface="+mn-cs"/>
          </a:endParaRPr>
        </a:p>
      </dgm:t>
    </dgm:pt>
    <dgm:pt modelId="{ABA34583-A85A-4C66-8693-58D47EE021D1}" type="parTrans" cxnId="{B2496F91-452C-43C1-9D1C-B354F195898A}">
      <dgm:prSet/>
      <dgm:spPr/>
      <dgm:t>
        <a:bodyPr/>
        <a:lstStyle/>
        <a:p>
          <a:endParaRPr lang="en-US"/>
        </a:p>
      </dgm:t>
    </dgm:pt>
    <dgm:pt modelId="{0D0749CB-29FB-4626-8AA9-9631F18FDC53}" type="sibTrans" cxnId="{B2496F91-452C-43C1-9D1C-B354F195898A}">
      <dgm:prSet/>
      <dgm:spPr/>
      <dgm:t>
        <a:bodyPr/>
        <a:lstStyle/>
        <a:p>
          <a:endParaRPr lang="en-US"/>
        </a:p>
      </dgm:t>
    </dgm:pt>
    <dgm:pt modelId="{4220E443-2E22-4639-98F7-2A29438BE0B2}" type="pres">
      <dgm:prSet presAssocID="{E19ECCBB-DBE3-4907-A46D-316213D71691}" presName="compositeShape" presStyleCnt="0">
        <dgm:presLayoutVars>
          <dgm:chMax val="2"/>
          <dgm:dir/>
          <dgm:resizeHandles val="exact"/>
        </dgm:presLayoutVars>
      </dgm:prSet>
      <dgm:spPr/>
    </dgm:pt>
    <dgm:pt modelId="{B943B9B5-BE7A-42C3-A56A-2016D2A9B07D}" type="pres">
      <dgm:prSet presAssocID="{E19ECCBB-DBE3-4907-A46D-316213D71691}" presName="ribbon" presStyleLbl="node1" presStyleIdx="0" presStyleCnt="1" custScaleY="109219" custLinFactNeighborX="0" custLinFactNeighborY="2234"/>
      <dgm:spPr>
        <a:xfrm>
          <a:off x="0" y="86594"/>
          <a:ext cx="11594904" cy="4637961"/>
        </a:xfrm>
        <a:prstGeom prst="leftRightRibbon">
          <a:avLst/>
        </a:prstGeom>
        <a:solidFill>
          <a:srgbClr val="70AD47">
            <a:alpha val="90000"/>
            <a:hueOff val="0"/>
            <a:satOff val="0"/>
            <a:lumOff val="0"/>
            <a:alphaOff val="0"/>
          </a:srgbClr>
        </a:solidFill>
        <a:ln w="25400" cap="flat" cmpd="sng" algn="ctr">
          <a:solidFill>
            <a:srgbClr val="FFFFFF">
              <a:hueOff val="0"/>
              <a:satOff val="0"/>
              <a:lumOff val="0"/>
              <a:alphaOff val="0"/>
            </a:srgbClr>
          </a:solidFill>
          <a:prstDash val="solid"/>
        </a:ln>
        <a:effectLst/>
      </dgm:spPr>
    </dgm:pt>
    <dgm:pt modelId="{74F2742B-6987-4C2C-BA15-BB67AA24B9A7}" type="pres">
      <dgm:prSet presAssocID="{E19ECCBB-DBE3-4907-A46D-316213D71691}" presName="leftArrowText" presStyleLbl="node1" presStyleIdx="0" presStyleCnt="1" custScaleX="107919" custLinFactNeighborX="-425" custLinFactNeighborY="2864">
        <dgm:presLayoutVars>
          <dgm:chMax val="0"/>
          <dgm:bulletEnabled val="1"/>
        </dgm:presLayoutVars>
      </dgm:prSet>
      <dgm:spPr/>
    </dgm:pt>
    <dgm:pt modelId="{022853A9-792A-450C-A48E-12171D66DE54}" type="pres">
      <dgm:prSet presAssocID="{E19ECCBB-DBE3-4907-A46D-316213D71691}" presName="rightArrowText" presStyleLbl="node1" presStyleIdx="0" presStyleCnt="1" custLinFactNeighborY="4296">
        <dgm:presLayoutVars>
          <dgm:chMax val="0"/>
          <dgm:bulletEnabled val="1"/>
        </dgm:presLayoutVars>
      </dgm:prSet>
      <dgm:spPr/>
    </dgm:pt>
  </dgm:ptLst>
  <dgm:cxnLst>
    <dgm:cxn modelId="{DAE54412-FA9D-4041-AB76-88550C7B5AB3}" type="presOf" srcId="{D5653D39-E91D-4727-B32D-6112B97098A1}" destId="{74F2742B-6987-4C2C-BA15-BB67AA24B9A7}" srcOrd="0" destOrd="0" presId="urn:microsoft.com/office/officeart/2005/8/layout/arrow6"/>
    <dgm:cxn modelId="{2FE41B14-7CA5-482E-A63A-CEADC9237266}" type="presOf" srcId="{E19ECCBB-DBE3-4907-A46D-316213D71691}" destId="{4220E443-2E22-4639-98F7-2A29438BE0B2}" srcOrd="0" destOrd="0" presId="urn:microsoft.com/office/officeart/2005/8/layout/arrow6"/>
    <dgm:cxn modelId="{7A55BE7D-0653-4430-AE30-AE75465A5C94}" srcId="{E19ECCBB-DBE3-4907-A46D-316213D71691}" destId="{D5653D39-E91D-4727-B32D-6112B97098A1}" srcOrd="0" destOrd="0" parTransId="{E9F6751B-666C-4B17-843C-52D09DB05450}" sibTransId="{AFD728DA-C307-45F8-8D3E-2986B4B6CC19}"/>
    <dgm:cxn modelId="{B2496F91-452C-43C1-9D1C-B354F195898A}" srcId="{E19ECCBB-DBE3-4907-A46D-316213D71691}" destId="{59D387C0-FFB2-4AD7-986A-D1BA0778545D}" srcOrd="1" destOrd="0" parTransId="{ABA34583-A85A-4C66-8693-58D47EE021D1}" sibTransId="{0D0749CB-29FB-4626-8AA9-9631F18FDC53}"/>
    <dgm:cxn modelId="{3356869F-2D8B-4549-A56E-25B4AA0084C3}" type="presOf" srcId="{59D387C0-FFB2-4AD7-986A-D1BA0778545D}" destId="{022853A9-792A-450C-A48E-12171D66DE54}" srcOrd="0" destOrd="0" presId="urn:microsoft.com/office/officeart/2005/8/layout/arrow6"/>
    <dgm:cxn modelId="{CFAD7B4E-7A02-46CC-A40D-F2D749CB7626}" type="presParOf" srcId="{4220E443-2E22-4639-98F7-2A29438BE0B2}" destId="{B943B9B5-BE7A-42C3-A56A-2016D2A9B07D}" srcOrd="0" destOrd="0" presId="urn:microsoft.com/office/officeart/2005/8/layout/arrow6"/>
    <dgm:cxn modelId="{847276B0-687A-4689-A101-21A9C5B141C1}" type="presParOf" srcId="{4220E443-2E22-4639-98F7-2A29438BE0B2}" destId="{74F2742B-6987-4C2C-BA15-BB67AA24B9A7}" srcOrd="1" destOrd="0" presId="urn:microsoft.com/office/officeart/2005/8/layout/arrow6"/>
    <dgm:cxn modelId="{54C8729A-CFCD-4EBF-A015-51C1BCC124BC}" type="presParOf" srcId="{4220E443-2E22-4639-98F7-2A29438BE0B2}" destId="{022853A9-792A-450C-A48E-12171D66DE54}"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26E456-31E2-42C9-ACC4-389D18635C17}"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n-US"/>
        </a:p>
      </dgm:t>
    </dgm:pt>
    <dgm:pt modelId="{E914A2A9-A146-4825-A6B3-B91C1FFF8851}">
      <dgm:prSet phldrT="[Texto]" custT="1"/>
      <dgm:spPr>
        <a:xfrm>
          <a:off x="2743204" y="267279"/>
          <a:ext cx="2057981" cy="2125888"/>
        </a:xfrm>
        <a:prstGeom prst="roundRect">
          <a:avLst/>
        </a:prstGeom>
      </dgm:spPr>
      <dgm:t>
        <a:bodyPr/>
        <a:lstStyle/>
        <a:p>
          <a:pPr algn="ctr">
            <a:buClr>
              <a:srgbClr val="000000"/>
            </a:buClr>
            <a:buSzPts val="2500"/>
            <a:buNone/>
          </a:pPr>
          <a:r>
            <a:rPr lang="es-MX" sz="1500" dirty="0">
              <a:solidFill>
                <a:schemeClr val="tx1"/>
              </a:solidFill>
              <a:latin typeface="Arial"/>
              <a:ea typeface="+mn-ea"/>
              <a:cs typeface="+mn-cs"/>
            </a:rPr>
            <a:t>Detectar oportunamente condiciones de riesgo ambiental, ocupacional y  accidental de la población por causa del Hg.</a:t>
          </a:r>
          <a:endParaRPr lang="en-US" sz="1500" dirty="0">
            <a:solidFill>
              <a:schemeClr val="tx1"/>
            </a:solidFill>
            <a:latin typeface="Arial"/>
            <a:ea typeface="+mn-ea"/>
            <a:cs typeface="+mn-cs"/>
          </a:endParaRPr>
        </a:p>
      </dgm:t>
    </dgm:pt>
    <dgm:pt modelId="{6854C1B3-04D7-4F94-BB84-AB8117CEFC45}" type="parTrans" cxnId="{5E94FC86-CB8C-4782-93A6-5F5AA5D1991E}">
      <dgm:prSet/>
      <dgm:spPr/>
      <dgm:t>
        <a:bodyPr/>
        <a:lstStyle/>
        <a:p>
          <a:endParaRPr lang="en-US" sz="1500">
            <a:solidFill>
              <a:schemeClr val="tx1"/>
            </a:solidFill>
          </a:endParaRPr>
        </a:p>
      </dgm:t>
    </dgm:pt>
    <dgm:pt modelId="{6A582F6A-E280-43FD-8F0F-968296E0EA8F}" type="sibTrans" cxnId="{5E94FC86-CB8C-4782-93A6-5F5AA5D1991E}">
      <dgm:prSet/>
      <dgm:spPr/>
      <dgm:t>
        <a:bodyPr/>
        <a:lstStyle/>
        <a:p>
          <a:endParaRPr lang="en-US" sz="1500">
            <a:solidFill>
              <a:schemeClr val="tx1"/>
            </a:solidFill>
          </a:endParaRPr>
        </a:p>
      </dgm:t>
    </dgm:pt>
    <dgm:pt modelId="{8DD679BE-7C79-48B7-B004-8CC241D284FA}">
      <dgm:prSet phldrT="[Texto]" custT="1"/>
      <dgm:spPr>
        <a:xfrm>
          <a:off x="5102459" y="239149"/>
          <a:ext cx="2058002" cy="2182149"/>
        </a:xfrm>
        <a:prstGeom prst="roundRect">
          <a:avLst/>
        </a:prstGeom>
      </dgm:spPr>
      <dgm:t>
        <a:bodyPr/>
        <a:lstStyle/>
        <a:p>
          <a:pPr marL="0" lvl="0" indent="0" algn="ctr" defTabSz="711200">
            <a:lnSpc>
              <a:spcPct val="90000"/>
            </a:lnSpc>
            <a:spcBef>
              <a:spcPct val="0"/>
            </a:spcBef>
            <a:spcAft>
              <a:spcPct val="35000"/>
            </a:spcAft>
            <a:buClr>
              <a:srgbClr val="000000"/>
            </a:buClr>
            <a:buSzPts val="2500"/>
            <a:buNone/>
          </a:pPr>
          <a:r>
            <a:rPr lang="es-MX" sz="1500" b="0" kern="1200">
              <a:solidFill>
                <a:schemeClr val="tx1"/>
              </a:solidFill>
              <a:latin typeface="Arial"/>
              <a:ea typeface="+mn-ea"/>
              <a:cs typeface="+mn-cs"/>
            </a:rPr>
            <a:t>Proporcionar elementos basados en la evidencia que permitan dar una respuesta.</a:t>
          </a:r>
          <a:endParaRPr lang="en-US" sz="1500" b="0" kern="1200" dirty="0">
            <a:solidFill>
              <a:schemeClr val="tx1"/>
            </a:solidFill>
            <a:latin typeface="Arial"/>
            <a:ea typeface="+mn-ea"/>
            <a:cs typeface="+mn-cs"/>
          </a:endParaRPr>
        </a:p>
      </dgm:t>
    </dgm:pt>
    <dgm:pt modelId="{AC323777-863F-4F0E-A8DF-5608BAC6D44D}" type="parTrans" cxnId="{33FDB8F7-05BE-4F60-A171-8B6DDB114995}">
      <dgm:prSet/>
      <dgm:spPr/>
      <dgm:t>
        <a:bodyPr/>
        <a:lstStyle/>
        <a:p>
          <a:endParaRPr lang="en-US" sz="1500">
            <a:solidFill>
              <a:schemeClr val="tx1"/>
            </a:solidFill>
          </a:endParaRPr>
        </a:p>
      </dgm:t>
    </dgm:pt>
    <dgm:pt modelId="{E2F336CD-CBB2-4BEF-B3C3-37EEA5D498BF}" type="sibTrans" cxnId="{33FDB8F7-05BE-4F60-A171-8B6DDB114995}">
      <dgm:prSet/>
      <dgm:spPr/>
      <dgm:t>
        <a:bodyPr/>
        <a:lstStyle/>
        <a:p>
          <a:endParaRPr lang="en-US" sz="1500">
            <a:solidFill>
              <a:schemeClr val="tx1"/>
            </a:solidFill>
          </a:endParaRPr>
        </a:p>
      </dgm:t>
    </dgm:pt>
    <dgm:pt modelId="{6174D762-3DF7-4F39-81B5-16D18DB6B3A4}">
      <dgm:prSet phldrT="[Texto]" custT="1"/>
      <dgm:spPr>
        <a:xfrm>
          <a:off x="2768252" y="2685546"/>
          <a:ext cx="2007885" cy="2007885"/>
        </a:xfrm>
        <a:prstGeom prst="roundRect">
          <a:avLst/>
        </a:prstGeom>
      </dgm:spPr>
      <dgm:t>
        <a:bodyPr/>
        <a:lstStyle/>
        <a:p>
          <a:pPr marL="0" lvl="0" indent="0" algn="ctr" defTabSz="711200">
            <a:lnSpc>
              <a:spcPct val="90000"/>
            </a:lnSpc>
            <a:spcBef>
              <a:spcPct val="0"/>
            </a:spcBef>
            <a:spcAft>
              <a:spcPct val="35000"/>
            </a:spcAft>
            <a:buClr>
              <a:srgbClr val="000000"/>
            </a:buClr>
            <a:buSzPts val="2500"/>
            <a:buNone/>
          </a:pPr>
          <a:r>
            <a:rPr lang="es-MX" sz="1500" b="0" kern="1200">
              <a:solidFill>
                <a:schemeClr val="tx1"/>
              </a:solidFill>
              <a:latin typeface="Arial"/>
              <a:ea typeface="+mn-ea"/>
              <a:cs typeface="+mn-cs"/>
            </a:rPr>
            <a:t>Fortalecer la coordinación intersectorial para el control y manejo del Hg a nivel nacional, departamental y municipal</a:t>
          </a:r>
          <a:endParaRPr lang="en-US" sz="1500" b="0" kern="1200" dirty="0">
            <a:solidFill>
              <a:schemeClr val="tx1"/>
            </a:solidFill>
            <a:latin typeface="Arial"/>
            <a:ea typeface="+mn-ea"/>
            <a:cs typeface="+mn-cs"/>
          </a:endParaRPr>
        </a:p>
      </dgm:t>
    </dgm:pt>
    <dgm:pt modelId="{DAA05750-EDA4-4466-AA1A-8AC32E182DBF}" type="parTrans" cxnId="{BF91F46E-91BA-4CD6-8E94-227954289E19}">
      <dgm:prSet/>
      <dgm:spPr/>
      <dgm:t>
        <a:bodyPr/>
        <a:lstStyle/>
        <a:p>
          <a:endParaRPr lang="en-US" sz="1500">
            <a:solidFill>
              <a:schemeClr val="tx1"/>
            </a:solidFill>
          </a:endParaRPr>
        </a:p>
      </dgm:t>
    </dgm:pt>
    <dgm:pt modelId="{AEFDF032-1BEC-4993-A1A1-EE53C1F59C92}" type="sibTrans" cxnId="{BF91F46E-91BA-4CD6-8E94-227954289E19}">
      <dgm:prSet/>
      <dgm:spPr/>
      <dgm:t>
        <a:bodyPr/>
        <a:lstStyle/>
        <a:p>
          <a:endParaRPr lang="en-US" sz="1500">
            <a:solidFill>
              <a:schemeClr val="tx1"/>
            </a:solidFill>
          </a:endParaRPr>
        </a:p>
      </dgm:t>
    </dgm:pt>
    <dgm:pt modelId="{AC22A1B4-39A1-44A2-A7D9-4ADE0B6AE27C}">
      <dgm:prSet phldrT="[Texto]" custT="1"/>
      <dgm:spPr>
        <a:xfrm>
          <a:off x="5127517" y="2685546"/>
          <a:ext cx="2007885" cy="2007885"/>
        </a:xfrm>
        <a:prstGeom prst="roundRect">
          <a:avLst/>
        </a:prstGeom>
      </dgm:spPr>
      <dgm:t>
        <a:bodyPr/>
        <a:lstStyle/>
        <a:p>
          <a:pPr algn="ctr">
            <a:buClr>
              <a:srgbClr val="000000"/>
            </a:buClr>
            <a:buSzPts val="2500"/>
            <a:buNone/>
          </a:pPr>
          <a:r>
            <a:rPr lang="es-MX" sz="1500" kern="1200">
              <a:solidFill>
                <a:schemeClr val="tx1"/>
              </a:solidFill>
              <a:latin typeface="Arial"/>
              <a:ea typeface="+mn-ea"/>
              <a:cs typeface="+mn-cs"/>
            </a:rPr>
            <a:t>Identificar las situaciones de alerta por caso </a:t>
          </a:r>
          <a:r>
            <a:rPr lang="es-MX" sz="1500" b="0" kern="1200">
              <a:solidFill>
                <a:schemeClr val="tx1"/>
              </a:solidFill>
              <a:latin typeface="Arial"/>
              <a:ea typeface="+mn-ea"/>
              <a:cs typeface="+mn-cs"/>
            </a:rPr>
            <a:t>individual</a:t>
          </a:r>
          <a:r>
            <a:rPr lang="es-MX" sz="1500" kern="1200">
              <a:solidFill>
                <a:schemeClr val="tx1"/>
              </a:solidFill>
              <a:latin typeface="Arial"/>
              <a:ea typeface="+mn-ea"/>
              <a:cs typeface="+mn-cs"/>
            </a:rPr>
            <a:t> y por brotes de intoxicaciones por Hg, en el país.</a:t>
          </a:r>
          <a:endParaRPr lang="en-US" sz="1500" kern="1200" dirty="0">
            <a:solidFill>
              <a:schemeClr val="tx1"/>
            </a:solidFill>
            <a:latin typeface="Arial"/>
            <a:ea typeface="+mn-ea"/>
            <a:cs typeface="+mn-cs"/>
          </a:endParaRPr>
        </a:p>
      </dgm:t>
    </dgm:pt>
    <dgm:pt modelId="{7DE67D7E-FA94-4A3D-B846-82D74D988F2D}" type="parTrans" cxnId="{B1CCFFE8-2602-40A7-8185-0BDB75DE8EF8}">
      <dgm:prSet/>
      <dgm:spPr/>
      <dgm:t>
        <a:bodyPr/>
        <a:lstStyle/>
        <a:p>
          <a:endParaRPr lang="en-US" sz="1500">
            <a:solidFill>
              <a:schemeClr val="tx1"/>
            </a:solidFill>
          </a:endParaRPr>
        </a:p>
      </dgm:t>
    </dgm:pt>
    <dgm:pt modelId="{C468DF46-2837-4CA5-83D0-E6A1ABB07239}" type="sibTrans" cxnId="{B1CCFFE8-2602-40A7-8185-0BDB75DE8EF8}">
      <dgm:prSet/>
      <dgm:spPr/>
      <dgm:t>
        <a:bodyPr/>
        <a:lstStyle/>
        <a:p>
          <a:endParaRPr lang="en-US" sz="1500">
            <a:solidFill>
              <a:schemeClr val="tx1"/>
            </a:solidFill>
          </a:endParaRPr>
        </a:p>
      </dgm:t>
    </dgm:pt>
    <dgm:pt modelId="{EE2660A8-F8A0-4B37-AB1B-7C2327239457}" type="pres">
      <dgm:prSet presAssocID="{1026E456-31E2-42C9-ACC4-389D18635C17}" presName="matrix" presStyleCnt="0">
        <dgm:presLayoutVars>
          <dgm:chMax val="1"/>
          <dgm:dir/>
          <dgm:resizeHandles val="exact"/>
        </dgm:presLayoutVars>
      </dgm:prSet>
      <dgm:spPr/>
    </dgm:pt>
    <dgm:pt modelId="{36C3FA2A-EE1B-40A5-AA39-3B9E18D9323F}" type="pres">
      <dgm:prSet presAssocID="{1026E456-31E2-42C9-ACC4-389D18635C17}" presName="axisShape" presStyleLbl="bgShp" presStyleIdx="0" presStyleCnt="1"/>
      <dgm:spPr>
        <a:xfrm>
          <a:off x="2441971" y="0"/>
          <a:ext cx="5019713" cy="5019713"/>
        </a:xfrm>
        <a:prstGeom prst="quadArrow">
          <a:avLst>
            <a:gd name="adj1" fmla="val 2000"/>
            <a:gd name="adj2" fmla="val 4000"/>
            <a:gd name="adj3" fmla="val 5000"/>
          </a:avLst>
        </a:prstGeom>
      </dgm:spPr>
    </dgm:pt>
    <dgm:pt modelId="{2FDAC34A-49C6-4BA9-97F1-3ED5670D5028}" type="pres">
      <dgm:prSet presAssocID="{1026E456-31E2-42C9-ACC4-389D18635C17}" presName="rect1" presStyleLbl="node1" presStyleIdx="0" presStyleCnt="4" custScaleX="102495" custScaleY="105877">
        <dgm:presLayoutVars>
          <dgm:chMax val="0"/>
          <dgm:chPref val="0"/>
          <dgm:bulletEnabled val="1"/>
        </dgm:presLayoutVars>
      </dgm:prSet>
      <dgm:spPr/>
    </dgm:pt>
    <dgm:pt modelId="{31ACE335-7B67-46EC-8294-0CC7B22C9DE9}" type="pres">
      <dgm:prSet presAssocID="{1026E456-31E2-42C9-ACC4-389D18635C17}" presName="rect2" presStyleLbl="node1" presStyleIdx="1" presStyleCnt="4" custScaleX="102496" custScaleY="108679">
        <dgm:presLayoutVars>
          <dgm:chMax val="0"/>
          <dgm:chPref val="0"/>
          <dgm:bulletEnabled val="1"/>
        </dgm:presLayoutVars>
      </dgm:prSet>
      <dgm:spPr/>
    </dgm:pt>
    <dgm:pt modelId="{7AACC935-4D4A-48C5-A981-629419893D8F}" type="pres">
      <dgm:prSet presAssocID="{1026E456-31E2-42C9-ACC4-389D18635C17}" presName="rect3" presStyleLbl="node1" presStyleIdx="2" presStyleCnt="4">
        <dgm:presLayoutVars>
          <dgm:chMax val="0"/>
          <dgm:chPref val="0"/>
          <dgm:bulletEnabled val="1"/>
        </dgm:presLayoutVars>
      </dgm:prSet>
      <dgm:spPr/>
    </dgm:pt>
    <dgm:pt modelId="{AE5A7988-85A0-42FB-9E32-F4BA0FCBCA8F}" type="pres">
      <dgm:prSet presAssocID="{1026E456-31E2-42C9-ACC4-389D18635C17}" presName="rect4" presStyleLbl="node1" presStyleIdx="3" presStyleCnt="4">
        <dgm:presLayoutVars>
          <dgm:chMax val="0"/>
          <dgm:chPref val="0"/>
          <dgm:bulletEnabled val="1"/>
        </dgm:presLayoutVars>
      </dgm:prSet>
      <dgm:spPr/>
    </dgm:pt>
  </dgm:ptLst>
  <dgm:cxnLst>
    <dgm:cxn modelId="{09321C3D-8F52-4638-A6F5-DDDA3C5D7A40}" type="presOf" srcId="{8DD679BE-7C79-48B7-B004-8CC241D284FA}" destId="{31ACE335-7B67-46EC-8294-0CC7B22C9DE9}" srcOrd="0" destOrd="0" presId="urn:microsoft.com/office/officeart/2005/8/layout/matrix2"/>
    <dgm:cxn modelId="{BF91F46E-91BA-4CD6-8E94-227954289E19}" srcId="{1026E456-31E2-42C9-ACC4-389D18635C17}" destId="{6174D762-3DF7-4F39-81B5-16D18DB6B3A4}" srcOrd="2" destOrd="0" parTransId="{DAA05750-EDA4-4466-AA1A-8AC32E182DBF}" sibTransId="{AEFDF032-1BEC-4993-A1A1-EE53C1F59C92}"/>
    <dgm:cxn modelId="{5E94FC86-CB8C-4782-93A6-5F5AA5D1991E}" srcId="{1026E456-31E2-42C9-ACC4-389D18635C17}" destId="{E914A2A9-A146-4825-A6B3-B91C1FFF8851}" srcOrd="0" destOrd="0" parTransId="{6854C1B3-04D7-4F94-BB84-AB8117CEFC45}" sibTransId="{6A582F6A-E280-43FD-8F0F-968296E0EA8F}"/>
    <dgm:cxn modelId="{98A263A5-40C8-40E7-BE11-C97660496448}" type="presOf" srcId="{E914A2A9-A146-4825-A6B3-B91C1FFF8851}" destId="{2FDAC34A-49C6-4BA9-97F1-3ED5670D5028}" srcOrd="0" destOrd="0" presId="urn:microsoft.com/office/officeart/2005/8/layout/matrix2"/>
    <dgm:cxn modelId="{0FB8E5AD-3516-4D01-8CCE-FFA40901E2EB}" type="presOf" srcId="{AC22A1B4-39A1-44A2-A7D9-4ADE0B6AE27C}" destId="{AE5A7988-85A0-42FB-9E32-F4BA0FCBCA8F}" srcOrd="0" destOrd="0" presId="urn:microsoft.com/office/officeart/2005/8/layout/matrix2"/>
    <dgm:cxn modelId="{53141EDE-A0DB-4367-BB33-92C05083FD18}" type="presOf" srcId="{6174D762-3DF7-4F39-81B5-16D18DB6B3A4}" destId="{7AACC935-4D4A-48C5-A981-629419893D8F}" srcOrd="0" destOrd="0" presId="urn:microsoft.com/office/officeart/2005/8/layout/matrix2"/>
    <dgm:cxn modelId="{B1CCFFE8-2602-40A7-8185-0BDB75DE8EF8}" srcId="{1026E456-31E2-42C9-ACC4-389D18635C17}" destId="{AC22A1B4-39A1-44A2-A7D9-4ADE0B6AE27C}" srcOrd="3" destOrd="0" parTransId="{7DE67D7E-FA94-4A3D-B846-82D74D988F2D}" sibTransId="{C468DF46-2837-4CA5-83D0-E6A1ABB07239}"/>
    <dgm:cxn modelId="{6DF6D9F1-AA71-4BB1-9A1F-764EDB2C4D6A}" type="presOf" srcId="{1026E456-31E2-42C9-ACC4-389D18635C17}" destId="{EE2660A8-F8A0-4B37-AB1B-7C2327239457}" srcOrd="0" destOrd="0" presId="urn:microsoft.com/office/officeart/2005/8/layout/matrix2"/>
    <dgm:cxn modelId="{33FDB8F7-05BE-4F60-A171-8B6DDB114995}" srcId="{1026E456-31E2-42C9-ACC4-389D18635C17}" destId="{8DD679BE-7C79-48B7-B004-8CC241D284FA}" srcOrd="1" destOrd="0" parTransId="{AC323777-863F-4F0E-A8DF-5608BAC6D44D}" sibTransId="{E2F336CD-CBB2-4BEF-B3C3-37EEA5D498BF}"/>
    <dgm:cxn modelId="{8A107BF5-E107-4817-9915-18A5C9AB73C0}" type="presParOf" srcId="{EE2660A8-F8A0-4B37-AB1B-7C2327239457}" destId="{36C3FA2A-EE1B-40A5-AA39-3B9E18D9323F}" srcOrd="0" destOrd="0" presId="urn:microsoft.com/office/officeart/2005/8/layout/matrix2"/>
    <dgm:cxn modelId="{A626AE0F-BB6C-4B85-BEA8-1535FDA9277C}" type="presParOf" srcId="{EE2660A8-F8A0-4B37-AB1B-7C2327239457}" destId="{2FDAC34A-49C6-4BA9-97F1-3ED5670D5028}" srcOrd="1" destOrd="0" presId="urn:microsoft.com/office/officeart/2005/8/layout/matrix2"/>
    <dgm:cxn modelId="{B95AED9A-9F9F-49F6-B9DE-3518D86FB47D}" type="presParOf" srcId="{EE2660A8-F8A0-4B37-AB1B-7C2327239457}" destId="{31ACE335-7B67-46EC-8294-0CC7B22C9DE9}" srcOrd="2" destOrd="0" presId="urn:microsoft.com/office/officeart/2005/8/layout/matrix2"/>
    <dgm:cxn modelId="{A8576659-F1A7-4360-B5DD-0F891642B37B}" type="presParOf" srcId="{EE2660A8-F8A0-4B37-AB1B-7C2327239457}" destId="{7AACC935-4D4A-48C5-A981-629419893D8F}" srcOrd="3" destOrd="0" presId="urn:microsoft.com/office/officeart/2005/8/layout/matrix2"/>
    <dgm:cxn modelId="{F33EA196-26D8-4E26-A565-ABD7C580C371}" type="presParOf" srcId="{EE2660A8-F8A0-4B37-AB1B-7C2327239457}" destId="{AE5A7988-85A0-42FB-9E32-F4BA0FCBCA8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EA4998-84AD-4D34-B817-0670D69B1A9A}"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A26BCDB5-75F3-45F0-989E-796249333627}">
      <dgm:prSet phldrT="[Texto]" custT="1"/>
      <dgm:spPr/>
      <dgm:t>
        <a:bodyPr/>
        <a:lstStyle/>
        <a:p>
          <a:pPr>
            <a:buClr>
              <a:schemeClr val="dk1"/>
            </a:buClr>
            <a:buSzPts val="2000"/>
            <a:buFont typeface="Arial"/>
            <a:buChar char="•"/>
          </a:pPr>
          <a:r>
            <a:rPr lang="es-MX" sz="1500" b="0" i="0" u="none" strike="noStrike" cap="none" dirty="0">
              <a:solidFill>
                <a:schemeClr val="tx1"/>
              </a:solidFill>
              <a:latin typeface="Arial" panose="020B0604020202020204" pitchFamily="34" charset="0"/>
              <a:ea typeface="Calibri"/>
              <a:cs typeface="Arial" panose="020B0604020202020204" pitchFamily="34" charset="0"/>
              <a:sym typeface="Calibri"/>
            </a:rPr>
            <a:t>Identificar los factores de riesgo de exposición al mercurio, del área identificada.</a:t>
          </a:r>
          <a:endParaRPr lang="en-US" sz="1500" dirty="0">
            <a:solidFill>
              <a:schemeClr val="tx1"/>
            </a:solidFill>
            <a:latin typeface="Arial" panose="020B0604020202020204" pitchFamily="34" charset="0"/>
            <a:cs typeface="Arial" panose="020B0604020202020204" pitchFamily="34" charset="0"/>
          </a:endParaRPr>
        </a:p>
      </dgm:t>
    </dgm:pt>
    <dgm:pt modelId="{1AD8E507-F1E9-4390-A006-CB7730FCDA39}" type="parTrans" cxnId="{DD7A6EFD-21FB-4438-AB09-6E5331DAFA9B}">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D7BB5220-E669-4179-A845-F2B879D53C1B}" type="sibTrans" cxnId="{DD7A6EFD-21FB-4438-AB09-6E5331DAFA9B}">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9BA97828-1DFF-4F8E-A0D4-FCA9973BAE98}">
      <dgm:prSet phldrT="[Texto]" custT="1"/>
      <dgm:spPr/>
      <dgm:t>
        <a:bodyPr/>
        <a:lstStyle/>
        <a:p>
          <a:pPr>
            <a:buClr>
              <a:schemeClr val="dk1"/>
            </a:buClr>
            <a:buSzPts val="2400"/>
            <a:buFont typeface="Calibri"/>
            <a:buNone/>
          </a:pPr>
          <a:r>
            <a:rPr lang="es-MX" sz="1500">
              <a:solidFill>
                <a:schemeClr val="tx1"/>
              </a:solidFill>
              <a:latin typeface="Arial" panose="020B0604020202020204" pitchFamily="34" charset="0"/>
              <a:ea typeface="Calibri"/>
              <a:cs typeface="Arial" panose="020B0604020202020204" pitchFamily="34" charset="0"/>
              <a:sym typeface="Calibri"/>
            </a:rPr>
            <a:t>Conocer la fuente de contaminación, el modo de propagación, la población afectada y en riesgo.</a:t>
          </a:r>
          <a:endParaRPr lang="en-US" sz="1500" dirty="0">
            <a:solidFill>
              <a:schemeClr val="tx1"/>
            </a:solidFill>
            <a:latin typeface="Arial" panose="020B0604020202020204" pitchFamily="34" charset="0"/>
            <a:cs typeface="Arial" panose="020B0604020202020204" pitchFamily="34" charset="0"/>
          </a:endParaRPr>
        </a:p>
      </dgm:t>
    </dgm:pt>
    <dgm:pt modelId="{AEBF0463-7A60-426F-B5D6-F63B3B8CB1CB}" type="parTrans" cxnId="{1F57A3B1-CFA1-4ED5-9AAC-0E943AE10001}">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45A09C45-B540-4E9A-A883-4E424275BD81}" type="sibTrans" cxnId="{1F57A3B1-CFA1-4ED5-9AAC-0E943AE10001}">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DFD2C348-B38B-47FA-867A-8E6BE4CFB32E}">
      <dgm:prSet phldrT="[Texto]" custT="1"/>
      <dgm:spPr/>
      <dgm:t>
        <a:bodyPr/>
        <a:lstStyle/>
        <a:p>
          <a:pPr>
            <a:buClr>
              <a:schemeClr val="dk1"/>
            </a:buClr>
            <a:buSzPts val="2000"/>
            <a:buFont typeface="Arial"/>
            <a:buChar char="•"/>
          </a:pPr>
          <a:r>
            <a:rPr lang="es-MX" sz="1500" b="0" i="0" u="none" strike="noStrike" cap="none">
              <a:solidFill>
                <a:schemeClr val="tx1"/>
              </a:solidFill>
              <a:latin typeface="Arial" panose="020B0604020202020204" pitchFamily="34" charset="0"/>
              <a:ea typeface="Calibri"/>
              <a:cs typeface="Arial" panose="020B0604020202020204" pitchFamily="34" charset="0"/>
              <a:sym typeface="Calibri"/>
            </a:rPr>
            <a:t>Hacer sugerencias para prevenir la aparición de la intoxicación por mercurio.</a:t>
          </a:r>
          <a:endParaRPr lang="en-US" sz="1500" dirty="0">
            <a:solidFill>
              <a:schemeClr val="tx1"/>
            </a:solidFill>
            <a:latin typeface="Arial" panose="020B0604020202020204" pitchFamily="34" charset="0"/>
            <a:cs typeface="Arial" panose="020B0604020202020204" pitchFamily="34" charset="0"/>
          </a:endParaRPr>
        </a:p>
      </dgm:t>
    </dgm:pt>
    <dgm:pt modelId="{6AA47410-CDAF-4185-8D91-020348F955BF}" type="parTrans" cxnId="{CBE53DB8-2B7C-4891-846F-33562245369C}">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148F528E-DD5F-414C-BCE7-50D9A705B17B}" type="sibTrans" cxnId="{CBE53DB8-2B7C-4891-846F-33562245369C}">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02B9150B-AF37-4472-B45F-2418789C8644}">
      <dgm:prSet phldrT="[Texto]" custT="1"/>
      <dgm:spPr/>
      <dgm:t>
        <a:bodyPr/>
        <a:lstStyle/>
        <a:p>
          <a:pPr algn="ctr">
            <a:buClr>
              <a:srgbClr val="000000"/>
            </a:buClr>
            <a:buSzPts val="2400"/>
            <a:buFont typeface="Arial"/>
            <a:buNone/>
          </a:pPr>
          <a:r>
            <a:rPr lang="es-MX" sz="1500">
              <a:solidFill>
                <a:schemeClr val="tx1"/>
              </a:solidFill>
              <a:latin typeface="Arial" panose="020B0604020202020204" pitchFamily="34" charset="0"/>
              <a:ea typeface="Calibri"/>
              <a:cs typeface="Arial" panose="020B0604020202020204" pitchFamily="34" charset="0"/>
              <a:sym typeface="Calibri"/>
            </a:rPr>
            <a:t>Recomendar medidas para el control del brote, establecer las medidas para evitar las posibles complicaciones y la propagación.</a:t>
          </a:r>
          <a:endParaRPr lang="en-US" sz="1500" dirty="0">
            <a:solidFill>
              <a:schemeClr val="tx1"/>
            </a:solidFill>
            <a:latin typeface="Arial" panose="020B0604020202020204" pitchFamily="34" charset="0"/>
            <a:cs typeface="Arial" panose="020B0604020202020204" pitchFamily="34" charset="0"/>
          </a:endParaRPr>
        </a:p>
      </dgm:t>
    </dgm:pt>
    <dgm:pt modelId="{11680693-4C21-4D3D-B4EE-EB60CF668A93}" type="parTrans" cxnId="{5C98EBCB-C7D4-4AB5-8F0A-A7B926E560F7}">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D2B2E568-8C93-4773-AD46-35B320BD2B70}" type="sibTrans" cxnId="{5C98EBCB-C7D4-4AB5-8F0A-A7B926E560F7}">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E4FA5050-A75C-46A5-AC89-329C922B418D}">
      <dgm:prSet custT="1"/>
      <dgm:spPr/>
      <dgm:t>
        <a:bodyPr/>
        <a:lstStyle/>
        <a:p>
          <a:pPr>
            <a:buClr>
              <a:srgbClr val="000000"/>
            </a:buClr>
            <a:buSzPts val="2400"/>
            <a:buFont typeface="Arial"/>
            <a:buNone/>
          </a:pPr>
          <a:r>
            <a:rPr lang="es-MX" sz="1500">
              <a:solidFill>
                <a:schemeClr val="tx1"/>
              </a:solidFill>
              <a:latin typeface="Arial" panose="020B0604020202020204" pitchFamily="34" charset="0"/>
              <a:ea typeface="Calibri"/>
              <a:cs typeface="Arial" panose="020B0604020202020204" pitchFamily="34" charset="0"/>
              <a:sym typeface="Calibri"/>
            </a:rPr>
            <a:t>Inicio de investigaciones epidemiológicas y de tipo ambiental</a:t>
          </a:r>
          <a:endParaRPr lang="en-US" sz="1500" dirty="0">
            <a:solidFill>
              <a:schemeClr val="tx1"/>
            </a:solidFill>
            <a:latin typeface="Arial" panose="020B0604020202020204" pitchFamily="34" charset="0"/>
            <a:cs typeface="Arial" panose="020B0604020202020204" pitchFamily="34" charset="0"/>
          </a:endParaRPr>
        </a:p>
      </dgm:t>
    </dgm:pt>
    <dgm:pt modelId="{366BE1AA-444A-4E67-A22D-D2459DEC1242}" type="parTrans" cxnId="{2220C84E-CB83-478A-9AA9-DBCFC28F2FEB}">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00152DB4-12C8-4C45-AE87-8C9CF23222C3}" type="sibTrans" cxnId="{2220C84E-CB83-478A-9AA9-DBCFC28F2FEB}">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00CBF474-497A-4048-9D91-DDE038FAE620}" type="pres">
      <dgm:prSet presAssocID="{69EA4998-84AD-4D34-B817-0670D69B1A9A}" presName="Name0" presStyleCnt="0">
        <dgm:presLayoutVars>
          <dgm:dir/>
          <dgm:animLvl val="lvl"/>
          <dgm:resizeHandles val="exact"/>
        </dgm:presLayoutVars>
      </dgm:prSet>
      <dgm:spPr/>
    </dgm:pt>
    <dgm:pt modelId="{8F13C2C8-034A-4DD7-962C-8906D8A2F847}" type="pres">
      <dgm:prSet presAssocID="{E4FA5050-A75C-46A5-AC89-329C922B418D}" presName="boxAndChildren" presStyleCnt="0"/>
      <dgm:spPr/>
    </dgm:pt>
    <dgm:pt modelId="{E27873C4-4548-4456-BA00-2FEAD3CA9486}" type="pres">
      <dgm:prSet presAssocID="{E4FA5050-A75C-46A5-AC89-329C922B418D}" presName="parentTextBox" presStyleLbl="node1" presStyleIdx="0" presStyleCnt="3" custScaleY="44038" custLinFactNeighborY="-1812"/>
      <dgm:spPr/>
    </dgm:pt>
    <dgm:pt modelId="{C5286DE1-1D3F-4E0D-9030-0ACCD7074F98}" type="pres">
      <dgm:prSet presAssocID="{148F528E-DD5F-414C-BCE7-50D9A705B17B}" presName="sp" presStyleCnt="0"/>
      <dgm:spPr/>
    </dgm:pt>
    <dgm:pt modelId="{78A0BF8A-371A-44F6-9B34-0256ABC2ACBB}" type="pres">
      <dgm:prSet presAssocID="{DFD2C348-B38B-47FA-867A-8E6BE4CFB32E}" presName="arrowAndChildren" presStyleCnt="0"/>
      <dgm:spPr/>
    </dgm:pt>
    <dgm:pt modelId="{C348AB1B-4659-4713-849F-26C767ADC024}" type="pres">
      <dgm:prSet presAssocID="{DFD2C348-B38B-47FA-867A-8E6BE4CFB32E}" presName="parentTextArrow" presStyleLbl="node1" presStyleIdx="0" presStyleCnt="3"/>
      <dgm:spPr/>
    </dgm:pt>
    <dgm:pt modelId="{D8DF6324-DE61-4358-805A-5FA1A54B9607}" type="pres">
      <dgm:prSet presAssocID="{DFD2C348-B38B-47FA-867A-8E6BE4CFB32E}" presName="arrow" presStyleLbl="node1" presStyleIdx="1" presStyleCnt="3" custLinFactNeighborX="173"/>
      <dgm:spPr/>
    </dgm:pt>
    <dgm:pt modelId="{F05680C1-4622-4AA9-8C63-C1937E0006D9}" type="pres">
      <dgm:prSet presAssocID="{DFD2C348-B38B-47FA-867A-8E6BE4CFB32E}" presName="descendantArrow" presStyleCnt="0"/>
      <dgm:spPr/>
    </dgm:pt>
    <dgm:pt modelId="{516F21D0-C65A-4487-AD58-B0A65B279F42}" type="pres">
      <dgm:prSet presAssocID="{02B9150B-AF37-4472-B45F-2418789C8644}" presName="childTextArrow" presStyleLbl="fgAccFollowNode1" presStyleIdx="0" presStyleCnt="2">
        <dgm:presLayoutVars>
          <dgm:bulletEnabled val="1"/>
        </dgm:presLayoutVars>
      </dgm:prSet>
      <dgm:spPr/>
    </dgm:pt>
    <dgm:pt modelId="{60FB563F-A0A3-481C-B629-489E820BC7BE}" type="pres">
      <dgm:prSet presAssocID="{D7BB5220-E669-4179-A845-F2B879D53C1B}" presName="sp" presStyleCnt="0"/>
      <dgm:spPr/>
    </dgm:pt>
    <dgm:pt modelId="{84844209-EA98-4118-A694-4FDB6571596D}" type="pres">
      <dgm:prSet presAssocID="{A26BCDB5-75F3-45F0-989E-796249333627}" presName="arrowAndChildren" presStyleCnt="0"/>
      <dgm:spPr/>
    </dgm:pt>
    <dgm:pt modelId="{EDD98BEF-0C72-41E9-9BCA-6ADD232CEAC1}" type="pres">
      <dgm:prSet presAssocID="{A26BCDB5-75F3-45F0-989E-796249333627}" presName="parentTextArrow" presStyleLbl="node1" presStyleIdx="1" presStyleCnt="3"/>
      <dgm:spPr/>
    </dgm:pt>
    <dgm:pt modelId="{B86928E6-3EB9-4D2E-BFB1-3A2463163084}" type="pres">
      <dgm:prSet presAssocID="{A26BCDB5-75F3-45F0-989E-796249333627}" presName="arrow" presStyleLbl="node1" presStyleIdx="2" presStyleCnt="3" custLinFactNeighborY="1095"/>
      <dgm:spPr/>
    </dgm:pt>
    <dgm:pt modelId="{A67EE44A-C0C3-4DBC-8A6A-1CFA404AA1C8}" type="pres">
      <dgm:prSet presAssocID="{A26BCDB5-75F3-45F0-989E-796249333627}" presName="descendantArrow" presStyleCnt="0"/>
      <dgm:spPr/>
    </dgm:pt>
    <dgm:pt modelId="{745ABE6A-B457-41B4-88FE-C97D3D70816A}" type="pres">
      <dgm:prSet presAssocID="{9BA97828-1DFF-4F8E-A0D4-FCA9973BAE98}" presName="childTextArrow" presStyleLbl="fgAccFollowNode1" presStyleIdx="1" presStyleCnt="2" custLinFactNeighborX="-244">
        <dgm:presLayoutVars>
          <dgm:bulletEnabled val="1"/>
        </dgm:presLayoutVars>
      </dgm:prSet>
      <dgm:spPr/>
    </dgm:pt>
  </dgm:ptLst>
  <dgm:cxnLst>
    <dgm:cxn modelId="{EDCE8209-3E1D-46B3-897E-501BE1F74657}" type="presOf" srcId="{DFD2C348-B38B-47FA-867A-8E6BE4CFB32E}" destId="{C348AB1B-4659-4713-849F-26C767ADC024}" srcOrd="0" destOrd="0" presId="urn:microsoft.com/office/officeart/2005/8/layout/process4"/>
    <dgm:cxn modelId="{4FB37F0D-EC53-42DB-9CD3-B3229732451A}" type="presOf" srcId="{9BA97828-1DFF-4F8E-A0D4-FCA9973BAE98}" destId="{745ABE6A-B457-41B4-88FE-C97D3D70816A}" srcOrd="0" destOrd="0" presId="urn:microsoft.com/office/officeart/2005/8/layout/process4"/>
    <dgm:cxn modelId="{E861950E-2EE4-4D1D-88B7-3B0DBC1CA775}" type="presOf" srcId="{A26BCDB5-75F3-45F0-989E-796249333627}" destId="{B86928E6-3EB9-4D2E-BFB1-3A2463163084}" srcOrd="1" destOrd="0" presId="urn:microsoft.com/office/officeart/2005/8/layout/process4"/>
    <dgm:cxn modelId="{2220C84E-CB83-478A-9AA9-DBCFC28F2FEB}" srcId="{69EA4998-84AD-4D34-B817-0670D69B1A9A}" destId="{E4FA5050-A75C-46A5-AC89-329C922B418D}" srcOrd="2" destOrd="0" parTransId="{366BE1AA-444A-4E67-A22D-D2459DEC1242}" sibTransId="{00152DB4-12C8-4C45-AE87-8C9CF23222C3}"/>
    <dgm:cxn modelId="{FD2CA572-9F94-4BEE-ABCD-FB34F6577326}" type="presOf" srcId="{E4FA5050-A75C-46A5-AC89-329C922B418D}" destId="{E27873C4-4548-4456-BA00-2FEAD3CA9486}" srcOrd="0" destOrd="0" presId="urn:microsoft.com/office/officeart/2005/8/layout/process4"/>
    <dgm:cxn modelId="{579C268B-F0A9-4B21-8C35-3ADB8FD1A5F9}" type="presOf" srcId="{A26BCDB5-75F3-45F0-989E-796249333627}" destId="{EDD98BEF-0C72-41E9-9BCA-6ADD232CEAC1}" srcOrd="0" destOrd="0" presId="urn:microsoft.com/office/officeart/2005/8/layout/process4"/>
    <dgm:cxn modelId="{1F57A3B1-CFA1-4ED5-9AAC-0E943AE10001}" srcId="{A26BCDB5-75F3-45F0-989E-796249333627}" destId="{9BA97828-1DFF-4F8E-A0D4-FCA9973BAE98}" srcOrd="0" destOrd="0" parTransId="{AEBF0463-7A60-426F-B5D6-F63B3B8CB1CB}" sibTransId="{45A09C45-B540-4E9A-A883-4E424275BD81}"/>
    <dgm:cxn modelId="{CBE53DB8-2B7C-4891-846F-33562245369C}" srcId="{69EA4998-84AD-4D34-B817-0670D69B1A9A}" destId="{DFD2C348-B38B-47FA-867A-8E6BE4CFB32E}" srcOrd="1" destOrd="0" parTransId="{6AA47410-CDAF-4185-8D91-020348F955BF}" sibTransId="{148F528E-DD5F-414C-BCE7-50D9A705B17B}"/>
    <dgm:cxn modelId="{5C98EBCB-C7D4-4AB5-8F0A-A7B926E560F7}" srcId="{DFD2C348-B38B-47FA-867A-8E6BE4CFB32E}" destId="{02B9150B-AF37-4472-B45F-2418789C8644}" srcOrd="0" destOrd="0" parTransId="{11680693-4C21-4D3D-B4EE-EB60CF668A93}" sibTransId="{D2B2E568-8C93-4773-AD46-35B320BD2B70}"/>
    <dgm:cxn modelId="{A7E056E5-12B9-42F9-A629-B74F9D04A80D}" type="presOf" srcId="{69EA4998-84AD-4D34-B817-0670D69B1A9A}" destId="{00CBF474-497A-4048-9D91-DDE038FAE620}" srcOrd="0" destOrd="0" presId="urn:microsoft.com/office/officeart/2005/8/layout/process4"/>
    <dgm:cxn modelId="{84110FF1-E316-43C8-843A-02D36FE81930}" type="presOf" srcId="{02B9150B-AF37-4472-B45F-2418789C8644}" destId="{516F21D0-C65A-4487-AD58-B0A65B279F42}" srcOrd="0" destOrd="0" presId="urn:microsoft.com/office/officeart/2005/8/layout/process4"/>
    <dgm:cxn modelId="{A92ACEF2-CD58-47A1-9C5C-83907423B2EF}" type="presOf" srcId="{DFD2C348-B38B-47FA-867A-8E6BE4CFB32E}" destId="{D8DF6324-DE61-4358-805A-5FA1A54B9607}" srcOrd="1" destOrd="0" presId="urn:microsoft.com/office/officeart/2005/8/layout/process4"/>
    <dgm:cxn modelId="{DD7A6EFD-21FB-4438-AB09-6E5331DAFA9B}" srcId="{69EA4998-84AD-4D34-B817-0670D69B1A9A}" destId="{A26BCDB5-75F3-45F0-989E-796249333627}" srcOrd="0" destOrd="0" parTransId="{1AD8E507-F1E9-4390-A006-CB7730FCDA39}" sibTransId="{D7BB5220-E669-4179-A845-F2B879D53C1B}"/>
    <dgm:cxn modelId="{A65BA886-CEE8-4CAD-AC19-DB3D2733519B}" type="presParOf" srcId="{00CBF474-497A-4048-9D91-DDE038FAE620}" destId="{8F13C2C8-034A-4DD7-962C-8906D8A2F847}" srcOrd="0" destOrd="0" presId="urn:microsoft.com/office/officeart/2005/8/layout/process4"/>
    <dgm:cxn modelId="{DF28EFED-237C-46E5-A24D-4741941BC097}" type="presParOf" srcId="{8F13C2C8-034A-4DD7-962C-8906D8A2F847}" destId="{E27873C4-4548-4456-BA00-2FEAD3CA9486}" srcOrd="0" destOrd="0" presId="urn:microsoft.com/office/officeart/2005/8/layout/process4"/>
    <dgm:cxn modelId="{057EE60B-0439-4FF3-A45D-B452286225A7}" type="presParOf" srcId="{00CBF474-497A-4048-9D91-DDE038FAE620}" destId="{C5286DE1-1D3F-4E0D-9030-0ACCD7074F98}" srcOrd="1" destOrd="0" presId="urn:microsoft.com/office/officeart/2005/8/layout/process4"/>
    <dgm:cxn modelId="{041FCFD5-5FEC-4612-BE8F-E1B7006CE443}" type="presParOf" srcId="{00CBF474-497A-4048-9D91-DDE038FAE620}" destId="{78A0BF8A-371A-44F6-9B34-0256ABC2ACBB}" srcOrd="2" destOrd="0" presId="urn:microsoft.com/office/officeart/2005/8/layout/process4"/>
    <dgm:cxn modelId="{C955551F-BAD8-4B2F-91A5-DD2A71C57AB8}" type="presParOf" srcId="{78A0BF8A-371A-44F6-9B34-0256ABC2ACBB}" destId="{C348AB1B-4659-4713-849F-26C767ADC024}" srcOrd="0" destOrd="0" presId="urn:microsoft.com/office/officeart/2005/8/layout/process4"/>
    <dgm:cxn modelId="{5FB3822C-4AD1-4AE4-B44A-ADD7E5DB1E80}" type="presParOf" srcId="{78A0BF8A-371A-44F6-9B34-0256ABC2ACBB}" destId="{D8DF6324-DE61-4358-805A-5FA1A54B9607}" srcOrd="1" destOrd="0" presId="urn:microsoft.com/office/officeart/2005/8/layout/process4"/>
    <dgm:cxn modelId="{13BA8D41-692E-45B2-9FEE-7FF73FB25729}" type="presParOf" srcId="{78A0BF8A-371A-44F6-9B34-0256ABC2ACBB}" destId="{F05680C1-4622-4AA9-8C63-C1937E0006D9}" srcOrd="2" destOrd="0" presId="urn:microsoft.com/office/officeart/2005/8/layout/process4"/>
    <dgm:cxn modelId="{DD5C1FF4-E6D2-48CC-8731-229EAEFE4459}" type="presParOf" srcId="{F05680C1-4622-4AA9-8C63-C1937E0006D9}" destId="{516F21D0-C65A-4487-AD58-B0A65B279F42}" srcOrd="0" destOrd="0" presId="urn:microsoft.com/office/officeart/2005/8/layout/process4"/>
    <dgm:cxn modelId="{624C09C0-FFBE-4CC2-8FE2-D1E6FD5B926E}" type="presParOf" srcId="{00CBF474-497A-4048-9D91-DDE038FAE620}" destId="{60FB563F-A0A3-481C-B629-489E820BC7BE}" srcOrd="3" destOrd="0" presId="urn:microsoft.com/office/officeart/2005/8/layout/process4"/>
    <dgm:cxn modelId="{2EA196B8-B6AC-45C9-819A-3F7DC257C454}" type="presParOf" srcId="{00CBF474-497A-4048-9D91-DDE038FAE620}" destId="{84844209-EA98-4118-A694-4FDB6571596D}" srcOrd="4" destOrd="0" presId="urn:microsoft.com/office/officeart/2005/8/layout/process4"/>
    <dgm:cxn modelId="{692215F3-B348-4881-B256-1A07593F45A9}" type="presParOf" srcId="{84844209-EA98-4118-A694-4FDB6571596D}" destId="{EDD98BEF-0C72-41E9-9BCA-6ADD232CEAC1}" srcOrd="0" destOrd="0" presId="urn:microsoft.com/office/officeart/2005/8/layout/process4"/>
    <dgm:cxn modelId="{44C38756-DB65-4C10-8F6D-4B1EE129E62E}" type="presParOf" srcId="{84844209-EA98-4118-A694-4FDB6571596D}" destId="{B86928E6-3EB9-4D2E-BFB1-3A2463163084}" srcOrd="1" destOrd="0" presId="urn:microsoft.com/office/officeart/2005/8/layout/process4"/>
    <dgm:cxn modelId="{7C17F796-5239-403A-AF3A-4D4778505ED5}" type="presParOf" srcId="{84844209-EA98-4118-A694-4FDB6571596D}" destId="{A67EE44A-C0C3-4DBC-8A6A-1CFA404AA1C8}" srcOrd="2" destOrd="0" presId="urn:microsoft.com/office/officeart/2005/8/layout/process4"/>
    <dgm:cxn modelId="{DBBC9227-7CF0-4625-B9C6-49B915C4E967}" type="presParOf" srcId="{A67EE44A-C0C3-4DBC-8A6A-1CFA404AA1C8}" destId="{745ABE6A-B457-41B4-88FE-C97D3D70816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6B3998-9D20-47F6-83C0-ED96503952D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DBAC8BC-A575-4AF5-850A-BD51AEEF37F0}">
      <dgm:prSet phldrT="[Texto]" custT="1"/>
      <dgm:spPr/>
      <dgm:t>
        <a:bodyPr/>
        <a:lstStyle/>
        <a:p>
          <a:r>
            <a:rPr lang="es-MX" sz="1500" dirty="0">
              <a:solidFill>
                <a:schemeClr val="tx1"/>
              </a:solidFill>
              <a:latin typeface="Arial" panose="020B0604020202020204" pitchFamily="34" charset="0"/>
              <a:ea typeface="Calibri"/>
              <a:cs typeface="Arial" panose="020B0604020202020204" pitchFamily="34" charset="0"/>
              <a:sym typeface="Calibri"/>
            </a:rPr>
            <a:t>Una vez recibida la notificación se debe proceder a realizar verificación del diagnóstico.</a:t>
          </a:r>
          <a:endParaRPr lang="en-US" sz="1500" dirty="0">
            <a:solidFill>
              <a:schemeClr val="tx1"/>
            </a:solidFill>
            <a:latin typeface="Arial" panose="020B0604020202020204" pitchFamily="34" charset="0"/>
            <a:cs typeface="Arial" panose="020B0604020202020204" pitchFamily="34" charset="0"/>
          </a:endParaRPr>
        </a:p>
      </dgm:t>
    </dgm:pt>
    <dgm:pt modelId="{8682CCE0-9DE2-43A0-B32E-9CDC6F38B766}" type="parTrans" cxnId="{D9C5A482-F1D2-4CD9-89E1-893A571D0AD0}">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C1B70586-2DD1-4EC5-B20E-886411ED52A3}" type="sibTrans" cxnId="{D9C5A482-F1D2-4CD9-89E1-893A571D0AD0}">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4918C070-1154-40F9-938B-B531B1AA477E}">
      <dgm:prSet phldrT="[Texto]" custT="1"/>
      <dgm:spPr/>
      <dgm:t>
        <a:bodyPr/>
        <a:lstStyle/>
        <a:p>
          <a:pPr marL="0" lvl="0" indent="0" algn="l" defTabSz="711200">
            <a:lnSpc>
              <a:spcPct val="90000"/>
            </a:lnSpc>
            <a:spcBef>
              <a:spcPct val="0"/>
            </a:spcBef>
            <a:spcAft>
              <a:spcPct val="35000"/>
            </a:spcAft>
            <a:buNone/>
          </a:pPr>
          <a:r>
            <a:rPr lang="es-MX" sz="1500" kern="1200" dirty="0">
              <a:solidFill>
                <a:schemeClr val="tx1"/>
              </a:solidFill>
              <a:latin typeface="Arial" panose="020B0604020202020204" pitchFamily="34" charset="0"/>
              <a:ea typeface="+mn-ea"/>
              <a:cs typeface="Arial" panose="020B0604020202020204" pitchFamily="34" charset="0"/>
              <a:sym typeface="Calibri"/>
            </a:rPr>
            <a:t>Asegurar que los casos hayan sido correctamente diagnosticados teniendo en cuenta las diferentes definiciones de caso.</a:t>
          </a:r>
          <a:endParaRPr lang="en-US" sz="1500" kern="1200" dirty="0">
            <a:solidFill>
              <a:schemeClr val="tx1"/>
            </a:solidFill>
            <a:latin typeface="Arial" panose="020B0604020202020204" pitchFamily="34" charset="0"/>
            <a:ea typeface="+mn-ea"/>
            <a:cs typeface="Arial" panose="020B0604020202020204" pitchFamily="34" charset="0"/>
          </a:endParaRPr>
        </a:p>
      </dgm:t>
    </dgm:pt>
    <dgm:pt modelId="{21D4D196-0D0C-43CA-99E0-6A123DBD1E53}" type="parTrans" cxnId="{90408342-ECBB-4BBC-B7AA-7AC1C120AC67}">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32CAD07D-3A27-4E82-B4E8-F9B3E18F1D5A}" type="sibTrans" cxnId="{90408342-ECBB-4BBC-B7AA-7AC1C120AC67}">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8CCB5055-11AA-48A1-A716-8230D93CEB38}">
      <dgm:prSet phldrT="[Texto]" custT="1"/>
      <dgm:spPr/>
      <dgm:t>
        <a:bodyPr/>
        <a:lstStyle/>
        <a:p>
          <a:pPr marL="0" lvl="0" indent="0" algn="l" defTabSz="711200">
            <a:lnSpc>
              <a:spcPct val="90000"/>
            </a:lnSpc>
            <a:spcBef>
              <a:spcPct val="0"/>
            </a:spcBef>
            <a:spcAft>
              <a:spcPct val="35000"/>
            </a:spcAft>
            <a:buNone/>
          </a:pPr>
          <a:r>
            <a:rPr lang="es-MX" sz="1500" kern="1200">
              <a:solidFill>
                <a:schemeClr val="tx1"/>
              </a:solidFill>
              <a:latin typeface="Arial" panose="020B0604020202020204" pitchFamily="34" charset="0"/>
              <a:ea typeface="+mn-ea"/>
              <a:cs typeface="Arial" panose="020B0604020202020204" pitchFamily="34" charset="0"/>
              <a:sym typeface="Calibri"/>
            </a:rPr>
            <a:t>Tener en cuenta el tipo de muestra, el estudio realizado a la muestra, los antecedentes del tipo de contaminación según muestra analizada y los resultados obtenidos.</a:t>
          </a:r>
          <a:endParaRPr lang="en-US" sz="1500" kern="1200" dirty="0">
            <a:solidFill>
              <a:schemeClr val="tx1"/>
            </a:solidFill>
            <a:latin typeface="Arial" panose="020B0604020202020204" pitchFamily="34" charset="0"/>
            <a:ea typeface="+mn-ea"/>
            <a:cs typeface="Arial" panose="020B0604020202020204" pitchFamily="34" charset="0"/>
          </a:endParaRPr>
        </a:p>
      </dgm:t>
    </dgm:pt>
    <dgm:pt modelId="{1BBC7711-3F3E-4F78-91A4-ADC553348660}" type="parTrans" cxnId="{8462C7F7-2418-4822-914C-B0EDD39AD77A}">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6E89B2BB-EBA3-41B4-A70E-10B286D9C34A}" type="sibTrans" cxnId="{8462C7F7-2418-4822-914C-B0EDD39AD77A}">
      <dgm:prSet/>
      <dgm:spPr/>
      <dgm:t>
        <a:bodyPr/>
        <a:lstStyle/>
        <a:p>
          <a:endParaRPr lang="en-US" sz="1500">
            <a:solidFill>
              <a:schemeClr val="tx1"/>
            </a:solidFill>
            <a:latin typeface="Arial" panose="020B0604020202020204" pitchFamily="34" charset="0"/>
            <a:cs typeface="Arial" panose="020B0604020202020204" pitchFamily="34" charset="0"/>
          </a:endParaRPr>
        </a:p>
      </dgm:t>
    </dgm:pt>
    <dgm:pt modelId="{97BF2BA5-D73A-49F5-AB66-CE4A929861AE}" type="pres">
      <dgm:prSet presAssocID="{C06B3998-9D20-47F6-83C0-ED96503952DD}" presName="Name0" presStyleCnt="0">
        <dgm:presLayoutVars>
          <dgm:chMax val="7"/>
          <dgm:chPref val="7"/>
          <dgm:dir/>
        </dgm:presLayoutVars>
      </dgm:prSet>
      <dgm:spPr/>
    </dgm:pt>
    <dgm:pt modelId="{4B56D560-7ABF-4AE7-B71A-DF5773BDE738}" type="pres">
      <dgm:prSet presAssocID="{C06B3998-9D20-47F6-83C0-ED96503952DD}" presName="Name1" presStyleCnt="0"/>
      <dgm:spPr/>
    </dgm:pt>
    <dgm:pt modelId="{037E26D5-ECB8-4DE5-8380-B42B33DE7A5B}" type="pres">
      <dgm:prSet presAssocID="{C06B3998-9D20-47F6-83C0-ED96503952DD}" presName="cycle" presStyleCnt="0"/>
      <dgm:spPr/>
    </dgm:pt>
    <dgm:pt modelId="{AFE37035-B81C-43D7-B4BD-94A04CF162C7}" type="pres">
      <dgm:prSet presAssocID="{C06B3998-9D20-47F6-83C0-ED96503952DD}" presName="srcNode" presStyleLbl="node1" presStyleIdx="0" presStyleCnt="3"/>
      <dgm:spPr/>
    </dgm:pt>
    <dgm:pt modelId="{8FE9C64A-BD33-4E9A-B775-93401067E71A}" type="pres">
      <dgm:prSet presAssocID="{C06B3998-9D20-47F6-83C0-ED96503952DD}" presName="conn" presStyleLbl="parChTrans1D2" presStyleIdx="0" presStyleCnt="1"/>
      <dgm:spPr/>
    </dgm:pt>
    <dgm:pt modelId="{151D2482-02D2-42D2-8659-F5D75D9E9B2E}" type="pres">
      <dgm:prSet presAssocID="{C06B3998-9D20-47F6-83C0-ED96503952DD}" presName="extraNode" presStyleLbl="node1" presStyleIdx="0" presStyleCnt="3"/>
      <dgm:spPr/>
    </dgm:pt>
    <dgm:pt modelId="{614D6CA5-3C9D-4524-BCE5-3E33C183CE55}" type="pres">
      <dgm:prSet presAssocID="{C06B3998-9D20-47F6-83C0-ED96503952DD}" presName="dstNode" presStyleLbl="node1" presStyleIdx="0" presStyleCnt="3"/>
      <dgm:spPr/>
    </dgm:pt>
    <dgm:pt modelId="{933C4331-DD59-45AF-AA36-5670B6F84307}" type="pres">
      <dgm:prSet presAssocID="{1DBAC8BC-A575-4AF5-850A-BD51AEEF37F0}" presName="text_1" presStyleLbl="node1" presStyleIdx="0" presStyleCnt="3">
        <dgm:presLayoutVars>
          <dgm:bulletEnabled val="1"/>
        </dgm:presLayoutVars>
      </dgm:prSet>
      <dgm:spPr/>
    </dgm:pt>
    <dgm:pt modelId="{F3491B87-6522-4362-B998-47A482E7E98E}" type="pres">
      <dgm:prSet presAssocID="{1DBAC8BC-A575-4AF5-850A-BD51AEEF37F0}" presName="accent_1" presStyleCnt="0"/>
      <dgm:spPr/>
    </dgm:pt>
    <dgm:pt modelId="{331DBCDC-2723-48E3-96F0-44A0B3C08BFA}" type="pres">
      <dgm:prSet presAssocID="{1DBAC8BC-A575-4AF5-850A-BD51AEEF37F0}" presName="accentRepeatNode" presStyleLbl="solidFgAcc1" presStyleIdx="0" presStyleCnt="3"/>
      <dgm:spPr/>
    </dgm:pt>
    <dgm:pt modelId="{19FBE589-D387-4BC1-A6D4-F8C62F33A3CA}" type="pres">
      <dgm:prSet presAssocID="{4918C070-1154-40F9-938B-B531B1AA477E}" presName="text_2" presStyleLbl="node1" presStyleIdx="1" presStyleCnt="3">
        <dgm:presLayoutVars>
          <dgm:bulletEnabled val="1"/>
        </dgm:presLayoutVars>
      </dgm:prSet>
      <dgm:spPr/>
    </dgm:pt>
    <dgm:pt modelId="{D3C542F0-A9D3-4779-9C6F-0C7957C84415}" type="pres">
      <dgm:prSet presAssocID="{4918C070-1154-40F9-938B-B531B1AA477E}" presName="accent_2" presStyleCnt="0"/>
      <dgm:spPr/>
    </dgm:pt>
    <dgm:pt modelId="{F60BDBA9-F29C-454A-A438-B44A6EDB3AE0}" type="pres">
      <dgm:prSet presAssocID="{4918C070-1154-40F9-938B-B531B1AA477E}" presName="accentRepeatNode" presStyleLbl="solidFgAcc1" presStyleIdx="1" presStyleCnt="3"/>
      <dgm:spPr/>
    </dgm:pt>
    <dgm:pt modelId="{14985178-ECCC-47E2-AFAB-D5E7E6DD42DA}" type="pres">
      <dgm:prSet presAssocID="{8CCB5055-11AA-48A1-A716-8230D93CEB38}" presName="text_3" presStyleLbl="node1" presStyleIdx="2" presStyleCnt="3">
        <dgm:presLayoutVars>
          <dgm:bulletEnabled val="1"/>
        </dgm:presLayoutVars>
      </dgm:prSet>
      <dgm:spPr/>
    </dgm:pt>
    <dgm:pt modelId="{DD0C764A-D365-428D-BF86-E869BD7D182F}" type="pres">
      <dgm:prSet presAssocID="{8CCB5055-11AA-48A1-A716-8230D93CEB38}" presName="accent_3" presStyleCnt="0"/>
      <dgm:spPr/>
    </dgm:pt>
    <dgm:pt modelId="{6A183730-FE03-4C08-8762-6B84D4027E47}" type="pres">
      <dgm:prSet presAssocID="{8CCB5055-11AA-48A1-A716-8230D93CEB38}" presName="accentRepeatNode" presStyleLbl="solidFgAcc1" presStyleIdx="2" presStyleCnt="3"/>
      <dgm:spPr/>
    </dgm:pt>
  </dgm:ptLst>
  <dgm:cxnLst>
    <dgm:cxn modelId="{4A600908-3A05-4D26-A3BA-04DF2DDCEA30}" type="presOf" srcId="{4918C070-1154-40F9-938B-B531B1AA477E}" destId="{19FBE589-D387-4BC1-A6D4-F8C62F33A3CA}" srcOrd="0" destOrd="0" presId="urn:microsoft.com/office/officeart/2008/layout/VerticalCurvedList"/>
    <dgm:cxn modelId="{90408342-ECBB-4BBC-B7AA-7AC1C120AC67}" srcId="{C06B3998-9D20-47F6-83C0-ED96503952DD}" destId="{4918C070-1154-40F9-938B-B531B1AA477E}" srcOrd="1" destOrd="0" parTransId="{21D4D196-0D0C-43CA-99E0-6A123DBD1E53}" sibTransId="{32CAD07D-3A27-4E82-B4E8-F9B3E18F1D5A}"/>
    <dgm:cxn modelId="{27FCCB48-4F4C-41FD-9159-631E9E67D370}" type="presOf" srcId="{C1B70586-2DD1-4EC5-B20E-886411ED52A3}" destId="{8FE9C64A-BD33-4E9A-B775-93401067E71A}" srcOrd="0" destOrd="0" presId="urn:microsoft.com/office/officeart/2008/layout/VerticalCurvedList"/>
    <dgm:cxn modelId="{D9C5A482-F1D2-4CD9-89E1-893A571D0AD0}" srcId="{C06B3998-9D20-47F6-83C0-ED96503952DD}" destId="{1DBAC8BC-A575-4AF5-850A-BD51AEEF37F0}" srcOrd="0" destOrd="0" parTransId="{8682CCE0-9DE2-43A0-B32E-9CDC6F38B766}" sibTransId="{C1B70586-2DD1-4EC5-B20E-886411ED52A3}"/>
    <dgm:cxn modelId="{0A4F26B1-11C6-49D8-99E0-7D8186051989}" type="presOf" srcId="{8CCB5055-11AA-48A1-A716-8230D93CEB38}" destId="{14985178-ECCC-47E2-AFAB-D5E7E6DD42DA}" srcOrd="0" destOrd="0" presId="urn:microsoft.com/office/officeart/2008/layout/VerticalCurvedList"/>
    <dgm:cxn modelId="{796CEFB8-6B1A-41CF-86B5-14E3A371E2C5}" type="presOf" srcId="{C06B3998-9D20-47F6-83C0-ED96503952DD}" destId="{97BF2BA5-D73A-49F5-AB66-CE4A929861AE}" srcOrd="0" destOrd="0" presId="urn:microsoft.com/office/officeart/2008/layout/VerticalCurvedList"/>
    <dgm:cxn modelId="{BBC03BBC-0739-427A-8755-788E03769C5E}" type="presOf" srcId="{1DBAC8BC-A575-4AF5-850A-BD51AEEF37F0}" destId="{933C4331-DD59-45AF-AA36-5670B6F84307}" srcOrd="0" destOrd="0" presId="urn:microsoft.com/office/officeart/2008/layout/VerticalCurvedList"/>
    <dgm:cxn modelId="{8462C7F7-2418-4822-914C-B0EDD39AD77A}" srcId="{C06B3998-9D20-47F6-83C0-ED96503952DD}" destId="{8CCB5055-11AA-48A1-A716-8230D93CEB38}" srcOrd="2" destOrd="0" parTransId="{1BBC7711-3F3E-4F78-91A4-ADC553348660}" sibTransId="{6E89B2BB-EBA3-41B4-A70E-10B286D9C34A}"/>
    <dgm:cxn modelId="{4A712908-3DDA-41A6-9073-C7665907E549}" type="presParOf" srcId="{97BF2BA5-D73A-49F5-AB66-CE4A929861AE}" destId="{4B56D560-7ABF-4AE7-B71A-DF5773BDE738}" srcOrd="0" destOrd="0" presId="urn:microsoft.com/office/officeart/2008/layout/VerticalCurvedList"/>
    <dgm:cxn modelId="{F1202FFB-06B9-4209-A67C-7973C6B2E20C}" type="presParOf" srcId="{4B56D560-7ABF-4AE7-B71A-DF5773BDE738}" destId="{037E26D5-ECB8-4DE5-8380-B42B33DE7A5B}" srcOrd="0" destOrd="0" presId="urn:microsoft.com/office/officeart/2008/layout/VerticalCurvedList"/>
    <dgm:cxn modelId="{3B715C10-1AF1-49D8-9B00-C1021F8585D8}" type="presParOf" srcId="{037E26D5-ECB8-4DE5-8380-B42B33DE7A5B}" destId="{AFE37035-B81C-43D7-B4BD-94A04CF162C7}" srcOrd="0" destOrd="0" presId="urn:microsoft.com/office/officeart/2008/layout/VerticalCurvedList"/>
    <dgm:cxn modelId="{E66B2902-5E3E-42B6-B37A-091F1AC64132}" type="presParOf" srcId="{037E26D5-ECB8-4DE5-8380-B42B33DE7A5B}" destId="{8FE9C64A-BD33-4E9A-B775-93401067E71A}" srcOrd="1" destOrd="0" presId="urn:microsoft.com/office/officeart/2008/layout/VerticalCurvedList"/>
    <dgm:cxn modelId="{83516884-0B40-4F61-ABBF-5206DF6DDE77}" type="presParOf" srcId="{037E26D5-ECB8-4DE5-8380-B42B33DE7A5B}" destId="{151D2482-02D2-42D2-8659-F5D75D9E9B2E}" srcOrd="2" destOrd="0" presId="urn:microsoft.com/office/officeart/2008/layout/VerticalCurvedList"/>
    <dgm:cxn modelId="{B4DAC07B-D87E-4F90-B91D-07BC3518489D}" type="presParOf" srcId="{037E26D5-ECB8-4DE5-8380-B42B33DE7A5B}" destId="{614D6CA5-3C9D-4524-BCE5-3E33C183CE55}" srcOrd="3" destOrd="0" presId="urn:microsoft.com/office/officeart/2008/layout/VerticalCurvedList"/>
    <dgm:cxn modelId="{1D37C169-0329-4D5B-B029-1C3948BC0ECB}" type="presParOf" srcId="{4B56D560-7ABF-4AE7-B71A-DF5773BDE738}" destId="{933C4331-DD59-45AF-AA36-5670B6F84307}" srcOrd="1" destOrd="0" presId="urn:microsoft.com/office/officeart/2008/layout/VerticalCurvedList"/>
    <dgm:cxn modelId="{C1C071CE-1628-4547-9C85-E6638241CE8F}" type="presParOf" srcId="{4B56D560-7ABF-4AE7-B71A-DF5773BDE738}" destId="{F3491B87-6522-4362-B998-47A482E7E98E}" srcOrd="2" destOrd="0" presId="urn:microsoft.com/office/officeart/2008/layout/VerticalCurvedList"/>
    <dgm:cxn modelId="{BDEC5F57-306E-4996-9694-5FE8DC03CFD3}" type="presParOf" srcId="{F3491B87-6522-4362-B998-47A482E7E98E}" destId="{331DBCDC-2723-48E3-96F0-44A0B3C08BFA}" srcOrd="0" destOrd="0" presId="urn:microsoft.com/office/officeart/2008/layout/VerticalCurvedList"/>
    <dgm:cxn modelId="{F62452AB-282A-43B4-9D0B-F6CAFE2988E4}" type="presParOf" srcId="{4B56D560-7ABF-4AE7-B71A-DF5773BDE738}" destId="{19FBE589-D387-4BC1-A6D4-F8C62F33A3CA}" srcOrd="3" destOrd="0" presId="urn:microsoft.com/office/officeart/2008/layout/VerticalCurvedList"/>
    <dgm:cxn modelId="{E9412A90-B4FE-4AD1-9F63-D2B72347B37D}" type="presParOf" srcId="{4B56D560-7ABF-4AE7-B71A-DF5773BDE738}" destId="{D3C542F0-A9D3-4779-9C6F-0C7957C84415}" srcOrd="4" destOrd="0" presId="urn:microsoft.com/office/officeart/2008/layout/VerticalCurvedList"/>
    <dgm:cxn modelId="{B2B93ED0-A1FF-4E9E-930D-1F0A8675C9E6}" type="presParOf" srcId="{D3C542F0-A9D3-4779-9C6F-0C7957C84415}" destId="{F60BDBA9-F29C-454A-A438-B44A6EDB3AE0}" srcOrd="0" destOrd="0" presId="urn:microsoft.com/office/officeart/2008/layout/VerticalCurvedList"/>
    <dgm:cxn modelId="{72D4C5E3-59E9-4FC8-BCF0-E925B8FEBCB9}" type="presParOf" srcId="{4B56D560-7ABF-4AE7-B71A-DF5773BDE738}" destId="{14985178-ECCC-47E2-AFAB-D5E7E6DD42DA}" srcOrd="5" destOrd="0" presId="urn:microsoft.com/office/officeart/2008/layout/VerticalCurvedList"/>
    <dgm:cxn modelId="{29AFB70F-0792-42E0-8553-2E417530B647}" type="presParOf" srcId="{4B56D560-7ABF-4AE7-B71A-DF5773BDE738}" destId="{DD0C764A-D365-428D-BF86-E869BD7D182F}" srcOrd="6" destOrd="0" presId="urn:microsoft.com/office/officeart/2008/layout/VerticalCurvedList"/>
    <dgm:cxn modelId="{AE01EA41-C0BE-48B1-BE80-C1226A066C94}" type="presParOf" srcId="{DD0C764A-D365-428D-BF86-E869BD7D182F}" destId="{6A183730-FE03-4C08-8762-6B84D4027E4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4BC988-6426-4D14-B706-6E3AE7AA9936}"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n-US"/>
        </a:p>
      </dgm:t>
    </dgm:pt>
    <dgm:pt modelId="{ABF38D9A-23E4-43B8-9619-DC154AEAFF63}">
      <dgm:prSet phldrT="[Texto]" custT="1"/>
      <dgm:spPr/>
      <dgm:t>
        <a:bodyPr/>
        <a:lstStyle/>
        <a:p>
          <a:pPr algn="just">
            <a:buClr>
              <a:schemeClr val="dk1"/>
            </a:buClr>
            <a:buSzPts val="2200"/>
            <a:buNone/>
          </a:pPr>
          <a:r>
            <a:rPr lang="es-MX" sz="1500" dirty="0">
              <a:latin typeface="Arial" panose="020B0604020202020204" pitchFamily="34" charset="0"/>
              <a:cs typeface="Arial" panose="020B0604020202020204" pitchFamily="34" charset="0"/>
            </a:rPr>
            <a:t>Una vez recibida la notificación del brote, la autoridad en salud procederá a estudiar y planificar el manejo del brote, la identificación del riesgo, ubicación geográfica, magnitud de población afectada, comunicación con EPS e IPS que deben prepararse para la atención de los casos, estudio y revisión de acceso a la zona, logística requerida para la atención adecuada y comunicación con los organismos y entidades responsables de otros sectores para su posible intervención.</a:t>
          </a:r>
          <a:endParaRPr lang="en-US" sz="1500" dirty="0">
            <a:latin typeface="Arial" panose="020B0604020202020204" pitchFamily="34" charset="0"/>
            <a:cs typeface="Arial" panose="020B0604020202020204" pitchFamily="34" charset="0"/>
          </a:endParaRPr>
        </a:p>
      </dgm:t>
    </dgm:pt>
    <dgm:pt modelId="{DEC83F20-B3CA-4694-9136-F78504ADFA1B}" type="parTrans" cxnId="{D4FA35FF-D5FE-4834-BD92-B408005A4317}">
      <dgm:prSet/>
      <dgm:spPr/>
      <dgm:t>
        <a:bodyPr/>
        <a:lstStyle/>
        <a:p>
          <a:endParaRPr lang="en-US"/>
        </a:p>
      </dgm:t>
    </dgm:pt>
    <dgm:pt modelId="{9B5E1122-D417-4509-8D35-A1C54C143068}" type="sibTrans" cxnId="{D4FA35FF-D5FE-4834-BD92-B408005A4317}">
      <dgm:prSet/>
      <dgm:spPr/>
      <dgm:t>
        <a:bodyPr/>
        <a:lstStyle/>
        <a:p>
          <a:endParaRPr lang="en-US"/>
        </a:p>
      </dgm:t>
    </dgm:pt>
    <dgm:pt modelId="{917BAB4D-13A7-40F5-A6F4-77BB1B11DB0C}">
      <dgm:prSet phldrT="[Texto]" custT="1"/>
      <dgm:spPr/>
      <dgm:t>
        <a:bodyPr/>
        <a:lstStyle/>
        <a:p>
          <a:pPr algn="just"/>
          <a:r>
            <a:rPr lang="es-MX" sz="1500" dirty="0">
              <a:latin typeface="Arial" panose="020B0604020202020204" pitchFamily="34" charset="0"/>
              <a:cs typeface="Arial" panose="020B0604020202020204" pitchFamily="34" charset="0"/>
            </a:rPr>
            <a:t>La intoxicación crónica será manejada con estudios poblacionales y otro tipo de estudios de seguimiento para su evaluación y control.</a:t>
          </a:r>
          <a:endParaRPr lang="en-US" sz="1500" dirty="0">
            <a:latin typeface="Arial" panose="020B0604020202020204" pitchFamily="34" charset="0"/>
            <a:cs typeface="Arial" panose="020B0604020202020204" pitchFamily="34" charset="0"/>
          </a:endParaRPr>
        </a:p>
      </dgm:t>
    </dgm:pt>
    <dgm:pt modelId="{8A3D9F90-4AAD-4F05-A08D-FB6C8F6CDD6E}" type="parTrans" cxnId="{72D3142D-838C-414C-B1B5-A8C197B531F6}">
      <dgm:prSet/>
      <dgm:spPr/>
      <dgm:t>
        <a:bodyPr/>
        <a:lstStyle/>
        <a:p>
          <a:endParaRPr lang="en-US"/>
        </a:p>
      </dgm:t>
    </dgm:pt>
    <dgm:pt modelId="{2EFFF976-7E09-4F95-96CF-C52A2F682416}" type="sibTrans" cxnId="{72D3142D-838C-414C-B1B5-A8C197B531F6}">
      <dgm:prSet/>
      <dgm:spPr/>
      <dgm:t>
        <a:bodyPr/>
        <a:lstStyle/>
        <a:p>
          <a:endParaRPr lang="en-US"/>
        </a:p>
      </dgm:t>
    </dgm:pt>
    <dgm:pt modelId="{FEAEBC25-A83D-4375-958F-3A4A1E01D0E5}" type="pres">
      <dgm:prSet presAssocID="{DA4BC988-6426-4D14-B706-6E3AE7AA9936}" presName="compositeShape" presStyleCnt="0">
        <dgm:presLayoutVars>
          <dgm:chMax val="2"/>
          <dgm:dir/>
          <dgm:resizeHandles val="exact"/>
        </dgm:presLayoutVars>
      </dgm:prSet>
      <dgm:spPr/>
    </dgm:pt>
    <dgm:pt modelId="{52D97C9F-A072-4647-9533-71D318BA6128}" type="pres">
      <dgm:prSet presAssocID="{DA4BC988-6426-4D14-B706-6E3AE7AA9936}" presName="divider" presStyleLbl="fgShp" presStyleIdx="0" presStyleCnt="1" custLinFactNeighborY="3380"/>
      <dgm:spPr>
        <a:solidFill>
          <a:schemeClr val="accent4">
            <a:lumMod val="75000"/>
          </a:schemeClr>
        </a:solidFill>
      </dgm:spPr>
    </dgm:pt>
    <dgm:pt modelId="{0A319D81-9CB5-4ACA-B826-E9CB6BC90CC6}" type="pres">
      <dgm:prSet presAssocID="{ABF38D9A-23E4-43B8-9619-DC154AEAFF63}" presName="downArrow" presStyleLbl="node1" presStyleIdx="0" presStyleCnt="2"/>
      <dgm:spPr/>
    </dgm:pt>
    <dgm:pt modelId="{D274E2CF-06A4-4E02-A46F-60F32AE187EF}" type="pres">
      <dgm:prSet presAssocID="{ABF38D9A-23E4-43B8-9619-DC154AEAFF63}" presName="downArrowText" presStyleLbl="revTx" presStyleIdx="0" presStyleCnt="2" custScaleX="172768" custLinFactNeighborX="45" custLinFactNeighborY="6330">
        <dgm:presLayoutVars>
          <dgm:bulletEnabled val="1"/>
        </dgm:presLayoutVars>
      </dgm:prSet>
      <dgm:spPr/>
    </dgm:pt>
    <dgm:pt modelId="{A95BCB72-E2F6-4965-A9E8-6084C4B857C0}" type="pres">
      <dgm:prSet presAssocID="{917BAB4D-13A7-40F5-A6F4-77BB1B11DB0C}" presName="upArrow" presStyleLbl="node1" presStyleIdx="1" presStyleCnt="2"/>
      <dgm:spPr/>
    </dgm:pt>
    <dgm:pt modelId="{800A7264-18C5-451B-A09D-569C055877E5}" type="pres">
      <dgm:prSet presAssocID="{917BAB4D-13A7-40F5-A6F4-77BB1B11DB0C}" presName="upArrowText" presStyleLbl="revTx" presStyleIdx="1" presStyleCnt="2" custScaleX="161410" custScaleY="74791" custLinFactNeighborX="4382">
        <dgm:presLayoutVars>
          <dgm:bulletEnabled val="1"/>
        </dgm:presLayoutVars>
      </dgm:prSet>
      <dgm:spPr/>
    </dgm:pt>
  </dgm:ptLst>
  <dgm:cxnLst>
    <dgm:cxn modelId="{43D63A1E-0787-4BC9-823E-4E1200902D2B}" type="presOf" srcId="{917BAB4D-13A7-40F5-A6F4-77BB1B11DB0C}" destId="{800A7264-18C5-451B-A09D-569C055877E5}" srcOrd="0" destOrd="0" presId="urn:microsoft.com/office/officeart/2005/8/layout/arrow3"/>
    <dgm:cxn modelId="{72D3142D-838C-414C-B1B5-A8C197B531F6}" srcId="{DA4BC988-6426-4D14-B706-6E3AE7AA9936}" destId="{917BAB4D-13A7-40F5-A6F4-77BB1B11DB0C}" srcOrd="1" destOrd="0" parTransId="{8A3D9F90-4AAD-4F05-A08D-FB6C8F6CDD6E}" sibTransId="{2EFFF976-7E09-4F95-96CF-C52A2F682416}"/>
    <dgm:cxn modelId="{D05B31B6-F431-46BF-B1E9-DCCF91AC3CC5}" type="presOf" srcId="{DA4BC988-6426-4D14-B706-6E3AE7AA9936}" destId="{FEAEBC25-A83D-4375-958F-3A4A1E01D0E5}" srcOrd="0" destOrd="0" presId="urn:microsoft.com/office/officeart/2005/8/layout/arrow3"/>
    <dgm:cxn modelId="{A93A8CF6-F428-44EA-A2AA-F133C8BD1C1A}" type="presOf" srcId="{ABF38D9A-23E4-43B8-9619-DC154AEAFF63}" destId="{D274E2CF-06A4-4E02-A46F-60F32AE187EF}" srcOrd="0" destOrd="0" presId="urn:microsoft.com/office/officeart/2005/8/layout/arrow3"/>
    <dgm:cxn modelId="{D4FA35FF-D5FE-4834-BD92-B408005A4317}" srcId="{DA4BC988-6426-4D14-B706-6E3AE7AA9936}" destId="{ABF38D9A-23E4-43B8-9619-DC154AEAFF63}" srcOrd="0" destOrd="0" parTransId="{DEC83F20-B3CA-4694-9136-F78504ADFA1B}" sibTransId="{9B5E1122-D417-4509-8D35-A1C54C143068}"/>
    <dgm:cxn modelId="{A0CBF6A9-0411-4A50-92AC-FFA1B332458B}" type="presParOf" srcId="{FEAEBC25-A83D-4375-958F-3A4A1E01D0E5}" destId="{52D97C9F-A072-4647-9533-71D318BA6128}" srcOrd="0" destOrd="0" presId="urn:microsoft.com/office/officeart/2005/8/layout/arrow3"/>
    <dgm:cxn modelId="{1C45EE15-0CD1-4FFA-B84C-A1E70768DA45}" type="presParOf" srcId="{FEAEBC25-A83D-4375-958F-3A4A1E01D0E5}" destId="{0A319D81-9CB5-4ACA-B826-E9CB6BC90CC6}" srcOrd="1" destOrd="0" presId="urn:microsoft.com/office/officeart/2005/8/layout/arrow3"/>
    <dgm:cxn modelId="{A4872FAF-754B-40E6-9042-92866666C313}" type="presParOf" srcId="{FEAEBC25-A83D-4375-958F-3A4A1E01D0E5}" destId="{D274E2CF-06A4-4E02-A46F-60F32AE187EF}" srcOrd="2" destOrd="0" presId="urn:microsoft.com/office/officeart/2005/8/layout/arrow3"/>
    <dgm:cxn modelId="{841F249A-9DAA-4F76-9F9B-E05A9E14DAE7}" type="presParOf" srcId="{FEAEBC25-A83D-4375-958F-3A4A1E01D0E5}" destId="{A95BCB72-E2F6-4965-A9E8-6084C4B857C0}" srcOrd="3" destOrd="0" presId="urn:microsoft.com/office/officeart/2005/8/layout/arrow3"/>
    <dgm:cxn modelId="{05A4F2CF-25BF-4CC3-ADF4-1A65FE8AAAFA}" type="presParOf" srcId="{FEAEBC25-A83D-4375-958F-3A4A1E01D0E5}" destId="{800A7264-18C5-451B-A09D-569C055877E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914B09-DF07-4259-A65F-F46D9D173D27}"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57F46C27-4BDD-4E4C-AD8E-7D091EE3B320}">
      <dgm:prSet custT="1"/>
      <dgm:spPr>
        <a:xfrm>
          <a:off x="163896" y="645766"/>
          <a:ext cx="3234803" cy="3128560"/>
        </a:xfrm>
        <a:prstGeom prst="roundRect">
          <a:avLst/>
        </a:prstGeom>
        <a:solidFill>
          <a:srgbClr val="5B9BD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just">
            <a:buNone/>
          </a:pPr>
          <a:r>
            <a:rPr lang="es-MX" sz="1500" b="0" i="0" dirty="0">
              <a:solidFill>
                <a:srgbClr val="FFFFFF"/>
              </a:solidFill>
              <a:latin typeface="Arial"/>
              <a:ea typeface="+mn-ea"/>
              <a:cs typeface="+mn-cs"/>
            </a:rPr>
            <a:t>La leche materna contiene factores de protección que contrarrestan los efectos causados por la exposición a contaminantes ambientales en la etapa prenatal; pero cuando las madres se encuentran sometidas por su vivienda a alta contaminación ambiental por Hg, se corrobora la transferencia del mismo a la leche materna aunque no trabajen con el mismo directamente. </a:t>
          </a:r>
          <a:endParaRPr lang="en-US" sz="1500" dirty="0">
            <a:solidFill>
              <a:srgbClr val="FFFFFF"/>
            </a:solidFill>
            <a:latin typeface="Arial"/>
            <a:ea typeface="+mn-ea"/>
            <a:cs typeface="+mn-cs"/>
          </a:endParaRPr>
        </a:p>
      </dgm:t>
    </dgm:pt>
    <dgm:pt modelId="{F5022A6B-4066-430B-A665-DD3DBAE4EFD3}" type="parTrans" cxnId="{57E81F39-E8C6-425A-8433-7EF5A7B2B741}">
      <dgm:prSet/>
      <dgm:spPr/>
      <dgm:t>
        <a:bodyPr/>
        <a:lstStyle/>
        <a:p>
          <a:endParaRPr lang="en-US" sz="1500"/>
        </a:p>
      </dgm:t>
    </dgm:pt>
    <dgm:pt modelId="{ADD336CC-272C-4341-82B8-042E7026FB65}" type="sibTrans" cxnId="{57E81F39-E8C6-425A-8433-7EF5A7B2B741}">
      <dgm:prSet/>
      <dgm:spPr/>
      <dgm:t>
        <a:bodyPr/>
        <a:lstStyle/>
        <a:p>
          <a:endParaRPr lang="en-US" sz="1500"/>
        </a:p>
      </dgm:t>
    </dgm:pt>
    <dgm:pt modelId="{1730F3F3-87B2-445F-ADEF-545E05542540}">
      <dgm:prSet custT="1"/>
      <dgm:spPr>
        <a:xfrm>
          <a:off x="3819761" y="846898"/>
          <a:ext cx="3234803" cy="2726296"/>
        </a:xfrm>
        <a:prstGeom prst="roundRect">
          <a:avLst/>
        </a:prstGeom>
        <a:solidFill>
          <a:srgbClr val="5B9BD5">
            <a:hueOff val="-3379271"/>
            <a:satOff val="-8710"/>
            <a:lumOff val="-5883"/>
            <a:alphaOff val="0"/>
          </a:srgbClr>
        </a:solidFill>
        <a:ln w="25400" cap="flat" cmpd="sng" algn="ctr">
          <a:solidFill>
            <a:srgbClr val="FFFFFF">
              <a:hueOff val="0"/>
              <a:satOff val="0"/>
              <a:lumOff val="0"/>
              <a:alphaOff val="0"/>
            </a:srgbClr>
          </a:solidFill>
          <a:prstDash val="solid"/>
        </a:ln>
        <a:effectLst/>
      </dgm:spPr>
      <dgm:t>
        <a:bodyPr/>
        <a:lstStyle/>
        <a:p>
          <a:pPr algn="just">
            <a:buNone/>
          </a:pPr>
          <a:r>
            <a:rPr lang="es-MX" sz="1500" b="0" i="0" dirty="0">
              <a:solidFill>
                <a:srgbClr val="FFFFFF"/>
              </a:solidFill>
              <a:latin typeface="Arial"/>
              <a:ea typeface="+mn-ea"/>
              <a:cs typeface="+mn-cs"/>
            </a:rPr>
            <a:t>En el estudio "Modelo de Transferencia de Mercurio en Leche Materna a Mujeres Lactantes residentes en áreas de explotación de oro con alta contaminación ambiental" se evidenció que de una muestra de 150 binomios madre-hijo el 11,7% tenían niveles altos de Hg en la leche</a:t>
          </a:r>
          <a:endParaRPr lang="en-US" sz="1500" dirty="0">
            <a:solidFill>
              <a:srgbClr val="FFFFFF"/>
            </a:solidFill>
            <a:latin typeface="Arial"/>
            <a:ea typeface="+mn-ea"/>
            <a:cs typeface="+mn-cs"/>
          </a:endParaRPr>
        </a:p>
      </dgm:t>
    </dgm:pt>
    <dgm:pt modelId="{F99D134C-7DE1-41BA-B569-0B5991C739ED}" type="parTrans" cxnId="{475DB657-6FED-4ED2-8A91-18A66CECC226}">
      <dgm:prSet/>
      <dgm:spPr/>
      <dgm:t>
        <a:bodyPr/>
        <a:lstStyle/>
        <a:p>
          <a:endParaRPr lang="en-US" sz="1500"/>
        </a:p>
      </dgm:t>
    </dgm:pt>
    <dgm:pt modelId="{B6EDA0A2-0F2D-4867-B535-BEC64B53E034}" type="sibTrans" cxnId="{475DB657-6FED-4ED2-8A91-18A66CECC226}">
      <dgm:prSet/>
      <dgm:spPr/>
      <dgm:t>
        <a:bodyPr/>
        <a:lstStyle/>
        <a:p>
          <a:endParaRPr lang="en-US" sz="1500"/>
        </a:p>
      </dgm:t>
    </dgm:pt>
    <dgm:pt modelId="{EE0F1923-C916-455B-B83A-DC9D1A948AF9}">
      <dgm:prSet custT="1"/>
      <dgm:spPr>
        <a:xfrm>
          <a:off x="7475626" y="1184523"/>
          <a:ext cx="3234803" cy="2051047"/>
        </a:xfrm>
        <a:prstGeom prst="roundRect">
          <a:avLst/>
        </a:prstGeom>
        <a:solidFill>
          <a:srgbClr val="5B9BD5">
            <a:hueOff val="-6758543"/>
            <a:satOff val="-17419"/>
            <a:lumOff val="-11765"/>
            <a:alphaOff val="0"/>
          </a:srgbClr>
        </a:solidFill>
        <a:ln w="25400" cap="flat" cmpd="sng" algn="ctr">
          <a:solidFill>
            <a:srgbClr val="FFFFFF">
              <a:hueOff val="0"/>
              <a:satOff val="0"/>
              <a:lumOff val="0"/>
              <a:alphaOff val="0"/>
            </a:srgbClr>
          </a:solidFill>
          <a:prstDash val="solid"/>
        </a:ln>
        <a:effectLst/>
      </dgm:spPr>
      <dgm:t>
        <a:bodyPr/>
        <a:lstStyle/>
        <a:p>
          <a:pPr algn="just">
            <a:buNone/>
          </a:pPr>
          <a:r>
            <a:rPr lang="es-MX" sz="1500" b="0" i="0" dirty="0">
              <a:solidFill>
                <a:srgbClr val="FFFFFF"/>
              </a:solidFill>
              <a:latin typeface="Arial"/>
              <a:ea typeface="+mn-ea"/>
              <a:cs typeface="+mn-cs"/>
            </a:rPr>
            <a:t>El Hg evaporado viaja al aire, se precipita en forma de lluvia, cae en forma de agua en lagunas, mareas, océanos, lagos y, una vez transformado en forma de microorganismos, se acumula en los peces y alimentos tales como arroz, maíz, verduras, entre otros.</a:t>
          </a:r>
          <a:endParaRPr lang="en-US" sz="1500" dirty="0">
            <a:solidFill>
              <a:srgbClr val="FFFFFF"/>
            </a:solidFill>
            <a:latin typeface="Arial"/>
            <a:ea typeface="+mn-ea"/>
            <a:cs typeface="+mn-cs"/>
          </a:endParaRPr>
        </a:p>
      </dgm:t>
    </dgm:pt>
    <dgm:pt modelId="{BD3870DB-539F-4817-8360-FD89BB7F57FA}" type="parTrans" cxnId="{B3E7C9AC-CADE-438C-860C-FBD74E488921}">
      <dgm:prSet/>
      <dgm:spPr/>
      <dgm:t>
        <a:bodyPr/>
        <a:lstStyle/>
        <a:p>
          <a:endParaRPr lang="en-US" sz="1500"/>
        </a:p>
      </dgm:t>
    </dgm:pt>
    <dgm:pt modelId="{D11B15A1-ED07-4C2B-838B-EA1DDBB5DDA0}" type="sibTrans" cxnId="{B3E7C9AC-CADE-438C-860C-FBD74E488921}">
      <dgm:prSet/>
      <dgm:spPr/>
      <dgm:t>
        <a:bodyPr/>
        <a:lstStyle/>
        <a:p>
          <a:endParaRPr lang="en-US" sz="1500"/>
        </a:p>
      </dgm:t>
    </dgm:pt>
    <dgm:pt modelId="{4282C43A-3374-4FC3-99BC-31DC33DF0244}" type="pres">
      <dgm:prSet presAssocID="{8F914B09-DF07-4259-A65F-F46D9D173D27}" presName="CompostProcess" presStyleCnt="0">
        <dgm:presLayoutVars>
          <dgm:dir/>
          <dgm:resizeHandles val="exact"/>
        </dgm:presLayoutVars>
      </dgm:prSet>
      <dgm:spPr/>
    </dgm:pt>
    <dgm:pt modelId="{71891F41-80D2-4088-BC92-3EEA7C08ABCE}" type="pres">
      <dgm:prSet presAssocID="{8F914B09-DF07-4259-A65F-F46D9D173D27}" presName="arrow" presStyleLbl="bgShp" presStyleIdx="0" presStyleCnt="1"/>
      <dgm:spPr>
        <a:xfrm>
          <a:off x="815574" y="0"/>
          <a:ext cx="9243177" cy="4420094"/>
        </a:xfrm>
        <a:prstGeom prst="rightArrow">
          <a:avLst/>
        </a:prstGeom>
        <a:solidFill>
          <a:srgbClr val="5B9BD5">
            <a:tint val="40000"/>
            <a:hueOff val="0"/>
            <a:satOff val="0"/>
            <a:lumOff val="0"/>
            <a:alphaOff val="0"/>
          </a:srgbClr>
        </a:solidFill>
        <a:ln>
          <a:noFill/>
        </a:ln>
        <a:effectLst/>
      </dgm:spPr>
    </dgm:pt>
    <dgm:pt modelId="{B3FEF301-66F7-4F40-B87D-9135DAD3A6C8}" type="pres">
      <dgm:prSet presAssocID="{8F914B09-DF07-4259-A65F-F46D9D173D27}" presName="linearProcess" presStyleCnt="0"/>
      <dgm:spPr/>
    </dgm:pt>
    <dgm:pt modelId="{094872C0-3AAB-486E-A1BE-D33EB1A48936}" type="pres">
      <dgm:prSet presAssocID="{57F46C27-4BDD-4E4C-AD8E-7D091EE3B320}" presName="textNode" presStyleLbl="node1" presStyleIdx="0" presStyleCnt="3" custScaleY="176951">
        <dgm:presLayoutVars>
          <dgm:bulletEnabled val="1"/>
        </dgm:presLayoutVars>
      </dgm:prSet>
      <dgm:spPr/>
    </dgm:pt>
    <dgm:pt modelId="{A169B6C4-A4DB-4CAC-ACD2-515F1D850EE7}" type="pres">
      <dgm:prSet presAssocID="{ADD336CC-272C-4341-82B8-042E7026FB65}" presName="sibTrans" presStyleCnt="0"/>
      <dgm:spPr/>
    </dgm:pt>
    <dgm:pt modelId="{2A06D87D-1678-44E2-9CA9-1E9670FF5ED6}" type="pres">
      <dgm:prSet presAssocID="{1730F3F3-87B2-445F-ADEF-545E05542540}" presName="textNode" presStyleLbl="node1" presStyleIdx="1" presStyleCnt="3" custScaleY="154199">
        <dgm:presLayoutVars>
          <dgm:bulletEnabled val="1"/>
        </dgm:presLayoutVars>
      </dgm:prSet>
      <dgm:spPr/>
    </dgm:pt>
    <dgm:pt modelId="{6A9ED406-2784-4493-AB28-1A6F92B7B296}" type="pres">
      <dgm:prSet presAssocID="{B6EDA0A2-0F2D-4867-B535-BEC64B53E034}" presName="sibTrans" presStyleCnt="0"/>
      <dgm:spPr/>
    </dgm:pt>
    <dgm:pt modelId="{BCECABD9-5224-41C8-B615-812D88038469}" type="pres">
      <dgm:prSet presAssocID="{EE0F1923-C916-455B-B83A-DC9D1A948AF9}" presName="textNode" presStyleLbl="node1" presStyleIdx="2" presStyleCnt="3" custScaleY="116007">
        <dgm:presLayoutVars>
          <dgm:bulletEnabled val="1"/>
        </dgm:presLayoutVars>
      </dgm:prSet>
      <dgm:spPr/>
    </dgm:pt>
  </dgm:ptLst>
  <dgm:cxnLst>
    <dgm:cxn modelId="{57E81F39-E8C6-425A-8433-7EF5A7B2B741}" srcId="{8F914B09-DF07-4259-A65F-F46D9D173D27}" destId="{57F46C27-4BDD-4E4C-AD8E-7D091EE3B320}" srcOrd="0" destOrd="0" parTransId="{F5022A6B-4066-430B-A665-DD3DBAE4EFD3}" sibTransId="{ADD336CC-272C-4341-82B8-042E7026FB65}"/>
    <dgm:cxn modelId="{475DB657-6FED-4ED2-8A91-18A66CECC226}" srcId="{8F914B09-DF07-4259-A65F-F46D9D173D27}" destId="{1730F3F3-87B2-445F-ADEF-545E05542540}" srcOrd="1" destOrd="0" parTransId="{F99D134C-7DE1-41BA-B569-0B5991C739ED}" sibTransId="{B6EDA0A2-0F2D-4867-B535-BEC64B53E034}"/>
    <dgm:cxn modelId="{4DE7B45E-0D2E-415A-88AD-163F27B2BBDF}" type="presOf" srcId="{57F46C27-4BDD-4E4C-AD8E-7D091EE3B320}" destId="{094872C0-3AAB-486E-A1BE-D33EB1A48936}" srcOrd="0" destOrd="0" presId="urn:microsoft.com/office/officeart/2005/8/layout/hProcess9"/>
    <dgm:cxn modelId="{FE67A69E-7675-409B-AB49-3D7A1ACCA684}" type="presOf" srcId="{EE0F1923-C916-455B-B83A-DC9D1A948AF9}" destId="{BCECABD9-5224-41C8-B615-812D88038469}" srcOrd="0" destOrd="0" presId="urn:microsoft.com/office/officeart/2005/8/layout/hProcess9"/>
    <dgm:cxn modelId="{FA62ADA6-3F44-4D01-B5CC-AA6054AA0B7B}" type="presOf" srcId="{8F914B09-DF07-4259-A65F-F46D9D173D27}" destId="{4282C43A-3374-4FC3-99BC-31DC33DF0244}" srcOrd="0" destOrd="0" presId="urn:microsoft.com/office/officeart/2005/8/layout/hProcess9"/>
    <dgm:cxn modelId="{B3E7C9AC-CADE-438C-860C-FBD74E488921}" srcId="{8F914B09-DF07-4259-A65F-F46D9D173D27}" destId="{EE0F1923-C916-455B-B83A-DC9D1A948AF9}" srcOrd="2" destOrd="0" parTransId="{BD3870DB-539F-4817-8360-FD89BB7F57FA}" sibTransId="{D11B15A1-ED07-4C2B-838B-EA1DDBB5DDA0}"/>
    <dgm:cxn modelId="{928DD0F5-A290-4EA9-93DA-0ECEF6E01D81}" type="presOf" srcId="{1730F3F3-87B2-445F-ADEF-545E05542540}" destId="{2A06D87D-1678-44E2-9CA9-1E9670FF5ED6}" srcOrd="0" destOrd="0" presId="urn:microsoft.com/office/officeart/2005/8/layout/hProcess9"/>
    <dgm:cxn modelId="{35C5D6E4-B6CB-4DB1-8A6F-E3FADD1ECDDF}" type="presParOf" srcId="{4282C43A-3374-4FC3-99BC-31DC33DF0244}" destId="{71891F41-80D2-4088-BC92-3EEA7C08ABCE}" srcOrd="0" destOrd="0" presId="urn:microsoft.com/office/officeart/2005/8/layout/hProcess9"/>
    <dgm:cxn modelId="{53AB4273-CDA2-457D-BCDC-41AD549648A6}" type="presParOf" srcId="{4282C43A-3374-4FC3-99BC-31DC33DF0244}" destId="{B3FEF301-66F7-4F40-B87D-9135DAD3A6C8}" srcOrd="1" destOrd="0" presId="urn:microsoft.com/office/officeart/2005/8/layout/hProcess9"/>
    <dgm:cxn modelId="{BE32C5B6-6CD5-4E62-B913-C69F6F258EF9}" type="presParOf" srcId="{B3FEF301-66F7-4F40-B87D-9135DAD3A6C8}" destId="{094872C0-3AAB-486E-A1BE-D33EB1A48936}" srcOrd="0" destOrd="0" presId="urn:microsoft.com/office/officeart/2005/8/layout/hProcess9"/>
    <dgm:cxn modelId="{7897048A-53C7-427E-840F-38BC6B6829A4}" type="presParOf" srcId="{B3FEF301-66F7-4F40-B87D-9135DAD3A6C8}" destId="{A169B6C4-A4DB-4CAC-ACD2-515F1D850EE7}" srcOrd="1" destOrd="0" presId="urn:microsoft.com/office/officeart/2005/8/layout/hProcess9"/>
    <dgm:cxn modelId="{49956662-0546-4063-8E2C-5B7C51936FB6}" type="presParOf" srcId="{B3FEF301-66F7-4F40-B87D-9135DAD3A6C8}" destId="{2A06D87D-1678-44E2-9CA9-1E9670FF5ED6}" srcOrd="2" destOrd="0" presId="urn:microsoft.com/office/officeart/2005/8/layout/hProcess9"/>
    <dgm:cxn modelId="{2FB84C03-ABBF-4581-83F1-EF4F6BB67FE1}" type="presParOf" srcId="{B3FEF301-66F7-4F40-B87D-9135DAD3A6C8}" destId="{6A9ED406-2784-4493-AB28-1A6F92B7B296}" srcOrd="3" destOrd="0" presId="urn:microsoft.com/office/officeart/2005/8/layout/hProcess9"/>
    <dgm:cxn modelId="{C01CCF8B-DA27-4CE7-BB00-50562EB506B0}" type="presParOf" srcId="{B3FEF301-66F7-4F40-B87D-9135DAD3A6C8}" destId="{BCECABD9-5224-41C8-B615-812D8803846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C22428-5840-40CD-82A2-DC77A15BDC0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D89F1B9-BFA8-46E1-96E8-2E850DB37CEC}">
      <dgm:prSet custT="1"/>
      <dgm:spPr>
        <a:xfrm>
          <a:off x="205278" y="340418"/>
          <a:ext cx="4909470" cy="1551975"/>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ln>
        <a:effectLst/>
      </dgm:spPr>
      <dgm:t>
        <a:bodyPr/>
        <a:lstStyle/>
        <a:p>
          <a:pPr algn="just">
            <a:buNone/>
          </a:pPr>
          <a:r>
            <a:rPr lang="es-MX" sz="1400" dirty="0">
              <a:solidFill>
                <a:srgbClr val="000000">
                  <a:hueOff val="0"/>
                  <a:satOff val="0"/>
                  <a:lumOff val="0"/>
                  <a:alphaOff val="0"/>
                </a:srgbClr>
              </a:solidFill>
              <a:latin typeface="Arial" panose="020B0604020202020204" pitchFamily="34" charset="0"/>
              <a:ea typeface="+mn-ea"/>
              <a:cs typeface="Arial" panose="020B0604020202020204" pitchFamily="34" charset="0"/>
            </a:rPr>
            <a:t>La forma de proteger a las  madres e hijos, de los riesgos derivados de las exposición a metales pesados es reduciendo y eliminado las causas de exposición, especialmente durante el embarazo y la lactancia.</a:t>
          </a:r>
          <a:endParaRPr lang="en-US" sz="14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58AAB8BC-5D15-4238-9152-AA70C9AE10E2}" type="parTrans" cxnId="{B9D68931-C4B1-4B9A-B856-9B3237081B4B}">
      <dgm:prSet/>
      <dgm:spPr/>
      <dgm:t>
        <a:bodyPr/>
        <a:lstStyle/>
        <a:p>
          <a:endParaRPr lang="en-US">
            <a:latin typeface="Arial" panose="020B0604020202020204" pitchFamily="34" charset="0"/>
            <a:cs typeface="Arial" panose="020B0604020202020204" pitchFamily="34" charset="0"/>
          </a:endParaRPr>
        </a:p>
      </dgm:t>
    </dgm:pt>
    <dgm:pt modelId="{A4908BAF-422B-4410-954D-AF8FEDA4C66A}" type="sibTrans" cxnId="{B9D68931-C4B1-4B9A-B856-9B3237081B4B}">
      <dgm:prSet/>
      <dgm:spPr/>
      <dgm:t>
        <a:bodyPr/>
        <a:lstStyle/>
        <a:p>
          <a:endParaRPr lang="en-US">
            <a:latin typeface="Arial" panose="020B0604020202020204" pitchFamily="34" charset="0"/>
            <a:cs typeface="Arial" panose="020B0604020202020204" pitchFamily="34" charset="0"/>
          </a:endParaRPr>
        </a:p>
      </dgm:t>
    </dgm:pt>
    <dgm:pt modelId="{ED10C3A4-CC71-462F-ACC1-7FF79960F7F2}">
      <dgm:prSet custT="1"/>
      <dgm:spPr>
        <a:xfrm>
          <a:off x="5605411" y="353743"/>
          <a:ext cx="4909470" cy="1534209"/>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ln>
        <a:effectLst/>
      </dgm:spPr>
      <dgm:t>
        <a:bodyPr/>
        <a:lstStyle/>
        <a:p>
          <a:pPr algn="just">
            <a:buNone/>
          </a:pPr>
          <a:r>
            <a:rPr lang="es-MX" sz="1400" dirty="0">
              <a:solidFill>
                <a:srgbClr val="000000">
                  <a:hueOff val="0"/>
                  <a:satOff val="0"/>
                  <a:lumOff val="0"/>
                  <a:alphaOff val="0"/>
                </a:srgbClr>
              </a:solidFill>
              <a:latin typeface="Arial" panose="020B0604020202020204" pitchFamily="34" charset="0"/>
              <a:ea typeface="+mn-ea"/>
              <a:cs typeface="Arial" panose="020B0604020202020204" pitchFamily="34" charset="0"/>
            </a:rPr>
            <a:t>Seguir las recomendaciones para evitar el consumo de los pescados Dormilón, Bocachico y Pintadillo, propios de la región.</a:t>
          </a:r>
          <a:endParaRPr lang="en-US" sz="14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2FD62DE9-3283-4DDA-AA79-A5971E3CC0DA}" type="parTrans" cxnId="{B4A16A85-F049-408D-A25A-3593112CBD2A}">
      <dgm:prSet/>
      <dgm:spPr/>
      <dgm:t>
        <a:bodyPr/>
        <a:lstStyle/>
        <a:p>
          <a:endParaRPr lang="en-US">
            <a:latin typeface="Arial" panose="020B0604020202020204" pitchFamily="34" charset="0"/>
            <a:cs typeface="Arial" panose="020B0604020202020204" pitchFamily="34" charset="0"/>
          </a:endParaRPr>
        </a:p>
      </dgm:t>
    </dgm:pt>
    <dgm:pt modelId="{2ACD7C43-0866-477F-A652-CF2462A8DDB1}" type="sibTrans" cxnId="{B4A16A85-F049-408D-A25A-3593112CBD2A}">
      <dgm:prSet/>
      <dgm:spPr/>
      <dgm:t>
        <a:bodyPr/>
        <a:lstStyle/>
        <a:p>
          <a:endParaRPr lang="en-US">
            <a:latin typeface="Arial" panose="020B0604020202020204" pitchFamily="34" charset="0"/>
            <a:cs typeface="Arial" panose="020B0604020202020204" pitchFamily="34" charset="0"/>
          </a:endParaRPr>
        </a:p>
      </dgm:t>
    </dgm:pt>
    <dgm:pt modelId="{67AC3C1F-E4C0-4F35-9740-BACDCDE66D59}">
      <dgm:prSet custT="1"/>
      <dgm:spPr>
        <a:xfrm>
          <a:off x="205278" y="2289583"/>
          <a:ext cx="4909470" cy="1534209"/>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ln>
        <a:effectLst/>
      </dgm:spPr>
      <dgm:t>
        <a:bodyPr/>
        <a:lstStyle/>
        <a:p>
          <a:pPr algn="just">
            <a:buNone/>
          </a:pPr>
          <a:r>
            <a:rPr lang="es-MX" sz="1400" dirty="0">
              <a:solidFill>
                <a:srgbClr val="000000">
                  <a:hueOff val="0"/>
                  <a:satOff val="0"/>
                  <a:lumOff val="0"/>
                  <a:alphaOff val="0"/>
                </a:srgbClr>
              </a:solidFill>
              <a:latin typeface="Arial" panose="020B0604020202020204" pitchFamily="34" charset="0"/>
              <a:ea typeface="+mn-ea"/>
              <a:cs typeface="Arial" panose="020B0604020202020204" pitchFamily="34" charset="0"/>
            </a:rPr>
            <a:t>Hacer seguimiento individual del estado nutricional de la gestante y lactante, por parte de la institución de salud, para dar la atención médica adecuada.</a:t>
          </a:r>
          <a:endParaRPr lang="en-US" sz="14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BDF16727-0F5C-4B02-A9DD-83025BE83204}" type="parTrans" cxnId="{6707B1CB-4E23-48C5-9C2A-70F7B77E605F}">
      <dgm:prSet/>
      <dgm:spPr/>
      <dgm:t>
        <a:bodyPr/>
        <a:lstStyle/>
        <a:p>
          <a:endParaRPr lang="en-US">
            <a:latin typeface="Arial" panose="020B0604020202020204" pitchFamily="34" charset="0"/>
            <a:cs typeface="Arial" panose="020B0604020202020204" pitchFamily="34" charset="0"/>
          </a:endParaRPr>
        </a:p>
      </dgm:t>
    </dgm:pt>
    <dgm:pt modelId="{68F9AF26-D131-4786-B10B-F2E79534D4FC}" type="sibTrans" cxnId="{6707B1CB-4E23-48C5-9C2A-70F7B77E605F}">
      <dgm:prSet/>
      <dgm:spPr/>
      <dgm:t>
        <a:bodyPr/>
        <a:lstStyle/>
        <a:p>
          <a:endParaRPr lang="en-US">
            <a:latin typeface="Arial" panose="020B0604020202020204" pitchFamily="34" charset="0"/>
            <a:cs typeface="Arial" panose="020B0604020202020204" pitchFamily="34" charset="0"/>
          </a:endParaRPr>
        </a:p>
      </dgm:t>
    </dgm:pt>
    <dgm:pt modelId="{EAC35730-B2D6-444E-8097-32C22EB4C213}">
      <dgm:prSet custT="1"/>
      <dgm:spPr>
        <a:xfrm>
          <a:off x="5605411" y="2289583"/>
          <a:ext cx="4909470" cy="1534209"/>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ln>
        <a:effectLst/>
      </dgm:spPr>
      <dgm:t>
        <a:bodyPr/>
        <a:lstStyle/>
        <a:p>
          <a:pPr algn="just">
            <a:buNone/>
          </a:pPr>
          <a:r>
            <a:rPr lang="es-MX" sz="1400" dirty="0">
              <a:solidFill>
                <a:srgbClr val="000000">
                  <a:hueOff val="0"/>
                  <a:satOff val="0"/>
                  <a:lumOff val="0"/>
                  <a:alphaOff val="0"/>
                </a:srgbClr>
              </a:solidFill>
              <a:latin typeface="Arial" panose="020B0604020202020204" pitchFamily="34" charset="0"/>
              <a:ea typeface="+mn-ea"/>
              <a:cs typeface="Arial" panose="020B0604020202020204" pitchFamily="34" charset="0"/>
            </a:rPr>
            <a:t>Según la Sociedad Española de Pediatría frente la relación de lactancia y mercurio: la leche materna es el alimento más sano y menos contaminado del planeta en términos de seguridad alimentaria para la infancia</a:t>
          </a:r>
          <a:endParaRPr lang="en-US" sz="14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6B4E4CA3-641D-4ABC-9457-618F5A2747B4}" type="parTrans" cxnId="{3230F973-DE14-445C-B735-4E9A0C9BEE3F}">
      <dgm:prSet/>
      <dgm:spPr/>
      <dgm:t>
        <a:bodyPr/>
        <a:lstStyle/>
        <a:p>
          <a:endParaRPr lang="en-US">
            <a:latin typeface="Arial" panose="020B0604020202020204" pitchFamily="34" charset="0"/>
            <a:cs typeface="Arial" panose="020B0604020202020204" pitchFamily="34" charset="0"/>
          </a:endParaRPr>
        </a:p>
      </dgm:t>
    </dgm:pt>
    <dgm:pt modelId="{032D13BB-31CB-4F87-BE07-861E319030EE}" type="sibTrans" cxnId="{3230F973-DE14-445C-B735-4E9A0C9BEE3F}">
      <dgm:prSet/>
      <dgm:spPr/>
      <dgm:t>
        <a:bodyPr/>
        <a:lstStyle/>
        <a:p>
          <a:endParaRPr lang="en-US">
            <a:latin typeface="Arial" panose="020B0604020202020204" pitchFamily="34" charset="0"/>
            <a:cs typeface="Arial" panose="020B0604020202020204" pitchFamily="34" charset="0"/>
          </a:endParaRPr>
        </a:p>
      </dgm:t>
    </dgm:pt>
    <dgm:pt modelId="{9A85DEA7-C3A1-4D03-AA25-344DFFC84110}">
      <dgm:prSet custT="1"/>
      <dgm:spPr>
        <a:xfrm>
          <a:off x="205278" y="4220983"/>
          <a:ext cx="4909470" cy="1534209"/>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ln>
        <a:effectLst/>
      </dgm:spPr>
      <dgm:t>
        <a:bodyPr/>
        <a:lstStyle/>
        <a:p>
          <a:pPr algn="just">
            <a:buNone/>
          </a:pPr>
          <a:r>
            <a:rPr lang="es-MX" sz="1400" dirty="0">
              <a:solidFill>
                <a:srgbClr val="000000">
                  <a:hueOff val="0"/>
                  <a:satOff val="0"/>
                  <a:lumOff val="0"/>
                  <a:alphaOff val="0"/>
                </a:srgbClr>
              </a:solidFill>
              <a:latin typeface="Arial" panose="020B0604020202020204" pitchFamily="34" charset="0"/>
              <a:ea typeface="+mn-ea"/>
              <a:cs typeface="Arial" panose="020B0604020202020204" pitchFamily="34" charset="0"/>
            </a:rPr>
            <a:t>El cambiar la leche materna a las fórmulas no garantiza una menor exposición a contaminantes, ya que estudios han demostrado cargas de metales pesados en lactantes alimentando con fórmula.</a:t>
          </a:r>
          <a:endParaRPr lang="en-US" sz="14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BE50EFE9-FFB4-4F6B-ABBE-C5E25D4528FB}" type="parTrans" cxnId="{C0401400-BB47-4392-A72B-F0D03F34F8CB}">
      <dgm:prSet/>
      <dgm:spPr/>
      <dgm:t>
        <a:bodyPr/>
        <a:lstStyle/>
        <a:p>
          <a:endParaRPr lang="en-US">
            <a:latin typeface="Arial" panose="020B0604020202020204" pitchFamily="34" charset="0"/>
            <a:cs typeface="Arial" panose="020B0604020202020204" pitchFamily="34" charset="0"/>
          </a:endParaRPr>
        </a:p>
      </dgm:t>
    </dgm:pt>
    <dgm:pt modelId="{1CFB34E0-5B71-4521-8BDA-5DDEEA35AD87}" type="sibTrans" cxnId="{C0401400-BB47-4392-A72B-F0D03F34F8CB}">
      <dgm:prSet/>
      <dgm:spPr/>
      <dgm:t>
        <a:bodyPr/>
        <a:lstStyle/>
        <a:p>
          <a:endParaRPr lang="en-US">
            <a:latin typeface="Arial" panose="020B0604020202020204" pitchFamily="34" charset="0"/>
            <a:cs typeface="Arial" panose="020B0604020202020204" pitchFamily="34" charset="0"/>
          </a:endParaRPr>
        </a:p>
      </dgm:t>
    </dgm:pt>
    <dgm:pt modelId="{8A2399DA-30A1-45E1-9941-F63678AE2E0E}">
      <dgm:prSet custT="1"/>
      <dgm:spPr>
        <a:xfrm>
          <a:off x="5605411" y="4220983"/>
          <a:ext cx="4909470" cy="1534209"/>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ln>
        <a:effectLst/>
      </dgm:spPr>
      <dgm:t>
        <a:bodyPr/>
        <a:lstStyle/>
        <a:p>
          <a:pPr algn="just">
            <a:spcAft>
              <a:spcPts val="588"/>
            </a:spcAft>
            <a:buNone/>
          </a:pPr>
          <a:r>
            <a:rPr lang="es-MX" sz="1400" dirty="0">
              <a:solidFill>
                <a:srgbClr val="000000">
                  <a:hueOff val="0"/>
                  <a:satOff val="0"/>
                  <a:lumOff val="0"/>
                  <a:alphaOff val="0"/>
                </a:srgbClr>
              </a:solidFill>
              <a:latin typeface="Arial" panose="020B0604020202020204" pitchFamily="34" charset="0"/>
              <a:ea typeface="+mn-ea"/>
              <a:cs typeface="Arial" panose="020B0604020202020204" pitchFamily="34" charset="0"/>
            </a:rPr>
            <a:t>En las acciones que se desarrollen para el seguimiento nutricional de las madres gestantes y lactantes, se recomienda vincular al Instituto Colombiano de Bienestar Familiar. </a:t>
          </a:r>
          <a:endParaRPr lang="en-US" sz="14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66F79F32-B347-4C0F-B683-DCCD490F708D}" type="parTrans" cxnId="{471A49A7-7E28-4C69-9D28-5BCE586C3040}">
      <dgm:prSet/>
      <dgm:spPr/>
      <dgm:t>
        <a:bodyPr/>
        <a:lstStyle/>
        <a:p>
          <a:endParaRPr lang="en-US">
            <a:latin typeface="Arial" panose="020B0604020202020204" pitchFamily="34" charset="0"/>
            <a:cs typeface="Arial" panose="020B0604020202020204" pitchFamily="34" charset="0"/>
          </a:endParaRPr>
        </a:p>
      </dgm:t>
    </dgm:pt>
    <dgm:pt modelId="{F0D65A14-BBB3-4745-B327-D052AAB6E4BD}" type="sibTrans" cxnId="{471A49A7-7E28-4C69-9D28-5BCE586C3040}">
      <dgm:prSet/>
      <dgm:spPr/>
      <dgm:t>
        <a:bodyPr/>
        <a:lstStyle/>
        <a:p>
          <a:endParaRPr lang="en-US">
            <a:latin typeface="Arial" panose="020B0604020202020204" pitchFamily="34" charset="0"/>
            <a:cs typeface="Arial" panose="020B0604020202020204" pitchFamily="34" charset="0"/>
          </a:endParaRPr>
        </a:p>
      </dgm:t>
    </dgm:pt>
    <dgm:pt modelId="{964D67E0-E240-48A5-80E3-70DF0A61611F}" type="pres">
      <dgm:prSet presAssocID="{0BC22428-5840-40CD-82A2-DC77A15BDC02}" presName="Name0" presStyleCnt="0">
        <dgm:presLayoutVars>
          <dgm:dir/>
          <dgm:resizeHandles val="exact"/>
        </dgm:presLayoutVars>
      </dgm:prSet>
      <dgm:spPr/>
    </dgm:pt>
    <dgm:pt modelId="{92AB3659-EB39-4703-B019-DD8541F52D59}" type="pres">
      <dgm:prSet presAssocID="{BD89F1B9-BFA8-46E1-96E8-2E850DB37CEC}" presName="composite" presStyleCnt="0"/>
      <dgm:spPr/>
    </dgm:pt>
    <dgm:pt modelId="{28A0CE37-5066-491A-BF3D-B3B03D2F8FDC}" type="pres">
      <dgm:prSet presAssocID="{BD89F1B9-BFA8-46E1-96E8-2E850DB37CEC}" presName="rect1" presStyleLbl="trAlignAcc1" presStyleIdx="0" presStyleCnt="6" custScaleY="101158">
        <dgm:presLayoutVars>
          <dgm:bulletEnabled val="1"/>
        </dgm:presLayoutVars>
      </dgm:prSet>
      <dgm:spPr/>
    </dgm:pt>
    <dgm:pt modelId="{E9E2E69B-C0EE-45D9-BA95-DCEAA2FEF253}" type="pres">
      <dgm:prSet presAssocID="{BD89F1B9-BFA8-46E1-96E8-2E850DB37CEC}" presName="rect2" presStyleLbl="fgImgPlace1" presStyleIdx="0" presStyleCnt="6"/>
      <dgm:spPr>
        <a:xfrm>
          <a:off x="717" y="127693"/>
          <a:ext cx="1073946" cy="1610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descr="Mujer con bebé contorno"/>
        </a:ext>
      </dgm:extLst>
    </dgm:pt>
    <dgm:pt modelId="{20FFE109-2B4E-43A6-9BD0-2FAE891CEFB0}" type="pres">
      <dgm:prSet presAssocID="{A4908BAF-422B-4410-954D-AF8FEDA4C66A}" presName="sibTrans" presStyleCnt="0"/>
      <dgm:spPr/>
    </dgm:pt>
    <dgm:pt modelId="{AA50B2BC-491E-4626-BDF7-9CABA6613A0B}" type="pres">
      <dgm:prSet presAssocID="{ED10C3A4-CC71-462F-ACC1-7FF79960F7F2}" presName="composite" presStyleCnt="0"/>
      <dgm:spPr/>
    </dgm:pt>
    <dgm:pt modelId="{86281781-1CFA-476D-BF62-4FD00FE3DF50}" type="pres">
      <dgm:prSet presAssocID="{ED10C3A4-CC71-462F-ACC1-7FF79960F7F2}" presName="rect1" presStyleLbl="trAlignAcc1" presStyleIdx="1" presStyleCnt="6">
        <dgm:presLayoutVars>
          <dgm:bulletEnabled val="1"/>
        </dgm:presLayoutVars>
      </dgm:prSet>
      <dgm:spPr/>
    </dgm:pt>
    <dgm:pt modelId="{2F4A44F6-CB80-4131-9CBA-886841C462D2}" type="pres">
      <dgm:prSet presAssocID="{ED10C3A4-CC71-462F-ACC1-7FF79960F7F2}" presName="rect2" presStyleLbl="fgImgPlace1" presStyleIdx="1" presStyleCnt="6"/>
      <dgm:spPr>
        <a:xfrm>
          <a:off x="5400850" y="132135"/>
          <a:ext cx="1073946" cy="1610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descr="Mujer con bebé con relleno sólido"/>
        </a:ext>
      </dgm:extLst>
    </dgm:pt>
    <dgm:pt modelId="{B97FECC7-5DD3-4D99-BBE2-293CC08BD5AF}" type="pres">
      <dgm:prSet presAssocID="{2ACD7C43-0866-477F-A652-CF2462A8DDB1}" presName="sibTrans" presStyleCnt="0"/>
      <dgm:spPr/>
    </dgm:pt>
    <dgm:pt modelId="{12C3DB29-03E5-49E4-9043-0CF2AD84EC49}" type="pres">
      <dgm:prSet presAssocID="{67AC3C1F-E4C0-4F35-9740-BACDCDE66D59}" presName="composite" presStyleCnt="0"/>
      <dgm:spPr/>
    </dgm:pt>
    <dgm:pt modelId="{0727211F-6064-4CC4-95F8-03A9E0C9ADD4}" type="pres">
      <dgm:prSet presAssocID="{67AC3C1F-E4C0-4F35-9740-BACDCDE66D59}" presName="rect1" presStyleLbl="trAlignAcc1" presStyleIdx="2" presStyleCnt="6">
        <dgm:presLayoutVars>
          <dgm:bulletEnabled val="1"/>
        </dgm:presLayoutVars>
      </dgm:prSet>
      <dgm:spPr/>
    </dgm:pt>
    <dgm:pt modelId="{A71EEFCB-7281-4356-A42F-8EEDC3853F14}" type="pres">
      <dgm:prSet presAssocID="{67AC3C1F-E4C0-4F35-9740-BACDCDE66D59}" presName="rect2" presStyleLbl="fgImgPlace1" presStyleIdx="2" presStyleCnt="6"/>
      <dgm:spPr>
        <a:xfrm>
          <a:off x="717" y="2067975"/>
          <a:ext cx="1073946" cy="1610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descr="Mujer con bebé contorno"/>
        </a:ext>
      </dgm:extLst>
    </dgm:pt>
    <dgm:pt modelId="{F4EB80B7-6519-4E61-B22F-743B27A8935C}" type="pres">
      <dgm:prSet presAssocID="{68F9AF26-D131-4786-B10B-F2E79534D4FC}" presName="sibTrans" presStyleCnt="0"/>
      <dgm:spPr/>
    </dgm:pt>
    <dgm:pt modelId="{4501594B-0A6C-458F-968F-E4358E1BA541}" type="pres">
      <dgm:prSet presAssocID="{EAC35730-B2D6-444E-8097-32C22EB4C213}" presName="composite" presStyleCnt="0"/>
      <dgm:spPr/>
    </dgm:pt>
    <dgm:pt modelId="{ACE4DC6C-94FA-47EA-8BAC-0CED3A08B1BC}" type="pres">
      <dgm:prSet presAssocID="{EAC35730-B2D6-444E-8097-32C22EB4C213}" presName="rect1" presStyleLbl="trAlignAcc1" presStyleIdx="3" presStyleCnt="6" custLinFactNeighborX="207" custLinFactNeighborY="2326">
        <dgm:presLayoutVars>
          <dgm:bulletEnabled val="1"/>
        </dgm:presLayoutVars>
      </dgm:prSet>
      <dgm:spPr/>
    </dgm:pt>
    <dgm:pt modelId="{FA11F31D-E300-4D59-91E8-CDA1C881252B}" type="pres">
      <dgm:prSet presAssocID="{EAC35730-B2D6-444E-8097-32C22EB4C213}" presName="rect2" presStyleLbl="fgImgPlace1" presStyleIdx="3" presStyleCnt="6"/>
      <dgm:spPr>
        <a:xfrm>
          <a:off x="5400850" y="2067975"/>
          <a:ext cx="1073946" cy="1610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descr="Mujer con bebé contorno"/>
        </a:ext>
      </dgm:extLst>
    </dgm:pt>
    <dgm:pt modelId="{18DD07A6-D836-435E-8CD1-1890006750D1}" type="pres">
      <dgm:prSet presAssocID="{032D13BB-31CB-4F87-BE07-861E319030EE}" presName="sibTrans" presStyleCnt="0"/>
      <dgm:spPr/>
    </dgm:pt>
    <dgm:pt modelId="{AB8BED4A-0C1F-48A4-AFE2-1DCD971ED580}" type="pres">
      <dgm:prSet presAssocID="{9A85DEA7-C3A1-4D03-AA25-344DFFC84110}" presName="composite" presStyleCnt="0"/>
      <dgm:spPr/>
    </dgm:pt>
    <dgm:pt modelId="{40140332-B4B7-4ACD-9467-A08046950379}" type="pres">
      <dgm:prSet presAssocID="{9A85DEA7-C3A1-4D03-AA25-344DFFC84110}" presName="rect1" presStyleLbl="trAlignAcc1" presStyleIdx="4" presStyleCnt="6">
        <dgm:presLayoutVars>
          <dgm:bulletEnabled val="1"/>
        </dgm:presLayoutVars>
      </dgm:prSet>
      <dgm:spPr/>
    </dgm:pt>
    <dgm:pt modelId="{E0A1D135-9524-4242-B457-107B8782A4E6}" type="pres">
      <dgm:prSet presAssocID="{9A85DEA7-C3A1-4D03-AA25-344DFFC84110}" presName="rect2" presStyleLbl="fgImgPlace1" presStyleIdx="4" presStyleCnt="6"/>
      <dgm:spPr>
        <a:xfrm>
          <a:off x="717" y="3999375"/>
          <a:ext cx="1073946" cy="1610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descr="Mujer con bebé con relleno sólido"/>
        </a:ext>
      </dgm:extLst>
    </dgm:pt>
    <dgm:pt modelId="{AD93B881-17D0-4CFB-B61E-477C0B1A46D6}" type="pres">
      <dgm:prSet presAssocID="{1CFB34E0-5B71-4521-8BDA-5DDEEA35AD87}" presName="sibTrans" presStyleCnt="0"/>
      <dgm:spPr/>
    </dgm:pt>
    <dgm:pt modelId="{3A974B33-E552-46B3-B4BB-CCF14664430C}" type="pres">
      <dgm:prSet presAssocID="{8A2399DA-30A1-45E1-9941-F63678AE2E0E}" presName="composite" presStyleCnt="0"/>
      <dgm:spPr/>
    </dgm:pt>
    <dgm:pt modelId="{30CBC430-BDBF-4E40-A67F-8D0283F9000C}" type="pres">
      <dgm:prSet presAssocID="{8A2399DA-30A1-45E1-9941-F63678AE2E0E}" presName="rect1" presStyleLbl="trAlignAcc1" presStyleIdx="5" presStyleCnt="6">
        <dgm:presLayoutVars>
          <dgm:bulletEnabled val="1"/>
        </dgm:presLayoutVars>
      </dgm:prSet>
      <dgm:spPr/>
    </dgm:pt>
    <dgm:pt modelId="{4B5810BF-025C-404E-8943-22F87AF5FE1C}" type="pres">
      <dgm:prSet presAssocID="{8A2399DA-30A1-45E1-9941-F63678AE2E0E}" presName="rect2" presStyleLbl="fgImgPlace1" presStyleIdx="5" presStyleCnt="6"/>
      <dgm:spPr>
        <a:xfrm>
          <a:off x="5400850" y="3999375"/>
          <a:ext cx="1073946" cy="1610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descr="Mujer con bebé con relleno sólido"/>
        </a:ext>
      </dgm:extLst>
    </dgm:pt>
  </dgm:ptLst>
  <dgm:cxnLst>
    <dgm:cxn modelId="{C0401400-BB47-4392-A72B-F0D03F34F8CB}" srcId="{0BC22428-5840-40CD-82A2-DC77A15BDC02}" destId="{9A85DEA7-C3A1-4D03-AA25-344DFFC84110}" srcOrd="4" destOrd="0" parTransId="{BE50EFE9-FFB4-4F6B-ABBE-C5E25D4528FB}" sibTransId="{1CFB34E0-5B71-4521-8BDA-5DDEEA35AD87}"/>
    <dgm:cxn modelId="{E1C87D29-72C2-4C89-8B5A-5EA61109E8D7}" type="presOf" srcId="{9A85DEA7-C3A1-4D03-AA25-344DFFC84110}" destId="{40140332-B4B7-4ACD-9467-A08046950379}" srcOrd="0" destOrd="0" presId="urn:microsoft.com/office/officeart/2008/layout/PictureStrips"/>
    <dgm:cxn modelId="{B9D68931-C4B1-4B9A-B856-9B3237081B4B}" srcId="{0BC22428-5840-40CD-82A2-DC77A15BDC02}" destId="{BD89F1B9-BFA8-46E1-96E8-2E850DB37CEC}" srcOrd="0" destOrd="0" parTransId="{58AAB8BC-5D15-4238-9152-AA70C9AE10E2}" sibTransId="{A4908BAF-422B-4410-954D-AF8FEDA4C66A}"/>
    <dgm:cxn modelId="{3804A66B-09AC-46B9-B7CE-6055BCB76DDB}" type="presOf" srcId="{0BC22428-5840-40CD-82A2-DC77A15BDC02}" destId="{964D67E0-E240-48A5-80E3-70DF0A61611F}" srcOrd="0" destOrd="0" presId="urn:microsoft.com/office/officeart/2008/layout/PictureStrips"/>
    <dgm:cxn modelId="{DFA42D72-3A8B-4E52-AB8C-0AA80ED8065C}" type="presOf" srcId="{ED10C3A4-CC71-462F-ACC1-7FF79960F7F2}" destId="{86281781-1CFA-476D-BF62-4FD00FE3DF50}" srcOrd="0" destOrd="0" presId="urn:microsoft.com/office/officeart/2008/layout/PictureStrips"/>
    <dgm:cxn modelId="{3230F973-DE14-445C-B735-4E9A0C9BEE3F}" srcId="{0BC22428-5840-40CD-82A2-DC77A15BDC02}" destId="{EAC35730-B2D6-444E-8097-32C22EB4C213}" srcOrd="3" destOrd="0" parTransId="{6B4E4CA3-641D-4ABC-9457-618F5A2747B4}" sibTransId="{032D13BB-31CB-4F87-BE07-861E319030EE}"/>
    <dgm:cxn modelId="{C5743F76-6601-4EB0-8B24-43C28FB891F7}" type="presOf" srcId="{EAC35730-B2D6-444E-8097-32C22EB4C213}" destId="{ACE4DC6C-94FA-47EA-8BAC-0CED3A08B1BC}" srcOrd="0" destOrd="0" presId="urn:microsoft.com/office/officeart/2008/layout/PictureStrips"/>
    <dgm:cxn modelId="{C20C8783-4D51-458E-81A3-C2A3A3738E7B}" type="presOf" srcId="{BD89F1B9-BFA8-46E1-96E8-2E850DB37CEC}" destId="{28A0CE37-5066-491A-BF3D-B3B03D2F8FDC}" srcOrd="0" destOrd="0" presId="urn:microsoft.com/office/officeart/2008/layout/PictureStrips"/>
    <dgm:cxn modelId="{B4A16A85-F049-408D-A25A-3593112CBD2A}" srcId="{0BC22428-5840-40CD-82A2-DC77A15BDC02}" destId="{ED10C3A4-CC71-462F-ACC1-7FF79960F7F2}" srcOrd="1" destOrd="0" parTransId="{2FD62DE9-3283-4DDA-AA79-A5971E3CC0DA}" sibTransId="{2ACD7C43-0866-477F-A652-CF2462A8DDB1}"/>
    <dgm:cxn modelId="{471A49A7-7E28-4C69-9D28-5BCE586C3040}" srcId="{0BC22428-5840-40CD-82A2-DC77A15BDC02}" destId="{8A2399DA-30A1-45E1-9941-F63678AE2E0E}" srcOrd="5" destOrd="0" parTransId="{66F79F32-B347-4C0F-B683-DCCD490F708D}" sibTransId="{F0D65A14-BBB3-4745-B327-D052AAB6E4BD}"/>
    <dgm:cxn modelId="{EEFD58B7-A0A4-4909-86A4-4E52D8E91BEE}" type="presOf" srcId="{8A2399DA-30A1-45E1-9941-F63678AE2E0E}" destId="{30CBC430-BDBF-4E40-A67F-8D0283F9000C}" srcOrd="0" destOrd="0" presId="urn:microsoft.com/office/officeart/2008/layout/PictureStrips"/>
    <dgm:cxn modelId="{6707B1CB-4E23-48C5-9C2A-70F7B77E605F}" srcId="{0BC22428-5840-40CD-82A2-DC77A15BDC02}" destId="{67AC3C1F-E4C0-4F35-9740-BACDCDE66D59}" srcOrd="2" destOrd="0" parTransId="{BDF16727-0F5C-4B02-A9DD-83025BE83204}" sibTransId="{68F9AF26-D131-4786-B10B-F2E79534D4FC}"/>
    <dgm:cxn modelId="{791CAEF8-07BB-4BE9-8C5B-0CE8186BE3FA}" type="presOf" srcId="{67AC3C1F-E4C0-4F35-9740-BACDCDE66D59}" destId="{0727211F-6064-4CC4-95F8-03A9E0C9ADD4}" srcOrd="0" destOrd="0" presId="urn:microsoft.com/office/officeart/2008/layout/PictureStrips"/>
    <dgm:cxn modelId="{8EC2E1BB-FF6B-4239-80EF-BABDFD5351D5}" type="presParOf" srcId="{964D67E0-E240-48A5-80E3-70DF0A61611F}" destId="{92AB3659-EB39-4703-B019-DD8541F52D59}" srcOrd="0" destOrd="0" presId="urn:microsoft.com/office/officeart/2008/layout/PictureStrips"/>
    <dgm:cxn modelId="{84A2F977-A567-47C2-80F5-220C5DBF4024}" type="presParOf" srcId="{92AB3659-EB39-4703-B019-DD8541F52D59}" destId="{28A0CE37-5066-491A-BF3D-B3B03D2F8FDC}" srcOrd="0" destOrd="0" presId="urn:microsoft.com/office/officeart/2008/layout/PictureStrips"/>
    <dgm:cxn modelId="{FF79C7BD-87E1-4067-97BC-4A8475F1C3A1}" type="presParOf" srcId="{92AB3659-EB39-4703-B019-DD8541F52D59}" destId="{E9E2E69B-C0EE-45D9-BA95-DCEAA2FEF253}" srcOrd="1" destOrd="0" presId="urn:microsoft.com/office/officeart/2008/layout/PictureStrips"/>
    <dgm:cxn modelId="{F4F041FD-9D0B-49A7-B14C-588149934B76}" type="presParOf" srcId="{964D67E0-E240-48A5-80E3-70DF0A61611F}" destId="{20FFE109-2B4E-43A6-9BD0-2FAE891CEFB0}" srcOrd="1" destOrd="0" presId="urn:microsoft.com/office/officeart/2008/layout/PictureStrips"/>
    <dgm:cxn modelId="{743773AC-6A70-42B8-B9EB-F644F715FC4A}" type="presParOf" srcId="{964D67E0-E240-48A5-80E3-70DF0A61611F}" destId="{AA50B2BC-491E-4626-BDF7-9CABA6613A0B}" srcOrd="2" destOrd="0" presId="urn:microsoft.com/office/officeart/2008/layout/PictureStrips"/>
    <dgm:cxn modelId="{3E2C50C4-80E4-4F83-B2BC-A27F5FC0DFD9}" type="presParOf" srcId="{AA50B2BC-491E-4626-BDF7-9CABA6613A0B}" destId="{86281781-1CFA-476D-BF62-4FD00FE3DF50}" srcOrd="0" destOrd="0" presId="urn:microsoft.com/office/officeart/2008/layout/PictureStrips"/>
    <dgm:cxn modelId="{000B8F3F-29C5-4B32-B4B2-A9F8C1F0B87B}" type="presParOf" srcId="{AA50B2BC-491E-4626-BDF7-9CABA6613A0B}" destId="{2F4A44F6-CB80-4131-9CBA-886841C462D2}" srcOrd="1" destOrd="0" presId="urn:microsoft.com/office/officeart/2008/layout/PictureStrips"/>
    <dgm:cxn modelId="{94AD6BDD-D391-4F53-9B55-440CB9A077DE}" type="presParOf" srcId="{964D67E0-E240-48A5-80E3-70DF0A61611F}" destId="{B97FECC7-5DD3-4D99-BBE2-293CC08BD5AF}" srcOrd="3" destOrd="0" presId="urn:microsoft.com/office/officeart/2008/layout/PictureStrips"/>
    <dgm:cxn modelId="{DE7126F6-4455-480C-A0DF-536BFF29C435}" type="presParOf" srcId="{964D67E0-E240-48A5-80E3-70DF0A61611F}" destId="{12C3DB29-03E5-49E4-9043-0CF2AD84EC49}" srcOrd="4" destOrd="0" presId="urn:microsoft.com/office/officeart/2008/layout/PictureStrips"/>
    <dgm:cxn modelId="{83004AE3-3513-42C7-8FFE-770FF2895D73}" type="presParOf" srcId="{12C3DB29-03E5-49E4-9043-0CF2AD84EC49}" destId="{0727211F-6064-4CC4-95F8-03A9E0C9ADD4}" srcOrd="0" destOrd="0" presId="urn:microsoft.com/office/officeart/2008/layout/PictureStrips"/>
    <dgm:cxn modelId="{F3F9162D-2E0E-4A3D-9AA4-8D4A18BFEAB6}" type="presParOf" srcId="{12C3DB29-03E5-49E4-9043-0CF2AD84EC49}" destId="{A71EEFCB-7281-4356-A42F-8EEDC3853F14}" srcOrd="1" destOrd="0" presId="urn:microsoft.com/office/officeart/2008/layout/PictureStrips"/>
    <dgm:cxn modelId="{32EDA18C-5380-415B-8B8C-5A2F348AD8DC}" type="presParOf" srcId="{964D67E0-E240-48A5-80E3-70DF0A61611F}" destId="{F4EB80B7-6519-4E61-B22F-743B27A8935C}" srcOrd="5" destOrd="0" presId="urn:microsoft.com/office/officeart/2008/layout/PictureStrips"/>
    <dgm:cxn modelId="{C5321054-0464-4371-A388-8AD327713D47}" type="presParOf" srcId="{964D67E0-E240-48A5-80E3-70DF0A61611F}" destId="{4501594B-0A6C-458F-968F-E4358E1BA541}" srcOrd="6" destOrd="0" presId="urn:microsoft.com/office/officeart/2008/layout/PictureStrips"/>
    <dgm:cxn modelId="{2A42B5AF-41C6-46F5-93F8-697B26A268BF}" type="presParOf" srcId="{4501594B-0A6C-458F-968F-E4358E1BA541}" destId="{ACE4DC6C-94FA-47EA-8BAC-0CED3A08B1BC}" srcOrd="0" destOrd="0" presId="urn:microsoft.com/office/officeart/2008/layout/PictureStrips"/>
    <dgm:cxn modelId="{4D17C386-262C-4B3F-8AC0-85D3A36047CC}" type="presParOf" srcId="{4501594B-0A6C-458F-968F-E4358E1BA541}" destId="{FA11F31D-E300-4D59-91E8-CDA1C881252B}" srcOrd="1" destOrd="0" presId="urn:microsoft.com/office/officeart/2008/layout/PictureStrips"/>
    <dgm:cxn modelId="{405600DB-00C7-4370-BE68-92012C3A6E04}" type="presParOf" srcId="{964D67E0-E240-48A5-80E3-70DF0A61611F}" destId="{18DD07A6-D836-435E-8CD1-1890006750D1}" srcOrd="7" destOrd="0" presId="urn:microsoft.com/office/officeart/2008/layout/PictureStrips"/>
    <dgm:cxn modelId="{C8E7CA6B-D88E-4E36-A735-7FFF493851F0}" type="presParOf" srcId="{964D67E0-E240-48A5-80E3-70DF0A61611F}" destId="{AB8BED4A-0C1F-48A4-AFE2-1DCD971ED580}" srcOrd="8" destOrd="0" presId="urn:microsoft.com/office/officeart/2008/layout/PictureStrips"/>
    <dgm:cxn modelId="{DF63B0E7-188E-499C-9CC5-523BFB97FA05}" type="presParOf" srcId="{AB8BED4A-0C1F-48A4-AFE2-1DCD971ED580}" destId="{40140332-B4B7-4ACD-9467-A08046950379}" srcOrd="0" destOrd="0" presId="urn:microsoft.com/office/officeart/2008/layout/PictureStrips"/>
    <dgm:cxn modelId="{62D00422-4154-4DCE-9494-85A3234A9E2A}" type="presParOf" srcId="{AB8BED4A-0C1F-48A4-AFE2-1DCD971ED580}" destId="{E0A1D135-9524-4242-B457-107B8782A4E6}" srcOrd="1" destOrd="0" presId="urn:microsoft.com/office/officeart/2008/layout/PictureStrips"/>
    <dgm:cxn modelId="{9B66B2D7-E5EE-4698-BAFB-3DF2ACD612EA}" type="presParOf" srcId="{964D67E0-E240-48A5-80E3-70DF0A61611F}" destId="{AD93B881-17D0-4CFB-B61E-477C0B1A46D6}" srcOrd="9" destOrd="0" presId="urn:microsoft.com/office/officeart/2008/layout/PictureStrips"/>
    <dgm:cxn modelId="{087E8B9E-FDA4-4B6B-9001-47348629536C}" type="presParOf" srcId="{964D67E0-E240-48A5-80E3-70DF0A61611F}" destId="{3A974B33-E552-46B3-B4BB-CCF14664430C}" srcOrd="10" destOrd="0" presId="urn:microsoft.com/office/officeart/2008/layout/PictureStrips"/>
    <dgm:cxn modelId="{83328784-A9BD-4987-8F51-C2824BBCAFA7}" type="presParOf" srcId="{3A974B33-E552-46B3-B4BB-CCF14664430C}" destId="{30CBC430-BDBF-4E40-A67F-8D0283F9000C}" srcOrd="0" destOrd="0" presId="urn:microsoft.com/office/officeart/2008/layout/PictureStrips"/>
    <dgm:cxn modelId="{B2EA0397-7D69-4A53-B02D-A136461FB059}" type="presParOf" srcId="{3A974B33-E552-46B3-B4BB-CCF14664430C}" destId="{4B5810BF-025C-404E-8943-22F87AF5FE1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9F192-CE8D-43DC-9056-4A04A45B3E51}">
      <dsp:nvSpPr>
        <dsp:cNvPr id="0" name=""/>
        <dsp:cNvSpPr/>
      </dsp:nvSpPr>
      <dsp:spPr>
        <a:xfrm>
          <a:off x="509679" y="198808"/>
          <a:ext cx="9174234" cy="83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just" defTabSz="711200">
            <a:lnSpc>
              <a:spcPct val="90000"/>
            </a:lnSpc>
            <a:spcBef>
              <a:spcPct val="0"/>
            </a:spcBef>
            <a:spcAft>
              <a:spcPct val="35000"/>
            </a:spcAft>
            <a:buClr>
              <a:schemeClr val="dk1"/>
            </a:buClr>
            <a:buSzPts val="2000"/>
            <a:buNone/>
          </a:pPr>
          <a:r>
            <a:rPr lang="es-MX" sz="1600" b="1" kern="1200" dirty="0">
              <a:latin typeface="Arial" panose="020B0604020202020204" pitchFamily="34" charset="0"/>
              <a:cs typeface="Arial" panose="020B0604020202020204" pitchFamily="34" charset="0"/>
            </a:rPr>
            <a:t>1. </a:t>
          </a:r>
          <a:r>
            <a:rPr lang="es-MX" sz="1600" kern="1200" dirty="0">
              <a:latin typeface="Arial" panose="020B0604020202020204" pitchFamily="34" charset="0"/>
              <a:cs typeface="Arial" panose="020B0604020202020204" pitchFamily="34" charset="0"/>
            </a:rPr>
            <a:t>Estimar las medidas de frecuencia que permitan caracterizar en epidemiología los casos de intoxicaciones agudas por Hg.</a:t>
          </a:r>
          <a:endParaRPr lang="en-US" sz="1600" kern="1200" dirty="0">
            <a:latin typeface="Arial" panose="020B0604020202020204" pitchFamily="34" charset="0"/>
            <a:cs typeface="Arial" panose="020B0604020202020204" pitchFamily="34" charset="0"/>
          </a:endParaRPr>
        </a:p>
      </dsp:txBody>
      <dsp:txXfrm>
        <a:off x="509679" y="198808"/>
        <a:ext cx="9174234" cy="834021"/>
      </dsp:txXfrm>
    </dsp:sp>
    <dsp:sp modelId="{0EEA4AB2-E355-473A-9F65-EC1FE073105D}">
      <dsp:nvSpPr>
        <dsp:cNvPr id="0" name=""/>
        <dsp:cNvSpPr/>
      </dsp:nvSpPr>
      <dsp:spPr>
        <a:xfrm>
          <a:off x="509679" y="1032829"/>
          <a:ext cx="1223231" cy="203871"/>
        </a:xfrm>
        <a:prstGeom prst="parallelogram">
          <a:avLst>
            <a:gd name="adj" fmla="val 140840"/>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22099-D04A-4436-9192-899069719F00}">
      <dsp:nvSpPr>
        <dsp:cNvPr id="0" name=""/>
        <dsp:cNvSpPr/>
      </dsp:nvSpPr>
      <dsp:spPr>
        <a:xfrm>
          <a:off x="1804266" y="1032829"/>
          <a:ext cx="1223231" cy="203871"/>
        </a:xfrm>
        <a:prstGeom prst="parallelogram">
          <a:avLst>
            <a:gd name="adj" fmla="val 140840"/>
          </a:avLst>
        </a:prstGeom>
        <a:solidFill>
          <a:schemeClr val="accent3">
            <a:shade val="80000"/>
            <a:hueOff val="0"/>
            <a:satOff val="0"/>
            <a:lumOff val="955"/>
            <a:alphaOff val="0"/>
          </a:schemeClr>
        </a:solidFill>
        <a:ln w="12700" cap="flat" cmpd="sng" algn="ctr">
          <a:solidFill>
            <a:schemeClr val="accent3">
              <a:shade val="80000"/>
              <a:hueOff val="0"/>
              <a:satOff val="0"/>
              <a:lumOff val="9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5E351-43AB-4002-B9C7-B14104674E65}">
      <dsp:nvSpPr>
        <dsp:cNvPr id="0" name=""/>
        <dsp:cNvSpPr/>
      </dsp:nvSpPr>
      <dsp:spPr>
        <a:xfrm>
          <a:off x="3098852" y="1032829"/>
          <a:ext cx="1223231" cy="203871"/>
        </a:xfrm>
        <a:prstGeom prst="parallelogram">
          <a:avLst>
            <a:gd name="adj" fmla="val 140840"/>
          </a:avLst>
        </a:prstGeom>
        <a:solidFill>
          <a:schemeClr val="accent3">
            <a:shade val="80000"/>
            <a:hueOff val="0"/>
            <a:satOff val="0"/>
            <a:lumOff val="1909"/>
            <a:alphaOff val="0"/>
          </a:schemeClr>
        </a:solidFill>
        <a:ln w="12700" cap="flat" cmpd="sng" algn="ctr">
          <a:solidFill>
            <a:schemeClr val="accent3">
              <a:shade val="80000"/>
              <a:hueOff val="0"/>
              <a:satOff val="0"/>
              <a:lumOff val="1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4F75A-962A-4DD7-BA31-7B2D30EAAE52}">
      <dsp:nvSpPr>
        <dsp:cNvPr id="0" name=""/>
        <dsp:cNvSpPr/>
      </dsp:nvSpPr>
      <dsp:spPr>
        <a:xfrm>
          <a:off x="4393439" y="1032829"/>
          <a:ext cx="1223231" cy="203871"/>
        </a:xfrm>
        <a:prstGeom prst="parallelogram">
          <a:avLst>
            <a:gd name="adj" fmla="val 140840"/>
          </a:avLst>
        </a:prstGeom>
        <a:solidFill>
          <a:schemeClr val="accent3">
            <a:shade val="80000"/>
            <a:hueOff val="0"/>
            <a:satOff val="0"/>
            <a:lumOff val="2864"/>
            <a:alphaOff val="0"/>
          </a:schemeClr>
        </a:solidFill>
        <a:ln w="12700" cap="flat" cmpd="sng" algn="ctr">
          <a:solidFill>
            <a:schemeClr val="accent3">
              <a:shade val="80000"/>
              <a:hueOff val="0"/>
              <a:satOff val="0"/>
              <a:lumOff val="28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03617-150B-4B8D-99F7-3D22265797C0}">
      <dsp:nvSpPr>
        <dsp:cNvPr id="0" name=""/>
        <dsp:cNvSpPr/>
      </dsp:nvSpPr>
      <dsp:spPr>
        <a:xfrm>
          <a:off x="5688025" y="1032829"/>
          <a:ext cx="1223231" cy="203871"/>
        </a:xfrm>
        <a:prstGeom prst="parallelogram">
          <a:avLst>
            <a:gd name="adj" fmla="val 140840"/>
          </a:avLst>
        </a:prstGeom>
        <a:solidFill>
          <a:schemeClr val="accent3">
            <a:shade val="80000"/>
            <a:hueOff val="0"/>
            <a:satOff val="0"/>
            <a:lumOff val="3818"/>
            <a:alphaOff val="0"/>
          </a:schemeClr>
        </a:solidFill>
        <a:ln w="12700" cap="flat" cmpd="sng" algn="ctr">
          <a:solidFill>
            <a:schemeClr val="accent3">
              <a:shade val="80000"/>
              <a:hueOff val="0"/>
              <a:satOff val="0"/>
              <a:lumOff val="38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C9992-4896-43B2-A736-856C52042AE4}">
      <dsp:nvSpPr>
        <dsp:cNvPr id="0" name=""/>
        <dsp:cNvSpPr/>
      </dsp:nvSpPr>
      <dsp:spPr>
        <a:xfrm>
          <a:off x="6982611" y="1032829"/>
          <a:ext cx="1223231" cy="203871"/>
        </a:xfrm>
        <a:prstGeom prst="parallelogram">
          <a:avLst>
            <a:gd name="adj" fmla="val 140840"/>
          </a:avLst>
        </a:prstGeom>
        <a:solidFill>
          <a:schemeClr val="accent3">
            <a:shade val="80000"/>
            <a:hueOff val="0"/>
            <a:satOff val="0"/>
            <a:lumOff val="4773"/>
            <a:alphaOff val="0"/>
          </a:schemeClr>
        </a:solidFill>
        <a:ln w="12700" cap="flat" cmpd="sng" algn="ctr">
          <a:solidFill>
            <a:schemeClr val="accent3">
              <a:shade val="80000"/>
              <a:hueOff val="0"/>
              <a:satOff val="0"/>
              <a:lumOff val="47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88BEA-97E0-4793-8B3C-6C1BF1231210}">
      <dsp:nvSpPr>
        <dsp:cNvPr id="0" name=""/>
        <dsp:cNvSpPr/>
      </dsp:nvSpPr>
      <dsp:spPr>
        <a:xfrm>
          <a:off x="8277198" y="1032829"/>
          <a:ext cx="1223231" cy="203871"/>
        </a:xfrm>
        <a:prstGeom prst="parallelogram">
          <a:avLst>
            <a:gd name="adj" fmla="val 140840"/>
          </a:avLst>
        </a:prstGeom>
        <a:solidFill>
          <a:schemeClr val="accent3">
            <a:shade val="80000"/>
            <a:hueOff val="0"/>
            <a:satOff val="0"/>
            <a:lumOff val="5728"/>
            <a:alphaOff val="0"/>
          </a:schemeClr>
        </a:solidFill>
        <a:ln w="12700" cap="flat" cmpd="sng" algn="ctr">
          <a:solidFill>
            <a:schemeClr val="accent3">
              <a:shade val="80000"/>
              <a:hueOff val="0"/>
              <a:satOff val="0"/>
              <a:lumOff val="57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D434D-E595-4D84-A541-F4B6DC12A033}">
      <dsp:nvSpPr>
        <dsp:cNvPr id="0" name=""/>
        <dsp:cNvSpPr/>
      </dsp:nvSpPr>
      <dsp:spPr>
        <a:xfrm>
          <a:off x="509679" y="1309853"/>
          <a:ext cx="9174234" cy="83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just" defTabSz="711200">
            <a:lnSpc>
              <a:spcPct val="90000"/>
            </a:lnSpc>
            <a:spcBef>
              <a:spcPct val="0"/>
            </a:spcBef>
            <a:spcAft>
              <a:spcPct val="35000"/>
            </a:spcAft>
            <a:buClr>
              <a:schemeClr val="dk1"/>
            </a:buClr>
            <a:buSzPts val="2000"/>
            <a:buNone/>
          </a:pPr>
          <a:r>
            <a:rPr lang="es-MX" sz="1600" b="1" kern="1200" dirty="0">
              <a:latin typeface="Arial" panose="020B0604020202020204" pitchFamily="34" charset="0"/>
              <a:cs typeface="Arial" panose="020B0604020202020204" pitchFamily="34" charset="0"/>
            </a:rPr>
            <a:t>2.</a:t>
          </a:r>
          <a:r>
            <a:rPr lang="es-MX" sz="1600" kern="1200" dirty="0">
              <a:latin typeface="Arial" panose="020B0604020202020204" pitchFamily="34" charset="0"/>
              <a:cs typeface="Arial" panose="020B0604020202020204" pitchFamily="34" charset="0"/>
            </a:rPr>
            <a:t> Analizar la tendencia de las intoxicaciones agudas por Hg en el ámbito municipal, departamental y nacional.</a:t>
          </a:r>
          <a:endParaRPr lang="en-US" sz="1600" kern="1200" dirty="0">
            <a:latin typeface="Arial" panose="020B0604020202020204" pitchFamily="34" charset="0"/>
            <a:cs typeface="Arial" panose="020B0604020202020204" pitchFamily="34" charset="0"/>
          </a:endParaRPr>
        </a:p>
      </dsp:txBody>
      <dsp:txXfrm>
        <a:off x="509679" y="1309853"/>
        <a:ext cx="9174234" cy="834021"/>
      </dsp:txXfrm>
    </dsp:sp>
    <dsp:sp modelId="{A14C694A-B38D-4B43-89A6-6EF908E4D07C}">
      <dsp:nvSpPr>
        <dsp:cNvPr id="0" name=""/>
        <dsp:cNvSpPr/>
      </dsp:nvSpPr>
      <dsp:spPr>
        <a:xfrm>
          <a:off x="509679" y="2143874"/>
          <a:ext cx="1223231" cy="203871"/>
        </a:xfrm>
        <a:prstGeom prst="parallelogram">
          <a:avLst>
            <a:gd name="adj" fmla="val 140840"/>
          </a:avLst>
        </a:prstGeom>
        <a:solidFill>
          <a:schemeClr val="accent3">
            <a:shade val="80000"/>
            <a:hueOff val="0"/>
            <a:satOff val="0"/>
            <a:lumOff val="6682"/>
            <a:alphaOff val="0"/>
          </a:schemeClr>
        </a:solidFill>
        <a:ln w="12700" cap="flat" cmpd="sng" algn="ctr">
          <a:solidFill>
            <a:schemeClr val="accent3">
              <a:shade val="80000"/>
              <a:hueOff val="0"/>
              <a:satOff val="0"/>
              <a:lumOff val="66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C12D3-BBEC-4F97-A38C-B136A1711535}">
      <dsp:nvSpPr>
        <dsp:cNvPr id="0" name=""/>
        <dsp:cNvSpPr/>
      </dsp:nvSpPr>
      <dsp:spPr>
        <a:xfrm>
          <a:off x="1804266" y="2143874"/>
          <a:ext cx="1223231" cy="203871"/>
        </a:xfrm>
        <a:prstGeom prst="parallelogram">
          <a:avLst>
            <a:gd name="adj" fmla="val 140840"/>
          </a:avLst>
        </a:prstGeom>
        <a:solidFill>
          <a:schemeClr val="accent3">
            <a:shade val="80000"/>
            <a:hueOff val="0"/>
            <a:satOff val="0"/>
            <a:lumOff val="7637"/>
            <a:alphaOff val="0"/>
          </a:schemeClr>
        </a:solidFill>
        <a:ln w="12700" cap="flat" cmpd="sng" algn="ctr">
          <a:solidFill>
            <a:schemeClr val="accent3">
              <a:shade val="80000"/>
              <a:hueOff val="0"/>
              <a:satOff val="0"/>
              <a:lumOff val="7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E3E4E-EF86-4F08-A9F2-CC30B5D0F4BA}">
      <dsp:nvSpPr>
        <dsp:cNvPr id="0" name=""/>
        <dsp:cNvSpPr/>
      </dsp:nvSpPr>
      <dsp:spPr>
        <a:xfrm>
          <a:off x="3098852" y="2143874"/>
          <a:ext cx="1223231" cy="203871"/>
        </a:xfrm>
        <a:prstGeom prst="parallelogram">
          <a:avLst>
            <a:gd name="adj" fmla="val 140840"/>
          </a:avLst>
        </a:prstGeom>
        <a:solidFill>
          <a:schemeClr val="accent3">
            <a:shade val="80000"/>
            <a:hueOff val="0"/>
            <a:satOff val="0"/>
            <a:lumOff val="8591"/>
            <a:alphaOff val="0"/>
          </a:schemeClr>
        </a:solidFill>
        <a:ln w="12700" cap="flat" cmpd="sng" algn="ctr">
          <a:solidFill>
            <a:schemeClr val="accent3">
              <a:shade val="80000"/>
              <a:hueOff val="0"/>
              <a:satOff val="0"/>
              <a:lumOff val="85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41608-FD02-4E6D-81C4-F91D173C3FDD}">
      <dsp:nvSpPr>
        <dsp:cNvPr id="0" name=""/>
        <dsp:cNvSpPr/>
      </dsp:nvSpPr>
      <dsp:spPr>
        <a:xfrm>
          <a:off x="4393439" y="2143874"/>
          <a:ext cx="1223231" cy="203871"/>
        </a:xfrm>
        <a:prstGeom prst="parallelogram">
          <a:avLst>
            <a:gd name="adj" fmla="val 140840"/>
          </a:avLst>
        </a:prstGeom>
        <a:solidFill>
          <a:schemeClr val="accent3">
            <a:shade val="80000"/>
            <a:hueOff val="0"/>
            <a:satOff val="0"/>
            <a:lumOff val="9546"/>
            <a:alphaOff val="0"/>
          </a:schemeClr>
        </a:solidFill>
        <a:ln w="12700" cap="flat" cmpd="sng" algn="ctr">
          <a:solidFill>
            <a:schemeClr val="accent3">
              <a:shade val="80000"/>
              <a:hueOff val="0"/>
              <a:satOff val="0"/>
              <a:lumOff val="95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F95C3-0510-4619-AF98-6C085D12BF9D}">
      <dsp:nvSpPr>
        <dsp:cNvPr id="0" name=""/>
        <dsp:cNvSpPr/>
      </dsp:nvSpPr>
      <dsp:spPr>
        <a:xfrm>
          <a:off x="5688025" y="2143874"/>
          <a:ext cx="1223231" cy="203871"/>
        </a:xfrm>
        <a:prstGeom prst="parallelogram">
          <a:avLst>
            <a:gd name="adj" fmla="val 140840"/>
          </a:avLst>
        </a:prstGeom>
        <a:solidFill>
          <a:schemeClr val="accent3">
            <a:shade val="80000"/>
            <a:hueOff val="0"/>
            <a:satOff val="0"/>
            <a:lumOff val="10501"/>
            <a:alphaOff val="0"/>
          </a:schemeClr>
        </a:solidFill>
        <a:ln w="12700" cap="flat" cmpd="sng" algn="ctr">
          <a:solidFill>
            <a:schemeClr val="accent3">
              <a:shade val="80000"/>
              <a:hueOff val="0"/>
              <a:satOff val="0"/>
              <a:lumOff val="105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4273C-E503-4FC3-9978-1353B2EB451A}">
      <dsp:nvSpPr>
        <dsp:cNvPr id="0" name=""/>
        <dsp:cNvSpPr/>
      </dsp:nvSpPr>
      <dsp:spPr>
        <a:xfrm>
          <a:off x="6982611" y="2143874"/>
          <a:ext cx="1223231" cy="203871"/>
        </a:xfrm>
        <a:prstGeom prst="parallelogram">
          <a:avLst>
            <a:gd name="adj" fmla="val 140840"/>
          </a:avLst>
        </a:prstGeom>
        <a:solidFill>
          <a:schemeClr val="accent3">
            <a:shade val="80000"/>
            <a:hueOff val="0"/>
            <a:satOff val="0"/>
            <a:lumOff val="11455"/>
            <a:alphaOff val="0"/>
          </a:schemeClr>
        </a:solidFill>
        <a:ln w="12700" cap="flat" cmpd="sng" algn="ctr">
          <a:solidFill>
            <a:schemeClr val="accent3">
              <a:shade val="80000"/>
              <a:hueOff val="0"/>
              <a:satOff val="0"/>
              <a:lumOff val="114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F95DB-5594-4051-8ADA-85545C7AE7C0}">
      <dsp:nvSpPr>
        <dsp:cNvPr id="0" name=""/>
        <dsp:cNvSpPr/>
      </dsp:nvSpPr>
      <dsp:spPr>
        <a:xfrm>
          <a:off x="8277198" y="2143874"/>
          <a:ext cx="1223231" cy="203871"/>
        </a:xfrm>
        <a:prstGeom prst="parallelogram">
          <a:avLst>
            <a:gd name="adj" fmla="val 140840"/>
          </a:avLst>
        </a:prstGeom>
        <a:solidFill>
          <a:schemeClr val="accent3">
            <a:shade val="80000"/>
            <a:hueOff val="0"/>
            <a:satOff val="0"/>
            <a:lumOff val="12410"/>
            <a:alphaOff val="0"/>
          </a:schemeClr>
        </a:solidFill>
        <a:ln w="12700" cap="flat" cmpd="sng" algn="ctr">
          <a:solidFill>
            <a:schemeClr val="accent3">
              <a:shade val="80000"/>
              <a:hueOff val="0"/>
              <a:satOff val="0"/>
              <a:lumOff val="124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4B048-5CC1-4D67-AA38-942E9FB81272}">
      <dsp:nvSpPr>
        <dsp:cNvPr id="0" name=""/>
        <dsp:cNvSpPr/>
      </dsp:nvSpPr>
      <dsp:spPr>
        <a:xfrm>
          <a:off x="509679" y="2420898"/>
          <a:ext cx="9174234" cy="83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just"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3. </a:t>
          </a:r>
          <a:r>
            <a:rPr lang="es-MX" sz="1600" kern="1200" dirty="0">
              <a:latin typeface="Arial" panose="020B0604020202020204" pitchFamily="34" charset="0"/>
              <a:cs typeface="Arial" panose="020B0604020202020204" pitchFamily="34" charset="0"/>
            </a:rPr>
            <a:t>Identificar las situaciones de alerta y brotes de intoxicaciones por Hg en el país.</a:t>
          </a:r>
          <a:endParaRPr lang="en-US" sz="1600" kern="1200" dirty="0">
            <a:latin typeface="Arial" panose="020B0604020202020204" pitchFamily="34" charset="0"/>
            <a:cs typeface="Arial" panose="020B0604020202020204" pitchFamily="34" charset="0"/>
          </a:endParaRPr>
        </a:p>
      </dsp:txBody>
      <dsp:txXfrm>
        <a:off x="509679" y="2420898"/>
        <a:ext cx="9174234" cy="834021"/>
      </dsp:txXfrm>
    </dsp:sp>
    <dsp:sp modelId="{7E8C5DF6-379E-4AC2-BF21-84D3DA53483C}">
      <dsp:nvSpPr>
        <dsp:cNvPr id="0" name=""/>
        <dsp:cNvSpPr/>
      </dsp:nvSpPr>
      <dsp:spPr>
        <a:xfrm>
          <a:off x="509679" y="3254919"/>
          <a:ext cx="1223231" cy="203871"/>
        </a:xfrm>
        <a:prstGeom prst="parallelogram">
          <a:avLst>
            <a:gd name="adj" fmla="val 140840"/>
          </a:avLst>
        </a:prstGeom>
        <a:solidFill>
          <a:schemeClr val="accent3">
            <a:shade val="80000"/>
            <a:hueOff val="0"/>
            <a:satOff val="0"/>
            <a:lumOff val="13364"/>
            <a:alphaOff val="0"/>
          </a:schemeClr>
        </a:solidFill>
        <a:ln w="12700" cap="flat" cmpd="sng" algn="ctr">
          <a:solidFill>
            <a:schemeClr val="accent3">
              <a:shade val="80000"/>
              <a:hueOff val="0"/>
              <a:satOff val="0"/>
              <a:lumOff val="133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AC140-0200-4C63-90E4-259AC8366BF4}">
      <dsp:nvSpPr>
        <dsp:cNvPr id="0" name=""/>
        <dsp:cNvSpPr/>
      </dsp:nvSpPr>
      <dsp:spPr>
        <a:xfrm>
          <a:off x="1804266" y="3254919"/>
          <a:ext cx="1223231" cy="203871"/>
        </a:xfrm>
        <a:prstGeom prst="parallelogram">
          <a:avLst>
            <a:gd name="adj" fmla="val 140840"/>
          </a:avLst>
        </a:prstGeom>
        <a:solidFill>
          <a:schemeClr val="accent3">
            <a:shade val="80000"/>
            <a:hueOff val="0"/>
            <a:satOff val="0"/>
            <a:lumOff val="14319"/>
            <a:alphaOff val="0"/>
          </a:schemeClr>
        </a:solidFill>
        <a:ln w="12700" cap="flat" cmpd="sng" algn="ctr">
          <a:solidFill>
            <a:schemeClr val="accent3">
              <a:shade val="80000"/>
              <a:hueOff val="0"/>
              <a:satOff val="0"/>
              <a:lumOff val="14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52BC9-79FB-4B30-87FE-C4BFCB3ABDF6}">
      <dsp:nvSpPr>
        <dsp:cNvPr id="0" name=""/>
        <dsp:cNvSpPr/>
      </dsp:nvSpPr>
      <dsp:spPr>
        <a:xfrm>
          <a:off x="3098852" y="3254919"/>
          <a:ext cx="1223231" cy="203871"/>
        </a:xfrm>
        <a:prstGeom prst="parallelogram">
          <a:avLst>
            <a:gd name="adj" fmla="val 140840"/>
          </a:avLst>
        </a:prstGeom>
        <a:solidFill>
          <a:schemeClr val="accent3">
            <a:shade val="80000"/>
            <a:hueOff val="0"/>
            <a:satOff val="0"/>
            <a:lumOff val="15274"/>
            <a:alphaOff val="0"/>
          </a:schemeClr>
        </a:solidFill>
        <a:ln w="12700" cap="flat" cmpd="sng" algn="ctr">
          <a:solidFill>
            <a:schemeClr val="accent3">
              <a:shade val="80000"/>
              <a:hueOff val="0"/>
              <a:satOff val="0"/>
              <a:lumOff val="15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2F529-FDEA-452E-9775-9B553AF4489E}">
      <dsp:nvSpPr>
        <dsp:cNvPr id="0" name=""/>
        <dsp:cNvSpPr/>
      </dsp:nvSpPr>
      <dsp:spPr>
        <a:xfrm>
          <a:off x="4393439" y="3254919"/>
          <a:ext cx="1223231" cy="203871"/>
        </a:xfrm>
        <a:prstGeom prst="parallelogram">
          <a:avLst>
            <a:gd name="adj" fmla="val 140840"/>
          </a:avLst>
        </a:prstGeom>
        <a:solidFill>
          <a:schemeClr val="accent3">
            <a:shade val="80000"/>
            <a:hueOff val="0"/>
            <a:satOff val="0"/>
            <a:lumOff val="16228"/>
            <a:alphaOff val="0"/>
          </a:schemeClr>
        </a:solidFill>
        <a:ln w="12700" cap="flat" cmpd="sng" algn="ctr">
          <a:solidFill>
            <a:schemeClr val="accent3">
              <a:shade val="80000"/>
              <a:hueOff val="0"/>
              <a:satOff val="0"/>
              <a:lumOff val="162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2494D-F88D-4CA9-9FB0-FA1EC95E5EB9}">
      <dsp:nvSpPr>
        <dsp:cNvPr id="0" name=""/>
        <dsp:cNvSpPr/>
      </dsp:nvSpPr>
      <dsp:spPr>
        <a:xfrm>
          <a:off x="5688025" y="3254919"/>
          <a:ext cx="1223231" cy="203871"/>
        </a:xfrm>
        <a:prstGeom prst="parallelogram">
          <a:avLst>
            <a:gd name="adj" fmla="val 140840"/>
          </a:avLst>
        </a:prstGeom>
        <a:solidFill>
          <a:schemeClr val="accent3">
            <a:shade val="80000"/>
            <a:hueOff val="0"/>
            <a:satOff val="0"/>
            <a:lumOff val="17183"/>
            <a:alphaOff val="0"/>
          </a:schemeClr>
        </a:solidFill>
        <a:ln w="12700" cap="flat" cmpd="sng" algn="ctr">
          <a:solidFill>
            <a:schemeClr val="accent3">
              <a:shade val="80000"/>
              <a:hueOff val="0"/>
              <a:satOff val="0"/>
              <a:lumOff val="171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DD873-67CA-4F7C-8D52-E2F8EE26576C}">
      <dsp:nvSpPr>
        <dsp:cNvPr id="0" name=""/>
        <dsp:cNvSpPr/>
      </dsp:nvSpPr>
      <dsp:spPr>
        <a:xfrm>
          <a:off x="6982611" y="3254919"/>
          <a:ext cx="1223231" cy="203871"/>
        </a:xfrm>
        <a:prstGeom prst="parallelogram">
          <a:avLst>
            <a:gd name="adj" fmla="val 140840"/>
          </a:avLst>
        </a:prstGeom>
        <a:solidFill>
          <a:schemeClr val="accent3">
            <a:shade val="80000"/>
            <a:hueOff val="0"/>
            <a:satOff val="0"/>
            <a:lumOff val="18137"/>
            <a:alphaOff val="0"/>
          </a:schemeClr>
        </a:solidFill>
        <a:ln w="12700" cap="flat" cmpd="sng" algn="ctr">
          <a:solidFill>
            <a:schemeClr val="accent3">
              <a:shade val="80000"/>
              <a:hueOff val="0"/>
              <a:satOff val="0"/>
              <a:lumOff val="18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C4F57-3F7C-4542-9A7A-F6EFCD820B10}">
      <dsp:nvSpPr>
        <dsp:cNvPr id="0" name=""/>
        <dsp:cNvSpPr/>
      </dsp:nvSpPr>
      <dsp:spPr>
        <a:xfrm>
          <a:off x="8277198" y="3254919"/>
          <a:ext cx="1223231" cy="203871"/>
        </a:xfrm>
        <a:prstGeom prst="parallelogram">
          <a:avLst>
            <a:gd name="adj" fmla="val 140840"/>
          </a:avLst>
        </a:prstGeom>
        <a:solidFill>
          <a:schemeClr val="accent3">
            <a:shade val="80000"/>
            <a:hueOff val="0"/>
            <a:satOff val="0"/>
            <a:lumOff val="19092"/>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9DE4B-5BE6-4949-A0B9-FF8141AFBE59}">
      <dsp:nvSpPr>
        <dsp:cNvPr id="0" name=""/>
        <dsp:cNvSpPr/>
      </dsp:nvSpPr>
      <dsp:spPr>
        <a:xfrm>
          <a:off x="3903176" y="1199279"/>
          <a:ext cx="1534497" cy="1534685"/>
        </a:xfrm>
        <a:prstGeom prst="ellipse">
          <a:avLst/>
        </a:prstGeom>
        <a:solidFill>
          <a:srgbClr val="FFC00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AF101E-3688-4E54-9371-B38D1E828C52}">
      <dsp:nvSpPr>
        <dsp:cNvPr id="0" name=""/>
        <dsp:cNvSpPr/>
      </dsp:nvSpPr>
      <dsp:spPr>
        <a:xfrm>
          <a:off x="3650439" y="-1453"/>
          <a:ext cx="2039971" cy="9467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000000">
                  <a:hueOff val="0"/>
                  <a:satOff val="0"/>
                  <a:lumOff val="0"/>
                  <a:alphaOff val="0"/>
                </a:srgbClr>
              </a:solidFill>
              <a:latin typeface="Arial"/>
              <a:ea typeface="+mn-ea"/>
              <a:cs typeface="Calibri"/>
              <a:sym typeface="Calibri"/>
            </a:rPr>
            <a:t>Fichas de notificación epidemiológicas </a:t>
          </a:r>
          <a:endParaRPr lang="en-US" sz="1600" kern="1200" dirty="0">
            <a:solidFill>
              <a:srgbClr val="000000">
                <a:hueOff val="0"/>
                <a:satOff val="0"/>
                <a:lumOff val="0"/>
                <a:alphaOff val="0"/>
              </a:srgbClr>
            </a:solidFill>
            <a:latin typeface="Arial"/>
            <a:ea typeface="+mn-ea"/>
            <a:cs typeface="+mn-cs"/>
          </a:endParaRPr>
        </a:p>
      </dsp:txBody>
      <dsp:txXfrm>
        <a:off x="3650439" y="-1453"/>
        <a:ext cx="2039971" cy="946762"/>
      </dsp:txXfrm>
    </dsp:sp>
    <dsp:sp modelId="{0CA51A98-294C-4034-9AA4-5781A4321A88}">
      <dsp:nvSpPr>
        <dsp:cNvPr id="0" name=""/>
        <dsp:cNvSpPr/>
      </dsp:nvSpPr>
      <dsp:spPr>
        <a:xfrm>
          <a:off x="4353295" y="1415697"/>
          <a:ext cx="1534497" cy="1534685"/>
        </a:xfrm>
        <a:prstGeom prst="ellipse">
          <a:avLst/>
        </a:prstGeom>
        <a:solidFill>
          <a:srgbClr val="FFC000">
            <a:alpha val="50000"/>
            <a:hueOff val="1633482"/>
            <a:satOff val="-6796"/>
            <a:lumOff val="1601"/>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679CED8-1E33-496B-9F9B-21210D65E887}">
      <dsp:nvSpPr>
        <dsp:cNvPr id="0" name=""/>
        <dsp:cNvSpPr/>
      </dsp:nvSpPr>
      <dsp:spPr>
        <a:xfrm>
          <a:off x="5890254" y="855333"/>
          <a:ext cx="2035956" cy="11150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000000">
                  <a:hueOff val="0"/>
                  <a:satOff val="0"/>
                  <a:lumOff val="0"/>
                  <a:alphaOff val="0"/>
                </a:srgbClr>
              </a:solidFill>
              <a:latin typeface="Arial"/>
              <a:ea typeface="+mn-ea"/>
              <a:cs typeface="Calibri"/>
              <a:sym typeface="Calibri"/>
            </a:rPr>
            <a:t> Registros Individuales de Prestación de Servicios - RIPS </a:t>
          </a:r>
          <a:endParaRPr lang="en-US" sz="1600" kern="1200" dirty="0">
            <a:solidFill>
              <a:srgbClr val="000000">
                <a:hueOff val="0"/>
                <a:satOff val="0"/>
                <a:lumOff val="0"/>
                <a:alphaOff val="0"/>
              </a:srgbClr>
            </a:solidFill>
            <a:latin typeface="Arial"/>
            <a:ea typeface="+mn-ea"/>
            <a:cs typeface="+mn-cs"/>
          </a:endParaRPr>
        </a:p>
      </dsp:txBody>
      <dsp:txXfrm>
        <a:off x="5890254" y="855333"/>
        <a:ext cx="2035956" cy="1115081"/>
      </dsp:txXfrm>
    </dsp:sp>
    <dsp:sp modelId="{0A099F27-AAD9-4E26-A8A1-AAA9D9412956}">
      <dsp:nvSpPr>
        <dsp:cNvPr id="0" name=""/>
        <dsp:cNvSpPr/>
      </dsp:nvSpPr>
      <dsp:spPr>
        <a:xfrm>
          <a:off x="4463907" y="1902637"/>
          <a:ext cx="1534497" cy="1534685"/>
        </a:xfrm>
        <a:prstGeom prst="ellipse">
          <a:avLst/>
        </a:prstGeom>
        <a:solidFill>
          <a:srgbClr val="FFC000">
            <a:alpha val="50000"/>
            <a:hueOff val="3266964"/>
            <a:satOff val="-13592"/>
            <a:lumOff val="320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29FC294-1E74-4800-9E1E-8182FBA6DBCA}">
      <dsp:nvSpPr>
        <dsp:cNvPr id="0" name=""/>
        <dsp:cNvSpPr/>
      </dsp:nvSpPr>
      <dsp:spPr>
        <a:xfrm>
          <a:off x="6282721" y="2212879"/>
          <a:ext cx="1630403" cy="11056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000000">
                  <a:hueOff val="0"/>
                  <a:satOff val="0"/>
                  <a:lumOff val="0"/>
                  <a:alphaOff val="0"/>
                </a:srgbClr>
              </a:solidFill>
              <a:latin typeface="Arial"/>
              <a:ea typeface="+mn-ea"/>
              <a:cs typeface="Calibri"/>
              <a:sym typeface="Calibri"/>
            </a:rPr>
            <a:t>Historias clínicas y epicrisis</a:t>
          </a:r>
          <a:endParaRPr lang="en-US" sz="1600" kern="1200" dirty="0">
            <a:solidFill>
              <a:srgbClr val="000000">
                <a:hueOff val="0"/>
                <a:satOff val="0"/>
                <a:lumOff val="0"/>
                <a:alphaOff val="0"/>
              </a:srgbClr>
            </a:solidFill>
            <a:latin typeface="Arial"/>
            <a:ea typeface="+mn-ea"/>
            <a:cs typeface="+mn-cs"/>
          </a:endParaRPr>
        </a:p>
      </dsp:txBody>
      <dsp:txXfrm>
        <a:off x="6282721" y="2212879"/>
        <a:ext cx="1630403" cy="1105613"/>
      </dsp:txXfrm>
    </dsp:sp>
    <dsp:sp modelId="{5D0C299B-80DA-41A7-B8C9-BD605A7F213C}">
      <dsp:nvSpPr>
        <dsp:cNvPr id="0" name=""/>
        <dsp:cNvSpPr/>
      </dsp:nvSpPr>
      <dsp:spPr>
        <a:xfrm>
          <a:off x="4152532" y="2293131"/>
          <a:ext cx="1534497" cy="1534685"/>
        </a:xfrm>
        <a:prstGeom prst="ellipse">
          <a:avLst/>
        </a:prstGeom>
        <a:solidFill>
          <a:srgbClr val="FFC000">
            <a:alpha val="50000"/>
            <a:hueOff val="4900445"/>
            <a:satOff val="-20388"/>
            <a:lumOff val="480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BC59E80-A446-406C-891B-7F5FF2FFD060}">
      <dsp:nvSpPr>
        <dsp:cNvPr id="0" name=""/>
        <dsp:cNvSpPr/>
      </dsp:nvSpPr>
      <dsp:spPr>
        <a:xfrm>
          <a:off x="5533579" y="3694672"/>
          <a:ext cx="1758277" cy="10115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a:solidFill>
                <a:srgbClr val="000000">
                  <a:hueOff val="0"/>
                  <a:satOff val="0"/>
                  <a:lumOff val="0"/>
                  <a:alphaOff val="0"/>
                </a:srgbClr>
              </a:solidFill>
              <a:latin typeface="Arial"/>
              <a:ea typeface="+mn-ea"/>
              <a:cs typeface="Calibri"/>
              <a:sym typeface="Calibri"/>
            </a:rPr>
            <a:t>Reportes de laboratorio</a:t>
          </a:r>
          <a:endParaRPr lang="en-US" sz="1600" kern="1200" dirty="0">
            <a:solidFill>
              <a:srgbClr val="000000">
                <a:hueOff val="0"/>
                <a:satOff val="0"/>
                <a:lumOff val="0"/>
                <a:alphaOff val="0"/>
              </a:srgbClr>
            </a:solidFill>
            <a:latin typeface="Arial"/>
            <a:ea typeface="+mn-ea"/>
            <a:cs typeface="+mn-cs"/>
          </a:endParaRPr>
        </a:p>
      </dsp:txBody>
      <dsp:txXfrm>
        <a:off x="5533579" y="3694672"/>
        <a:ext cx="1758277" cy="1011518"/>
      </dsp:txXfrm>
    </dsp:sp>
    <dsp:sp modelId="{B5847376-7E96-4051-81A8-84A3C779320B}">
      <dsp:nvSpPr>
        <dsp:cNvPr id="0" name=""/>
        <dsp:cNvSpPr/>
      </dsp:nvSpPr>
      <dsp:spPr>
        <a:xfrm>
          <a:off x="3653820" y="2293131"/>
          <a:ext cx="1534497" cy="1534685"/>
        </a:xfrm>
        <a:prstGeom prst="ellipse">
          <a:avLst/>
        </a:prstGeom>
        <a:solidFill>
          <a:srgbClr val="FFC000">
            <a:alpha val="50000"/>
            <a:hueOff val="6533927"/>
            <a:satOff val="-27185"/>
            <a:lumOff val="640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1DE63C-D5A9-4EED-9508-7F9FBA1A2E30}">
      <dsp:nvSpPr>
        <dsp:cNvPr id="0" name=""/>
        <dsp:cNvSpPr/>
      </dsp:nvSpPr>
      <dsp:spPr>
        <a:xfrm>
          <a:off x="2048992" y="3694672"/>
          <a:ext cx="1758277" cy="10115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a:solidFill>
                <a:srgbClr val="000000">
                  <a:hueOff val="0"/>
                  <a:satOff val="0"/>
                  <a:lumOff val="0"/>
                  <a:alphaOff val="0"/>
                </a:srgbClr>
              </a:solidFill>
              <a:latin typeface="Arial"/>
              <a:ea typeface="+mn-ea"/>
              <a:cs typeface="Calibri"/>
              <a:sym typeface="Calibri"/>
            </a:rPr>
            <a:t>Certificados de defunción</a:t>
          </a:r>
          <a:endParaRPr lang="en-US" sz="1600" kern="1200" dirty="0">
            <a:solidFill>
              <a:srgbClr val="000000">
                <a:hueOff val="0"/>
                <a:satOff val="0"/>
                <a:lumOff val="0"/>
                <a:alphaOff val="0"/>
              </a:srgbClr>
            </a:solidFill>
            <a:latin typeface="Arial"/>
            <a:ea typeface="+mn-ea"/>
            <a:cs typeface="+mn-cs"/>
          </a:endParaRPr>
        </a:p>
      </dsp:txBody>
      <dsp:txXfrm>
        <a:off x="2048992" y="3694672"/>
        <a:ext cx="1758277" cy="1011518"/>
      </dsp:txXfrm>
    </dsp:sp>
    <dsp:sp modelId="{4A0FFF7A-56E3-45B6-8A54-369AE0238E08}">
      <dsp:nvSpPr>
        <dsp:cNvPr id="0" name=""/>
        <dsp:cNvSpPr/>
      </dsp:nvSpPr>
      <dsp:spPr>
        <a:xfrm>
          <a:off x="3342445" y="1902637"/>
          <a:ext cx="1534497" cy="1534685"/>
        </a:xfrm>
        <a:prstGeom prst="ellipse">
          <a:avLst/>
        </a:prstGeom>
        <a:solidFill>
          <a:srgbClr val="FFC000">
            <a:alpha val="50000"/>
            <a:hueOff val="8167408"/>
            <a:satOff val="-33981"/>
            <a:lumOff val="8007"/>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04399E1-F9FB-47CD-98B7-C8961336954F}">
      <dsp:nvSpPr>
        <dsp:cNvPr id="0" name=""/>
        <dsp:cNvSpPr/>
      </dsp:nvSpPr>
      <dsp:spPr>
        <a:xfrm>
          <a:off x="944368" y="2214819"/>
          <a:ext cx="2291580" cy="11013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000000">
                  <a:hueOff val="0"/>
                  <a:satOff val="0"/>
                  <a:lumOff val="0"/>
                  <a:alphaOff val="0"/>
                </a:srgbClr>
              </a:solidFill>
              <a:latin typeface="Arial"/>
              <a:ea typeface="+mn-ea"/>
              <a:cs typeface="Calibri"/>
              <a:sym typeface="Calibri"/>
            </a:rPr>
            <a:t>Reportes de investigación de casos y de brotes previos</a:t>
          </a:r>
          <a:endParaRPr lang="en-US" sz="1600" kern="1200" dirty="0">
            <a:solidFill>
              <a:srgbClr val="000000">
                <a:hueOff val="0"/>
                <a:satOff val="0"/>
                <a:lumOff val="0"/>
                <a:alphaOff val="0"/>
              </a:srgbClr>
            </a:solidFill>
            <a:latin typeface="Arial"/>
            <a:ea typeface="+mn-ea"/>
            <a:cs typeface="+mn-cs"/>
          </a:endParaRPr>
        </a:p>
      </dsp:txBody>
      <dsp:txXfrm>
        <a:off x="944368" y="2214819"/>
        <a:ext cx="2291580" cy="1101334"/>
      </dsp:txXfrm>
    </dsp:sp>
    <dsp:sp modelId="{44386E9D-914E-45BA-BD31-5B356742DA08}">
      <dsp:nvSpPr>
        <dsp:cNvPr id="0" name=""/>
        <dsp:cNvSpPr/>
      </dsp:nvSpPr>
      <dsp:spPr>
        <a:xfrm>
          <a:off x="3453057" y="1415697"/>
          <a:ext cx="1534497" cy="1534685"/>
        </a:xfrm>
        <a:prstGeom prst="ellipse">
          <a:avLst/>
        </a:prstGeom>
        <a:solidFill>
          <a:srgbClr val="FFC000">
            <a:alpha val="50000"/>
            <a:hueOff val="9800891"/>
            <a:satOff val="-40777"/>
            <a:lumOff val="9608"/>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524F2E-D025-4915-9EE8-00435945DD6E}">
      <dsp:nvSpPr>
        <dsp:cNvPr id="0" name=""/>
        <dsp:cNvSpPr/>
      </dsp:nvSpPr>
      <dsp:spPr>
        <a:xfrm>
          <a:off x="1365906" y="885883"/>
          <a:ext cx="2133421" cy="10539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000000">
                  <a:hueOff val="0"/>
                  <a:satOff val="0"/>
                  <a:lumOff val="0"/>
                  <a:alphaOff val="0"/>
                </a:srgbClr>
              </a:solidFill>
              <a:latin typeface="Arial"/>
              <a:ea typeface="+mn-ea"/>
              <a:cs typeface="Calibri"/>
              <a:sym typeface="Calibri"/>
            </a:rPr>
            <a:t>Reportes de promotores de salud y líderes comunitarios</a:t>
          </a:r>
          <a:endParaRPr lang="en-US" sz="1600" kern="1200" dirty="0">
            <a:solidFill>
              <a:srgbClr val="000000">
                <a:hueOff val="0"/>
                <a:satOff val="0"/>
                <a:lumOff val="0"/>
                <a:alphaOff val="0"/>
              </a:srgbClr>
            </a:solidFill>
            <a:latin typeface="Arial"/>
            <a:ea typeface="+mn-ea"/>
            <a:cs typeface="+mn-cs"/>
          </a:endParaRPr>
        </a:p>
      </dsp:txBody>
      <dsp:txXfrm>
        <a:off x="1365906" y="885883"/>
        <a:ext cx="2133421" cy="1053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B9B5-BE7A-42C3-A56A-2016D2A9B07D}">
      <dsp:nvSpPr>
        <dsp:cNvPr id="0" name=""/>
        <dsp:cNvSpPr/>
      </dsp:nvSpPr>
      <dsp:spPr>
        <a:xfrm>
          <a:off x="0" y="95246"/>
          <a:ext cx="10854813" cy="4742207"/>
        </a:xfrm>
        <a:prstGeom prst="leftRightRibbon">
          <a:avLst/>
        </a:prstGeom>
        <a:solidFill>
          <a:srgbClr val="70AD47">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2742B-6987-4C2C-BA15-BB67AA24B9A7}">
      <dsp:nvSpPr>
        <dsp:cNvPr id="0" name=""/>
        <dsp:cNvSpPr/>
      </dsp:nvSpPr>
      <dsp:spPr>
        <a:xfrm>
          <a:off x="1145520" y="1068534"/>
          <a:ext cx="3865753" cy="21275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just" defTabSz="711200">
            <a:lnSpc>
              <a:spcPct val="90000"/>
            </a:lnSpc>
            <a:spcBef>
              <a:spcPct val="0"/>
            </a:spcBef>
            <a:spcAft>
              <a:spcPts val="600"/>
            </a:spcAft>
            <a:buNone/>
          </a:pPr>
          <a:r>
            <a:rPr lang="es-MX" sz="1600" kern="1200" dirty="0">
              <a:solidFill>
                <a:schemeClr val="tx1"/>
              </a:solidFill>
              <a:latin typeface="Arial"/>
              <a:ea typeface="+mn-ea"/>
              <a:cs typeface="+mn-cs"/>
            </a:rPr>
            <a:t>Estado que se declara con anterioridad a la manifestación de un evento peligroso como la intoxicación masiva de personas por exposición al Hg, con base en el monitoreo del comportamiento del respectivo fenómeno en mediciones ambientales, de alimentos y de personas en forma periódica.</a:t>
          </a:r>
          <a:endParaRPr lang="en-US" sz="1500" kern="1200" dirty="0">
            <a:solidFill>
              <a:schemeClr val="tx1"/>
            </a:solidFill>
            <a:latin typeface="Arial"/>
            <a:ea typeface="+mn-ea"/>
            <a:cs typeface="+mn-cs"/>
          </a:endParaRPr>
        </a:p>
      </dsp:txBody>
      <dsp:txXfrm>
        <a:off x="1145520" y="1068534"/>
        <a:ext cx="3865753" cy="2127543"/>
      </dsp:txXfrm>
    </dsp:sp>
    <dsp:sp modelId="{022853A9-792A-450C-A48E-12171D66DE54}">
      <dsp:nvSpPr>
        <dsp:cNvPr id="0" name=""/>
        <dsp:cNvSpPr/>
      </dsp:nvSpPr>
      <dsp:spPr>
        <a:xfrm>
          <a:off x="5427406" y="1793708"/>
          <a:ext cx="4233377" cy="21275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just" defTabSz="711200">
            <a:lnSpc>
              <a:spcPct val="100000"/>
            </a:lnSpc>
            <a:spcBef>
              <a:spcPct val="0"/>
            </a:spcBef>
            <a:spcAft>
              <a:spcPts val="1000"/>
            </a:spcAft>
            <a:buNone/>
          </a:pPr>
          <a:r>
            <a:rPr lang="es-MX" sz="1600" kern="1200" dirty="0">
              <a:solidFill>
                <a:schemeClr val="tx1"/>
              </a:solidFill>
              <a:latin typeface="Arial"/>
              <a:ea typeface="+mn-ea"/>
              <a:cs typeface="+mn-cs"/>
            </a:rPr>
            <a:t>Las intoxicaciones ocasionadas por contacto con Hg se identifican como alertas sanitarias debido al daño físico irreversible que generan y que pueden ocasionar al individuo incluyendo la muerte</a:t>
          </a:r>
          <a:r>
            <a:rPr lang="es-MX" sz="2400" kern="1200" dirty="0">
              <a:solidFill>
                <a:schemeClr val="tx1"/>
              </a:solidFill>
              <a:latin typeface="Arial"/>
              <a:ea typeface="+mn-ea"/>
              <a:cs typeface="+mn-cs"/>
            </a:rPr>
            <a:t>.</a:t>
          </a:r>
          <a:endParaRPr lang="en-US" sz="2400" kern="1200" dirty="0">
            <a:solidFill>
              <a:schemeClr val="tx1"/>
            </a:solidFill>
            <a:latin typeface="Arial"/>
            <a:ea typeface="+mn-ea"/>
            <a:cs typeface="+mn-cs"/>
          </a:endParaRPr>
        </a:p>
      </dsp:txBody>
      <dsp:txXfrm>
        <a:off x="5427406" y="1793708"/>
        <a:ext cx="4233377" cy="2127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3FA2A-EE1B-40A5-AA39-3B9E18D9323F}">
      <dsp:nvSpPr>
        <dsp:cNvPr id="0" name=""/>
        <dsp:cNvSpPr/>
      </dsp:nvSpPr>
      <dsp:spPr>
        <a:xfrm>
          <a:off x="1519083" y="0"/>
          <a:ext cx="4557251" cy="455725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AC34A-49C6-4BA9-97F1-3ED5670D5028}">
      <dsp:nvSpPr>
        <dsp:cNvPr id="0" name=""/>
        <dsp:cNvSpPr/>
      </dsp:nvSpPr>
      <dsp:spPr>
        <a:xfrm>
          <a:off x="1792564" y="242655"/>
          <a:ext cx="1868381" cy="19300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000000"/>
            </a:buClr>
            <a:buSzPts val="2500"/>
            <a:buNone/>
          </a:pPr>
          <a:r>
            <a:rPr lang="es-MX" sz="1500" kern="1200" dirty="0">
              <a:solidFill>
                <a:schemeClr val="tx1"/>
              </a:solidFill>
              <a:latin typeface="Arial"/>
              <a:ea typeface="+mn-ea"/>
              <a:cs typeface="+mn-cs"/>
            </a:rPr>
            <a:t>Detectar oportunamente condiciones de riesgo ambiental, ocupacional y  accidental de la población por causa del Hg.</a:t>
          </a:r>
          <a:endParaRPr lang="en-US" sz="1500" kern="1200" dirty="0">
            <a:solidFill>
              <a:schemeClr val="tx1"/>
            </a:solidFill>
            <a:latin typeface="Arial"/>
            <a:ea typeface="+mn-ea"/>
            <a:cs typeface="+mn-cs"/>
          </a:endParaRPr>
        </a:p>
      </dsp:txBody>
      <dsp:txXfrm>
        <a:off x="1883771" y="333862"/>
        <a:ext cx="1685967" cy="1747618"/>
      </dsp:txXfrm>
    </dsp:sp>
    <dsp:sp modelId="{31ACE335-7B67-46EC-8294-0CC7B22C9DE9}">
      <dsp:nvSpPr>
        <dsp:cNvPr id="0" name=""/>
        <dsp:cNvSpPr/>
      </dsp:nvSpPr>
      <dsp:spPr>
        <a:xfrm>
          <a:off x="3934462" y="217116"/>
          <a:ext cx="1868399" cy="1981109"/>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711200">
            <a:lnSpc>
              <a:spcPct val="90000"/>
            </a:lnSpc>
            <a:spcBef>
              <a:spcPct val="0"/>
            </a:spcBef>
            <a:spcAft>
              <a:spcPct val="35000"/>
            </a:spcAft>
            <a:buClr>
              <a:srgbClr val="000000"/>
            </a:buClr>
            <a:buSzPts val="2500"/>
            <a:buNone/>
          </a:pPr>
          <a:r>
            <a:rPr lang="es-MX" sz="1500" b="0" kern="1200">
              <a:solidFill>
                <a:schemeClr val="tx1"/>
              </a:solidFill>
              <a:latin typeface="Arial"/>
              <a:ea typeface="+mn-ea"/>
              <a:cs typeface="+mn-cs"/>
            </a:rPr>
            <a:t>Proporcionar elementos basados en la evidencia que permitan dar una respuesta.</a:t>
          </a:r>
          <a:endParaRPr lang="en-US" sz="1500" b="0" kern="1200" dirty="0">
            <a:solidFill>
              <a:schemeClr val="tx1"/>
            </a:solidFill>
            <a:latin typeface="Arial"/>
            <a:ea typeface="+mn-ea"/>
            <a:cs typeface="+mn-cs"/>
          </a:endParaRPr>
        </a:p>
      </dsp:txBody>
      <dsp:txXfrm>
        <a:off x="4025670" y="308324"/>
        <a:ext cx="1685983" cy="1798693"/>
      </dsp:txXfrm>
    </dsp:sp>
    <dsp:sp modelId="{7AACC935-4D4A-48C5-A981-629419893D8F}">
      <dsp:nvSpPr>
        <dsp:cNvPr id="0" name=""/>
        <dsp:cNvSpPr/>
      </dsp:nvSpPr>
      <dsp:spPr>
        <a:xfrm>
          <a:off x="1815304" y="2438129"/>
          <a:ext cx="1822900" cy="182290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711200">
            <a:lnSpc>
              <a:spcPct val="90000"/>
            </a:lnSpc>
            <a:spcBef>
              <a:spcPct val="0"/>
            </a:spcBef>
            <a:spcAft>
              <a:spcPct val="35000"/>
            </a:spcAft>
            <a:buClr>
              <a:srgbClr val="000000"/>
            </a:buClr>
            <a:buSzPts val="2500"/>
            <a:buNone/>
          </a:pPr>
          <a:r>
            <a:rPr lang="es-MX" sz="1500" b="0" kern="1200">
              <a:solidFill>
                <a:schemeClr val="tx1"/>
              </a:solidFill>
              <a:latin typeface="Arial"/>
              <a:ea typeface="+mn-ea"/>
              <a:cs typeface="+mn-cs"/>
            </a:rPr>
            <a:t>Fortalecer la coordinación intersectorial para el control y manejo del Hg a nivel nacional, departamental y municipal</a:t>
          </a:r>
          <a:endParaRPr lang="en-US" sz="1500" b="0" kern="1200" dirty="0">
            <a:solidFill>
              <a:schemeClr val="tx1"/>
            </a:solidFill>
            <a:latin typeface="Arial"/>
            <a:ea typeface="+mn-ea"/>
            <a:cs typeface="+mn-cs"/>
          </a:endParaRPr>
        </a:p>
      </dsp:txBody>
      <dsp:txXfrm>
        <a:off x="1904291" y="2527116"/>
        <a:ext cx="1644926" cy="1644926"/>
      </dsp:txXfrm>
    </dsp:sp>
    <dsp:sp modelId="{AE5A7988-85A0-42FB-9E32-F4BA0FCBCA8F}">
      <dsp:nvSpPr>
        <dsp:cNvPr id="0" name=""/>
        <dsp:cNvSpPr/>
      </dsp:nvSpPr>
      <dsp:spPr>
        <a:xfrm>
          <a:off x="3957212" y="2438129"/>
          <a:ext cx="1822900" cy="18229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000000"/>
            </a:buClr>
            <a:buSzPts val="2500"/>
            <a:buNone/>
          </a:pPr>
          <a:r>
            <a:rPr lang="es-MX" sz="1500" kern="1200">
              <a:solidFill>
                <a:schemeClr val="tx1"/>
              </a:solidFill>
              <a:latin typeface="Arial"/>
              <a:ea typeface="+mn-ea"/>
              <a:cs typeface="+mn-cs"/>
            </a:rPr>
            <a:t>Identificar las situaciones de alerta por caso </a:t>
          </a:r>
          <a:r>
            <a:rPr lang="es-MX" sz="1500" b="0" kern="1200">
              <a:solidFill>
                <a:schemeClr val="tx1"/>
              </a:solidFill>
              <a:latin typeface="Arial"/>
              <a:ea typeface="+mn-ea"/>
              <a:cs typeface="+mn-cs"/>
            </a:rPr>
            <a:t>individual</a:t>
          </a:r>
          <a:r>
            <a:rPr lang="es-MX" sz="1500" kern="1200">
              <a:solidFill>
                <a:schemeClr val="tx1"/>
              </a:solidFill>
              <a:latin typeface="Arial"/>
              <a:ea typeface="+mn-ea"/>
              <a:cs typeface="+mn-cs"/>
            </a:rPr>
            <a:t> y por brotes de intoxicaciones por Hg, en el país.</a:t>
          </a:r>
          <a:endParaRPr lang="en-US" sz="1500" kern="1200" dirty="0">
            <a:solidFill>
              <a:schemeClr val="tx1"/>
            </a:solidFill>
            <a:latin typeface="Arial"/>
            <a:ea typeface="+mn-ea"/>
            <a:cs typeface="+mn-cs"/>
          </a:endParaRPr>
        </a:p>
      </dsp:txBody>
      <dsp:txXfrm>
        <a:off x="4046199" y="2527116"/>
        <a:ext cx="1644926" cy="1644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873C4-4548-4456-BA00-2FEAD3CA9486}">
      <dsp:nvSpPr>
        <dsp:cNvPr id="0" name=""/>
        <dsp:cNvSpPr/>
      </dsp:nvSpPr>
      <dsp:spPr>
        <a:xfrm>
          <a:off x="0" y="3578947"/>
          <a:ext cx="6049297" cy="5203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Clr>
              <a:srgbClr val="000000"/>
            </a:buClr>
            <a:buSzPts val="2400"/>
            <a:buFont typeface="Arial"/>
            <a:buNone/>
          </a:pPr>
          <a:r>
            <a:rPr lang="es-MX" sz="1500" kern="1200">
              <a:solidFill>
                <a:schemeClr val="tx1"/>
              </a:solidFill>
              <a:latin typeface="Arial" panose="020B0604020202020204" pitchFamily="34" charset="0"/>
              <a:ea typeface="Calibri"/>
              <a:cs typeface="Arial" panose="020B0604020202020204" pitchFamily="34" charset="0"/>
              <a:sym typeface="Calibri"/>
            </a:rPr>
            <a:t>Inicio de investigaciones epidemiológicas y de tipo ambiental</a:t>
          </a:r>
          <a:endParaRPr lang="en-US" sz="1500" kern="1200" dirty="0">
            <a:solidFill>
              <a:schemeClr val="tx1"/>
            </a:solidFill>
            <a:latin typeface="Arial" panose="020B0604020202020204" pitchFamily="34" charset="0"/>
            <a:cs typeface="Arial" panose="020B0604020202020204" pitchFamily="34" charset="0"/>
          </a:endParaRPr>
        </a:p>
      </dsp:txBody>
      <dsp:txXfrm>
        <a:off x="0" y="3578947"/>
        <a:ext cx="6049297" cy="520309"/>
      </dsp:txXfrm>
    </dsp:sp>
    <dsp:sp modelId="{D8DF6324-DE61-4358-805A-5FA1A54B9607}">
      <dsp:nvSpPr>
        <dsp:cNvPr id="0" name=""/>
        <dsp:cNvSpPr/>
      </dsp:nvSpPr>
      <dsp:spPr>
        <a:xfrm rot="10800000">
          <a:off x="0" y="1800930"/>
          <a:ext cx="6049297" cy="1817148"/>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Clr>
              <a:schemeClr val="dk1"/>
            </a:buClr>
            <a:buSzPts val="2000"/>
            <a:buFont typeface="Arial"/>
            <a:buNone/>
          </a:pPr>
          <a:r>
            <a:rPr lang="es-MX" sz="1500" b="0" i="0" u="none" strike="noStrike" kern="1200" cap="none">
              <a:solidFill>
                <a:schemeClr val="tx1"/>
              </a:solidFill>
              <a:latin typeface="Arial" panose="020B0604020202020204" pitchFamily="34" charset="0"/>
              <a:ea typeface="Calibri"/>
              <a:cs typeface="Arial" panose="020B0604020202020204" pitchFamily="34" charset="0"/>
              <a:sym typeface="Calibri"/>
            </a:rPr>
            <a:t>Hacer sugerencias para prevenir la aparición de la intoxicación por mercurio.</a:t>
          </a:r>
          <a:endParaRPr lang="en-US" sz="1500" kern="1200" dirty="0">
            <a:solidFill>
              <a:schemeClr val="tx1"/>
            </a:solidFill>
            <a:latin typeface="Arial" panose="020B0604020202020204" pitchFamily="34" charset="0"/>
            <a:cs typeface="Arial" panose="020B0604020202020204" pitchFamily="34" charset="0"/>
          </a:endParaRPr>
        </a:p>
      </dsp:txBody>
      <dsp:txXfrm rot="-10800000">
        <a:off x="0" y="1800930"/>
        <a:ext cx="6049297" cy="637819"/>
      </dsp:txXfrm>
    </dsp:sp>
    <dsp:sp modelId="{516F21D0-C65A-4487-AD58-B0A65B279F42}">
      <dsp:nvSpPr>
        <dsp:cNvPr id="0" name=""/>
        <dsp:cNvSpPr/>
      </dsp:nvSpPr>
      <dsp:spPr>
        <a:xfrm>
          <a:off x="0" y="2438749"/>
          <a:ext cx="6049297" cy="5433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Clr>
              <a:srgbClr val="000000"/>
            </a:buClr>
            <a:buSzPts val="2400"/>
            <a:buFont typeface="Arial"/>
            <a:buNone/>
          </a:pPr>
          <a:r>
            <a:rPr lang="es-MX" sz="1500" kern="1200">
              <a:solidFill>
                <a:schemeClr val="tx1"/>
              </a:solidFill>
              <a:latin typeface="Arial" panose="020B0604020202020204" pitchFamily="34" charset="0"/>
              <a:ea typeface="Calibri"/>
              <a:cs typeface="Arial" panose="020B0604020202020204" pitchFamily="34" charset="0"/>
              <a:sym typeface="Calibri"/>
            </a:rPr>
            <a:t>Recomendar medidas para el control del brote, establecer las medidas para evitar las posibles complicaciones y la propagación.</a:t>
          </a:r>
          <a:endParaRPr lang="en-US" sz="1500" kern="1200" dirty="0">
            <a:solidFill>
              <a:schemeClr val="tx1"/>
            </a:solidFill>
            <a:latin typeface="Arial" panose="020B0604020202020204" pitchFamily="34" charset="0"/>
            <a:cs typeface="Arial" panose="020B0604020202020204" pitchFamily="34" charset="0"/>
          </a:endParaRPr>
        </a:p>
      </dsp:txBody>
      <dsp:txXfrm>
        <a:off x="0" y="2438749"/>
        <a:ext cx="6049297" cy="543327"/>
      </dsp:txXfrm>
    </dsp:sp>
    <dsp:sp modelId="{B86928E6-3EB9-4D2E-BFB1-3A2463163084}">
      <dsp:nvSpPr>
        <dsp:cNvPr id="0" name=""/>
        <dsp:cNvSpPr/>
      </dsp:nvSpPr>
      <dsp:spPr>
        <a:xfrm rot="10800000">
          <a:off x="0" y="21402"/>
          <a:ext cx="6049297" cy="181714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Clr>
              <a:schemeClr val="dk1"/>
            </a:buClr>
            <a:buSzPts val="2000"/>
            <a:buFont typeface="Arial"/>
            <a:buNone/>
          </a:pPr>
          <a:r>
            <a:rPr lang="es-MX" sz="1500" b="0" i="0" u="none" strike="noStrike" kern="1200" cap="none" dirty="0">
              <a:solidFill>
                <a:schemeClr val="tx1"/>
              </a:solidFill>
              <a:latin typeface="Arial" panose="020B0604020202020204" pitchFamily="34" charset="0"/>
              <a:ea typeface="Calibri"/>
              <a:cs typeface="Arial" panose="020B0604020202020204" pitchFamily="34" charset="0"/>
              <a:sym typeface="Calibri"/>
            </a:rPr>
            <a:t>Identificar los factores de riesgo de exposición al mercurio, del área identificada.</a:t>
          </a:r>
          <a:endParaRPr lang="en-US" sz="1500" kern="1200" dirty="0">
            <a:solidFill>
              <a:schemeClr val="tx1"/>
            </a:solidFill>
            <a:latin typeface="Arial" panose="020B0604020202020204" pitchFamily="34" charset="0"/>
            <a:cs typeface="Arial" panose="020B0604020202020204" pitchFamily="34" charset="0"/>
          </a:endParaRPr>
        </a:p>
      </dsp:txBody>
      <dsp:txXfrm rot="-10800000">
        <a:off x="0" y="21402"/>
        <a:ext cx="6049297" cy="637819"/>
      </dsp:txXfrm>
    </dsp:sp>
    <dsp:sp modelId="{745ABE6A-B457-41B4-88FE-C97D3D70816A}">
      <dsp:nvSpPr>
        <dsp:cNvPr id="0" name=""/>
        <dsp:cNvSpPr/>
      </dsp:nvSpPr>
      <dsp:spPr>
        <a:xfrm>
          <a:off x="0" y="639323"/>
          <a:ext cx="6049297" cy="54332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Clr>
              <a:schemeClr val="dk1"/>
            </a:buClr>
            <a:buSzPts val="2400"/>
            <a:buFont typeface="Calibri"/>
            <a:buNone/>
          </a:pPr>
          <a:r>
            <a:rPr lang="es-MX" sz="1500" kern="1200">
              <a:solidFill>
                <a:schemeClr val="tx1"/>
              </a:solidFill>
              <a:latin typeface="Arial" panose="020B0604020202020204" pitchFamily="34" charset="0"/>
              <a:ea typeface="Calibri"/>
              <a:cs typeface="Arial" panose="020B0604020202020204" pitchFamily="34" charset="0"/>
              <a:sym typeface="Calibri"/>
            </a:rPr>
            <a:t>Conocer la fuente de contaminación, el modo de propagación, la población afectada y en riesgo.</a:t>
          </a:r>
          <a:endParaRPr lang="en-US" sz="1500" kern="1200" dirty="0">
            <a:solidFill>
              <a:schemeClr val="tx1"/>
            </a:solidFill>
            <a:latin typeface="Arial" panose="020B0604020202020204" pitchFamily="34" charset="0"/>
            <a:cs typeface="Arial" panose="020B0604020202020204" pitchFamily="34" charset="0"/>
          </a:endParaRPr>
        </a:p>
      </dsp:txBody>
      <dsp:txXfrm>
        <a:off x="0" y="639323"/>
        <a:ext cx="6049297" cy="543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9C64A-BD33-4E9A-B775-93401067E71A}">
      <dsp:nvSpPr>
        <dsp:cNvPr id="0" name=""/>
        <dsp:cNvSpPr/>
      </dsp:nvSpPr>
      <dsp:spPr>
        <a:xfrm>
          <a:off x="-4429718" y="-679381"/>
          <a:ext cx="5277262" cy="5277262"/>
        </a:xfrm>
        <a:prstGeom prst="blockArc">
          <a:avLst>
            <a:gd name="adj1" fmla="val 18900000"/>
            <a:gd name="adj2" fmla="val 2700000"/>
            <a:gd name="adj3" fmla="val 409"/>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C4331-DD59-45AF-AA36-5670B6F84307}">
      <dsp:nvSpPr>
        <dsp:cNvPr id="0" name=""/>
        <dsp:cNvSpPr/>
      </dsp:nvSpPr>
      <dsp:spPr>
        <a:xfrm>
          <a:off x="545074" y="391849"/>
          <a:ext cx="5642479" cy="7836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062" tIns="38100" rIns="38100" bIns="38100" numCol="1" spcCol="1270" anchor="ctr" anchorCtr="0">
          <a:noAutofit/>
        </a:bodyPr>
        <a:lstStyle/>
        <a:p>
          <a:pPr marL="0" lvl="0" indent="0" algn="l" defTabSz="666750">
            <a:lnSpc>
              <a:spcPct val="90000"/>
            </a:lnSpc>
            <a:spcBef>
              <a:spcPct val="0"/>
            </a:spcBef>
            <a:spcAft>
              <a:spcPct val="35000"/>
            </a:spcAft>
            <a:buNone/>
          </a:pPr>
          <a:r>
            <a:rPr lang="es-MX" sz="1500" kern="1200" dirty="0">
              <a:solidFill>
                <a:schemeClr val="tx1"/>
              </a:solidFill>
              <a:latin typeface="Arial" panose="020B0604020202020204" pitchFamily="34" charset="0"/>
              <a:ea typeface="Calibri"/>
              <a:cs typeface="Arial" panose="020B0604020202020204" pitchFamily="34" charset="0"/>
              <a:sym typeface="Calibri"/>
            </a:rPr>
            <a:t>Una vez recibida la notificación se debe proceder a realizar verificación del diagnóstico.</a:t>
          </a:r>
          <a:endParaRPr lang="en-US" sz="1500" kern="1200" dirty="0">
            <a:solidFill>
              <a:schemeClr val="tx1"/>
            </a:solidFill>
            <a:latin typeface="Arial" panose="020B0604020202020204" pitchFamily="34" charset="0"/>
            <a:cs typeface="Arial" panose="020B0604020202020204" pitchFamily="34" charset="0"/>
          </a:endParaRPr>
        </a:p>
      </dsp:txBody>
      <dsp:txXfrm>
        <a:off x="545074" y="391849"/>
        <a:ext cx="5642479" cy="783699"/>
      </dsp:txXfrm>
    </dsp:sp>
    <dsp:sp modelId="{331DBCDC-2723-48E3-96F0-44A0B3C08BFA}">
      <dsp:nvSpPr>
        <dsp:cNvPr id="0" name=""/>
        <dsp:cNvSpPr/>
      </dsp:nvSpPr>
      <dsp:spPr>
        <a:xfrm>
          <a:off x="55262" y="293887"/>
          <a:ext cx="979624" cy="97962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BE589-D387-4BC1-A6D4-F8C62F33A3CA}">
      <dsp:nvSpPr>
        <dsp:cNvPr id="0" name=""/>
        <dsp:cNvSpPr/>
      </dsp:nvSpPr>
      <dsp:spPr>
        <a:xfrm>
          <a:off x="829949" y="1567399"/>
          <a:ext cx="5357604" cy="783699"/>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062" tIns="38100" rIns="38100" bIns="38100" numCol="1" spcCol="1270" anchor="ctr" anchorCtr="0">
          <a:noAutofit/>
        </a:bodyPr>
        <a:lstStyle/>
        <a:p>
          <a:pPr marL="0" lvl="0" indent="0" algn="l" defTabSz="711200">
            <a:lnSpc>
              <a:spcPct val="90000"/>
            </a:lnSpc>
            <a:spcBef>
              <a:spcPct val="0"/>
            </a:spcBef>
            <a:spcAft>
              <a:spcPct val="35000"/>
            </a:spcAft>
            <a:buNone/>
          </a:pPr>
          <a:r>
            <a:rPr lang="es-MX" sz="1500" kern="1200" dirty="0">
              <a:solidFill>
                <a:schemeClr val="tx1"/>
              </a:solidFill>
              <a:latin typeface="Arial" panose="020B0604020202020204" pitchFamily="34" charset="0"/>
              <a:ea typeface="+mn-ea"/>
              <a:cs typeface="Arial" panose="020B0604020202020204" pitchFamily="34" charset="0"/>
              <a:sym typeface="Calibri"/>
            </a:rPr>
            <a:t>Asegurar que los casos hayan sido correctamente diagnosticados teniendo en cuenta las diferentes definiciones de caso.</a:t>
          </a:r>
          <a:endParaRPr lang="en-US" sz="1500" kern="1200" dirty="0">
            <a:solidFill>
              <a:schemeClr val="tx1"/>
            </a:solidFill>
            <a:latin typeface="Arial" panose="020B0604020202020204" pitchFamily="34" charset="0"/>
            <a:ea typeface="+mn-ea"/>
            <a:cs typeface="Arial" panose="020B0604020202020204" pitchFamily="34" charset="0"/>
          </a:endParaRPr>
        </a:p>
      </dsp:txBody>
      <dsp:txXfrm>
        <a:off x="829949" y="1567399"/>
        <a:ext cx="5357604" cy="783699"/>
      </dsp:txXfrm>
    </dsp:sp>
    <dsp:sp modelId="{F60BDBA9-F29C-454A-A438-B44A6EDB3AE0}">
      <dsp:nvSpPr>
        <dsp:cNvPr id="0" name=""/>
        <dsp:cNvSpPr/>
      </dsp:nvSpPr>
      <dsp:spPr>
        <a:xfrm>
          <a:off x="340136" y="1469437"/>
          <a:ext cx="979624" cy="979624"/>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985178-ECCC-47E2-AFAB-D5E7E6DD42DA}">
      <dsp:nvSpPr>
        <dsp:cNvPr id="0" name=""/>
        <dsp:cNvSpPr/>
      </dsp:nvSpPr>
      <dsp:spPr>
        <a:xfrm>
          <a:off x="545074" y="2742949"/>
          <a:ext cx="5642479" cy="783699"/>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062" tIns="38100" rIns="38100" bIns="38100" numCol="1" spcCol="1270" anchor="ctr" anchorCtr="0">
          <a:noAutofit/>
        </a:bodyPr>
        <a:lstStyle/>
        <a:p>
          <a:pPr marL="0" lvl="0" indent="0" algn="l" defTabSz="711200">
            <a:lnSpc>
              <a:spcPct val="90000"/>
            </a:lnSpc>
            <a:spcBef>
              <a:spcPct val="0"/>
            </a:spcBef>
            <a:spcAft>
              <a:spcPct val="35000"/>
            </a:spcAft>
            <a:buNone/>
          </a:pPr>
          <a:r>
            <a:rPr lang="es-MX" sz="1500" kern="1200">
              <a:solidFill>
                <a:schemeClr val="tx1"/>
              </a:solidFill>
              <a:latin typeface="Arial" panose="020B0604020202020204" pitchFamily="34" charset="0"/>
              <a:ea typeface="+mn-ea"/>
              <a:cs typeface="Arial" panose="020B0604020202020204" pitchFamily="34" charset="0"/>
              <a:sym typeface="Calibri"/>
            </a:rPr>
            <a:t>Tener en cuenta el tipo de muestra, el estudio realizado a la muestra, los antecedentes del tipo de contaminación según muestra analizada y los resultados obtenidos.</a:t>
          </a:r>
          <a:endParaRPr lang="en-US" sz="1500" kern="1200" dirty="0">
            <a:solidFill>
              <a:schemeClr val="tx1"/>
            </a:solidFill>
            <a:latin typeface="Arial" panose="020B0604020202020204" pitchFamily="34" charset="0"/>
            <a:ea typeface="+mn-ea"/>
            <a:cs typeface="Arial" panose="020B0604020202020204" pitchFamily="34" charset="0"/>
          </a:endParaRPr>
        </a:p>
      </dsp:txBody>
      <dsp:txXfrm>
        <a:off x="545074" y="2742949"/>
        <a:ext cx="5642479" cy="783699"/>
      </dsp:txXfrm>
    </dsp:sp>
    <dsp:sp modelId="{6A183730-FE03-4C08-8762-6B84D4027E47}">
      <dsp:nvSpPr>
        <dsp:cNvPr id="0" name=""/>
        <dsp:cNvSpPr/>
      </dsp:nvSpPr>
      <dsp:spPr>
        <a:xfrm>
          <a:off x="55262" y="2644986"/>
          <a:ext cx="979624" cy="979624"/>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97C9F-A072-4647-9533-71D318BA6128}">
      <dsp:nvSpPr>
        <dsp:cNvPr id="0" name=""/>
        <dsp:cNvSpPr/>
      </dsp:nvSpPr>
      <dsp:spPr>
        <a:xfrm rot="21300000">
          <a:off x="254241" y="1801648"/>
          <a:ext cx="10007115" cy="875509"/>
        </a:xfrm>
        <a:prstGeom prst="mathMinus">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19D81-9CB5-4ACA-B826-E9CB6BC90CC6}">
      <dsp:nvSpPr>
        <dsp:cNvPr id="0" name=""/>
        <dsp:cNvSpPr/>
      </dsp:nvSpPr>
      <dsp:spPr>
        <a:xfrm>
          <a:off x="1261871" y="218044"/>
          <a:ext cx="3154679" cy="1744355"/>
        </a:xfrm>
        <a:prstGeom prst="down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4E2CF-06A4-4E02-A46F-60F32AE187EF}">
      <dsp:nvSpPr>
        <dsp:cNvPr id="0" name=""/>
        <dsp:cNvSpPr/>
      </dsp:nvSpPr>
      <dsp:spPr>
        <a:xfrm>
          <a:off x="4350463" y="115938"/>
          <a:ext cx="5813628" cy="18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Clr>
              <a:schemeClr val="dk1"/>
            </a:buClr>
            <a:buSzPts val="2200"/>
            <a:buNone/>
          </a:pPr>
          <a:r>
            <a:rPr lang="es-MX" sz="1500" kern="1200" dirty="0">
              <a:latin typeface="Arial" panose="020B0604020202020204" pitchFamily="34" charset="0"/>
              <a:cs typeface="Arial" panose="020B0604020202020204" pitchFamily="34" charset="0"/>
            </a:rPr>
            <a:t>Una vez recibida la notificación del brote, la autoridad en salud procederá a estudiar y planificar el manejo del brote, la identificación del riesgo, ubicación geográfica, magnitud de población afectada, comunicación con EPS e IPS que deben prepararse para la atención de los casos, estudio y revisión de acceso a la zona, logística requerida para la atención adecuada y comunicación con los organismos y entidades responsables de otros sectores para su posible intervención.</a:t>
          </a:r>
          <a:endParaRPr lang="en-US" sz="1500" kern="1200" dirty="0">
            <a:latin typeface="Arial" panose="020B0604020202020204" pitchFamily="34" charset="0"/>
            <a:cs typeface="Arial" panose="020B0604020202020204" pitchFamily="34" charset="0"/>
          </a:endParaRPr>
        </a:p>
      </dsp:txBody>
      <dsp:txXfrm>
        <a:off x="4350463" y="115938"/>
        <a:ext cx="5813628" cy="1831572"/>
      </dsp:txXfrm>
    </dsp:sp>
    <dsp:sp modelId="{A95BCB72-E2F6-4965-A9E8-6084C4B857C0}">
      <dsp:nvSpPr>
        <dsp:cNvPr id="0" name=""/>
        <dsp:cNvSpPr/>
      </dsp:nvSpPr>
      <dsp:spPr>
        <a:xfrm>
          <a:off x="6099047" y="2398488"/>
          <a:ext cx="3154679" cy="1744355"/>
        </a:xfrm>
        <a:prstGeom prst="upArrow">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A7264-18C5-451B-A09D-569C055877E5}">
      <dsp:nvSpPr>
        <dsp:cNvPr id="0" name=""/>
        <dsp:cNvSpPr/>
      </dsp:nvSpPr>
      <dsp:spPr>
        <a:xfrm>
          <a:off x="691573" y="2760175"/>
          <a:ext cx="5431433" cy="136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None/>
          </a:pPr>
          <a:r>
            <a:rPr lang="es-MX" sz="1500" kern="1200" dirty="0">
              <a:latin typeface="Arial" panose="020B0604020202020204" pitchFamily="34" charset="0"/>
              <a:cs typeface="Arial" panose="020B0604020202020204" pitchFamily="34" charset="0"/>
            </a:rPr>
            <a:t>La intoxicación crónica será manejada con estudios poblacionales y otro tipo de estudios de seguimiento para su evaluación y control.</a:t>
          </a:r>
          <a:endParaRPr lang="en-US" sz="1500" kern="1200" dirty="0">
            <a:latin typeface="Arial" panose="020B0604020202020204" pitchFamily="34" charset="0"/>
            <a:cs typeface="Arial" panose="020B0604020202020204" pitchFamily="34" charset="0"/>
          </a:endParaRPr>
        </a:p>
      </dsp:txBody>
      <dsp:txXfrm>
        <a:off x="691573" y="2760175"/>
        <a:ext cx="5431433" cy="13698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91F41-80D2-4088-BC92-3EEA7C08ABCE}">
      <dsp:nvSpPr>
        <dsp:cNvPr id="0" name=""/>
        <dsp:cNvSpPr/>
      </dsp:nvSpPr>
      <dsp:spPr>
        <a:xfrm>
          <a:off x="815574" y="0"/>
          <a:ext cx="9243177" cy="4420094"/>
        </a:xfrm>
        <a:prstGeom prst="rightArrow">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94872C0-3AAB-486E-A1BE-D33EB1A48936}">
      <dsp:nvSpPr>
        <dsp:cNvPr id="0" name=""/>
        <dsp:cNvSpPr/>
      </dsp:nvSpPr>
      <dsp:spPr>
        <a:xfrm>
          <a:off x="176630" y="645766"/>
          <a:ext cx="3212508" cy="3128560"/>
        </a:xfrm>
        <a:prstGeom prst="roundRect">
          <a:avLst/>
        </a:prstGeom>
        <a:solidFill>
          <a:srgbClr val="5B9BD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MX" sz="1500" b="0" i="0" kern="1200" dirty="0">
              <a:solidFill>
                <a:srgbClr val="FFFFFF"/>
              </a:solidFill>
              <a:latin typeface="Arial"/>
              <a:ea typeface="+mn-ea"/>
              <a:cs typeface="+mn-cs"/>
            </a:rPr>
            <a:t>La leche materna contiene factores de protección que contrarrestan los efectos causados por la exposición a contaminantes ambientales en la etapa prenatal; pero cuando las madres se encuentran sometidas por su vivienda a alta contaminación ambiental por Hg, se corrobora la transferencia del mismo a la leche materna aunque no trabajen con el mismo directamente. </a:t>
          </a:r>
          <a:endParaRPr lang="en-US" sz="1500" kern="1200" dirty="0">
            <a:solidFill>
              <a:srgbClr val="FFFFFF"/>
            </a:solidFill>
            <a:latin typeface="Arial"/>
            <a:ea typeface="+mn-ea"/>
            <a:cs typeface="+mn-cs"/>
          </a:endParaRPr>
        </a:p>
      </dsp:txBody>
      <dsp:txXfrm>
        <a:off x="329354" y="798490"/>
        <a:ext cx="2907060" cy="2823112"/>
      </dsp:txXfrm>
    </dsp:sp>
    <dsp:sp modelId="{2A06D87D-1678-44E2-9CA9-1E9670FF5ED6}">
      <dsp:nvSpPr>
        <dsp:cNvPr id="0" name=""/>
        <dsp:cNvSpPr/>
      </dsp:nvSpPr>
      <dsp:spPr>
        <a:xfrm>
          <a:off x="3830908" y="846898"/>
          <a:ext cx="3212508" cy="2726296"/>
        </a:xfrm>
        <a:prstGeom prst="roundRect">
          <a:avLst/>
        </a:prstGeom>
        <a:solidFill>
          <a:srgbClr val="5B9BD5">
            <a:hueOff val="-3379271"/>
            <a:satOff val="-8710"/>
            <a:lumOff val="-588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MX" sz="1500" b="0" i="0" kern="1200" dirty="0">
              <a:solidFill>
                <a:srgbClr val="FFFFFF"/>
              </a:solidFill>
              <a:latin typeface="Arial"/>
              <a:ea typeface="+mn-ea"/>
              <a:cs typeface="+mn-cs"/>
            </a:rPr>
            <a:t>En el estudio "Modelo de Transferencia de Mercurio en Leche Materna a Mujeres Lactantes residentes en áreas de explotación de oro con alta contaminación ambiental" se evidenció que de una muestra de 150 binomios madre-hijo el 11,7% tenían niveles altos de Hg en la leche</a:t>
          </a:r>
          <a:endParaRPr lang="en-US" sz="1500" kern="1200" dirty="0">
            <a:solidFill>
              <a:srgbClr val="FFFFFF"/>
            </a:solidFill>
            <a:latin typeface="Arial"/>
            <a:ea typeface="+mn-ea"/>
            <a:cs typeface="+mn-cs"/>
          </a:endParaRPr>
        </a:p>
      </dsp:txBody>
      <dsp:txXfrm>
        <a:off x="3963995" y="979985"/>
        <a:ext cx="2946334" cy="2460122"/>
      </dsp:txXfrm>
    </dsp:sp>
    <dsp:sp modelId="{BCECABD9-5224-41C8-B615-812D88038469}">
      <dsp:nvSpPr>
        <dsp:cNvPr id="0" name=""/>
        <dsp:cNvSpPr/>
      </dsp:nvSpPr>
      <dsp:spPr>
        <a:xfrm>
          <a:off x="7485186" y="1184523"/>
          <a:ext cx="3212508" cy="2051047"/>
        </a:xfrm>
        <a:prstGeom prst="roundRect">
          <a:avLst/>
        </a:prstGeom>
        <a:solidFill>
          <a:srgbClr val="5B9BD5">
            <a:hueOff val="-6758543"/>
            <a:satOff val="-17419"/>
            <a:lumOff val="-1176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MX" sz="1500" b="0" i="0" kern="1200" dirty="0">
              <a:solidFill>
                <a:srgbClr val="FFFFFF"/>
              </a:solidFill>
              <a:latin typeface="Arial"/>
              <a:ea typeface="+mn-ea"/>
              <a:cs typeface="+mn-cs"/>
            </a:rPr>
            <a:t>El Hg evaporado viaja al aire, se precipita en forma de lluvia, cae en forma de agua en lagunas, mareas, océanos, lagos y, una vez transformado en forma de microorganismos, se acumula en los peces y alimentos tales como arroz, maíz, verduras, entre otros.</a:t>
          </a:r>
          <a:endParaRPr lang="en-US" sz="1500" kern="1200" dirty="0">
            <a:solidFill>
              <a:srgbClr val="FFFFFF"/>
            </a:solidFill>
            <a:latin typeface="Arial"/>
            <a:ea typeface="+mn-ea"/>
            <a:cs typeface="+mn-cs"/>
          </a:endParaRPr>
        </a:p>
      </dsp:txBody>
      <dsp:txXfrm>
        <a:off x="7585310" y="1284647"/>
        <a:ext cx="3012260" cy="1850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0CE37-5066-491A-BF3D-B3B03D2F8FDC}">
      <dsp:nvSpPr>
        <dsp:cNvPr id="0" name=""/>
        <dsp:cNvSpPr/>
      </dsp:nvSpPr>
      <dsp:spPr>
        <a:xfrm>
          <a:off x="1885574" y="202193"/>
          <a:ext cx="4126230" cy="1304378"/>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3385"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La forma de proteger a las  madres e hijos, de los riesgos derivados de las exposición a metales pesados es reduciendo y eliminado las causas de exposición, especialmente durante el embarazo y la lactancia.</a:t>
          </a:r>
          <a:endPar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1885574" y="202193"/>
        <a:ext cx="4126230" cy="1304378"/>
      </dsp:txXfrm>
    </dsp:sp>
    <dsp:sp modelId="{E9E2E69B-C0EE-45D9-BA95-DCEAA2FEF253}">
      <dsp:nvSpPr>
        <dsp:cNvPr id="0" name=""/>
        <dsp:cNvSpPr/>
      </dsp:nvSpPr>
      <dsp:spPr>
        <a:xfrm>
          <a:off x="1713648" y="23405"/>
          <a:ext cx="902612" cy="1353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6281781-1CFA-476D-BF62-4FD00FE3DF50}">
      <dsp:nvSpPr>
        <dsp:cNvPr id="0" name=""/>
        <dsp:cNvSpPr/>
      </dsp:nvSpPr>
      <dsp:spPr>
        <a:xfrm>
          <a:off x="6352122" y="213392"/>
          <a:ext cx="4126230" cy="1289446"/>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3385"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Seguir las recomendaciones para evitar el consumo de los pescados Dormilón, Bocachico y Pintadillo, propios de la región.</a:t>
          </a:r>
          <a:endPar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6352122" y="213392"/>
        <a:ext cx="4126230" cy="1289446"/>
      </dsp:txXfrm>
    </dsp:sp>
    <dsp:sp modelId="{2F4A44F6-CB80-4131-9CBA-886841C462D2}">
      <dsp:nvSpPr>
        <dsp:cNvPr id="0" name=""/>
        <dsp:cNvSpPr/>
      </dsp:nvSpPr>
      <dsp:spPr>
        <a:xfrm>
          <a:off x="6180195" y="27138"/>
          <a:ext cx="902612" cy="1353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727211F-6064-4CC4-95F8-03A9E0C9ADD4}">
      <dsp:nvSpPr>
        <dsp:cNvPr id="0" name=""/>
        <dsp:cNvSpPr/>
      </dsp:nvSpPr>
      <dsp:spPr>
        <a:xfrm>
          <a:off x="1885574" y="1840395"/>
          <a:ext cx="4126230" cy="1289446"/>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3385"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Hacer seguimiento individual del estado nutricional de la gestante y lactante, por parte de la institución de salud, para dar la atención médica adecuada.</a:t>
          </a:r>
          <a:endPar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1885574" y="1840395"/>
        <a:ext cx="4126230" cy="1289446"/>
      </dsp:txXfrm>
    </dsp:sp>
    <dsp:sp modelId="{A71EEFCB-7281-4356-A42F-8EEDC3853F14}">
      <dsp:nvSpPr>
        <dsp:cNvPr id="0" name=""/>
        <dsp:cNvSpPr/>
      </dsp:nvSpPr>
      <dsp:spPr>
        <a:xfrm>
          <a:off x="1713648" y="1654142"/>
          <a:ext cx="902612" cy="1353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CE4DC6C-94FA-47EA-8BAC-0CED3A08B1BC}">
      <dsp:nvSpPr>
        <dsp:cNvPr id="0" name=""/>
        <dsp:cNvSpPr/>
      </dsp:nvSpPr>
      <dsp:spPr>
        <a:xfrm>
          <a:off x="6360663" y="1870388"/>
          <a:ext cx="4126230" cy="1289446"/>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3385"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Según la Sociedad Española de Pediatría frente la relación de lactancia y mercurio: la leche materna es el alimento más sano y menos contaminado del planeta en términos de seguridad alimentaria para la infancia</a:t>
          </a:r>
          <a:endPar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6360663" y="1870388"/>
        <a:ext cx="4126230" cy="1289446"/>
      </dsp:txXfrm>
    </dsp:sp>
    <dsp:sp modelId="{FA11F31D-E300-4D59-91E8-CDA1C881252B}">
      <dsp:nvSpPr>
        <dsp:cNvPr id="0" name=""/>
        <dsp:cNvSpPr/>
      </dsp:nvSpPr>
      <dsp:spPr>
        <a:xfrm>
          <a:off x="6180195" y="1654142"/>
          <a:ext cx="902612" cy="1353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0140332-B4B7-4ACD-9467-A08046950379}">
      <dsp:nvSpPr>
        <dsp:cNvPr id="0" name=""/>
        <dsp:cNvSpPr/>
      </dsp:nvSpPr>
      <dsp:spPr>
        <a:xfrm>
          <a:off x="1885574" y="3463666"/>
          <a:ext cx="4126230" cy="1289446"/>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3385" tIns="53340" rIns="53340" bIns="5334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El cambiar la leche materna a las fórmulas no garantiza una menor exposición a contaminantes, ya que estudios han demostrado cargas de metales pesados en lactantes alimentando con fórmula.</a:t>
          </a:r>
          <a:endPar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1885574" y="3463666"/>
        <a:ext cx="4126230" cy="1289446"/>
      </dsp:txXfrm>
    </dsp:sp>
    <dsp:sp modelId="{E0A1D135-9524-4242-B457-107B8782A4E6}">
      <dsp:nvSpPr>
        <dsp:cNvPr id="0" name=""/>
        <dsp:cNvSpPr/>
      </dsp:nvSpPr>
      <dsp:spPr>
        <a:xfrm>
          <a:off x="1713648" y="3277412"/>
          <a:ext cx="902612" cy="1353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0CBC430-BDBF-4E40-A67F-8D0283F9000C}">
      <dsp:nvSpPr>
        <dsp:cNvPr id="0" name=""/>
        <dsp:cNvSpPr/>
      </dsp:nvSpPr>
      <dsp:spPr>
        <a:xfrm>
          <a:off x="6352122" y="3463666"/>
          <a:ext cx="4126230" cy="1289446"/>
        </a:xfrm>
        <a:prstGeom prst="rect">
          <a:avLst/>
        </a:prstGeom>
        <a:solidFill>
          <a:srgbClr val="FFFFFF">
            <a:alpha val="40000"/>
            <a:hueOff val="0"/>
            <a:satOff val="0"/>
            <a:lumOff val="0"/>
            <a:alphaOff val="0"/>
          </a:srgbClr>
        </a:solidFill>
        <a:ln w="9525"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3385" tIns="53340" rIns="53340" bIns="53340" numCol="1" spcCol="1270" anchor="ctr" anchorCtr="0">
          <a:noAutofit/>
        </a:bodyPr>
        <a:lstStyle/>
        <a:p>
          <a:pPr marL="0" lvl="0" indent="0" algn="just" defTabSz="622300">
            <a:lnSpc>
              <a:spcPct val="90000"/>
            </a:lnSpc>
            <a:spcBef>
              <a:spcPct val="0"/>
            </a:spcBef>
            <a:spcAft>
              <a:spcPts val="588"/>
            </a:spcAft>
            <a:buNone/>
          </a:pPr>
          <a:r>
            <a:rPr lang="es-MX"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En las acciones que se desarrollen para el seguimiento nutricional de las madres gestantes y lactantes, se recomienda vincular al Instituto Colombiano de Bienestar Familiar. </a:t>
          </a:r>
          <a:endParaRPr lang="en-US" sz="14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6352122" y="3463666"/>
        <a:ext cx="4126230" cy="1289446"/>
      </dsp:txXfrm>
    </dsp:sp>
    <dsp:sp modelId="{4B5810BF-025C-404E-8943-22F87AF5FE1C}">
      <dsp:nvSpPr>
        <dsp:cNvPr id="0" name=""/>
        <dsp:cNvSpPr/>
      </dsp:nvSpPr>
      <dsp:spPr>
        <a:xfrm>
          <a:off x="6180195" y="3277412"/>
          <a:ext cx="902612" cy="1353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3EEF7-E320-504A-B82E-44218C3D9CAE}" type="datetimeFigureOut">
              <a:rPr lang="es-ES_tradnl" smtClean="0"/>
              <a:t>2/8/21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A705A-C9F8-FA4E-8672-B753276AF98F}" type="slidenum">
              <a:rPr lang="es-ES_tradnl" smtClean="0"/>
              <a:t>‹Nº›</a:t>
            </a:fld>
            <a:endParaRPr lang="es-ES_tradnl"/>
          </a:p>
        </p:txBody>
      </p:sp>
    </p:spTree>
    <p:extLst>
      <p:ext uri="{BB962C8B-B14F-4D97-AF65-F5344CB8AC3E}">
        <p14:creationId xmlns:p14="http://schemas.microsoft.com/office/powerpoint/2010/main" val="276556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4CA705A-C9F8-FA4E-8672-B753276AF98F}" type="slidenum">
              <a:rPr lang="es-ES_tradnl" smtClean="0"/>
              <a:t>2</a:t>
            </a:fld>
            <a:endParaRPr lang="es-ES_tradnl"/>
          </a:p>
        </p:txBody>
      </p:sp>
    </p:spTree>
    <p:extLst>
      <p:ext uri="{BB962C8B-B14F-4D97-AF65-F5344CB8AC3E}">
        <p14:creationId xmlns:p14="http://schemas.microsoft.com/office/powerpoint/2010/main" val="62931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inSalu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0DC4FD-0875-C549-8775-D9C370BF4F20}"/>
              </a:ext>
            </a:extLst>
          </p:cNvPr>
          <p:cNvSpPr/>
          <p:nvPr userDrawn="1"/>
        </p:nvSpPr>
        <p:spPr>
          <a:xfrm>
            <a:off x="1" y="0"/>
            <a:ext cx="4544292" cy="6858000"/>
          </a:xfrm>
          <a:prstGeom prst="rect">
            <a:avLst/>
          </a:prstGeom>
          <a:solidFill>
            <a:srgbClr val="F42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Graphic 5">
            <a:extLst>
              <a:ext uri="{FF2B5EF4-FFF2-40B4-BE49-F238E27FC236}">
                <a16:creationId xmlns:a16="http://schemas.microsoft.com/office/drawing/2014/main" id="{E34821C7-E8A6-BE46-BA59-8D385962D9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1018" y="5865670"/>
            <a:ext cx="1409288" cy="82324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B062CAA-2F62-B843-83FB-7C521C63BA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3328" y="1217377"/>
            <a:ext cx="4544292" cy="956693"/>
          </a:xfrm>
          <a:prstGeom prst="rect">
            <a:avLst/>
          </a:prstGeom>
        </p:spPr>
      </p:pic>
    </p:spTree>
    <p:extLst>
      <p:ext uri="{BB962C8B-B14F-4D97-AF65-F5344CB8AC3E}">
        <p14:creationId xmlns:p14="http://schemas.microsoft.com/office/powerpoint/2010/main" val="126139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acita">
  <p:cSld name="1_Capacita">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8200" y="786230"/>
            <a:ext cx="10515600" cy="137945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838200" y="2550025"/>
            <a:ext cx="5057775" cy="3657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2947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17ECE-DE93-4EA6-861F-3B204A19DE60}"/>
              </a:ext>
            </a:extLst>
          </p:cNvPr>
          <p:cNvSpPr>
            <a:spLocks noGrp="1"/>
          </p:cNvSpPr>
          <p:nvPr>
            <p:ph type="ctrTitle" hasCustomPrompt="1"/>
          </p:nvPr>
        </p:nvSpPr>
        <p:spPr>
          <a:xfrm>
            <a:off x="1524000" y="2541319"/>
            <a:ext cx="9144000" cy="1662546"/>
          </a:xfrm>
        </p:spPr>
        <p:txBody>
          <a:bodyPr anchor="b">
            <a:normAutofit/>
          </a:bodyPr>
          <a:lstStyle>
            <a:lvl1pPr algn="ctr">
              <a:defRPr sz="5400">
                <a:solidFill>
                  <a:schemeClr val="bg1"/>
                </a:solidFill>
              </a:defRPr>
            </a:lvl1pPr>
          </a:lstStyle>
          <a:p>
            <a:r>
              <a:rPr lang="es-ES" dirty="0"/>
              <a:t>Título de la presentación</a:t>
            </a:r>
            <a:endParaRPr lang="es-CO" dirty="0"/>
          </a:p>
        </p:txBody>
      </p:sp>
      <p:sp>
        <p:nvSpPr>
          <p:cNvPr id="3" name="Subtítulo 2">
            <a:extLst>
              <a:ext uri="{FF2B5EF4-FFF2-40B4-BE49-F238E27FC236}">
                <a16:creationId xmlns:a16="http://schemas.microsoft.com/office/drawing/2014/main" id="{FE9D3FB3-359F-46C2-860A-1525058E02A0}"/>
              </a:ext>
            </a:extLst>
          </p:cNvPr>
          <p:cNvSpPr>
            <a:spLocks noGrp="1"/>
          </p:cNvSpPr>
          <p:nvPr>
            <p:ph type="subTitle" idx="1" hasCustomPrompt="1"/>
          </p:nvPr>
        </p:nvSpPr>
        <p:spPr>
          <a:xfrm>
            <a:off x="1524000" y="4455886"/>
            <a:ext cx="9144000" cy="1769424"/>
          </a:xfrm>
        </p:spPr>
        <p:txBody>
          <a:bodyPr>
            <a:normAutofit/>
          </a:bodyPr>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Incluir Presentador, </a:t>
            </a:r>
            <a:r>
              <a:rPr lang="es-CO" dirty="0"/>
              <a:t>Dependencia, Evento (Si corresponde), Fecha</a:t>
            </a:r>
            <a:endParaRPr lang="es-ES" dirty="0"/>
          </a:p>
        </p:txBody>
      </p:sp>
    </p:spTree>
    <p:extLst>
      <p:ext uri="{BB962C8B-B14F-4D97-AF65-F5344CB8AC3E}">
        <p14:creationId xmlns:p14="http://schemas.microsoft.com/office/powerpoint/2010/main" val="33634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ion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1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vest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424460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ord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883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g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78703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er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13697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17368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aci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284292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9F9267-4CE5-48EE-8E58-1EABD078F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2C89073-E011-4938-80E8-B06957275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972276237"/>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1" r:id="rId5"/>
    <p:sldLayoutId id="2147483652" r:id="rId6"/>
    <p:sldLayoutId id="2147483653" r:id="rId7"/>
    <p:sldLayoutId id="2147483654" r:id="rId8"/>
    <p:sldLayoutId id="2147483655" r:id="rId9"/>
    <p:sldLayoutId id="2147483658" r:id="rId10"/>
  </p:sldLayoutIdLst>
  <p:txStyles>
    <p:title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bin"/><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jp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22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2B870-F11D-4D97-819D-23FB58C657A4}"/>
              </a:ext>
            </a:extLst>
          </p:cNvPr>
          <p:cNvSpPr>
            <a:spLocks noGrp="1"/>
          </p:cNvSpPr>
          <p:nvPr>
            <p:ph type="title"/>
          </p:nvPr>
        </p:nvSpPr>
        <p:spPr/>
        <p:txBody>
          <a:bodyPr/>
          <a:lstStyle/>
          <a:p>
            <a:r>
              <a:rPr lang="es-MX" sz="2800" dirty="0">
                <a:solidFill>
                  <a:srgbClr val="2F5496"/>
                </a:solidFill>
              </a:rPr>
              <a:t>Propósito de las alertas por exposición</a:t>
            </a:r>
            <a:br>
              <a:rPr lang="es-MX" sz="2800" dirty="0">
                <a:solidFill>
                  <a:srgbClr val="2F5496"/>
                </a:solidFill>
              </a:rPr>
            </a:br>
            <a:r>
              <a:rPr lang="es-MX" sz="2800" dirty="0">
                <a:solidFill>
                  <a:srgbClr val="2F5496"/>
                </a:solidFill>
              </a:rPr>
              <a:t> al mercurio</a:t>
            </a:r>
            <a:endParaRPr lang="es-CO" dirty="0"/>
          </a:p>
        </p:txBody>
      </p:sp>
      <p:sp>
        <p:nvSpPr>
          <p:cNvPr id="3" name="Marcador de texto 2">
            <a:extLst>
              <a:ext uri="{FF2B5EF4-FFF2-40B4-BE49-F238E27FC236}">
                <a16:creationId xmlns:a16="http://schemas.microsoft.com/office/drawing/2014/main" id="{1C6741B9-8291-4300-907D-5E042709F5E0}"/>
              </a:ext>
            </a:extLst>
          </p:cNvPr>
          <p:cNvSpPr>
            <a:spLocks noGrp="1"/>
          </p:cNvSpPr>
          <p:nvPr>
            <p:ph type="body" sz="quarter" idx="10"/>
          </p:nvPr>
        </p:nvSpPr>
        <p:spPr>
          <a:xfrm>
            <a:off x="1062203" y="3429000"/>
            <a:ext cx="4542184" cy="967464"/>
          </a:xfrm>
        </p:spPr>
        <p:txBody>
          <a:bodyPr/>
          <a:lstStyle/>
          <a:p>
            <a:pPr marL="0" indent="0" algn="just">
              <a:buNone/>
            </a:pPr>
            <a:r>
              <a:rPr lang="es-ES" dirty="0"/>
              <a:t>Disminuir o evitar la generación de daños a la salud ocasionados por la exposición al mercurio e implementar acciones de prevención y control.</a:t>
            </a:r>
          </a:p>
          <a:p>
            <a:pPr marL="0" indent="0" algn="just">
              <a:buNone/>
            </a:pPr>
            <a:endParaRPr lang="es-CO" dirty="0"/>
          </a:p>
        </p:txBody>
      </p:sp>
      <p:cxnSp>
        <p:nvCxnSpPr>
          <p:cNvPr id="4" name="Google Shape;150;p7">
            <a:extLst>
              <a:ext uri="{FF2B5EF4-FFF2-40B4-BE49-F238E27FC236}">
                <a16:creationId xmlns:a16="http://schemas.microsoft.com/office/drawing/2014/main" id="{DD980193-B3F7-4F4B-8B00-99C8816BAD61}"/>
              </a:ext>
            </a:extLst>
          </p:cNvPr>
          <p:cNvCxnSpPr>
            <a:cxnSpLocks/>
          </p:cNvCxnSpPr>
          <p:nvPr/>
        </p:nvCxnSpPr>
        <p:spPr>
          <a:xfrm>
            <a:off x="5117689" y="1856696"/>
            <a:ext cx="2015613"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7" name="Imagen 6">
            <a:extLst>
              <a:ext uri="{FF2B5EF4-FFF2-40B4-BE49-F238E27FC236}">
                <a16:creationId xmlns:a16="http://schemas.microsoft.com/office/drawing/2014/main" id="{0476556D-C5FC-4BDE-95FA-0A47C5406973}"/>
              </a:ext>
            </a:extLst>
          </p:cNvPr>
          <p:cNvPicPr>
            <a:picLocks noChangeAspect="1"/>
          </p:cNvPicPr>
          <p:nvPr/>
        </p:nvPicPr>
        <p:blipFill rotWithShape="1">
          <a:blip r:embed="rId2">
            <a:extLst>
              <a:ext uri="{28A0092B-C50C-407E-A947-70E740481C1C}">
                <a14:useLocalDpi xmlns:a14="http://schemas.microsoft.com/office/drawing/2010/main" val="0"/>
              </a:ext>
            </a:extLst>
          </a:blip>
          <a:srcRect r="120" b="5066"/>
          <a:stretch/>
        </p:blipFill>
        <p:spPr>
          <a:xfrm>
            <a:off x="5895975" y="2793373"/>
            <a:ext cx="5233822" cy="2840511"/>
          </a:xfrm>
          <a:prstGeom prst="rect">
            <a:avLst/>
          </a:prstGeom>
          <a:ln>
            <a:solidFill>
              <a:schemeClr val="tx1"/>
            </a:solid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4A08FC42-3BA0-489F-B31B-183C8778B315}"/>
              </a:ext>
            </a:extLst>
          </p:cNvPr>
          <p:cNvSpPr txBox="1"/>
          <p:nvPr/>
        </p:nvSpPr>
        <p:spPr>
          <a:xfrm>
            <a:off x="5792739" y="5640883"/>
            <a:ext cx="5233822" cy="261610"/>
          </a:xfrm>
          <a:prstGeom prst="rect">
            <a:avLst/>
          </a:prstGeom>
          <a:noFill/>
        </p:spPr>
        <p:txBody>
          <a:bodyPr wrap="square">
            <a:spAutoFit/>
          </a:bodyPr>
          <a:lstStyle/>
          <a:p>
            <a:r>
              <a:rPr lang="es-CO" sz="1100" dirty="0">
                <a:latin typeface="Arial" panose="020B0604020202020204" pitchFamily="34" charset="0"/>
                <a:cs typeface="Arial" panose="020B0604020202020204" pitchFamily="34" charset="0"/>
              </a:rPr>
              <a:t>Fuente: https://mejorconsalud.as.com/saber-tienes-mercurio-organismo/</a:t>
            </a:r>
          </a:p>
        </p:txBody>
      </p:sp>
    </p:spTree>
    <p:extLst>
      <p:ext uri="{BB962C8B-B14F-4D97-AF65-F5344CB8AC3E}">
        <p14:creationId xmlns:p14="http://schemas.microsoft.com/office/powerpoint/2010/main" val="236097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8733B-524F-4B9F-BC94-A03C357609E6}"/>
              </a:ext>
            </a:extLst>
          </p:cNvPr>
          <p:cNvSpPr>
            <a:spLocks noGrp="1"/>
          </p:cNvSpPr>
          <p:nvPr>
            <p:ph type="title"/>
          </p:nvPr>
        </p:nvSpPr>
        <p:spPr/>
        <p:txBody>
          <a:bodyPr/>
          <a:lstStyle/>
          <a:p>
            <a:pPr marL="450215" indent="-269875">
              <a:spcBef>
                <a:spcPts val="600"/>
              </a:spcBef>
              <a:spcAft>
                <a:spcPts val="0"/>
              </a:spcAft>
            </a:pPr>
            <a:r>
              <a:rPr lang="es-CO" dirty="0">
                <a:solidFill>
                  <a:srgbClr val="2F5496"/>
                </a:solidFill>
              </a:rPr>
              <a:t>Descripción para la identificación y diagnóstico de la intoxicación por mercurio</a:t>
            </a:r>
          </a:p>
        </p:txBody>
      </p:sp>
      <p:sp>
        <p:nvSpPr>
          <p:cNvPr id="3" name="Marcador de texto 2">
            <a:extLst>
              <a:ext uri="{FF2B5EF4-FFF2-40B4-BE49-F238E27FC236}">
                <a16:creationId xmlns:a16="http://schemas.microsoft.com/office/drawing/2014/main" id="{A397D8C1-F27E-4542-AFE9-F3D189130CAC}"/>
              </a:ext>
            </a:extLst>
          </p:cNvPr>
          <p:cNvSpPr>
            <a:spLocks noGrp="1"/>
          </p:cNvSpPr>
          <p:nvPr>
            <p:ph type="body" sz="quarter" idx="10"/>
          </p:nvPr>
        </p:nvSpPr>
        <p:spPr>
          <a:xfrm>
            <a:off x="838200" y="2550025"/>
            <a:ext cx="5075903" cy="3657600"/>
          </a:xfrm>
        </p:spPr>
        <p:txBody>
          <a:bodyPr/>
          <a:lstStyle/>
          <a:p>
            <a:pPr algn="just">
              <a:lnSpc>
                <a:spcPct val="100000"/>
              </a:lnSpc>
              <a:buFont typeface="Wingdings" panose="05000000000000000000" pitchFamily="2" charset="2"/>
              <a:buChar char="v"/>
            </a:pPr>
            <a:r>
              <a:rPr lang="es-ES" dirty="0"/>
              <a:t>El diagnóstico debe procurar establecer la relación exposición efecto, en particular para los casos de intoxicaciones crónicas; de no ser posible establecer la relación se revisará el paciente desde el punto de vista semiológico, teniendo en cuenta las alteraciones presentadas a nivel de sus órganos, cuantificando y analizando los signos vitales, las manifestaciones clínicas que pueden revelar el tipo de sustancia cuando se trate de Hg e identificar el tipo de exposición.</a:t>
            </a:r>
          </a:p>
        </p:txBody>
      </p:sp>
      <p:cxnSp>
        <p:nvCxnSpPr>
          <p:cNvPr id="4" name="Google Shape;150;p7">
            <a:extLst>
              <a:ext uri="{FF2B5EF4-FFF2-40B4-BE49-F238E27FC236}">
                <a16:creationId xmlns:a16="http://schemas.microsoft.com/office/drawing/2014/main" id="{C55F5831-B345-44C6-9AE5-D1B9BE20CD51}"/>
              </a:ext>
            </a:extLst>
          </p:cNvPr>
          <p:cNvCxnSpPr>
            <a:cxnSpLocks/>
          </p:cNvCxnSpPr>
          <p:nvPr/>
        </p:nvCxnSpPr>
        <p:spPr>
          <a:xfrm>
            <a:off x="4149212" y="1915690"/>
            <a:ext cx="4316362"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0" name="CuadroTexto 9">
            <a:extLst>
              <a:ext uri="{FF2B5EF4-FFF2-40B4-BE49-F238E27FC236}">
                <a16:creationId xmlns:a16="http://schemas.microsoft.com/office/drawing/2014/main" id="{76353B6D-17CA-431A-B8B9-4E4D5C3CD5CC}"/>
              </a:ext>
            </a:extLst>
          </p:cNvPr>
          <p:cNvSpPr txBox="1"/>
          <p:nvPr/>
        </p:nvSpPr>
        <p:spPr>
          <a:xfrm>
            <a:off x="5923781" y="6329076"/>
            <a:ext cx="2566219" cy="261610"/>
          </a:xfrm>
          <a:prstGeom prst="rect">
            <a:avLst/>
          </a:prstGeom>
          <a:noFill/>
        </p:spPr>
        <p:txBody>
          <a:bodyPr wrap="square">
            <a:spAutoFit/>
          </a:bodyPr>
          <a:lstStyle/>
          <a:p>
            <a:pPr marL="0" marR="0" lvl="0" indent="0" algn="l" rtl="0">
              <a:spcBef>
                <a:spcPts val="0"/>
              </a:spcBef>
              <a:spcAft>
                <a:spcPts val="0"/>
              </a:spcAft>
              <a:buNone/>
            </a:pPr>
            <a:r>
              <a:rPr lang="es-ES" sz="1100" dirty="0">
                <a:solidFill>
                  <a:schemeClr val="dk1"/>
                </a:solidFill>
                <a:latin typeface="Arial" panose="020B0604020202020204" pitchFamily="34" charset="0"/>
                <a:ea typeface="Calibri"/>
                <a:cs typeface="Arial" panose="020B0604020202020204" pitchFamily="34" charset="0"/>
                <a:sym typeface="Calibri"/>
              </a:rPr>
              <a:t>Fuente: Instituto Nacional de Salud</a:t>
            </a:r>
          </a:p>
        </p:txBody>
      </p:sp>
      <p:pic>
        <p:nvPicPr>
          <p:cNvPr id="12" name="Imagen 11">
            <a:extLst>
              <a:ext uri="{FF2B5EF4-FFF2-40B4-BE49-F238E27FC236}">
                <a16:creationId xmlns:a16="http://schemas.microsoft.com/office/drawing/2014/main" id="{A3C9F16E-4016-47B1-9394-BA18DDC2718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866"/>
          <a:stretch/>
        </p:blipFill>
        <p:spPr>
          <a:xfrm>
            <a:off x="5923781" y="2165684"/>
            <a:ext cx="5224308" cy="4162383"/>
          </a:xfrm>
          <a:prstGeom prst="rect">
            <a:avLst/>
          </a:prstGeom>
        </p:spPr>
      </p:pic>
    </p:spTree>
    <p:extLst>
      <p:ext uri="{BB962C8B-B14F-4D97-AF65-F5344CB8AC3E}">
        <p14:creationId xmlns:p14="http://schemas.microsoft.com/office/powerpoint/2010/main" val="41027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8733B-524F-4B9F-BC94-A03C357609E6}"/>
              </a:ext>
            </a:extLst>
          </p:cNvPr>
          <p:cNvSpPr>
            <a:spLocks noGrp="1"/>
          </p:cNvSpPr>
          <p:nvPr>
            <p:ph type="title"/>
          </p:nvPr>
        </p:nvSpPr>
        <p:spPr/>
        <p:txBody>
          <a:bodyPr/>
          <a:lstStyle/>
          <a:p>
            <a:pPr marL="450215" indent="-269875">
              <a:spcBef>
                <a:spcPts val="600"/>
              </a:spcBef>
              <a:spcAft>
                <a:spcPts val="0"/>
              </a:spcAft>
            </a:pPr>
            <a:r>
              <a:rPr lang="es-CO" dirty="0">
                <a:solidFill>
                  <a:srgbClr val="2F5496"/>
                </a:solidFill>
              </a:rPr>
              <a:t>Descripción para la identificación y diagnóstico de la intoxicación por mercurio</a:t>
            </a:r>
          </a:p>
        </p:txBody>
      </p:sp>
      <p:sp>
        <p:nvSpPr>
          <p:cNvPr id="3" name="Marcador de texto 2">
            <a:extLst>
              <a:ext uri="{FF2B5EF4-FFF2-40B4-BE49-F238E27FC236}">
                <a16:creationId xmlns:a16="http://schemas.microsoft.com/office/drawing/2014/main" id="{A397D8C1-F27E-4542-AFE9-F3D189130CAC}"/>
              </a:ext>
            </a:extLst>
          </p:cNvPr>
          <p:cNvSpPr>
            <a:spLocks noGrp="1"/>
          </p:cNvSpPr>
          <p:nvPr>
            <p:ph type="body" sz="quarter" idx="10"/>
          </p:nvPr>
        </p:nvSpPr>
        <p:spPr>
          <a:xfrm>
            <a:off x="838201" y="3642851"/>
            <a:ext cx="4559710" cy="1379453"/>
          </a:xfrm>
        </p:spPr>
        <p:txBody>
          <a:bodyPr>
            <a:noAutofit/>
          </a:bodyPr>
          <a:lstStyle/>
          <a:p>
            <a:pPr algn="just">
              <a:lnSpc>
                <a:spcPct val="100000"/>
              </a:lnSpc>
              <a:buFont typeface="Wingdings" panose="05000000000000000000" pitchFamily="2" charset="2"/>
              <a:buChar char="v"/>
            </a:pPr>
            <a:r>
              <a:rPr lang="es-ES" dirty="0"/>
              <a:t>Para una adecuada notificación de los eventos de intoxicaciones por sustancias químicas, es importante identificar el grupo al que pertenece la sustancia química que origina la intoxicación</a:t>
            </a:r>
          </a:p>
          <a:p>
            <a:pPr marL="0" indent="0" algn="just">
              <a:buNone/>
            </a:pPr>
            <a:endParaRPr lang="es-CO" dirty="0"/>
          </a:p>
        </p:txBody>
      </p:sp>
      <p:cxnSp>
        <p:nvCxnSpPr>
          <p:cNvPr id="4" name="Google Shape;150;p7">
            <a:extLst>
              <a:ext uri="{FF2B5EF4-FFF2-40B4-BE49-F238E27FC236}">
                <a16:creationId xmlns:a16="http://schemas.microsoft.com/office/drawing/2014/main" id="{C55F5831-B345-44C6-9AE5-D1B9BE20CD51}"/>
              </a:ext>
            </a:extLst>
          </p:cNvPr>
          <p:cNvCxnSpPr>
            <a:cxnSpLocks/>
          </p:cNvCxnSpPr>
          <p:nvPr/>
        </p:nvCxnSpPr>
        <p:spPr>
          <a:xfrm>
            <a:off x="4149212" y="1915690"/>
            <a:ext cx="4316362"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0" name="CuadroTexto 9">
            <a:extLst>
              <a:ext uri="{FF2B5EF4-FFF2-40B4-BE49-F238E27FC236}">
                <a16:creationId xmlns:a16="http://schemas.microsoft.com/office/drawing/2014/main" id="{76353B6D-17CA-431A-B8B9-4E4D5C3CD5CC}"/>
              </a:ext>
            </a:extLst>
          </p:cNvPr>
          <p:cNvSpPr txBox="1"/>
          <p:nvPr/>
        </p:nvSpPr>
        <p:spPr>
          <a:xfrm>
            <a:off x="5807487" y="6327044"/>
            <a:ext cx="2566219" cy="261610"/>
          </a:xfrm>
          <a:prstGeom prst="rect">
            <a:avLst/>
          </a:prstGeom>
          <a:noFill/>
        </p:spPr>
        <p:txBody>
          <a:bodyPr wrap="square">
            <a:spAutoFit/>
          </a:bodyPr>
          <a:lstStyle/>
          <a:p>
            <a:pPr marL="0" marR="0" lvl="0" indent="0" algn="l" rtl="0">
              <a:spcBef>
                <a:spcPts val="0"/>
              </a:spcBef>
              <a:spcAft>
                <a:spcPts val="0"/>
              </a:spcAft>
              <a:buNone/>
            </a:pPr>
            <a:r>
              <a:rPr lang="es-ES" sz="1100" dirty="0">
                <a:solidFill>
                  <a:schemeClr val="dk1"/>
                </a:solidFill>
                <a:latin typeface="Arial" panose="020B0604020202020204" pitchFamily="34" charset="0"/>
                <a:ea typeface="Calibri"/>
                <a:cs typeface="Arial" panose="020B0604020202020204" pitchFamily="34" charset="0"/>
                <a:sym typeface="Calibri"/>
              </a:rPr>
              <a:t>Fuente: Instituto Nacional de Salud</a:t>
            </a:r>
          </a:p>
        </p:txBody>
      </p:sp>
      <p:pic>
        <p:nvPicPr>
          <p:cNvPr id="8" name="Imagen 7">
            <a:extLst>
              <a:ext uri="{FF2B5EF4-FFF2-40B4-BE49-F238E27FC236}">
                <a16:creationId xmlns:a16="http://schemas.microsoft.com/office/drawing/2014/main" id="{A6FFBA51-9259-4AFC-92F1-5C5D928A7D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48633" y="1982119"/>
            <a:ext cx="5505458" cy="4344925"/>
          </a:xfrm>
          <a:prstGeom prst="rect">
            <a:avLst/>
          </a:prstGeom>
        </p:spPr>
      </p:pic>
    </p:spTree>
    <p:extLst>
      <p:ext uri="{BB962C8B-B14F-4D97-AF65-F5344CB8AC3E}">
        <p14:creationId xmlns:p14="http://schemas.microsoft.com/office/powerpoint/2010/main" val="202994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D128A-AEBC-4AF8-802D-5A12DD7A47D8}"/>
              </a:ext>
            </a:extLst>
          </p:cNvPr>
          <p:cNvSpPr>
            <a:spLocks noGrp="1"/>
          </p:cNvSpPr>
          <p:nvPr>
            <p:ph type="title"/>
          </p:nvPr>
        </p:nvSpPr>
        <p:spPr/>
        <p:txBody>
          <a:bodyPr/>
          <a:lstStyle/>
          <a:p>
            <a:r>
              <a:rPr lang="es-MX" sz="2800" dirty="0">
                <a:solidFill>
                  <a:srgbClr val="2F5496"/>
                </a:solidFill>
              </a:rPr>
              <a:t>Descripción de grupos de sustancias y códigos de grupos de sustancias de intoxicaciones, SIVIGILA</a:t>
            </a:r>
            <a:endParaRPr lang="es-CO" dirty="0"/>
          </a:p>
        </p:txBody>
      </p:sp>
      <p:sp>
        <p:nvSpPr>
          <p:cNvPr id="3" name="Marcador de texto 2">
            <a:extLst>
              <a:ext uri="{FF2B5EF4-FFF2-40B4-BE49-F238E27FC236}">
                <a16:creationId xmlns:a16="http://schemas.microsoft.com/office/drawing/2014/main" id="{13332BDC-FBC6-412D-983C-E6420BED8DCA}"/>
              </a:ext>
            </a:extLst>
          </p:cNvPr>
          <p:cNvSpPr>
            <a:spLocks noGrp="1"/>
          </p:cNvSpPr>
          <p:nvPr>
            <p:ph type="body" sz="quarter" idx="10"/>
          </p:nvPr>
        </p:nvSpPr>
        <p:spPr>
          <a:xfrm>
            <a:off x="6710517" y="3429000"/>
            <a:ext cx="4643284" cy="2150150"/>
          </a:xfrm>
        </p:spPr>
        <p:txBody>
          <a:bodyPr>
            <a:normAutofit/>
          </a:bodyPr>
          <a:lstStyle/>
          <a:p>
            <a:pPr marL="0" indent="0" algn="just">
              <a:lnSpc>
                <a:spcPct val="120000"/>
              </a:lnSpc>
              <a:buNone/>
            </a:pPr>
            <a:r>
              <a:rPr lang="es-ES" dirty="0">
                <a:latin typeface="Arial"/>
                <a:ea typeface="Arial"/>
                <a:cs typeface="Arial"/>
                <a:sym typeface="Arial"/>
              </a:rPr>
              <a:t>La adecuada notificación del caso o brote se realiza a través de las notificaciones de los eventos de intoxicaciones por sustancias químicas identificando el grupo </a:t>
            </a:r>
            <a:r>
              <a:rPr lang="es-ES" b="1" dirty="0">
                <a:latin typeface="Arial"/>
                <a:ea typeface="Arial"/>
                <a:cs typeface="Arial"/>
                <a:sym typeface="Arial"/>
              </a:rPr>
              <a:t>cuatro (4) </a:t>
            </a:r>
            <a:r>
              <a:rPr lang="es-ES" dirty="0">
                <a:latin typeface="Arial"/>
                <a:ea typeface="Arial"/>
                <a:cs typeface="Arial"/>
                <a:sym typeface="Arial"/>
              </a:rPr>
              <a:t>que corresponde a intoxicaciones por metales en el cual está la intoxicación por mercurio.</a:t>
            </a:r>
            <a:endParaRPr lang="es-ES" dirty="0"/>
          </a:p>
          <a:p>
            <a:pPr marL="0" indent="0" algn="just">
              <a:buNone/>
            </a:pPr>
            <a:endParaRPr lang="es-CO" dirty="0"/>
          </a:p>
        </p:txBody>
      </p:sp>
      <p:cxnSp>
        <p:nvCxnSpPr>
          <p:cNvPr id="4" name="Google Shape;150;p7">
            <a:extLst>
              <a:ext uri="{FF2B5EF4-FFF2-40B4-BE49-F238E27FC236}">
                <a16:creationId xmlns:a16="http://schemas.microsoft.com/office/drawing/2014/main" id="{8E701C5E-15A9-43D8-AABC-41BB1BDC56FC}"/>
              </a:ext>
            </a:extLst>
          </p:cNvPr>
          <p:cNvCxnSpPr>
            <a:cxnSpLocks/>
          </p:cNvCxnSpPr>
          <p:nvPr/>
        </p:nvCxnSpPr>
        <p:spPr>
          <a:xfrm>
            <a:off x="2536723" y="1891633"/>
            <a:ext cx="7123471"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7" name="Google Shape;156;p8">
            <a:extLst>
              <a:ext uri="{FF2B5EF4-FFF2-40B4-BE49-F238E27FC236}">
                <a16:creationId xmlns:a16="http://schemas.microsoft.com/office/drawing/2014/main" id="{717DC77A-656F-4D39-B519-DC4F38E860B1}"/>
              </a:ext>
            </a:extLst>
          </p:cNvPr>
          <p:cNvPicPr preferRelativeResize="0"/>
          <p:nvPr/>
        </p:nvPicPr>
        <p:blipFill rotWithShape="1">
          <a:blip r:embed="rId2">
            <a:alphaModFix/>
            <a:extLst>
              <a:ext uri="{BEBA8EAE-BF5A-486C-A8C5-ECC9F3942E4B}">
                <a14:imgProps xmlns:a14="http://schemas.microsoft.com/office/drawing/2010/main">
                  <a14:imgLayer r:embed="rId3">
                    <a14:imgEffect>
                      <a14:sharpenSoften amount="25000"/>
                    </a14:imgEffect>
                  </a14:imgLayer>
                </a14:imgProps>
              </a:ext>
            </a:extLst>
          </a:blip>
          <a:srcRect l="24808" t="26041" r="26500" b="25320"/>
          <a:stretch/>
        </p:blipFill>
        <p:spPr>
          <a:xfrm>
            <a:off x="838199" y="2635304"/>
            <a:ext cx="5606845" cy="3436465"/>
          </a:xfrm>
          <a:prstGeom prst="rect">
            <a:avLst/>
          </a:prstGeom>
          <a:noFill/>
          <a:ln w="38100" cap="flat" cmpd="sng">
            <a:solidFill>
              <a:schemeClr val="dk1"/>
            </a:solidFill>
            <a:prstDash val="solid"/>
            <a:round/>
            <a:headEnd type="none" w="sm" len="sm"/>
            <a:tailEnd type="none" w="sm" len="sm"/>
          </a:ln>
        </p:spPr>
      </p:pic>
      <p:sp>
        <p:nvSpPr>
          <p:cNvPr id="8" name="Google Shape;157;p8">
            <a:extLst>
              <a:ext uri="{FF2B5EF4-FFF2-40B4-BE49-F238E27FC236}">
                <a16:creationId xmlns:a16="http://schemas.microsoft.com/office/drawing/2014/main" id="{0DA08448-729F-4FC8-8DFA-6688A656FA2D}"/>
              </a:ext>
            </a:extLst>
          </p:cNvPr>
          <p:cNvSpPr txBox="1"/>
          <p:nvPr/>
        </p:nvSpPr>
        <p:spPr>
          <a:xfrm>
            <a:off x="250723" y="6116013"/>
            <a:ext cx="6164825" cy="600124"/>
          </a:xfrm>
          <a:prstGeom prst="rect">
            <a:avLst/>
          </a:prstGeom>
          <a:noFill/>
          <a:ln>
            <a:noFill/>
          </a:ln>
        </p:spPr>
        <p:txBody>
          <a:bodyPr spcFirstLastPara="1" wrap="square" lIns="91425" tIns="45700" rIns="91425" bIns="45700" anchor="t" anchorCtr="0">
            <a:spAutoFit/>
          </a:bodyPr>
          <a:lstStyle/>
          <a:p>
            <a:pPr lvl="1"/>
            <a:r>
              <a:rPr lang="es-MX" sz="1100" dirty="0" err="1">
                <a:solidFill>
                  <a:schemeClr val="dk1"/>
                </a:solidFill>
                <a:latin typeface="Arial" panose="020B0604020202020204" pitchFamily="34" charset="0"/>
                <a:ea typeface="Calibri"/>
                <a:cs typeface="Arial" panose="020B0604020202020204" pitchFamily="34" charset="0"/>
                <a:sym typeface="Calibri"/>
              </a:rPr>
              <a:t>Fuente:https</a:t>
            </a:r>
            <a:r>
              <a:rPr lang="es-MX" sz="1100" dirty="0">
                <a:solidFill>
                  <a:schemeClr val="dk1"/>
                </a:solidFill>
                <a:latin typeface="Arial" panose="020B0604020202020204" pitchFamily="34" charset="0"/>
                <a:ea typeface="Calibri"/>
                <a:cs typeface="Arial" panose="020B0604020202020204" pitchFamily="34" charset="0"/>
                <a:sym typeface="Calibri"/>
              </a:rPr>
              <a:t>://www.ins.gov.co/Direcciones/Vigilancia/Lineamientosydocumentos/Manual%20VSP%20Intoxicaciones%20por%20Sustancias%20Qu%C3%ADmicas%202018.pdf</a:t>
            </a:r>
            <a:endParaRPr sz="11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1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16938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7C22E09-759C-46BE-8F2D-862D40B4313B}"/>
              </a:ext>
            </a:extLst>
          </p:cNvPr>
          <p:cNvSpPr txBox="1"/>
          <p:nvPr/>
        </p:nvSpPr>
        <p:spPr>
          <a:xfrm>
            <a:off x="283162" y="2427244"/>
            <a:ext cx="4262284" cy="1384995"/>
          </a:xfrm>
          <a:prstGeom prst="rect">
            <a:avLst/>
          </a:prstGeom>
          <a:noFill/>
        </p:spPr>
        <p:txBody>
          <a:bodyPr wrap="square">
            <a:spAutoFit/>
          </a:bodyPr>
          <a:lstStyle/>
          <a:p>
            <a:pPr algn="ctr"/>
            <a:r>
              <a:rPr lang="es-CO" sz="2800" b="1" dirty="0">
                <a:solidFill>
                  <a:srgbClr val="2F5496"/>
                </a:solidFill>
                <a:latin typeface="Arial" panose="020B0604020202020204" pitchFamily="34" charset="0"/>
                <a:ea typeface="+mj-ea"/>
                <a:cs typeface="Arial" panose="020B0604020202020204" pitchFamily="34" charset="0"/>
              </a:rPr>
              <a:t>Definición operativa de caso de intoxicación por mercurio</a:t>
            </a:r>
          </a:p>
        </p:txBody>
      </p:sp>
      <p:pic>
        <p:nvPicPr>
          <p:cNvPr id="2050" name="Picture 2">
            <a:extLst>
              <a:ext uri="{FF2B5EF4-FFF2-40B4-BE49-F238E27FC236}">
                <a16:creationId xmlns:a16="http://schemas.microsoft.com/office/drawing/2014/main" id="{597A12B7-D192-410D-920D-7DE77A8B3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13" b="21970"/>
          <a:stretch/>
        </p:blipFill>
        <p:spPr bwMode="auto">
          <a:xfrm>
            <a:off x="4429297" y="98473"/>
            <a:ext cx="6712316" cy="627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7C22E09-759C-46BE-8F2D-862D40B4313B}"/>
              </a:ext>
            </a:extLst>
          </p:cNvPr>
          <p:cNvSpPr txBox="1"/>
          <p:nvPr/>
        </p:nvSpPr>
        <p:spPr>
          <a:xfrm>
            <a:off x="269099" y="2427244"/>
            <a:ext cx="4262284" cy="1384995"/>
          </a:xfrm>
          <a:prstGeom prst="rect">
            <a:avLst/>
          </a:prstGeom>
          <a:noFill/>
        </p:spPr>
        <p:txBody>
          <a:bodyPr wrap="square">
            <a:spAutoFit/>
          </a:bodyPr>
          <a:lstStyle/>
          <a:p>
            <a:pPr algn="ctr"/>
            <a:r>
              <a:rPr lang="es-CO" sz="2800" b="1" dirty="0">
                <a:solidFill>
                  <a:srgbClr val="2F5496"/>
                </a:solidFill>
                <a:latin typeface="Arial" panose="020B0604020202020204" pitchFamily="34" charset="0"/>
                <a:ea typeface="+mj-ea"/>
                <a:cs typeface="Arial" panose="020B0604020202020204" pitchFamily="34" charset="0"/>
              </a:rPr>
              <a:t>Definición operativa de caso de intoxicación por mercurio</a:t>
            </a:r>
          </a:p>
        </p:txBody>
      </p:sp>
      <p:pic>
        <p:nvPicPr>
          <p:cNvPr id="1026" name="Picture 2">
            <a:extLst>
              <a:ext uri="{FF2B5EF4-FFF2-40B4-BE49-F238E27FC236}">
                <a16:creationId xmlns:a16="http://schemas.microsoft.com/office/drawing/2014/main" id="{BBDE8D2B-61CF-4961-905A-21C9A745F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13" r="4843" b="5846"/>
          <a:stretch/>
        </p:blipFill>
        <p:spPr bwMode="auto">
          <a:xfrm>
            <a:off x="4424804" y="239148"/>
            <a:ext cx="6716810" cy="614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6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7B3A9-DE67-470F-BC9C-ED125B59C5C4}"/>
              </a:ext>
            </a:extLst>
          </p:cNvPr>
          <p:cNvSpPr>
            <a:spLocks noGrp="1"/>
          </p:cNvSpPr>
          <p:nvPr>
            <p:ph type="title"/>
          </p:nvPr>
        </p:nvSpPr>
        <p:spPr/>
        <p:txBody>
          <a:bodyPr/>
          <a:lstStyle/>
          <a:p>
            <a:r>
              <a:rPr lang="es-MX" sz="2800" dirty="0">
                <a:solidFill>
                  <a:srgbClr val="2F5496"/>
                </a:solidFill>
              </a:rPr>
              <a:t>Brotes/investigaciones epidemiológicas en población intoxicada por mercurio</a:t>
            </a:r>
            <a:endParaRPr lang="es-CO" dirty="0"/>
          </a:p>
        </p:txBody>
      </p:sp>
      <p:sp>
        <p:nvSpPr>
          <p:cNvPr id="6" name="Flecha: doblada hacia arriba 5">
            <a:extLst>
              <a:ext uri="{FF2B5EF4-FFF2-40B4-BE49-F238E27FC236}">
                <a16:creationId xmlns:a16="http://schemas.microsoft.com/office/drawing/2014/main" id="{6388C8F7-17AF-4BC0-BB66-85C3DD49B5D4}"/>
              </a:ext>
            </a:extLst>
          </p:cNvPr>
          <p:cNvSpPr/>
          <p:nvPr/>
        </p:nvSpPr>
        <p:spPr>
          <a:xfrm rot="5400000">
            <a:off x="3097672" y="3464379"/>
            <a:ext cx="1166015" cy="160555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 name="Forma libre: forma 6">
            <a:extLst>
              <a:ext uri="{FF2B5EF4-FFF2-40B4-BE49-F238E27FC236}">
                <a16:creationId xmlns:a16="http://schemas.microsoft.com/office/drawing/2014/main" id="{AD5EDE52-163C-45CB-9CF2-63BEFE60C160}"/>
              </a:ext>
            </a:extLst>
          </p:cNvPr>
          <p:cNvSpPr/>
          <p:nvPr/>
        </p:nvSpPr>
        <p:spPr>
          <a:xfrm>
            <a:off x="838200" y="2215501"/>
            <a:ext cx="3545549" cy="1807582"/>
          </a:xfrm>
          <a:custGeom>
            <a:avLst/>
            <a:gdLst>
              <a:gd name="connsiteX0" fmla="*/ 0 w 3072456"/>
              <a:gd name="connsiteY0" fmla="*/ 223880 h 1343012"/>
              <a:gd name="connsiteX1" fmla="*/ 223880 w 3072456"/>
              <a:gd name="connsiteY1" fmla="*/ 0 h 1343012"/>
              <a:gd name="connsiteX2" fmla="*/ 2848576 w 3072456"/>
              <a:gd name="connsiteY2" fmla="*/ 0 h 1343012"/>
              <a:gd name="connsiteX3" fmla="*/ 3072456 w 3072456"/>
              <a:gd name="connsiteY3" fmla="*/ 223880 h 1343012"/>
              <a:gd name="connsiteX4" fmla="*/ 3072456 w 3072456"/>
              <a:gd name="connsiteY4" fmla="*/ 1119132 h 1343012"/>
              <a:gd name="connsiteX5" fmla="*/ 2848576 w 3072456"/>
              <a:gd name="connsiteY5" fmla="*/ 1343012 h 1343012"/>
              <a:gd name="connsiteX6" fmla="*/ 223880 w 3072456"/>
              <a:gd name="connsiteY6" fmla="*/ 1343012 h 1343012"/>
              <a:gd name="connsiteX7" fmla="*/ 0 w 3072456"/>
              <a:gd name="connsiteY7" fmla="*/ 1119132 h 1343012"/>
              <a:gd name="connsiteX8" fmla="*/ 0 w 3072456"/>
              <a:gd name="connsiteY8" fmla="*/ 223880 h 1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2456" h="1343012">
                <a:moveTo>
                  <a:pt x="0" y="223880"/>
                </a:moveTo>
                <a:cubicBezTo>
                  <a:pt x="0" y="100234"/>
                  <a:pt x="100234" y="0"/>
                  <a:pt x="223880" y="0"/>
                </a:cubicBezTo>
                <a:lnTo>
                  <a:pt x="2848576" y="0"/>
                </a:lnTo>
                <a:cubicBezTo>
                  <a:pt x="2972222" y="0"/>
                  <a:pt x="3072456" y="100234"/>
                  <a:pt x="3072456" y="223880"/>
                </a:cubicBezTo>
                <a:lnTo>
                  <a:pt x="3072456" y="1119132"/>
                </a:lnTo>
                <a:cubicBezTo>
                  <a:pt x="3072456" y="1242778"/>
                  <a:pt x="2972222" y="1343012"/>
                  <a:pt x="2848576" y="1343012"/>
                </a:cubicBezTo>
                <a:lnTo>
                  <a:pt x="223880" y="1343012"/>
                </a:lnTo>
                <a:cubicBezTo>
                  <a:pt x="100234" y="1343012"/>
                  <a:pt x="0" y="1242778"/>
                  <a:pt x="0" y="1119132"/>
                </a:cubicBezTo>
                <a:lnTo>
                  <a:pt x="0" y="22388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912" tIns="118912" rIns="118912" bIns="118912" numCol="1" spcCol="1270" anchor="ctr" anchorCtr="0">
            <a:noAutofit/>
          </a:bodyPr>
          <a:lstStyle/>
          <a:p>
            <a:pPr marL="0" lvl="0" indent="0" algn="just" defTabSz="622300">
              <a:lnSpc>
                <a:spcPct val="90000"/>
              </a:lnSpc>
              <a:spcBef>
                <a:spcPct val="0"/>
              </a:spcBef>
              <a:spcAft>
                <a:spcPct val="35000"/>
              </a:spcAft>
              <a:buNone/>
            </a:pPr>
            <a:r>
              <a:rPr lang="es-MX" sz="1500" kern="1200" dirty="0">
                <a:solidFill>
                  <a:schemeClr val="tx1"/>
                </a:solidFill>
                <a:latin typeface="Arial" panose="020B0604020202020204" pitchFamily="34" charset="0"/>
                <a:ea typeface="Calibri"/>
                <a:cs typeface="Arial" panose="020B0604020202020204" pitchFamily="34" charset="0"/>
                <a:sym typeface="Calibri"/>
              </a:rPr>
              <a:t>Es la ocurrencia de un número de casos de intoxicación generada por el </a:t>
            </a:r>
            <a:r>
              <a:rPr lang="es-MX" sz="1500" dirty="0">
                <a:solidFill>
                  <a:schemeClr val="tx1"/>
                </a:solidFill>
                <a:latin typeface="Arial" panose="020B0604020202020204" pitchFamily="34" charset="0"/>
                <a:ea typeface="Calibri"/>
                <a:cs typeface="Arial" panose="020B0604020202020204" pitchFamily="34" charset="0"/>
                <a:sym typeface="Calibri"/>
              </a:rPr>
              <a:t>mercurio,</a:t>
            </a:r>
            <a:r>
              <a:rPr lang="es-MX" sz="1500" kern="1200" dirty="0">
                <a:solidFill>
                  <a:schemeClr val="tx1"/>
                </a:solidFill>
                <a:latin typeface="Arial" panose="020B0604020202020204" pitchFamily="34" charset="0"/>
                <a:ea typeface="Calibri"/>
                <a:cs typeface="Arial" panose="020B0604020202020204" pitchFamily="34" charset="0"/>
                <a:sym typeface="Calibri"/>
              </a:rPr>
              <a:t> sea aguda o crónica, en un área y en un tiempo dado.</a:t>
            </a:r>
            <a:endParaRPr lang="en-US" sz="1500" kern="1200" dirty="0">
              <a:solidFill>
                <a:schemeClr val="tx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6717595-2DED-4491-86F2-D6B567DA6AA8}"/>
              </a:ext>
            </a:extLst>
          </p:cNvPr>
          <p:cNvSpPr/>
          <p:nvPr/>
        </p:nvSpPr>
        <p:spPr>
          <a:xfrm>
            <a:off x="4645299" y="2144814"/>
            <a:ext cx="1726685" cy="11104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Flecha: doblada hacia arriba 8">
            <a:extLst>
              <a:ext uri="{FF2B5EF4-FFF2-40B4-BE49-F238E27FC236}">
                <a16:creationId xmlns:a16="http://schemas.microsoft.com/office/drawing/2014/main" id="{7ADC34AC-8A72-4356-B92F-A06D79E74C4F}"/>
              </a:ext>
            </a:extLst>
          </p:cNvPr>
          <p:cNvSpPr/>
          <p:nvPr/>
        </p:nvSpPr>
        <p:spPr>
          <a:xfrm rot="5400000">
            <a:off x="6772359" y="4274183"/>
            <a:ext cx="958550" cy="1605558"/>
          </a:xfrm>
          <a:prstGeom prst="bentUpArrow">
            <a:avLst>
              <a:gd name="adj1" fmla="val 32840"/>
              <a:gd name="adj2" fmla="val 25000"/>
              <a:gd name="adj3" fmla="val 35780"/>
            </a:avLst>
          </a:prstGeom>
          <a:solidFill>
            <a:schemeClr val="accent1">
              <a:lumMod val="40000"/>
              <a:lumOff val="60000"/>
            </a:schemeClr>
          </a:solidFill>
        </p:spPr>
        <p:style>
          <a:lnRef idx="2">
            <a:schemeClr val="lt1">
              <a:hueOff val="0"/>
              <a:satOff val="0"/>
              <a:lumOff val="0"/>
              <a:alphaOff val="0"/>
            </a:schemeClr>
          </a:lnRef>
          <a:fillRef idx="1">
            <a:schemeClr val="accent5">
              <a:tint val="50000"/>
              <a:hueOff val="-6685025"/>
              <a:satOff val="-25325"/>
              <a:lumOff val="8413"/>
              <a:alphaOff val="0"/>
            </a:schemeClr>
          </a:fillRef>
          <a:effectRef idx="0">
            <a:schemeClr val="accent5">
              <a:tint val="50000"/>
              <a:hueOff val="-6685025"/>
              <a:satOff val="-25325"/>
              <a:lumOff val="8413"/>
              <a:alphaOff val="0"/>
            </a:schemeClr>
          </a:effectRef>
          <a:fontRef idx="minor">
            <a:schemeClr val="lt1">
              <a:hueOff val="0"/>
              <a:satOff val="0"/>
              <a:lumOff val="0"/>
              <a:alphaOff val="0"/>
            </a:schemeClr>
          </a:fontRef>
        </p:style>
      </p:sp>
      <p:sp>
        <p:nvSpPr>
          <p:cNvPr id="10" name="Forma libre: forma 9">
            <a:extLst>
              <a:ext uri="{FF2B5EF4-FFF2-40B4-BE49-F238E27FC236}">
                <a16:creationId xmlns:a16="http://schemas.microsoft.com/office/drawing/2014/main" id="{65EAE263-7F24-4409-93C3-FC5FA45CBCC3}"/>
              </a:ext>
            </a:extLst>
          </p:cNvPr>
          <p:cNvSpPr/>
          <p:nvPr/>
        </p:nvSpPr>
        <p:spPr>
          <a:xfrm>
            <a:off x="4449062" y="2504858"/>
            <a:ext cx="3516252" cy="2481500"/>
          </a:xfrm>
          <a:custGeom>
            <a:avLst/>
            <a:gdLst>
              <a:gd name="connsiteX0" fmla="*/ 0 w 4226560"/>
              <a:gd name="connsiteY0" fmla="*/ 223880 h 1343012"/>
              <a:gd name="connsiteX1" fmla="*/ 223880 w 4226560"/>
              <a:gd name="connsiteY1" fmla="*/ 0 h 1343012"/>
              <a:gd name="connsiteX2" fmla="*/ 4002680 w 4226560"/>
              <a:gd name="connsiteY2" fmla="*/ 0 h 1343012"/>
              <a:gd name="connsiteX3" fmla="*/ 4226560 w 4226560"/>
              <a:gd name="connsiteY3" fmla="*/ 223880 h 1343012"/>
              <a:gd name="connsiteX4" fmla="*/ 4226560 w 4226560"/>
              <a:gd name="connsiteY4" fmla="*/ 1119132 h 1343012"/>
              <a:gd name="connsiteX5" fmla="*/ 4002680 w 4226560"/>
              <a:gd name="connsiteY5" fmla="*/ 1343012 h 1343012"/>
              <a:gd name="connsiteX6" fmla="*/ 223880 w 4226560"/>
              <a:gd name="connsiteY6" fmla="*/ 1343012 h 1343012"/>
              <a:gd name="connsiteX7" fmla="*/ 0 w 4226560"/>
              <a:gd name="connsiteY7" fmla="*/ 1119132 h 1343012"/>
              <a:gd name="connsiteX8" fmla="*/ 0 w 4226560"/>
              <a:gd name="connsiteY8" fmla="*/ 223880 h 1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6560" h="1343012">
                <a:moveTo>
                  <a:pt x="0" y="223880"/>
                </a:moveTo>
                <a:cubicBezTo>
                  <a:pt x="0" y="100234"/>
                  <a:pt x="100234" y="0"/>
                  <a:pt x="223880" y="0"/>
                </a:cubicBezTo>
                <a:lnTo>
                  <a:pt x="4002680" y="0"/>
                </a:lnTo>
                <a:cubicBezTo>
                  <a:pt x="4126326" y="0"/>
                  <a:pt x="4226560" y="100234"/>
                  <a:pt x="4226560" y="223880"/>
                </a:cubicBezTo>
                <a:lnTo>
                  <a:pt x="4226560" y="1119132"/>
                </a:lnTo>
                <a:cubicBezTo>
                  <a:pt x="4226560" y="1242778"/>
                  <a:pt x="4126326" y="1343012"/>
                  <a:pt x="4002680" y="1343012"/>
                </a:cubicBezTo>
                <a:lnTo>
                  <a:pt x="223880" y="1343012"/>
                </a:lnTo>
                <a:cubicBezTo>
                  <a:pt x="100234" y="1343012"/>
                  <a:pt x="0" y="1242778"/>
                  <a:pt x="0" y="1119132"/>
                </a:cubicBezTo>
                <a:lnTo>
                  <a:pt x="0" y="22388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18912" tIns="118912" rIns="118912" bIns="118912" numCol="1" spcCol="1270" anchor="ctr" anchorCtr="0">
            <a:noAutofit/>
          </a:bodyPr>
          <a:lstStyle/>
          <a:p>
            <a:pPr marL="0" lvl="0" indent="0" algn="just" defTabSz="622300">
              <a:lnSpc>
                <a:spcPct val="90000"/>
              </a:lnSpc>
              <a:spcBef>
                <a:spcPct val="0"/>
              </a:spcBef>
              <a:spcAft>
                <a:spcPct val="35000"/>
              </a:spcAft>
              <a:buNone/>
            </a:pPr>
            <a:r>
              <a:rPr lang="es-MX" sz="1500" kern="1200" dirty="0">
                <a:solidFill>
                  <a:schemeClr val="tx1"/>
                </a:solidFill>
                <a:latin typeface="Arial" panose="020B0604020202020204" pitchFamily="34" charset="0"/>
                <a:ea typeface="Calibri"/>
                <a:cs typeface="Arial" panose="020B0604020202020204" pitchFamily="34" charset="0"/>
                <a:sym typeface="Calibri"/>
              </a:rPr>
              <a:t>Los brotes por intoxicación por mercurio, pueden ser observados en dos vías, la primera por intoxicaciones ocasionados en personas por causa del metal de forma aguda y la segunda por la contaminación en poblaciones en áreas determinadas que presenten sintomatología asociada.</a:t>
            </a:r>
            <a:endParaRPr lang="en-US" sz="1500" kern="1200" dirty="0">
              <a:solidFill>
                <a:schemeClr val="tx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92B20C51-85BD-4223-BE13-0BBCD474B4EE}"/>
              </a:ext>
            </a:extLst>
          </p:cNvPr>
          <p:cNvSpPr/>
          <p:nvPr/>
        </p:nvSpPr>
        <p:spPr>
          <a:xfrm>
            <a:off x="7670323" y="3688220"/>
            <a:ext cx="1726685" cy="11104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orma libre: forma 11">
            <a:extLst>
              <a:ext uri="{FF2B5EF4-FFF2-40B4-BE49-F238E27FC236}">
                <a16:creationId xmlns:a16="http://schemas.microsoft.com/office/drawing/2014/main" id="{224297B7-83AD-436B-A2BB-A8ADD13A0BB7}"/>
              </a:ext>
            </a:extLst>
          </p:cNvPr>
          <p:cNvSpPr/>
          <p:nvPr/>
        </p:nvSpPr>
        <p:spPr>
          <a:xfrm>
            <a:off x="8030627" y="3684150"/>
            <a:ext cx="3516252" cy="1960575"/>
          </a:xfrm>
          <a:custGeom>
            <a:avLst/>
            <a:gdLst>
              <a:gd name="connsiteX0" fmla="*/ 0 w 3738582"/>
              <a:gd name="connsiteY0" fmla="*/ 223880 h 1343012"/>
              <a:gd name="connsiteX1" fmla="*/ 223880 w 3738582"/>
              <a:gd name="connsiteY1" fmla="*/ 0 h 1343012"/>
              <a:gd name="connsiteX2" fmla="*/ 3514702 w 3738582"/>
              <a:gd name="connsiteY2" fmla="*/ 0 h 1343012"/>
              <a:gd name="connsiteX3" fmla="*/ 3738582 w 3738582"/>
              <a:gd name="connsiteY3" fmla="*/ 223880 h 1343012"/>
              <a:gd name="connsiteX4" fmla="*/ 3738582 w 3738582"/>
              <a:gd name="connsiteY4" fmla="*/ 1119132 h 1343012"/>
              <a:gd name="connsiteX5" fmla="*/ 3514702 w 3738582"/>
              <a:gd name="connsiteY5" fmla="*/ 1343012 h 1343012"/>
              <a:gd name="connsiteX6" fmla="*/ 223880 w 3738582"/>
              <a:gd name="connsiteY6" fmla="*/ 1343012 h 1343012"/>
              <a:gd name="connsiteX7" fmla="*/ 0 w 3738582"/>
              <a:gd name="connsiteY7" fmla="*/ 1119132 h 1343012"/>
              <a:gd name="connsiteX8" fmla="*/ 0 w 3738582"/>
              <a:gd name="connsiteY8" fmla="*/ 223880 h 1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8582" h="1343012">
                <a:moveTo>
                  <a:pt x="0" y="223880"/>
                </a:moveTo>
                <a:cubicBezTo>
                  <a:pt x="0" y="100234"/>
                  <a:pt x="100234" y="0"/>
                  <a:pt x="223880" y="0"/>
                </a:cubicBezTo>
                <a:lnTo>
                  <a:pt x="3514702" y="0"/>
                </a:lnTo>
                <a:cubicBezTo>
                  <a:pt x="3638348" y="0"/>
                  <a:pt x="3738582" y="100234"/>
                  <a:pt x="3738582" y="223880"/>
                </a:cubicBezTo>
                <a:lnTo>
                  <a:pt x="3738582" y="1119132"/>
                </a:lnTo>
                <a:cubicBezTo>
                  <a:pt x="3738582" y="1242778"/>
                  <a:pt x="3638348" y="1343012"/>
                  <a:pt x="3514702" y="1343012"/>
                </a:cubicBezTo>
                <a:lnTo>
                  <a:pt x="223880" y="1343012"/>
                </a:lnTo>
                <a:cubicBezTo>
                  <a:pt x="100234" y="1343012"/>
                  <a:pt x="0" y="1242778"/>
                  <a:pt x="0" y="1119132"/>
                </a:cubicBezTo>
                <a:lnTo>
                  <a:pt x="0" y="22388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18912" tIns="118912" rIns="118912" bIns="118912" numCol="1" spcCol="1270" anchor="ctr" anchorCtr="0">
            <a:noAutofit/>
          </a:bodyPr>
          <a:lstStyle/>
          <a:p>
            <a:pPr marL="0" lvl="0" indent="0" algn="just" defTabSz="622300">
              <a:lnSpc>
                <a:spcPct val="90000"/>
              </a:lnSpc>
              <a:spcBef>
                <a:spcPct val="0"/>
              </a:spcBef>
              <a:spcAft>
                <a:spcPct val="35000"/>
              </a:spcAft>
              <a:buNone/>
            </a:pPr>
            <a:r>
              <a:rPr lang="es-MX" sz="1500" kern="1200" dirty="0">
                <a:solidFill>
                  <a:schemeClr val="tx1"/>
                </a:solidFill>
                <a:latin typeface="Arial" panose="020B0604020202020204" pitchFamily="34" charset="0"/>
                <a:ea typeface="Arial"/>
                <a:cs typeface="Arial" panose="020B0604020202020204" pitchFamily="34" charset="0"/>
                <a:sym typeface="Arial"/>
              </a:rPr>
              <a:t>La notificación y las responsabilidades por nivel, se realizan dentro del sistema de notificación por intoxicación por químicos y dentro de ella la notificación por intoxicación debida al </a:t>
            </a:r>
            <a:r>
              <a:rPr lang="es-MX" sz="1500" dirty="0">
                <a:solidFill>
                  <a:schemeClr val="tx1"/>
                </a:solidFill>
                <a:latin typeface="Arial" panose="020B0604020202020204" pitchFamily="34" charset="0"/>
                <a:ea typeface="Arial"/>
                <a:cs typeface="Arial" panose="020B0604020202020204" pitchFamily="34" charset="0"/>
                <a:sym typeface="Arial"/>
              </a:rPr>
              <a:t>mercurio.</a:t>
            </a:r>
            <a:endParaRPr lang="en-US" sz="1500" kern="1200" dirty="0">
              <a:solidFill>
                <a:schemeClr val="tx1"/>
              </a:solidFill>
              <a:latin typeface="Arial" panose="020B0604020202020204" pitchFamily="34" charset="0"/>
              <a:cs typeface="Arial" panose="020B0604020202020204" pitchFamily="34" charset="0"/>
            </a:endParaRPr>
          </a:p>
        </p:txBody>
      </p:sp>
      <p:cxnSp>
        <p:nvCxnSpPr>
          <p:cNvPr id="13" name="Google Shape;150;p7">
            <a:extLst>
              <a:ext uri="{FF2B5EF4-FFF2-40B4-BE49-F238E27FC236}">
                <a16:creationId xmlns:a16="http://schemas.microsoft.com/office/drawing/2014/main" id="{7EDB4FCE-2DD7-42C7-8DEA-E5D43B603501}"/>
              </a:ext>
            </a:extLst>
          </p:cNvPr>
          <p:cNvCxnSpPr>
            <a:cxnSpLocks/>
          </p:cNvCxnSpPr>
          <p:nvPr/>
        </p:nvCxnSpPr>
        <p:spPr>
          <a:xfrm>
            <a:off x="4110672" y="1886193"/>
            <a:ext cx="3958489"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5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911A8-B240-4698-8FC4-FEF3FDB9CF07}"/>
              </a:ext>
            </a:extLst>
          </p:cNvPr>
          <p:cNvSpPr>
            <a:spLocks noGrp="1"/>
          </p:cNvSpPr>
          <p:nvPr>
            <p:ph type="title"/>
          </p:nvPr>
        </p:nvSpPr>
        <p:spPr/>
        <p:txBody>
          <a:bodyPr/>
          <a:lstStyle/>
          <a:p>
            <a:r>
              <a:rPr lang="es-MX" sz="2800" dirty="0">
                <a:solidFill>
                  <a:srgbClr val="2F5496"/>
                </a:solidFill>
              </a:rPr>
              <a:t>Objetivos para la investigación de brotes ocasionados por intoxicación aguda por mercurio </a:t>
            </a:r>
            <a:endParaRPr lang="es-CO" dirty="0"/>
          </a:p>
        </p:txBody>
      </p:sp>
      <p:cxnSp>
        <p:nvCxnSpPr>
          <p:cNvPr id="4" name="Google Shape;195;p12">
            <a:extLst>
              <a:ext uri="{FF2B5EF4-FFF2-40B4-BE49-F238E27FC236}">
                <a16:creationId xmlns:a16="http://schemas.microsoft.com/office/drawing/2014/main" id="{D1BE1B21-7E45-4888-9392-E4AFD75804A3}"/>
              </a:ext>
            </a:extLst>
          </p:cNvPr>
          <p:cNvCxnSpPr>
            <a:cxnSpLocks/>
          </p:cNvCxnSpPr>
          <p:nvPr/>
        </p:nvCxnSpPr>
        <p:spPr>
          <a:xfrm>
            <a:off x="3318387" y="1907670"/>
            <a:ext cx="5574890"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Diagrama 6">
            <a:extLst>
              <a:ext uri="{FF2B5EF4-FFF2-40B4-BE49-F238E27FC236}">
                <a16:creationId xmlns:a16="http://schemas.microsoft.com/office/drawing/2014/main" id="{79F6E80B-878B-49AD-B165-CE8C6F539A66}"/>
              </a:ext>
            </a:extLst>
          </p:cNvPr>
          <p:cNvGraphicFramePr/>
          <p:nvPr>
            <p:extLst>
              <p:ext uri="{D42A27DB-BD31-4B8C-83A1-F6EECF244321}">
                <p14:modId xmlns:p14="http://schemas.microsoft.com/office/powerpoint/2010/main" val="819093576"/>
              </p:ext>
            </p:extLst>
          </p:nvPr>
        </p:nvGraphicFramePr>
        <p:xfrm>
          <a:off x="985684" y="2248634"/>
          <a:ext cx="6049297" cy="412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629094FF-0BC9-49BD-98EB-FCE44CA5C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5102" y="2821842"/>
            <a:ext cx="3967671" cy="2975753"/>
          </a:xfrm>
          <a:prstGeom prst="rect">
            <a:avLst/>
          </a:prstGeom>
          <a:ln>
            <a:solidFill>
              <a:schemeClr val="tx1"/>
            </a:solidFill>
          </a:ln>
        </p:spPr>
      </p:pic>
      <p:sp>
        <p:nvSpPr>
          <p:cNvPr id="9" name="CuadroTexto 8">
            <a:extLst>
              <a:ext uri="{FF2B5EF4-FFF2-40B4-BE49-F238E27FC236}">
                <a16:creationId xmlns:a16="http://schemas.microsoft.com/office/drawing/2014/main" id="{EC77A3D8-79F7-4242-B90C-E0BD035A1EBD}"/>
              </a:ext>
            </a:extLst>
          </p:cNvPr>
          <p:cNvSpPr txBox="1"/>
          <p:nvPr/>
        </p:nvSpPr>
        <p:spPr>
          <a:xfrm>
            <a:off x="7031866" y="5757365"/>
            <a:ext cx="4026970" cy="430887"/>
          </a:xfrm>
          <a:prstGeom prst="rect">
            <a:avLst/>
          </a:prstGeom>
          <a:noFill/>
        </p:spPr>
        <p:txBody>
          <a:bodyPr wrap="square">
            <a:spAutoFit/>
          </a:bodyPr>
          <a:lstStyle/>
          <a:p>
            <a:r>
              <a:rPr lang="es-CO" sz="1100" dirty="0" err="1">
                <a:latin typeface="Arial" panose="020B0604020202020204" pitchFamily="34" charset="0"/>
                <a:cs typeface="Arial" panose="020B0604020202020204" pitchFamily="34" charset="0"/>
              </a:rPr>
              <a:t>Fuente:https</a:t>
            </a:r>
            <a:r>
              <a:rPr lang="es-CO" sz="1100" dirty="0">
                <a:latin typeface="Arial" panose="020B0604020202020204" pitchFamily="34" charset="0"/>
                <a:cs typeface="Arial" panose="020B0604020202020204" pitchFamily="34" charset="0"/>
              </a:rPr>
              <a:t>://es.wikipedia.org/wiki/Mercurio_(elemento)#/media/Archivo:Mercurio_(gotas).jpg</a:t>
            </a:r>
          </a:p>
        </p:txBody>
      </p:sp>
    </p:spTree>
    <p:extLst>
      <p:ext uri="{BB962C8B-B14F-4D97-AF65-F5344CB8AC3E}">
        <p14:creationId xmlns:p14="http://schemas.microsoft.com/office/powerpoint/2010/main" val="5254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56183-5676-4345-9337-DB2CB69AF892}"/>
              </a:ext>
            </a:extLst>
          </p:cNvPr>
          <p:cNvSpPr>
            <a:spLocks noGrp="1"/>
          </p:cNvSpPr>
          <p:nvPr>
            <p:ph type="title"/>
          </p:nvPr>
        </p:nvSpPr>
        <p:spPr/>
        <p:txBody>
          <a:bodyPr/>
          <a:lstStyle/>
          <a:p>
            <a:r>
              <a:rPr lang="es-MX" sz="2800" dirty="0">
                <a:solidFill>
                  <a:srgbClr val="1F3864"/>
                </a:solidFill>
                <a:ea typeface="Calibri"/>
                <a:sym typeface="Calibri"/>
              </a:rPr>
              <a:t>Verificación del diagnóstico</a:t>
            </a:r>
            <a:endParaRPr lang="es-CO" dirty="0"/>
          </a:p>
        </p:txBody>
      </p:sp>
      <p:cxnSp>
        <p:nvCxnSpPr>
          <p:cNvPr id="4" name="Google Shape;208;p13">
            <a:extLst>
              <a:ext uri="{FF2B5EF4-FFF2-40B4-BE49-F238E27FC236}">
                <a16:creationId xmlns:a16="http://schemas.microsoft.com/office/drawing/2014/main" id="{369BAB6C-EE5B-45D1-8145-471B498822B0}"/>
              </a:ext>
            </a:extLst>
          </p:cNvPr>
          <p:cNvCxnSpPr>
            <a:cxnSpLocks/>
          </p:cNvCxnSpPr>
          <p:nvPr/>
        </p:nvCxnSpPr>
        <p:spPr>
          <a:xfrm>
            <a:off x="3716356" y="1696105"/>
            <a:ext cx="4749218"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pSp>
        <p:nvGrpSpPr>
          <p:cNvPr id="12" name="Google Shape;107;p6">
            <a:extLst>
              <a:ext uri="{FF2B5EF4-FFF2-40B4-BE49-F238E27FC236}">
                <a16:creationId xmlns:a16="http://schemas.microsoft.com/office/drawing/2014/main" id="{FE121B1E-0164-4A86-8FF4-B0608B81DB1C}"/>
              </a:ext>
            </a:extLst>
          </p:cNvPr>
          <p:cNvGrpSpPr/>
          <p:nvPr/>
        </p:nvGrpSpPr>
        <p:grpSpPr>
          <a:xfrm>
            <a:off x="838200" y="2299303"/>
            <a:ext cx="4353232" cy="3644297"/>
            <a:chOff x="7333005" y="1463040"/>
            <a:chExt cx="4497924" cy="3070276"/>
          </a:xfrm>
        </p:grpSpPr>
        <p:pic>
          <p:nvPicPr>
            <p:cNvPr id="13" name="Google Shape;108;p6">
              <a:extLst>
                <a:ext uri="{FF2B5EF4-FFF2-40B4-BE49-F238E27FC236}">
                  <a16:creationId xmlns:a16="http://schemas.microsoft.com/office/drawing/2014/main" id="{7885299E-DD83-4248-B9C2-95DC1D631211}"/>
                </a:ext>
              </a:extLst>
            </p:cNvPr>
            <p:cNvPicPr preferRelativeResize="0"/>
            <p:nvPr/>
          </p:nvPicPr>
          <p:blipFill rotWithShape="1">
            <a:blip r:embed="rId2">
              <a:alphaModFix/>
            </a:blip>
            <a:srcRect l="60808" t="21319" r="2962" b="36814"/>
            <a:stretch/>
          </p:blipFill>
          <p:spPr>
            <a:xfrm>
              <a:off x="7413674" y="1463040"/>
              <a:ext cx="4417255" cy="2869809"/>
            </a:xfrm>
            <a:prstGeom prst="rect">
              <a:avLst/>
            </a:prstGeom>
            <a:noFill/>
            <a:ln w="12700">
              <a:solidFill>
                <a:schemeClr val="tx1"/>
              </a:solidFill>
            </a:ln>
          </p:spPr>
        </p:pic>
        <p:sp>
          <p:nvSpPr>
            <p:cNvPr id="14" name="Google Shape;109;p6">
              <a:extLst>
                <a:ext uri="{FF2B5EF4-FFF2-40B4-BE49-F238E27FC236}">
                  <a16:creationId xmlns:a16="http://schemas.microsoft.com/office/drawing/2014/main" id="{1623BB00-E698-403F-8B6F-3C6C99D1B327}"/>
                </a:ext>
              </a:extLst>
            </p:cNvPr>
            <p:cNvSpPr/>
            <p:nvPr/>
          </p:nvSpPr>
          <p:spPr>
            <a:xfrm>
              <a:off x="11410070" y="1575581"/>
              <a:ext cx="253218" cy="295422"/>
            </a:xfrm>
            <a:prstGeom prst="ellipse">
              <a:avLst/>
            </a:prstGeom>
            <a:solidFill>
              <a:srgbClr val="685253"/>
            </a:solidFill>
            <a:ln w="12700" cap="flat" cmpd="sng">
              <a:solidFill>
                <a:srgbClr val="534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10;p6">
              <a:extLst>
                <a:ext uri="{FF2B5EF4-FFF2-40B4-BE49-F238E27FC236}">
                  <a16:creationId xmlns:a16="http://schemas.microsoft.com/office/drawing/2014/main" id="{9820C3EC-B89C-4244-8BF7-222B2134FA27}"/>
                </a:ext>
              </a:extLst>
            </p:cNvPr>
            <p:cNvSpPr txBox="1"/>
            <p:nvPr/>
          </p:nvSpPr>
          <p:spPr>
            <a:xfrm>
              <a:off x="7333005" y="4332849"/>
              <a:ext cx="3965098" cy="2004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100" dirty="0">
                  <a:latin typeface="Arial" panose="020B0604020202020204" pitchFamily="34" charset="0"/>
                  <a:ea typeface="Calibri"/>
                  <a:cs typeface="Arial" panose="020B0604020202020204" pitchFamily="34" charset="0"/>
                  <a:sym typeface="Calibri"/>
                </a:rPr>
                <a:t>Fuente: https://www.shutterstock.com/</a:t>
              </a:r>
              <a:endParaRPr sz="1100" dirty="0">
                <a:latin typeface="Arial" panose="020B0604020202020204" pitchFamily="34" charset="0"/>
                <a:ea typeface="Calibri"/>
                <a:cs typeface="Arial" panose="020B0604020202020204" pitchFamily="34" charset="0"/>
                <a:sym typeface="Calibri"/>
              </a:endParaRPr>
            </a:p>
          </p:txBody>
        </p:sp>
      </p:grpSp>
      <p:graphicFrame>
        <p:nvGraphicFramePr>
          <p:cNvPr id="16" name="Diagrama 15">
            <a:extLst>
              <a:ext uri="{FF2B5EF4-FFF2-40B4-BE49-F238E27FC236}">
                <a16:creationId xmlns:a16="http://schemas.microsoft.com/office/drawing/2014/main" id="{B7591F9C-4F20-4978-81CD-51480DE11B21}"/>
              </a:ext>
            </a:extLst>
          </p:cNvPr>
          <p:cNvGraphicFramePr/>
          <p:nvPr>
            <p:extLst>
              <p:ext uri="{D42A27DB-BD31-4B8C-83A1-F6EECF244321}">
                <p14:modId xmlns:p14="http://schemas.microsoft.com/office/powerpoint/2010/main" val="1061533046"/>
              </p:ext>
            </p:extLst>
          </p:nvPr>
        </p:nvGraphicFramePr>
        <p:xfrm>
          <a:off x="5191433" y="2153269"/>
          <a:ext cx="6240442" cy="391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áfico 17" descr="Objetivo">
            <a:extLst>
              <a:ext uri="{FF2B5EF4-FFF2-40B4-BE49-F238E27FC236}">
                <a16:creationId xmlns:a16="http://schemas.microsoft.com/office/drawing/2014/main" id="{221649B0-1DB1-4BAF-BCF1-56BA42DB4F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4254" y="2470356"/>
            <a:ext cx="914400" cy="914400"/>
          </a:xfrm>
          <a:prstGeom prst="rect">
            <a:avLst/>
          </a:prstGeom>
        </p:spPr>
      </p:pic>
      <p:pic>
        <p:nvPicPr>
          <p:cNvPr id="19" name="Gráfico 18" descr="Objetivo">
            <a:extLst>
              <a:ext uri="{FF2B5EF4-FFF2-40B4-BE49-F238E27FC236}">
                <a16:creationId xmlns:a16="http://schemas.microsoft.com/office/drawing/2014/main" id="{5F99D9CF-127D-48A3-B995-24AF7A56C6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4640" y="3657566"/>
            <a:ext cx="914400" cy="914400"/>
          </a:xfrm>
          <a:prstGeom prst="rect">
            <a:avLst/>
          </a:prstGeom>
        </p:spPr>
      </p:pic>
      <p:pic>
        <p:nvPicPr>
          <p:cNvPr id="20" name="Gráfico 19" descr="Objetivo">
            <a:extLst>
              <a:ext uri="{FF2B5EF4-FFF2-40B4-BE49-F238E27FC236}">
                <a16:creationId xmlns:a16="http://schemas.microsoft.com/office/drawing/2014/main" id="{C97EFB02-81E9-403D-A1A6-FE369B31EC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9506" y="4848869"/>
            <a:ext cx="914400" cy="914400"/>
          </a:xfrm>
          <a:prstGeom prst="rect">
            <a:avLst/>
          </a:prstGeom>
        </p:spPr>
      </p:pic>
    </p:spTree>
    <p:extLst>
      <p:ext uri="{BB962C8B-B14F-4D97-AF65-F5344CB8AC3E}">
        <p14:creationId xmlns:p14="http://schemas.microsoft.com/office/powerpoint/2010/main" val="208413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D63E8-291B-42E1-9A23-96F22601E526}"/>
              </a:ext>
            </a:extLst>
          </p:cNvPr>
          <p:cNvSpPr>
            <a:spLocks noGrp="1"/>
          </p:cNvSpPr>
          <p:nvPr>
            <p:ph type="title"/>
          </p:nvPr>
        </p:nvSpPr>
        <p:spPr/>
        <p:txBody>
          <a:bodyPr/>
          <a:lstStyle/>
          <a:p>
            <a:r>
              <a:rPr lang="es-MX" sz="2800" dirty="0">
                <a:solidFill>
                  <a:srgbClr val="1F3864"/>
                </a:solidFill>
              </a:rPr>
              <a:t>Manejo de brote de intoxicación aguda por mercurio para la atención de casos</a:t>
            </a:r>
            <a:endParaRPr lang="es-CO" dirty="0"/>
          </a:p>
        </p:txBody>
      </p:sp>
      <p:cxnSp>
        <p:nvCxnSpPr>
          <p:cNvPr id="4" name="Google Shape;215;p14">
            <a:extLst>
              <a:ext uri="{FF2B5EF4-FFF2-40B4-BE49-F238E27FC236}">
                <a16:creationId xmlns:a16="http://schemas.microsoft.com/office/drawing/2014/main" id="{3AB17425-D211-4A0E-AC7B-267D49776FD5}"/>
              </a:ext>
            </a:extLst>
          </p:cNvPr>
          <p:cNvCxnSpPr>
            <a:cxnSpLocks/>
          </p:cNvCxnSpPr>
          <p:nvPr/>
        </p:nvCxnSpPr>
        <p:spPr>
          <a:xfrm>
            <a:off x="4542505" y="1879984"/>
            <a:ext cx="3038167"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8" name="Diagrama 7">
            <a:extLst>
              <a:ext uri="{FF2B5EF4-FFF2-40B4-BE49-F238E27FC236}">
                <a16:creationId xmlns:a16="http://schemas.microsoft.com/office/drawing/2014/main" id="{8EF943A1-F2B0-4B71-83BC-C89043D7689D}"/>
              </a:ext>
            </a:extLst>
          </p:cNvPr>
          <p:cNvGraphicFramePr/>
          <p:nvPr>
            <p:extLst>
              <p:ext uri="{D42A27DB-BD31-4B8C-83A1-F6EECF244321}">
                <p14:modId xmlns:p14="http://schemas.microsoft.com/office/powerpoint/2010/main" val="2261343208"/>
              </p:ext>
            </p:extLst>
          </p:nvPr>
        </p:nvGraphicFramePr>
        <p:xfrm>
          <a:off x="838199" y="2157874"/>
          <a:ext cx="10515599" cy="436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45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23EB9-3490-7A43-8930-1C8563576845}"/>
              </a:ext>
            </a:extLst>
          </p:cNvPr>
          <p:cNvSpPr>
            <a:spLocks noGrp="1"/>
          </p:cNvSpPr>
          <p:nvPr>
            <p:ph type="ctrTitle"/>
          </p:nvPr>
        </p:nvSpPr>
        <p:spPr>
          <a:xfrm>
            <a:off x="1524000" y="2541319"/>
            <a:ext cx="9144000" cy="1074078"/>
          </a:xfrm>
        </p:spPr>
        <p:txBody>
          <a:bodyPr>
            <a:normAutofit/>
          </a:bodyPr>
          <a:lstStyle/>
          <a:p>
            <a:r>
              <a:rPr lang="es-MX" sz="2800" dirty="0"/>
              <a:t>Curso Virtual de Vigilancia del riesgo ambiental a la exposición por mercurio y sus efectos en la salud</a:t>
            </a:r>
            <a:endParaRPr lang="es-ES_tradnl" sz="2800" dirty="0"/>
          </a:p>
        </p:txBody>
      </p:sp>
      <p:sp>
        <p:nvSpPr>
          <p:cNvPr id="5" name="Subtitle 4">
            <a:extLst>
              <a:ext uri="{FF2B5EF4-FFF2-40B4-BE49-F238E27FC236}">
                <a16:creationId xmlns:a16="http://schemas.microsoft.com/office/drawing/2014/main" id="{72AB45BC-B687-834C-AFED-EF3E9DA92C24}"/>
              </a:ext>
            </a:extLst>
          </p:cNvPr>
          <p:cNvSpPr>
            <a:spLocks noGrp="1"/>
          </p:cNvSpPr>
          <p:nvPr>
            <p:ph type="subTitle" idx="1"/>
          </p:nvPr>
        </p:nvSpPr>
        <p:spPr/>
        <p:txBody>
          <a:bodyPr/>
          <a:lstStyle/>
          <a:p>
            <a:r>
              <a:rPr lang="es-MX" dirty="0"/>
              <a:t>Grupo Factores de Riesgo Ambiental</a:t>
            </a:r>
          </a:p>
          <a:p>
            <a:r>
              <a:rPr lang="es-MX" dirty="0"/>
              <a:t>Dirección de Vigilancia y Análisis del Riesgo en Salud Pública</a:t>
            </a:r>
          </a:p>
          <a:p>
            <a:r>
              <a:rPr lang="es-MX" dirty="0"/>
              <a:t>Junio 2021 - Versión 1.0</a:t>
            </a:r>
          </a:p>
        </p:txBody>
      </p:sp>
    </p:spTree>
    <p:extLst>
      <p:ext uri="{BB962C8B-B14F-4D97-AF65-F5344CB8AC3E}">
        <p14:creationId xmlns:p14="http://schemas.microsoft.com/office/powerpoint/2010/main" val="380274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68EBE-D7C3-41B4-838F-870921C25958}"/>
              </a:ext>
            </a:extLst>
          </p:cNvPr>
          <p:cNvSpPr>
            <a:spLocks noGrp="1"/>
          </p:cNvSpPr>
          <p:nvPr>
            <p:ph type="title"/>
          </p:nvPr>
        </p:nvSpPr>
        <p:spPr/>
        <p:txBody>
          <a:bodyPr/>
          <a:lstStyle/>
          <a:p>
            <a:r>
              <a:rPr lang="es-MX" sz="2800" dirty="0">
                <a:solidFill>
                  <a:srgbClr val="1F3864"/>
                </a:solidFill>
              </a:rPr>
              <a:t>Diez pasos para realizar la investigación de brote</a:t>
            </a:r>
            <a:endParaRPr lang="es-CO" dirty="0"/>
          </a:p>
        </p:txBody>
      </p:sp>
      <p:cxnSp>
        <p:nvCxnSpPr>
          <p:cNvPr id="4" name="Google Shape;222;p15">
            <a:extLst>
              <a:ext uri="{FF2B5EF4-FFF2-40B4-BE49-F238E27FC236}">
                <a16:creationId xmlns:a16="http://schemas.microsoft.com/office/drawing/2014/main" id="{7B13CB0A-DF49-49CA-BD54-0E342DAA4D3D}"/>
              </a:ext>
            </a:extLst>
          </p:cNvPr>
          <p:cNvCxnSpPr>
            <a:cxnSpLocks/>
          </p:cNvCxnSpPr>
          <p:nvPr/>
        </p:nvCxnSpPr>
        <p:spPr>
          <a:xfrm>
            <a:off x="1946787" y="1689892"/>
            <a:ext cx="8288594"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1" name="Marcador de texto 2">
            <a:extLst>
              <a:ext uri="{FF2B5EF4-FFF2-40B4-BE49-F238E27FC236}">
                <a16:creationId xmlns:a16="http://schemas.microsoft.com/office/drawing/2014/main" id="{98F28208-AF16-4C82-A1A1-0A38B2D03456}"/>
              </a:ext>
            </a:extLst>
          </p:cNvPr>
          <p:cNvSpPr txBox="1">
            <a:spLocks/>
          </p:cNvSpPr>
          <p:nvPr/>
        </p:nvSpPr>
        <p:spPr>
          <a:xfrm>
            <a:off x="6091084" y="2593555"/>
            <a:ext cx="5057775"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dirty="0"/>
          </a:p>
        </p:txBody>
      </p:sp>
      <p:sp>
        <p:nvSpPr>
          <p:cNvPr id="13" name="CuadroTexto 12">
            <a:extLst>
              <a:ext uri="{FF2B5EF4-FFF2-40B4-BE49-F238E27FC236}">
                <a16:creationId xmlns:a16="http://schemas.microsoft.com/office/drawing/2014/main" id="{8A96AF70-D54D-472A-AEC3-2CCF2408FB80}"/>
              </a:ext>
            </a:extLst>
          </p:cNvPr>
          <p:cNvSpPr txBox="1"/>
          <p:nvPr/>
        </p:nvSpPr>
        <p:spPr>
          <a:xfrm>
            <a:off x="5176685" y="2550025"/>
            <a:ext cx="6177114" cy="3749744"/>
          </a:xfrm>
          <a:prstGeom prst="rect">
            <a:avLst/>
          </a:prstGeom>
          <a:noFill/>
        </p:spPr>
        <p:txBody>
          <a:bodyPr wrap="square">
            <a:spAutoFit/>
          </a:bodyPr>
          <a:lstStyle/>
          <a:p>
            <a:pPr marL="88900" algn="just">
              <a:lnSpc>
                <a:spcPct val="90000"/>
              </a:lnSpc>
              <a:spcAft>
                <a:spcPts val="200"/>
              </a:spcAft>
            </a:pPr>
            <a:r>
              <a:rPr lang="es-ES" sz="1600" dirty="0">
                <a:latin typeface="Arial" panose="020B0604020202020204" pitchFamily="34" charset="0"/>
                <a:cs typeface="Arial" panose="020B0604020202020204" pitchFamily="34" charset="0"/>
              </a:rPr>
              <a:t>Pasos a seguir para la investigación de brotes, de acuerdo a los principios de epidemiología, basados en el curso 3030G – CDC:</a:t>
            </a:r>
            <a:endParaRPr lang="es-CO" sz="1600" dirty="0">
              <a:latin typeface="Arial" panose="020B0604020202020204" pitchFamily="34" charset="0"/>
              <a:cs typeface="Arial" panose="020B0604020202020204" pitchFamily="34" charset="0"/>
            </a:endParaRPr>
          </a:p>
          <a:p>
            <a:pPr marL="265113">
              <a:lnSpc>
                <a:spcPct val="90000"/>
              </a:lnSpc>
              <a:spcAft>
                <a:spcPts val="200"/>
              </a:spcAft>
            </a:pPr>
            <a:endParaRPr lang="es-CO" sz="1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Preparar el trabajo de campo.</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Establecer la existencia del brote.</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Verificar el diagnóstico. </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Definir e identificar los casos:</a:t>
            </a:r>
          </a:p>
          <a:p>
            <a:pPr marL="530225">
              <a:lnSpc>
                <a:spcPct val="90000"/>
              </a:lnSpc>
              <a:spcAft>
                <a:spcPts val="200"/>
              </a:spcAft>
              <a:buFont typeface="Wingdings" panose="05000000000000000000" pitchFamily="2" charset="2"/>
              <a:buChar char="v"/>
            </a:pPr>
            <a:r>
              <a:rPr lang="es-CO" sz="1600" dirty="0">
                <a:solidFill>
                  <a:srgbClr val="000000"/>
                </a:solidFill>
                <a:latin typeface="Arial" panose="020B0604020202020204" pitchFamily="34" charset="0"/>
                <a:ea typeface="Calibri" panose="020F0502020204030204" pitchFamily="34" charset="0"/>
                <a:cs typeface="Arial" panose="020B0604020202020204" pitchFamily="34" charset="0"/>
              </a:rPr>
              <a:t> Establecer la definición de casos.</a:t>
            </a:r>
            <a:endParaRPr lang="es-CO" sz="1600" dirty="0">
              <a:latin typeface="Arial" panose="020B0604020202020204" pitchFamily="34" charset="0"/>
              <a:ea typeface="Calibri" panose="020F0502020204030204" pitchFamily="34" charset="0"/>
              <a:cs typeface="Arial" panose="020B0604020202020204" pitchFamily="34" charset="0"/>
            </a:endParaRPr>
          </a:p>
          <a:p>
            <a:pPr marL="530225">
              <a:lnSpc>
                <a:spcPct val="90000"/>
              </a:lnSpc>
              <a:spcAft>
                <a:spcPts val="200"/>
              </a:spcAft>
              <a:buFont typeface="Wingdings" panose="05000000000000000000" pitchFamily="2" charset="2"/>
              <a:buChar char="v"/>
            </a:pP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Identificar y contar el número de casos.</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Descripción epidemiológica del brote.</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Plantear hipótesis.</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Confirmar las hipótesis planteadas.</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Si es necesario, reconsiderar y mejorar las hipótesis.</a:t>
            </a: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Desarrollar las medidas de prevención y control del caso.</a:t>
            </a:r>
            <a:endParaRPr lang="es-CO" sz="1600" dirty="0">
              <a:latin typeface="Arial" panose="020B0604020202020204" pitchFamily="34" charset="0"/>
              <a:ea typeface="Calibri" panose="020F0502020204030204" pitchFamily="34" charset="0"/>
              <a:cs typeface="Arial" panose="020B0604020202020204" pitchFamily="34" charset="0"/>
            </a:endParaRPr>
          </a:p>
          <a:p>
            <a:pPr marL="265113">
              <a:lnSpc>
                <a:spcPct val="90000"/>
              </a:lnSpc>
              <a:spcAft>
                <a:spcPts val="2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r>
              <a:rPr lang="es-C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Comunicación de los hallazgos.</a:t>
            </a:r>
            <a:endParaRPr lang="es-CO" sz="1600"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B9F8D368-35F8-404B-B51B-FD91659D1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92" y="2550024"/>
            <a:ext cx="4328121" cy="3521746"/>
          </a:xfrm>
          <a:prstGeom prst="rect">
            <a:avLst/>
          </a:prstGeom>
          <a:ln>
            <a:noFill/>
          </a:ln>
          <a:effectLst>
            <a:outerShdw blurRad="292100" dist="139700" dir="2700000" algn="tl" rotWithShape="0">
              <a:srgbClr val="333333">
                <a:alpha val="65000"/>
              </a:srgbClr>
            </a:outerShdw>
          </a:effectLst>
        </p:spPr>
      </p:pic>
      <p:sp>
        <p:nvSpPr>
          <p:cNvPr id="16" name="Google Shape;217;p12">
            <a:extLst>
              <a:ext uri="{FF2B5EF4-FFF2-40B4-BE49-F238E27FC236}">
                <a16:creationId xmlns:a16="http://schemas.microsoft.com/office/drawing/2014/main" id="{25BF1080-F27D-4EF2-B320-3D68CA5BE5D3}"/>
              </a:ext>
            </a:extLst>
          </p:cNvPr>
          <p:cNvSpPr txBox="1"/>
          <p:nvPr/>
        </p:nvSpPr>
        <p:spPr>
          <a:xfrm>
            <a:off x="764459" y="6071770"/>
            <a:ext cx="4412225"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dirty="0">
                <a:latin typeface="Arial" panose="020B0604020202020204" pitchFamily="34" charset="0"/>
                <a:ea typeface="Calibri"/>
                <a:cs typeface="Arial" panose="020B0604020202020204" pitchFamily="34" charset="0"/>
                <a:sym typeface="Calibri"/>
              </a:rPr>
              <a:t>Fuente: SAVALnet-Mundo Médico. https://www.savalnet.ec/mundo-medico/noticias/entrenamiento-en-epidemiologia-de-campo.html</a:t>
            </a:r>
            <a:endParaRPr sz="11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15433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8328C-3C8A-483A-B107-50E6EBD5BF79}"/>
              </a:ext>
            </a:extLst>
          </p:cNvPr>
          <p:cNvSpPr>
            <a:spLocks noGrp="1"/>
          </p:cNvSpPr>
          <p:nvPr>
            <p:ph type="title"/>
          </p:nvPr>
        </p:nvSpPr>
        <p:spPr/>
        <p:txBody>
          <a:bodyPr/>
          <a:lstStyle/>
          <a:p>
            <a:r>
              <a:rPr lang="es-MX" sz="2800" dirty="0">
                <a:solidFill>
                  <a:srgbClr val="1F3864"/>
                </a:solidFill>
              </a:rPr>
              <a:t>Lactancia materna y exposición a mercurio</a:t>
            </a:r>
            <a:endParaRPr lang="es-CO" dirty="0"/>
          </a:p>
        </p:txBody>
      </p:sp>
      <p:cxnSp>
        <p:nvCxnSpPr>
          <p:cNvPr id="4" name="Google Shape;236;p16">
            <a:extLst>
              <a:ext uri="{FF2B5EF4-FFF2-40B4-BE49-F238E27FC236}">
                <a16:creationId xmlns:a16="http://schemas.microsoft.com/office/drawing/2014/main" id="{4CE63E91-D91F-4B3F-816F-E7A8B6A54185}"/>
              </a:ext>
            </a:extLst>
          </p:cNvPr>
          <p:cNvCxnSpPr>
            <a:cxnSpLocks/>
          </p:cNvCxnSpPr>
          <p:nvPr/>
        </p:nvCxnSpPr>
        <p:spPr>
          <a:xfrm>
            <a:off x="2472159" y="1706157"/>
            <a:ext cx="7217532"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6" name="Diagrama 5">
            <a:extLst>
              <a:ext uri="{FF2B5EF4-FFF2-40B4-BE49-F238E27FC236}">
                <a16:creationId xmlns:a16="http://schemas.microsoft.com/office/drawing/2014/main" id="{0BF6CCE9-B45F-4D51-9F64-756F96EE51A8}"/>
              </a:ext>
            </a:extLst>
          </p:cNvPr>
          <p:cNvGraphicFramePr/>
          <p:nvPr>
            <p:extLst>
              <p:ext uri="{D42A27DB-BD31-4B8C-83A1-F6EECF244321}">
                <p14:modId xmlns:p14="http://schemas.microsoft.com/office/powerpoint/2010/main" val="3969986826"/>
              </p:ext>
            </p:extLst>
          </p:nvPr>
        </p:nvGraphicFramePr>
        <p:xfrm>
          <a:off x="658837" y="1955865"/>
          <a:ext cx="10874326" cy="442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Google Shape;186;p13">
            <a:extLst>
              <a:ext uri="{FF2B5EF4-FFF2-40B4-BE49-F238E27FC236}">
                <a16:creationId xmlns:a16="http://schemas.microsoft.com/office/drawing/2014/main" id="{093C32B5-0532-4065-870F-9A413DFDF16D}"/>
              </a:ext>
            </a:extLst>
          </p:cNvPr>
          <p:cNvCxnSpPr>
            <a:cxnSpLocks/>
          </p:cNvCxnSpPr>
          <p:nvPr/>
        </p:nvCxnSpPr>
        <p:spPr>
          <a:xfrm flipH="1" flipV="1">
            <a:off x="1498766" y="6004424"/>
            <a:ext cx="3687096" cy="20399"/>
          </a:xfrm>
          <a:prstGeom prst="straightConnector1">
            <a:avLst/>
          </a:prstGeom>
          <a:noFill/>
          <a:ln w="38100" cap="flat" cmpd="sng">
            <a:solidFill>
              <a:srgbClr val="92D050"/>
            </a:solidFill>
            <a:prstDash val="dashDot"/>
            <a:miter lim="800000"/>
            <a:headEnd type="none" w="sm" len="sm"/>
            <a:tailEnd type="none" w="sm" len="sm"/>
          </a:ln>
        </p:spPr>
      </p:cxnSp>
      <p:cxnSp>
        <p:nvCxnSpPr>
          <p:cNvPr id="8" name="Google Shape;186;p13">
            <a:extLst>
              <a:ext uri="{FF2B5EF4-FFF2-40B4-BE49-F238E27FC236}">
                <a16:creationId xmlns:a16="http://schemas.microsoft.com/office/drawing/2014/main" id="{EB45D98B-4428-4C3F-88C9-8FCF87AAEB9E}"/>
              </a:ext>
            </a:extLst>
          </p:cNvPr>
          <p:cNvCxnSpPr>
            <a:cxnSpLocks/>
          </p:cNvCxnSpPr>
          <p:nvPr/>
        </p:nvCxnSpPr>
        <p:spPr>
          <a:xfrm flipH="1">
            <a:off x="2870366" y="5825334"/>
            <a:ext cx="3687096" cy="142"/>
          </a:xfrm>
          <a:prstGeom prst="straightConnector1">
            <a:avLst/>
          </a:prstGeom>
          <a:noFill/>
          <a:ln w="38100" cap="flat" cmpd="sng">
            <a:solidFill>
              <a:srgbClr val="00CC66"/>
            </a:solidFill>
            <a:prstDash val="dashDot"/>
            <a:miter lim="800000"/>
            <a:headEnd type="none" w="sm" len="sm"/>
            <a:tailEnd type="none" w="sm" len="sm"/>
          </a:ln>
        </p:spPr>
      </p:cxnSp>
      <p:cxnSp>
        <p:nvCxnSpPr>
          <p:cNvPr id="9" name="Google Shape;186;p13">
            <a:extLst>
              <a:ext uri="{FF2B5EF4-FFF2-40B4-BE49-F238E27FC236}">
                <a16:creationId xmlns:a16="http://schemas.microsoft.com/office/drawing/2014/main" id="{B5E45256-C5FE-459A-A37B-7CFC422C6DDE}"/>
              </a:ext>
            </a:extLst>
          </p:cNvPr>
          <p:cNvCxnSpPr>
            <a:cxnSpLocks/>
          </p:cNvCxnSpPr>
          <p:nvPr/>
        </p:nvCxnSpPr>
        <p:spPr>
          <a:xfrm flipH="1">
            <a:off x="4359953" y="5653288"/>
            <a:ext cx="3687096" cy="0"/>
          </a:xfrm>
          <a:prstGeom prst="straightConnector1">
            <a:avLst/>
          </a:prstGeom>
          <a:noFill/>
          <a:ln w="38100" cap="flat" cmpd="sng">
            <a:solidFill>
              <a:schemeClr val="accent5">
                <a:lumMod val="75000"/>
              </a:schemeClr>
            </a:solidFill>
            <a:prstDash val="dashDot"/>
            <a:miter lim="800000"/>
            <a:headEnd type="none" w="sm" len="sm"/>
            <a:tailEnd type="none" w="sm" len="sm"/>
          </a:ln>
        </p:spPr>
      </p:cxnSp>
    </p:spTree>
    <p:extLst>
      <p:ext uri="{BB962C8B-B14F-4D97-AF65-F5344CB8AC3E}">
        <p14:creationId xmlns:p14="http://schemas.microsoft.com/office/powerpoint/2010/main" val="80054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C696F-7983-4993-9B88-E4C00DC8982B}"/>
              </a:ext>
            </a:extLst>
          </p:cNvPr>
          <p:cNvSpPr>
            <a:spLocks noGrp="1"/>
          </p:cNvSpPr>
          <p:nvPr>
            <p:ph type="title"/>
          </p:nvPr>
        </p:nvSpPr>
        <p:spPr/>
        <p:txBody>
          <a:bodyPr/>
          <a:lstStyle/>
          <a:p>
            <a:r>
              <a:rPr lang="es-MX" sz="2800" dirty="0">
                <a:solidFill>
                  <a:srgbClr val="1F3864"/>
                </a:solidFill>
              </a:rPr>
              <a:t>Recomendaciones específicas sobre leche materna</a:t>
            </a:r>
            <a:endParaRPr lang="es-CO" dirty="0"/>
          </a:p>
        </p:txBody>
      </p:sp>
      <p:cxnSp>
        <p:nvCxnSpPr>
          <p:cNvPr id="4" name="Google Shape;243;p17">
            <a:extLst>
              <a:ext uri="{FF2B5EF4-FFF2-40B4-BE49-F238E27FC236}">
                <a16:creationId xmlns:a16="http://schemas.microsoft.com/office/drawing/2014/main" id="{1065C68F-F214-4686-9F5E-B09E5CA1592A}"/>
              </a:ext>
            </a:extLst>
          </p:cNvPr>
          <p:cNvCxnSpPr>
            <a:cxnSpLocks/>
          </p:cNvCxnSpPr>
          <p:nvPr/>
        </p:nvCxnSpPr>
        <p:spPr>
          <a:xfrm>
            <a:off x="1765746" y="1727501"/>
            <a:ext cx="8646616" cy="0"/>
          </a:xfrm>
          <a:prstGeom prst="straightConnector1">
            <a:avLst/>
          </a:prstGeom>
          <a:noFill/>
          <a:ln w="28575" cap="flat" cmpd="sng">
            <a:solidFill>
              <a:srgbClr val="FFC000"/>
            </a:solidFill>
            <a:prstDash val="solid"/>
            <a:miter lim="800000"/>
            <a:headEnd type="none" w="sm" len="sm"/>
            <a:tailEnd type="none" w="sm" len="sm"/>
          </a:ln>
        </p:spPr>
      </p:cxnSp>
      <p:graphicFrame>
        <p:nvGraphicFramePr>
          <p:cNvPr id="8" name="Diagrama 7">
            <a:extLst>
              <a:ext uri="{FF2B5EF4-FFF2-40B4-BE49-F238E27FC236}">
                <a16:creationId xmlns:a16="http://schemas.microsoft.com/office/drawing/2014/main" id="{BF3A0B99-F858-41DC-86BF-90FF484B877D}"/>
              </a:ext>
            </a:extLst>
          </p:cNvPr>
          <p:cNvGraphicFramePr/>
          <p:nvPr>
            <p:extLst>
              <p:ext uri="{D42A27DB-BD31-4B8C-83A1-F6EECF244321}">
                <p14:modId xmlns:p14="http://schemas.microsoft.com/office/powerpoint/2010/main" val="2287236105"/>
              </p:ext>
            </p:extLst>
          </p:nvPr>
        </p:nvGraphicFramePr>
        <p:xfrm>
          <a:off x="-58995" y="1727501"/>
          <a:ext cx="12192001" cy="477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oogle Shape;186;p13">
            <a:extLst>
              <a:ext uri="{FF2B5EF4-FFF2-40B4-BE49-F238E27FC236}">
                <a16:creationId xmlns:a16="http://schemas.microsoft.com/office/drawing/2014/main" id="{9EC5456A-C145-41AB-A4A4-670CA3864F8E}"/>
              </a:ext>
            </a:extLst>
          </p:cNvPr>
          <p:cNvCxnSpPr>
            <a:cxnSpLocks/>
          </p:cNvCxnSpPr>
          <p:nvPr/>
        </p:nvCxnSpPr>
        <p:spPr>
          <a:xfrm>
            <a:off x="1359310" y="2165665"/>
            <a:ext cx="0" cy="3025767"/>
          </a:xfrm>
          <a:prstGeom prst="straightConnector1">
            <a:avLst/>
          </a:prstGeom>
          <a:noFill/>
          <a:ln w="38100" cap="flat" cmpd="sng">
            <a:solidFill>
              <a:schemeClr val="accent1">
                <a:lumMod val="75000"/>
              </a:schemeClr>
            </a:solidFill>
            <a:prstDash val="dashDot"/>
            <a:miter lim="800000"/>
            <a:headEnd type="none" w="sm" len="sm"/>
            <a:tailEnd type="none" w="sm" len="sm"/>
          </a:ln>
        </p:spPr>
      </p:cxnSp>
      <p:cxnSp>
        <p:nvCxnSpPr>
          <p:cNvPr id="12" name="Google Shape;186;p13">
            <a:extLst>
              <a:ext uri="{FF2B5EF4-FFF2-40B4-BE49-F238E27FC236}">
                <a16:creationId xmlns:a16="http://schemas.microsoft.com/office/drawing/2014/main" id="{3547D28B-0828-42C8-922B-CA7F33CDD937}"/>
              </a:ext>
            </a:extLst>
          </p:cNvPr>
          <p:cNvCxnSpPr>
            <a:cxnSpLocks/>
          </p:cNvCxnSpPr>
          <p:nvPr/>
        </p:nvCxnSpPr>
        <p:spPr>
          <a:xfrm>
            <a:off x="1585451" y="1880549"/>
            <a:ext cx="0" cy="2912677"/>
          </a:xfrm>
          <a:prstGeom prst="straightConnector1">
            <a:avLst/>
          </a:prstGeom>
          <a:noFill/>
          <a:ln w="38100" cap="flat" cmpd="sng">
            <a:solidFill>
              <a:schemeClr val="accent1">
                <a:lumMod val="50000"/>
              </a:schemeClr>
            </a:solidFill>
            <a:prstDash val="dashDot"/>
            <a:miter lim="800000"/>
            <a:headEnd type="none" w="sm" len="sm"/>
            <a:tailEnd type="none" w="sm" len="sm"/>
          </a:ln>
        </p:spPr>
      </p:cxnSp>
      <p:cxnSp>
        <p:nvCxnSpPr>
          <p:cNvPr id="18" name="Google Shape;186;p13">
            <a:extLst>
              <a:ext uri="{FF2B5EF4-FFF2-40B4-BE49-F238E27FC236}">
                <a16:creationId xmlns:a16="http://schemas.microsoft.com/office/drawing/2014/main" id="{1841CD51-807E-4BA1-B2E5-DF1B9630E3A2}"/>
              </a:ext>
            </a:extLst>
          </p:cNvPr>
          <p:cNvCxnSpPr>
            <a:cxnSpLocks/>
          </p:cNvCxnSpPr>
          <p:nvPr/>
        </p:nvCxnSpPr>
        <p:spPr>
          <a:xfrm>
            <a:off x="10881852" y="3215148"/>
            <a:ext cx="0" cy="3141388"/>
          </a:xfrm>
          <a:prstGeom prst="straightConnector1">
            <a:avLst/>
          </a:prstGeom>
          <a:noFill/>
          <a:ln w="38100" cap="flat" cmpd="sng">
            <a:solidFill>
              <a:schemeClr val="accent1">
                <a:lumMod val="50000"/>
              </a:schemeClr>
            </a:solidFill>
            <a:prstDash val="dashDot"/>
            <a:miter lim="800000"/>
            <a:headEnd type="none" w="sm" len="sm"/>
            <a:tailEnd type="none" w="sm" len="sm"/>
          </a:ln>
        </p:spPr>
      </p:cxnSp>
      <p:cxnSp>
        <p:nvCxnSpPr>
          <p:cNvPr id="22" name="Google Shape;186;p13">
            <a:extLst>
              <a:ext uri="{FF2B5EF4-FFF2-40B4-BE49-F238E27FC236}">
                <a16:creationId xmlns:a16="http://schemas.microsoft.com/office/drawing/2014/main" id="{3423EB56-753F-492C-9489-A2941BA3AD8E}"/>
              </a:ext>
            </a:extLst>
          </p:cNvPr>
          <p:cNvCxnSpPr>
            <a:cxnSpLocks/>
          </p:cNvCxnSpPr>
          <p:nvPr/>
        </p:nvCxnSpPr>
        <p:spPr>
          <a:xfrm>
            <a:off x="10626214" y="3775586"/>
            <a:ext cx="0" cy="2772678"/>
          </a:xfrm>
          <a:prstGeom prst="straightConnector1">
            <a:avLst/>
          </a:prstGeom>
          <a:noFill/>
          <a:ln w="38100" cap="flat" cmpd="sng">
            <a:solidFill>
              <a:schemeClr val="accent1">
                <a:lumMod val="75000"/>
              </a:schemeClr>
            </a:solidFill>
            <a:prstDash val="dashDot"/>
            <a:miter lim="800000"/>
            <a:headEnd type="none" w="sm" len="sm"/>
            <a:tailEnd type="none" w="sm" len="sm"/>
          </a:ln>
        </p:spPr>
      </p:cxnSp>
    </p:spTree>
    <p:extLst>
      <p:ext uri="{BB962C8B-B14F-4D97-AF65-F5344CB8AC3E}">
        <p14:creationId xmlns:p14="http://schemas.microsoft.com/office/powerpoint/2010/main" val="320836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71156-BCBA-4F63-80A2-6794C3145208}"/>
              </a:ext>
            </a:extLst>
          </p:cNvPr>
          <p:cNvSpPr>
            <a:spLocks noGrp="1"/>
          </p:cNvSpPr>
          <p:nvPr>
            <p:ph type="title"/>
          </p:nvPr>
        </p:nvSpPr>
        <p:spPr/>
        <p:txBody>
          <a:bodyPr/>
          <a:lstStyle/>
          <a:p>
            <a:pPr algn="l"/>
            <a:r>
              <a:rPr lang="es-CO" dirty="0">
                <a:solidFill>
                  <a:srgbClr val="C00000"/>
                </a:solidFill>
                <a:ea typeface="Calibri"/>
                <a:sym typeface="Calibri"/>
              </a:rPr>
              <a:t>         IMPORTANTE</a:t>
            </a:r>
            <a:endParaRPr lang="es-CO" dirty="0"/>
          </a:p>
        </p:txBody>
      </p:sp>
      <p:sp>
        <p:nvSpPr>
          <p:cNvPr id="4" name="Google Shape;192;p14">
            <a:extLst>
              <a:ext uri="{FF2B5EF4-FFF2-40B4-BE49-F238E27FC236}">
                <a16:creationId xmlns:a16="http://schemas.microsoft.com/office/drawing/2014/main" id="{9A12CE32-33DA-499B-9BAC-70DAE83CC0A6}"/>
              </a:ext>
            </a:extLst>
          </p:cNvPr>
          <p:cNvSpPr txBox="1">
            <a:spLocks noGrp="1"/>
          </p:cNvSpPr>
          <p:nvPr>
            <p:ph type="body" sz="quarter" idx="10"/>
          </p:nvPr>
        </p:nvSpPr>
        <p:spPr>
          <a:xfrm>
            <a:off x="1074175" y="2817326"/>
            <a:ext cx="3969774" cy="187499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20000"/>
              </a:lnSpc>
              <a:spcBef>
                <a:spcPts val="0"/>
              </a:spcBef>
              <a:spcAft>
                <a:spcPts val="0"/>
              </a:spcAft>
              <a:buClr>
                <a:schemeClr val="dk1"/>
              </a:buClr>
              <a:buSzPct val="100000"/>
              <a:buNone/>
            </a:pPr>
            <a:r>
              <a:rPr lang="es-CO" dirty="0"/>
              <a:t>Recuerde que para completar el curso debe desarrollar todas las actividades de cada módulo</a:t>
            </a:r>
          </a:p>
          <a:p>
            <a:pPr marL="0" lvl="0" indent="0" algn="just" rtl="0">
              <a:lnSpc>
                <a:spcPct val="120000"/>
              </a:lnSpc>
              <a:spcBef>
                <a:spcPts val="0"/>
              </a:spcBef>
              <a:spcAft>
                <a:spcPts val="0"/>
              </a:spcAft>
              <a:buClr>
                <a:schemeClr val="dk1"/>
              </a:buClr>
              <a:buSzPct val="100000"/>
              <a:buNone/>
            </a:pPr>
            <a:endParaRPr dirty="0"/>
          </a:p>
          <a:p>
            <a:pPr marL="285750" lvl="0" indent="-285750" algn="just" rtl="0">
              <a:lnSpc>
                <a:spcPct val="120000"/>
              </a:lnSpc>
              <a:spcBef>
                <a:spcPts val="1000"/>
              </a:spcBef>
              <a:spcAft>
                <a:spcPts val="0"/>
              </a:spcAft>
              <a:buClr>
                <a:schemeClr val="dk1"/>
              </a:buClr>
              <a:buSzPct val="100000"/>
              <a:buFont typeface="Wingdings" panose="05000000000000000000" pitchFamily="2" charset="2"/>
              <a:buChar char="v"/>
            </a:pPr>
            <a:r>
              <a:rPr lang="es-CO" dirty="0"/>
              <a:t> Y tener una calificación mínima de 70 en la evaluación para aprobar.</a:t>
            </a:r>
            <a:endParaRPr dirty="0"/>
          </a:p>
          <a:p>
            <a:pPr marL="228600" lvl="0" indent="-142240" algn="l" rtl="0">
              <a:lnSpc>
                <a:spcPct val="90000"/>
              </a:lnSpc>
              <a:spcBef>
                <a:spcPts val="1000"/>
              </a:spcBef>
              <a:spcAft>
                <a:spcPts val="0"/>
              </a:spcAft>
              <a:buClr>
                <a:schemeClr val="dk1"/>
              </a:buClr>
              <a:buSzPct val="100000"/>
              <a:buNone/>
            </a:pPr>
            <a:endParaRPr dirty="0"/>
          </a:p>
        </p:txBody>
      </p:sp>
      <p:pic>
        <p:nvPicPr>
          <p:cNvPr id="5" name="Google Shape;193;p14" descr="Bombilla en fondo amarillo con rayos de luz y cable pintados">
            <a:extLst>
              <a:ext uri="{FF2B5EF4-FFF2-40B4-BE49-F238E27FC236}">
                <a16:creationId xmlns:a16="http://schemas.microsoft.com/office/drawing/2014/main" id="{1C7756CA-4FDA-4F1C-81EA-EB6662998B92}"/>
              </a:ext>
            </a:extLst>
          </p:cNvPr>
          <p:cNvPicPr preferRelativeResize="0"/>
          <p:nvPr/>
        </p:nvPicPr>
        <p:blipFill rotWithShape="1">
          <a:blip r:embed="rId2">
            <a:alphaModFix/>
          </a:blip>
          <a:srcRect l="36558" r="-1" b="-1"/>
          <a:stretch/>
        </p:blipFill>
        <p:spPr>
          <a:xfrm>
            <a:off x="5461818" y="971871"/>
            <a:ext cx="5538019" cy="4678283"/>
          </a:xfrm>
          <a:prstGeom prst="rect">
            <a:avLst/>
          </a:prstGeom>
          <a:noFill/>
          <a:ln w="12700">
            <a:solidFill>
              <a:srgbClr val="C00000"/>
            </a:solidFill>
          </a:ln>
        </p:spPr>
      </p:pic>
      <p:cxnSp>
        <p:nvCxnSpPr>
          <p:cNvPr id="6" name="Google Shape;186;p13">
            <a:extLst>
              <a:ext uri="{FF2B5EF4-FFF2-40B4-BE49-F238E27FC236}">
                <a16:creationId xmlns:a16="http://schemas.microsoft.com/office/drawing/2014/main" id="{736ECF72-86AD-408D-9087-8478F8090DF6}"/>
              </a:ext>
            </a:extLst>
          </p:cNvPr>
          <p:cNvCxnSpPr>
            <a:cxnSpLocks/>
          </p:cNvCxnSpPr>
          <p:nvPr/>
        </p:nvCxnSpPr>
        <p:spPr>
          <a:xfrm>
            <a:off x="838200" y="2165684"/>
            <a:ext cx="0" cy="2863516"/>
          </a:xfrm>
          <a:prstGeom prst="straightConnector1">
            <a:avLst/>
          </a:prstGeom>
          <a:noFill/>
          <a:ln w="38100" cap="flat" cmpd="sng">
            <a:solidFill>
              <a:srgbClr val="C00000"/>
            </a:solidFill>
            <a:prstDash val="dashDot"/>
            <a:miter lim="800000"/>
            <a:headEnd type="none" w="sm" len="sm"/>
            <a:tailEnd type="none" w="sm" len="sm"/>
          </a:ln>
        </p:spPr>
      </p:cxnSp>
    </p:spTree>
    <p:extLst>
      <p:ext uri="{BB962C8B-B14F-4D97-AF65-F5344CB8AC3E}">
        <p14:creationId xmlns:p14="http://schemas.microsoft.com/office/powerpoint/2010/main" val="135950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64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 descr="Imagen que contiene indicador, dispositivo, vara&#10;&#10;Descripción generada automáticamente"/>
          <p:cNvPicPr preferRelativeResize="0"/>
          <p:nvPr/>
        </p:nvPicPr>
        <p:blipFill rotWithShape="1">
          <a:blip r:embed="rId3">
            <a:alphaModFix/>
          </a:blip>
          <a:srcRect/>
          <a:stretch/>
        </p:blipFill>
        <p:spPr>
          <a:xfrm>
            <a:off x="6096000" y="1257598"/>
            <a:ext cx="4900459" cy="4561822"/>
          </a:xfrm>
          <a:prstGeom prst="rect">
            <a:avLst/>
          </a:prstGeom>
          <a:noFill/>
          <a:ln w="12700">
            <a:solidFill>
              <a:schemeClr val="tx1"/>
            </a:solidFill>
          </a:ln>
        </p:spPr>
      </p:pic>
      <p:sp>
        <p:nvSpPr>
          <p:cNvPr id="53" name="Google Shape;53;p1"/>
          <p:cNvSpPr txBox="1">
            <a:spLocks noGrp="1"/>
          </p:cNvSpPr>
          <p:nvPr>
            <p:ph type="body" idx="1"/>
          </p:nvPr>
        </p:nvSpPr>
        <p:spPr>
          <a:xfrm>
            <a:off x="781665" y="2138521"/>
            <a:ext cx="4900459" cy="36808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5496"/>
              </a:buClr>
              <a:buSzPts val="2500"/>
              <a:buNone/>
            </a:pPr>
            <a:endParaRPr lang="es-CO" sz="2800" b="1" dirty="0">
              <a:solidFill>
                <a:srgbClr val="2F5496"/>
              </a:solidFill>
              <a:latin typeface="Arial"/>
              <a:ea typeface="Arial"/>
              <a:cs typeface="Arial"/>
              <a:sym typeface="Arial"/>
            </a:endParaRPr>
          </a:p>
          <a:p>
            <a:pPr marL="0" lvl="0" indent="0" algn="ctr" rtl="0">
              <a:lnSpc>
                <a:spcPct val="90000"/>
              </a:lnSpc>
              <a:spcBef>
                <a:spcPts val="0"/>
              </a:spcBef>
              <a:spcAft>
                <a:spcPts val="0"/>
              </a:spcAft>
              <a:buClr>
                <a:srgbClr val="2F5496"/>
              </a:buClr>
              <a:buSzPts val="2500"/>
              <a:buNone/>
            </a:pPr>
            <a:endParaRPr sz="2800" dirty="0"/>
          </a:p>
          <a:p>
            <a:pPr marL="0" lvl="0" indent="0" algn="ctr" rtl="0">
              <a:lnSpc>
                <a:spcPct val="90000"/>
              </a:lnSpc>
              <a:spcBef>
                <a:spcPts val="1000"/>
              </a:spcBef>
              <a:spcAft>
                <a:spcPts val="0"/>
              </a:spcAft>
              <a:buClr>
                <a:srgbClr val="2F5496"/>
              </a:buClr>
              <a:buSzPts val="2800"/>
              <a:buNone/>
            </a:pPr>
            <a:r>
              <a:rPr lang="es-CO" sz="2800" b="1" dirty="0">
                <a:solidFill>
                  <a:srgbClr val="2F5496"/>
                </a:solidFill>
              </a:rPr>
              <a:t>V</a:t>
            </a:r>
            <a:r>
              <a:rPr lang="es-CO" sz="2800" b="1" dirty="0">
                <a:solidFill>
                  <a:srgbClr val="2F5496"/>
                </a:solidFill>
                <a:latin typeface="Arial"/>
                <a:ea typeface="Arial"/>
                <a:cs typeface="Arial"/>
                <a:sym typeface="Arial"/>
              </a:rPr>
              <a:t>igilancia del riesgo ambiental a la exposición por mercurio y sus efectos en salud</a:t>
            </a:r>
            <a:endParaRPr dirty="0">
              <a:solidFill>
                <a:srgbClr val="2F5496"/>
              </a:solidFill>
            </a:endParaRPr>
          </a:p>
        </p:txBody>
      </p:sp>
      <p:sp>
        <p:nvSpPr>
          <p:cNvPr id="8" name="CuadroTexto 7">
            <a:extLst>
              <a:ext uri="{FF2B5EF4-FFF2-40B4-BE49-F238E27FC236}">
                <a16:creationId xmlns:a16="http://schemas.microsoft.com/office/drawing/2014/main" id="{CE8FFFC4-FCE7-4485-9A28-D483851FC50C}"/>
              </a:ext>
            </a:extLst>
          </p:cNvPr>
          <p:cNvSpPr txBox="1"/>
          <p:nvPr/>
        </p:nvSpPr>
        <p:spPr>
          <a:xfrm>
            <a:off x="5974709" y="5897015"/>
            <a:ext cx="6098344" cy="261610"/>
          </a:xfrm>
          <a:prstGeom prst="rect">
            <a:avLst/>
          </a:prstGeom>
          <a:noFill/>
        </p:spPr>
        <p:txBody>
          <a:bodyPr wrap="square">
            <a:spAutoFit/>
          </a:bodyPr>
          <a:lstStyle/>
          <a:p>
            <a:pPr marL="0" marR="0" lvl="0" indent="0" algn="l" rtl="0">
              <a:spcBef>
                <a:spcPts val="0"/>
              </a:spcBef>
              <a:spcAft>
                <a:spcPts val="0"/>
              </a:spcAft>
              <a:buNone/>
            </a:pPr>
            <a:r>
              <a:rPr lang="es-MX" sz="1100" b="0" i="0" u="none" strike="noStrike" cap="none" dirty="0">
                <a:solidFill>
                  <a:schemeClr val="tx1"/>
                </a:solidFill>
                <a:latin typeface="Arial" panose="020B0604020202020204" pitchFamily="34" charset="0"/>
                <a:ea typeface="Calibri"/>
                <a:cs typeface="Arial" panose="020B0604020202020204" pitchFamily="34" charset="0"/>
                <a:sym typeface="Calibri"/>
              </a:rPr>
              <a:t>Fuente: https://www.shutterstock.com/</a:t>
            </a:r>
            <a:endParaRPr lang="es-MX" sz="1100" dirty="0">
              <a:solidFill>
                <a:schemeClr val="tx1"/>
              </a:solidFill>
              <a:latin typeface="Arial" panose="020B0604020202020204" pitchFamily="34" charset="0"/>
              <a:ea typeface="Calibri"/>
              <a:cs typeface="Arial" panose="020B0604020202020204" pitchFamily="34" charset="0"/>
              <a:sym typeface="Calibri"/>
            </a:endParaRPr>
          </a:p>
        </p:txBody>
      </p:sp>
      <p:cxnSp>
        <p:nvCxnSpPr>
          <p:cNvPr id="11" name="Google Shape;84;p4">
            <a:extLst>
              <a:ext uri="{FF2B5EF4-FFF2-40B4-BE49-F238E27FC236}">
                <a16:creationId xmlns:a16="http://schemas.microsoft.com/office/drawing/2014/main" id="{F7DE49F2-E100-4F1A-B5AA-A0FDA0EC2C01}"/>
              </a:ext>
            </a:extLst>
          </p:cNvPr>
          <p:cNvCxnSpPr>
            <a:cxnSpLocks/>
          </p:cNvCxnSpPr>
          <p:nvPr/>
        </p:nvCxnSpPr>
        <p:spPr>
          <a:xfrm>
            <a:off x="893726" y="2029206"/>
            <a:ext cx="4676335" cy="0"/>
          </a:xfrm>
          <a:prstGeom prst="straightConnector1">
            <a:avLst/>
          </a:prstGeom>
          <a:noFill/>
          <a:ln w="28575" cap="flat" cmpd="sng">
            <a:solidFill>
              <a:schemeClr val="accent4"/>
            </a:solidFill>
            <a:prstDash val="solid"/>
            <a:miter lim="800000"/>
            <a:headEnd type="none" w="sm" len="sm"/>
            <a:tailEnd type="none" w="sm" len="sm"/>
          </a:ln>
        </p:spPr>
      </p:cxnSp>
      <p:cxnSp>
        <p:nvCxnSpPr>
          <p:cNvPr id="13" name="Google Shape;84;p4">
            <a:extLst>
              <a:ext uri="{FF2B5EF4-FFF2-40B4-BE49-F238E27FC236}">
                <a16:creationId xmlns:a16="http://schemas.microsoft.com/office/drawing/2014/main" id="{D71CB625-8E5F-46F7-B10A-0DC289581316}"/>
              </a:ext>
            </a:extLst>
          </p:cNvPr>
          <p:cNvCxnSpPr>
            <a:cxnSpLocks/>
          </p:cNvCxnSpPr>
          <p:nvPr/>
        </p:nvCxnSpPr>
        <p:spPr>
          <a:xfrm>
            <a:off x="893726" y="1634626"/>
            <a:ext cx="4676335" cy="0"/>
          </a:xfrm>
          <a:prstGeom prst="straightConnector1">
            <a:avLst/>
          </a:prstGeom>
          <a:noFill/>
          <a:ln w="28575" cap="flat" cmpd="sng">
            <a:solidFill>
              <a:schemeClr val="accent4"/>
            </a:solidFill>
            <a:prstDash val="solid"/>
            <a:miter lim="800000"/>
            <a:headEnd type="none" w="sm" len="sm"/>
            <a:tailEnd type="none" w="sm" len="sm"/>
          </a:ln>
        </p:spPr>
      </p:cxnSp>
      <p:sp>
        <p:nvSpPr>
          <p:cNvPr id="2" name="CuadroTexto 1">
            <a:extLst>
              <a:ext uri="{FF2B5EF4-FFF2-40B4-BE49-F238E27FC236}">
                <a16:creationId xmlns:a16="http://schemas.microsoft.com/office/drawing/2014/main" id="{D8AA8496-9504-418E-842F-16453DF3CB84}"/>
              </a:ext>
            </a:extLst>
          </p:cNvPr>
          <p:cNvSpPr txBox="1"/>
          <p:nvPr/>
        </p:nvSpPr>
        <p:spPr>
          <a:xfrm>
            <a:off x="9439430" y="6224750"/>
            <a:ext cx="1770036"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Junio 2021, versión 1.0</a:t>
            </a:r>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E8E04F-9105-4AD1-85BA-2D0E0E04F818}"/>
              </a:ext>
            </a:extLst>
          </p:cNvPr>
          <p:cNvSpPr>
            <a:spLocks noGrp="1"/>
          </p:cNvSpPr>
          <p:nvPr>
            <p:ph type="title"/>
          </p:nvPr>
        </p:nvSpPr>
        <p:spPr/>
        <p:txBody>
          <a:bodyPr/>
          <a:lstStyle/>
          <a:p>
            <a:r>
              <a:rPr lang="es-CO" dirty="0">
                <a:solidFill>
                  <a:srgbClr val="2F5496"/>
                </a:solidFill>
              </a:rPr>
              <a:t>Unidad 4. </a:t>
            </a:r>
            <a:r>
              <a:rPr lang="es-MX" sz="2800" dirty="0">
                <a:solidFill>
                  <a:srgbClr val="2F5496"/>
                </a:solidFill>
              </a:rPr>
              <a:t>Vigilancia en salud pública de la intoxicación por mercurio</a:t>
            </a:r>
            <a:endParaRPr lang="es-CO" dirty="0"/>
          </a:p>
        </p:txBody>
      </p:sp>
      <p:cxnSp>
        <p:nvCxnSpPr>
          <p:cNvPr id="7" name="Google Shape;84;p4">
            <a:extLst>
              <a:ext uri="{FF2B5EF4-FFF2-40B4-BE49-F238E27FC236}">
                <a16:creationId xmlns:a16="http://schemas.microsoft.com/office/drawing/2014/main" id="{B376F15C-126A-4FBE-BF93-301F38A2EC92}"/>
              </a:ext>
            </a:extLst>
          </p:cNvPr>
          <p:cNvCxnSpPr>
            <a:cxnSpLocks/>
          </p:cNvCxnSpPr>
          <p:nvPr/>
        </p:nvCxnSpPr>
        <p:spPr>
          <a:xfrm>
            <a:off x="5232529" y="1852446"/>
            <a:ext cx="1697445" cy="0"/>
          </a:xfrm>
          <a:prstGeom prst="straightConnector1">
            <a:avLst/>
          </a:prstGeom>
          <a:noFill/>
          <a:ln w="28575" cap="flat" cmpd="sng">
            <a:solidFill>
              <a:schemeClr val="accent4"/>
            </a:solidFill>
            <a:prstDash val="solid"/>
            <a:miter lim="800000"/>
            <a:headEnd type="none" w="sm" len="sm"/>
            <a:tailEnd type="none" w="sm" len="sm"/>
          </a:ln>
        </p:spPr>
      </p:cxnSp>
      <p:sp>
        <p:nvSpPr>
          <p:cNvPr id="8" name="CuadroTexto 7">
            <a:extLst>
              <a:ext uri="{FF2B5EF4-FFF2-40B4-BE49-F238E27FC236}">
                <a16:creationId xmlns:a16="http://schemas.microsoft.com/office/drawing/2014/main" id="{3A969C7A-2B5A-4922-9753-D457CAA98C48}"/>
              </a:ext>
            </a:extLst>
          </p:cNvPr>
          <p:cNvSpPr txBox="1"/>
          <p:nvPr/>
        </p:nvSpPr>
        <p:spPr>
          <a:xfrm>
            <a:off x="1048180" y="2623697"/>
            <a:ext cx="10094430" cy="1208792"/>
          </a:xfrm>
          <a:prstGeom prst="rect">
            <a:avLst/>
          </a:prstGeom>
          <a:noFill/>
        </p:spPr>
        <p:txBody>
          <a:bodyPr wrap="none" rtlCol="0">
            <a:spAutoFit/>
          </a:bodyPr>
          <a:lstStyle/>
          <a:p>
            <a:pPr algn="ctr"/>
            <a:r>
              <a:rPr lang="es-MX" sz="2800" b="1" dirty="0">
                <a:latin typeface="Arial" panose="020B0604020202020204" pitchFamily="34" charset="0"/>
                <a:cs typeface="Arial" panose="020B0604020202020204" pitchFamily="34" charset="0"/>
              </a:rPr>
              <a:t>Resultados de aprendizaje</a:t>
            </a:r>
          </a:p>
          <a:p>
            <a:pPr algn="just">
              <a:lnSpc>
                <a:spcPct val="114000"/>
              </a:lnSpc>
              <a:spcAft>
                <a:spcPts val="9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4000"/>
              </a:lnSpc>
              <a:spcAft>
                <a:spcPts val="900"/>
              </a:spcAft>
              <a:buFont typeface="Wingdings" panose="05000000000000000000" pitchFamily="2" charset="2"/>
              <a:buChar char="v"/>
            </a:pPr>
            <a:r>
              <a:rPr lang="es-MX" sz="1600" b="0" i="0" u="none" strike="noStrike" dirty="0">
                <a:solidFill>
                  <a:srgbClr val="000000"/>
                </a:solidFill>
                <a:effectLst/>
                <a:latin typeface="Arial" panose="020B0604020202020204" pitchFamily="34" charset="0"/>
              </a:rPr>
              <a:t>Reconocer las actividades de vigilancia del riesgo ambiental relacionadas con la exposición a mercurio. </a:t>
            </a:r>
            <a:r>
              <a:rPr kumimoji="0" lang="es-MX" sz="1200" b="0" i="0" u="none" strike="noStrike" kern="0" cap="none" spc="0" normalizeH="0" baseline="0" noProof="0" dirty="0">
                <a:ln>
                  <a:noFill/>
                </a:ln>
                <a:solidFill>
                  <a:srgbClr val="000000"/>
                </a:solidFill>
                <a:effectLst/>
                <a:uLnTx/>
                <a:uFillTx/>
                <a:latin typeface="Arial"/>
                <a:cs typeface="Arial"/>
                <a:sym typeface="Arial"/>
              </a:rPr>
              <a:t> </a:t>
            </a:r>
            <a:r>
              <a:rPr lang="es-MX"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22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DFCCD-9A09-4858-BA6B-6F1150613594}"/>
              </a:ext>
            </a:extLst>
          </p:cNvPr>
          <p:cNvSpPr>
            <a:spLocks noGrp="1"/>
          </p:cNvSpPr>
          <p:nvPr>
            <p:ph type="title"/>
          </p:nvPr>
        </p:nvSpPr>
        <p:spPr/>
        <p:txBody>
          <a:bodyPr/>
          <a:lstStyle/>
          <a:p>
            <a:r>
              <a:rPr lang="es-MX" sz="2800" dirty="0">
                <a:solidFill>
                  <a:srgbClr val="2F5496"/>
                </a:solidFill>
              </a:rPr>
              <a:t>Vigilancia en salud pública de las intoxicaciones por mercurio</a:t>
            </a:r>
            <a:endParaRPr lang="es-CO" dirty="0"/>
          </a:p>
        </p:txBody>
      </p:sp>
      <p:sp>
        <p:nvSpPr>
          <p:cNvPr id="3" name="Marcador de texto 2">
            <a:extLst>
              <a:ext uri="{FF2B5EF4-FFF2-40B4-BE49-F238E27FC236}">
                <a16:creationId xmlns:a16="http://schemas.microsoft.com/office/drawing/2014/main" id="{5CF714B3-E029-4E2B-9CF8-8FC1510DC118}"/>
              </a:ext>
            </a:extLst>
          </p:cNvPr>
          <p:cNvSpPr>
            <a:spLocks noGrp="1"/>
          </p:cNvSpPr>
          <p:nvPr>
            <p:ph type="body" sz="quarter" idx="10"/>
          </p:nvPr>
        </p:nvSpPr>
        <p:spPr/>
        <p:txBody>
          <a:bodyPr/>
          <a:lstStyle/>
          <a:p>
            <a:pPr marL="0" indent="0" algn="just">
              <a:lnSpc>
                <a:spcPct val="130000"/>
              </a:lnSpc>
              <a:buNone/>
            </a:pPr>
            <a:r>
              <a:rPr lang="es-ES" dirty="0">
                <a:latin typeface="Arial"/>
                <a:ea typeface="Arial"/>
                <a:cs typeface="Arial"/>
                <a:sym typeface="Arial"/>
              </a:rPr>
              <a:t>La vigilancia en salud pública de las intoxicaciones por Hg, inicia con una adecuada captación de casos y de factores de riesgo que son informados o notificados oportunamente, para intervenir, contener o evitar un daño a la población. En la contaminación e intoxicación por Hg es importante entender que este proceso se encuentra dentro del protocolo Vigilancia en Salud Pública de Intoxicaciones por Sustancias Químicas.</a:t>
            </a:r>
            <a:endParaRPr lang="es-ES" dirty="0"/>
          </a:p>
          <a:p>
            <a:pPr marL="0" indent="0">
              <a:buNone/>
            </a:pPr>
            <a:endParaRPr lang="es-CO" dirty="0"/>
          </a:p>
        </p:txBody>
      </p:sp>
      <p:cxnSp>
        <p:nvCxnSpPr>
          <p:cNvPr id="4" name="Google Shape;117;p3">
            <a:extLst>
              <a:ext uri="{FF2B5EF4-FFF2-40B4-BE49-F238E27FC236}">
                <a16:creationId xmlns:a16="http://schemas.microsoft.com/office/drawing/2014/main" id="{7936D32F-1F21-4FC1-BE61-AAD5F9C08AE7}"/>
              </a:ext>
            </a:extLst>
          </p:cNvPr>
          <p:cNvCxnSpPr>
            <a:cxnSpLocks/>
          </p:cNvCxnSpPr>
          <p:nvPr/>
        </p:nvCxnSpPr>
        <p:spPr>
          <a:xfrm>
            <a:off x="5250427" y="1859772"/>
            <a:ext cx="1622323"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7" name="Google Shape;118;p3">
            <a:extLst>
              <a:ext uri="{FF2B5EF4-FFF2-40B4-BE49-F238E27FC236}">
                <a16:creationId xmlns:a16="http://schemas.microsoft.com/office/drawing/2014/main" id="{3BEEE272-4B4E-4E73-AC2C-7635E7B4C01E}"/>
              </a:ext>
            </a:extLst>
          </p:cNvPr>
          <p:cNvPicPr preferRelativeResize="0"/>
          <p:nvPr/>
        </p:nvPicPr>
        <p:blipFill rotWithShape="1">
          <a:blip r:embed="rId2">
            <a:alphaModFix/>
          </a:blip>
          <a:srcRect b="4303"/>
          <a:stretch/>
        </p:blipFill>
        <p:spPr>
          <a:xfrm>
            <a:off x="6681019" y="2223892"/>
            <a:ext cx="4053241" cy="3847878"/>
          </a:xfrm>
          <a:prstGeom prst="rect">
            <a:avLst/>
          </a:prstGeom>
          <a:noFill/>
          <a:ln>
            <a:noFill/>
          </a:ln>
        </p:spPr>
      </p:pic>
      <p:sp>
        <p:nvSpPr>
          <p:cNvPr id="8" name="Google Shape;119;p3">
            <a:extLst>
              <a:ext uri="{FF2B5EF4-FFF2-40B4-BE49-F238E27FC236}">
                <a16:creationId xmlns:a16="http://schemas.microsoft.com/office/drawing/2014/main" id="{16DF68C4-A1F9-46A1-B044-94D8567D7437}"/>
              </a:ext>
            </a:extLst>
          </p:cNvPr>
          <p:cNvSpPr txBox="1"/>
          <p:nvPr/>
        </p:nvSpPr>
        <p:spPr>
          <a:xfrm>
            <a:off x="6592531" y="6100482"/>
            <a:ext cx="426275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Fuente: https://www.shutterstock.com/</a:t>
            </a:r>
          </a:p>
        </p:txBody>
      </p:sp>
    </p:spTree>
    <p:extLst>
      <p:ext uri="{BB962C8B-B14F-4D97-AF65-F5344CB8AC3E}">
        <p14:creationId xmlns:p14="http://schemas.microsoft.com/office/powerpoint/2010/main" val="98268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C2B00-F048-4A7F-A578-F7B1C61D6283}"/>
              </a:ext>
            </a:extLst>
          </p:cNvPr>
          <p:cNvSpPr>
            <a:spLocks noGrp="1"/>
          </p:cNvSpPr>
          <p:nvPr>
            <p:ph type="title"/>
          </p:nvPr>
        </p:nvSpPr>
        <p:spPr/>
        <p:txBody>
          <a:bodyPr/>
          <a:lstStyle/>
          <a:p>
            <a:r>
              <a:rPr lang="es-MX" sz="2800" dirty="0">
                <a:solidFill>
                  <a:srgbClr val="2F5496"/>
                </a:solidFill>
              </a:rPr>
              <a:t>Objetivos específicos de la vigilancia en salud pública de intoxicaciones debidas al mercurio</a:t>
            </a:r>
            <a:endParaRPr lang="es-CO" dirty="0"/>
          </a:p>
        </p:txBody>
      </p:sp>
      <p:cxnSp>
        <p:nvCxnSpPr>
          <p:cNvPr id="4" name="Google Shape;117;p3">
            <a:extLst>
              <a:ext uri="{FF2B5EF4-FFF2-40B4-BE49-F238E27FC236}">
                <a16:creationId xmlns:a16="http://schemas.microsoft.com/office/drawing/2014/main" id="{0AB4A0DA-DC29-44C4-B672-0506335B4697}"/>
              </a:ext>
            </a:extLst>
          </p:cNvPr>
          <p:cNvCxnSpPr>
            <a:cxnSpLocks/>
          </p:cNvCxnSpPr>
          <p:nvPr/>
        </p:nvCxnSpPr>
        <p:spPr>
          <a:xfrm>
            <a:off x="3108530" y="1889269"/>
            <a:ext cx="5932230"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Diagrama 6">
            <a:extLst>
              <a:ext uri="{FF2B5EF4-FFF2-40B4-BE49-F238E27FC236}">
                <a16:creationId xmlns:a16="http://schemas.microsoft.com/office/drawing/2014/main" id="{640BCAF1-BD36-4ABA-A861-102D67503BBF}"/>
              </a:ext>
            </a:extLst>
          </p:cNvPr>
          <p:cNvGraphicFramePr/>
          <p:nvPr>
            <p:extLst>
              <p:ext uri="{D42A27DB-BD31-4B8C-83A1-F6EECF244321}">
                <p14:modId xmlns:p14="http://schemas.microsoft.com/office/powerpoint/2010/main" val="2849003476"/>
              </p:ext>
            </p:extLst>
          </p:nvPr>
        </p:nvGraphicFramePr>
        <p:xfrm>
          <a:off x="977848" y="2414170"/>
          <a:ext cx="10193594"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66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0D0D4-9DF2-45D9-8972-0528A6BC499D}"/>
              </a:ext>
            </a:extLst>
          </p:cNvPr>
          <p:cNvSpPr>
            <a:spLocks noGrp="1"/>
          </p:cNvSpPr>
          <p:nvPr>
            <p:ph type="title"/>
          </p:nvPr>
        </p:nvSpPr>
        <p:spPr/>
        <p:txBody>
          <a:bodyPr/>
          <a:lstStyle/>
          <a:p>
            <a:r>
              <a:rPr lang="es-MX" sz="2800" dirty="0">
                <a:solidFill>
                  <a:srgbClr val="2F5496"/>
                </a:solidFill>
              </a:rPr>
              <a:t>Medios de captación de los sucesos de intoxicación por mercurio</a:t>
            </a:r>
            <a:endParaRPr lang="es-CO" dirty="0"/>
          </a:p>
        </p:txBody>
      </p:sp>
      <p:cxnSp>
        <p:nvCxnSpPr>
          <p:cNvPr id="4" name="Google Shape;117;p3">
            <a:extLst>
              <a:ext uri="{FF2B5EF4-FFF2-40B4-BE49-F238E27FC236}">
                <a16:creationId xmlns:a16="http://schemas.microsoft.com/office/drawing/2014/main" id="{09BBAB2E-A2C6-465D-B4F9-193DD05714DC}"/>
              </a:ext>
            </a:extLst>
          </p:cNvPr>
          <p:cNvCxnSpPr>
            <a:cxnSpLocks/>
          </p:cNvCxnSpPr>
          <p:nvPr/>
        </p:nvCxnSpPr>
        <p:spPr>
          <a:xfrm>
            <a:off x="5250427" y="1859772"/>
            <a:ext cx="1622323"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Diagrama 6">
            <a:extLst>
              <a:ext uri="{FF2B5EF4-FFF2-40B4-BE49-F238E27FC236}">
                <a16:creationId xmlns:a16="http://schemas.microsoft.com/office/drawing/2014/main" id="{DF8B2A1A-D081-4670-90A0-B0CD9D1904A8}"/>
              </a:ext>
            </a:extLst>
          </p:cNvPr>
          <p:cNvGraphicFramePr/>
          <p:nvPr>
            <p:extLst>
              <p:ext uri="{D42A27DB-BD31-4B8C-83A1-F6EECF244321}">
                <p14:modId xmlns:p14="http://schemas.microsoft.com/office/powerpoint/2010/main" val="3223231106"/>
              </p:ext>
            </p:extLst>
          </p:nvPr>
        </p:nvGraphicFramePr>
        <p:xfrm>
          <a:off x="1561410" y="1948263"/>
          <a:ext cx="9069179" cy="4704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lipse 15">
            <a:extLst>
              <a:ext uri="{FF2B5EF4-FFF2-40B4-BE49-F238E27FC236}">
                <a16:creationId xmlns:a16="http://schemas.microsoft.com/office/drawing/2014/main" id="{9BDF04C3-2205-4527-A1B7-1D2772DF53E5}"/>
              </a:ext>
            </a:extLst>
          </p:cNvPr>
          <p:cNvSpPr/>
          <p:nvPr/>
        </p:nvSpPr>
        <p:spPr>
          <a:xfrm>
            <a:off x="5029202" y="2209121"/>
            <a:ext cx="147484" cy="149098"/>
          </a:xfrm>
          <a:prstGeom prst="ellipse">
            <a:avLst/>
          </a:prstGeom>
          <a:solidFill>
            <a:srgbClr val="CC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extLst>
              <a:ext uri="{FF2B5EF4-FFF2-40B4-BE49-F238E27FC236}">
                <a16:creationId xmlns:a16="http://schemas.microsoft.com/office/drawing/2014/main" id="{0081BE1A-8B38-4AB8-A3BD-A466FBFE88A6}"/>
              </a:ext>
            </a:extLst>
          </p:cNvPr>
          <p:cNvSpPr/>
          <p:nvPr/>
        </p:nvSpPr>
        <p:spPr>
          <a:xfrm>
            <a:off x="7683910" y="4512578"/>
            <a:ext cx="147484" cy="149098"/>
          </a:xfrm>
          <a:prstGeom prst="ellips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D66A5404-8864-4363-ACEE-7DECC7E18C50}"/>
              </a:ext>
            </a:extLst>
          </p:cNvPr>
          <p:cNvSpPr/>
          <p:nvPr/>
        </p:nvSpPr>
        <p:spPr>
          <a:xfrm>
            <a:off x="2885765" y="4408533"/>
            <a:ext cx="147484" cy="149098"/>
          </a:xfrm>
          <a:prstGeom prst="ellipse">
            <a:avLst/>
          </a:prstGeom>
          <a:solidFill>
            <a:schemeClr val="accent5">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E09C086D-F9E7-4862-AEB4-524B71969355}"/>
              </a:ext>
            </a:extLst>
          </p:cNvPr>
          <p:cNvSpPr/>
          <p:nvPr/>
        </p:nvSpPr>
        <p:spPr>
          <a:xfrm>
            <a:off x="7197214" y="5956277"/>
            <a:ext cx="147484" cy="149098"/>
          </a:xfrm>
          <a:prstGeom prst="ellipse">
            <a:avLst/>
          </a:prstGeom>
          <a:solidFill>
            <a:schemeClr val="accent4">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1FD057E2-ACD5-4942-958F-B64F1D776C2F}"/>
              </a:ext>
            </a:extLst>
          </p:cNvPr>
          <p:cNvSpPr/>
          <p:nvPr/>
        </p:nvSpPr>
        <p:spPr>
          <a:xfrm>
            <a:off x="3603522" y="5956277"/>
            <a:ext cx="147484" cy="14909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Elipse 20">
            <a:extLst>
              <a:ext uri="{FF2B5EF4-FFF2-40B4-BE49-F238E27FC236}">
                <a16:creationId xmlns:a16="http://schemas.microsoft.com/office/drawing/2014/main" id="{F9F41B51-6BD4-4C71-B638-06F1ED850CC1}"/>
              </a:ext>
            </a:extLst>
          </p:cNvPr>
          <p:cNvSpPr/>
          <p:nvPr/>
        </p:nvSpPr>
        <p:spPr>
          <a:xfrm>
            <a:off x="3226900" y="3034940"/>
            <a:ext cx="147484" cy="14909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FE423092-FC45-4ECE-A7AA-958AA4859429}"/>
              </a:ext>
            </a:extLst>
          </p:cNvPr>
          <p:cNvSpPr/>
          <p:nvPr/>
        </p:nvSpPr>
        <p:spPr>
          <a:xfrm>
            <a:off x="7860890" y="2933315"/>
            <a:ext cx="147484" cy="149098"/>
          </a:xfrm>
          <a:prstGeom prst="ellipse">
            <a:avLst/>
          </a:prstGeom>
          <a:solidFill>
            <a:srgbClr val="66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6438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F17D0-775B-4A63-9E4A-4069D59EBA87}"/>
              </a:ext>
            </a:extLst>
          </p:cNvPr>
          <p:cNvSpPr>
            <a:spLocks noGrp="1"/>
          </p:cNvSpPr>
          <p:nvPr>
            <p:ph type="title"/>
          </p:nvPr>
        </p:nvSpPr>
        <p:spPr/>
        <p:txBody>
          <a:bodyPr/>
          <a:lstStyle/>
          <a:p>
            <a:r>
              <a:rPr lang="es-MX" sz="2800" dirty="0">
                <a:solidFill>
                  <a:srgbClr val="2F5496"/>
                </a:solidFill>
                <a:sym typeface="Calibri"/>
              </a:rPr>
              <a:t>Alerta por exposición a mercurio</a:t>
            </a:r>
            <a:endParaRPr lang="es-CO" dirty="0"/>
          </a:p>
        </p:txBody>
      </p:sp>
      <p:cxnSp>
        <p:nvCxnSpPr>
          <p:cNvPr id="5" name="Google Shape;134;p5">
            <a:extLst>
              <a:ext uri="{FF2B5EF4-FFF2-40B4-BE49-F238E27FC236}">
                <a16:creationId xmlns:a16="http://schemas.microsoft.com/office/drawing/2014/main" id="{4DA1A704-B721-49AD-95CF-75D339334C9F}"/>
              </a:ext>
            </a:extLst>
          </p:cNvPr>
          <p:cNvCxnSpPr>
            <a:cxnSpLocks/>
          </p:cNvCxnSpPr>
          <p:nvPr/>
        </p:nvCxnSpPr>
        <p:spPr>
          <a:xfrm>
            <a:off x="3291425" y="1677601"/>
            <a:ext cx="5572355" cy="0"/>
          </a:xfrm>
          <a:prstGeom prst="straightConnector1">
            <a:avLst/>
          </a:prstGeom>
          <a:ln w="38100">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Diagrama 6">
            <a:extLst>
              <a:ext uri="{FF2B5EF4-FFF2-40B4-BE49-F238E27FC236}">
                <a16:creationId xmlns:a16="http://schemas.microsoft.com/office/drawing/2014/main" id="{FD55D74F-26D5-4A4E-81A5-98C1E58999BF}"/>
              </a:ext>
            </a:extLst>
          </p:cNvPr>
          <p:cNvGraphicFramePr/>
          <p:nvPr>
            <p:extLst>
              <p:ext uri="{D42A27DB-BD31-4B8C-83A1-F6EECF244321}">
                <p14:modId xmlns:p14="http://schemas.microsoft.com/office/powerpoint/2010/main" val="441393640"/>
              </p:ext>
            </p:extLst>
          </p:nvPr>
        </p:nvGraphicFramePr>
        <p:xfrm>
          <a:off x="693174" y="1696078"/>
          <a:ext cx="10854813" cy="483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Gráfico 16" descr="Sirena">
            <a:extLst>
              <a:ext uri="{FF2B5EF4-FFF2-40B4-BE49-F238E27FC236}">
                <a16:creationId xmlns:a16="http://schemas.microsoft.com/office/drawing/2014/main" id="{4A3F4972-3056-4376-8E15-88E3097753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9419" y="4933335"/>
            <a:ext cx="914400" cy="914400"/>
          </a:xfrm>
          <a:prstGeom prst="rect">
            <a:avLst/>
          </a:prstGeom>
        </p:spPr>
      </p:pic>
      <p:cxnSp>
        <p:nvCxnSpPr>
          <p:cNvPr id="22" name="Google Shape;186;p13">
            <a:extLst>
              <a:ext uri="{FF2B5EF4-FFF2-40B4-BE49-F238E27FC236}">
                <a16:creationId xmlns:a16="http://schemas.microsoft.com/office/drawing/2014/main" id="{4309E849-53AD-4073-86F0-645D0980D452}"/>
              </a:ext>
            </a:extLst>
          </p:cNvPr>
          <p:cNvCxnSpPr>
            <a:cxnSpLocks/>
          </p:cNvCxnSpPr>
          <p:nvPr/>
        </p:nvCxnSpPr>
        <p:spPr>
          <a:xfrm flipH="1">
            <a:off x="6410555" y="5397909"/>
            <a:ext cx="2453225" cy="0"/>
          </a:xfrm>
          <a:prstGeom prst="straightConnector1">
            <a:avLst/>
          </a:prstGeom>
          <a:noFill/>
          <a:ln w="38100" cap="flat" cmpd="sng">
            <a:solidFill>
              <a:srgbClr val="C00000"/>
            </a:solidFill>
            <a:prstDash val="dashDot"/>
            <a:miter lim="800000"/>
            <a:headEnd type="none" w="sm" len="sm"/>
            <a:tailEnd type="none" w="sm" len="sm"/>
          </a:ln>
        </p:spPr>
      </p:cxnSp>
      <p:cxnSp>
        <p:nvCxnSpPr>
          <p:cNvPr id="24" name="Google Shape;186;p13">
            <a:extLst>
              <a:ext uri="{FF2B5EF4-FFF2-40B4-BE49-F238E27FC236}">
                <a16:creationId xmlns:a16="http://schemas.microsoft.com/office/drawing/2014/main" id="{450E3F28-3176-4045-B3C8-ECC441B8FE7B}"/>
              </a:ext>
            </a:extLst>
          </p:cNvPr>
          <p:cNvCxnSpPr>
            <a:cxnSpLocks/>
          </p:cNvCxnSpPr>
          <p:nvPr/>
        </p:nvCxnSpPr>
        <p:spPr>
          <a:xfrm flipH="1">
            <a:off x="2671918" y="4753897"/>
            <a:ext cx="2453225" cy="0"/>
          </a:xfrm>
          <a:prstGeom prst="straightConnector1">
            <a:avLst/>
          </a:prstGeom>
          <a:noFill/>
          <a:ln w="38100" cap="flat" cmpd="sng">
            <a:solidFill>
              <a:srgbClr val="C00000"/>
            </a:solidFill>
            <a:prstDash val="dashDot"/>
            <a:miter lim="800000"/>
            <a:headEnd type="none" w="sm" len="sm"/>
            <a:tailEnd type="none" w="sm" len="sm"/>
          </a:ln>
        </p:spPr>
      </p:cxnSp>
    </p:spTree>
    <p:extLst>
      <p:ext uri="{BB962C8B-B14F-4D97-AF65-F5344CB8AC3E}">
        <p14:creationId xmlns:p14="http://schemas.microsoft.com/office/powerpoint/2010/main" val="84888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1BEEE-485F-485E-B020-D188CD4BC29C}"/>
              </a:ext>
            </a:extLst>
          </p:cNvPr>
          <p:cNvSpPr>
            <a:spLocks noGrp="1"/>
          </p:cNvSpPr>
          <p:nvPr>
            <p:ph type="title"/>
          </p:nvPr>
        </p:nvSpPr>
        <p:spPr/>
        <p:txBody>
          <a:bodyPr/>
          <a:lstStyle/>
          <a:p>
            <a:r>
              <a:rPr lang="es-MX" sz="2800" dirty="0">
                <a:solidFill>
                  <a:srgbClr val="2F5496"/>
                </a:solidFill>
              </a:rPr>
              <a:t>Objetivos específicos de las </a:t>
            </a:r>
            <a:br>
              <a:rPr lang="es-MX" sz="2800" dirty="0">
                <a:solidFill>
                  <a:srgbClr val="2F5496"/>
                </a:solidFill>
              </a:rPr>
            </a:br>
            <a:r>
              <a:rPr lang="es-MX" sz="2800" dirty="0">
                <a:solidFill>
                  <a:srgbClr val="2F5496"/>
                </a:solidFill>
              </a:rPr>
              <a:t>alertas por exposición al mercurio</a:t>
            </a:r>
            <a:endParaRPr lang="es-CO" dirty="0"/>
          </a:p>
        </p:txBody>
      </p:sp>
      <p:cxnSp>
        <p:nvCxnSpPr>
          <p:cNvPr id="4" name="Google Shape;134;p5">
            <a:extLst>
              <a:ext uri="{FF2B5EF4-FFF2-40B4-BE49-F238E27FC236}">
                <a16:creationId xmlns:a16="http://schemas.microsoft.com/office/drawing/2014/main" id="{304B04F3-7387-4D36-8E43-D218486687B0}"/>
              </a:ext>
            </a:extLst>
          </p:cNvPr>
          <p:cNvCxnSpPr>
            <a:cxnSpLocks/>
          </p:cNvCxnSpPr>
          <p:nvPr/>
        </p:nvCxnSpPr>
        <p:spPr>
          <a:xfrm>
            <a:off x="3164816" y="1893385"/>
            <a:ext cx="5846448"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Diagrama 6">
            <a:extLst>
              <a:ext uri="{FF2B5EF4-FFF2-40B4-BE49-F238E27FC236}">
                <a16:creationId xmlns:a16="http://schemas.microsoft.com/office/drawing/2014/main" id="{8CE937FA-237F-4DCC-93D1-4C452CF34E1C}"/>
              </a:ext>
            </a:extLst>
          </p:cNvPr>
          <p:cNvGraphicFramePr/>
          <p:nvPr>
            <p:extLst>
              <p:ext uri="{D42A27DB-BD31-4B8C-83A1-F6EECF244321}">
                <p14:modId xmlns:p14="http://schemas.microsoft.com/office/powerpoint/2010/main" val="3911624810"/>
              </p:ext>
            </p:extLst>
          </p:nvPr>
        </p:nvGraphicFramePr>
        <p:xfrm>
          <a:off x="4596582" y="1952379"/>
          <a:ext cx="7595418" cy="455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203B0DCD-AAF2-4C74-8188-6BA187BCCDA7}"/>
              </a:ext>
            </a:extLst>
          </p:cNvPr>
          <p:cNvSpPr txBox="1"/>
          <p:nvPr/>
        </p:nvSpPr>
        <p:spPr>
          <a:xfrm>
            <a:off x="796470" y="5585381"/>
            <a:ext cx="5283869" cy="261610"/>
          </a:xfrm>
          <a:prstGeom prst="rect">
            <a:avLst/>
          </a:prstGeom>
          <a:noFill/>
        </p:spPr>
        <p:txBody>
          <a:bodyPr wrap="square">
            <a:spAutoFit/>
          </a:bodyPr>
          <a:lstStyle/>
          <a:p>
            <a:pPr marL="0" marR="0" lvl="0" indent="0" algn="l" rtl="0">
              <a:spcBef>
                <a:spcPts val="0"/>
              </a:spcBef>
              <a:spcAft>
                <a:spcPts val="0"/>
              </a:spcAft>
              <a:buNone/>
            </a:pPr>
            <a:r>
              <a:rPr lang="es-ES" sz="1100" dirty="0" err="1">
                <a:solidFill>
                  <a:schemeClr val="dk1"/>
                </a:solidFill>
                <a:latin typeface="Arial" panose="020B0604020202020204" pitchFamily="34" charset="0"/>
                <a:ea typeface="Calibri"/>
                <a:cs typeface="Arial" panose="020B0604020202020204" pitchFamily="34" charset="0"/>
                <a:sym typeface="Calibri"/>
              </a:rPr>
              <a:t>Fuente:http</a:t>
            </a:r>
            <a:r>
              <a:rPr lang="es-ES" sz="1100" dirty="0">
                <a:solidFill>
                  <a:schemeClr val="dk1"/>
                </a:solidFill>
                <a:latin typeface="Arial" panose="020B0604020202020204" pitchFamily="34" charset="0"/>
                <a:ea typeface="Calibri"/>
                <a:cs typeface="Arial" panose="020B0604020202020204" pitchFamily="34" charset="0"/>
                <a:sym typeface="Calibri"/>
              </a:rPr>
              <a:t>://alertaplomo.org/alto-al-plomo/intoxicacion-por-mercurio-</a:t>
            </a:r>
            <a:r>
              <a:rPr lang="es-ES" sz="1100" dirty="0" err="1">
                <a:solidFill>
                  <a:schemeClr val="dk1"/>
                </a:solidFill>
                <a:latin typeface="Arial" panose="020B0604020202020204" pitchFamily="34" charset="0"/>
                <a:ea typeface="Calibri"/>
                <a:cs typeface="Arial" panose="020B0604020202020204" pitchFamily="34" charset="0"/>
                <a:sym typeface="Calibri"/>
              </a:rPr>
              <a:t>hidrargismo</a:t>
            </a:r>
            <a:endParaRPr lang="es-ES" sz="11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12" name="Imagen 11">
            <a:extLst>
              <a:ext uri="{FF2B5EF4-FFF2-40B4-BE49-F238E27FC236}">
                <a16:creationId xmlns:a16="http://schemas.microsoft.com/office/drawing/2014/main" id="{166AC9FC-2E1D-4671-B698-F3949B1336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010" y="2396590"/>
            <a:ext cx="5216330" cy="31297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70874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rupo_x0020_o_x0020_Dependencia xmlns="c55f4233-694a-42b1-bd72-cc55cefea4b3" xsi:nil="true"/>
    <LikesCount xmlns="http://schemas.microsoft.com/sharepoint/v3" xsi:nil="true"/>
    <C_x00f3_digo xmlns="c55f4233-694a-42b1-bd72-cc55cefea4b3" xsi:nil="true"/>
    <Bloque xmlns="c55f4233-694a-42b1-bd72-cc55cefea4b3" xsi:nil="true"/>
    <Ratings xmlns="http://schemas.microsoft.com/sharepoint/v3" xsi:nil="true"/>
    <Clasificaci_x00f3_n_x0020_de_x0020_Documento xmlns="c55f4233-694a-42b1-bd72-cc55cefea4b3">Transversales</Clasificaci_x00f3_n_x0020_de_x0020_Documento>
    <LikedBy xmlns="http://schemas.microsoft.com/sharepoint/v3">
      <UserInfo>
        <DisplayName/>
        <AccountId xsi:nil="true"/>
        <AccountType/>
      </UserInfo>
    </LikedBy>
    <Nivel_x0020_de_x0020_Proceso xmlns="c55f4233-694a-42b1-bd72-cc55cefea4b3">Estratégicos</Nivel_x0020_de_x0020_Proceso>
    <Tipo_x0020_de_x0020_Documento xmlns="c55f4233-694a-42b1-bd72-cc55cefea4b3">Plantilla</Tipo_x0020_de_x0020_Documento>
    <Proceso xmlns="c55f4233-694a-42b1-bd72-cc55cefea4b3">D03 – Comunicación Institucional</Proceso>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6B9ECF0223A2846BE5B0D1FEF5C8D7B" ma:contentTypeVersion="14" ma:contentTypeDescription="Crear nuevo documento." ma:contentTypeScope="" ma:versionID="22b29e574c10d966f952a9f4cd68a084">
  <xsd:schema xmlns:xsd="http://www.w3.org/2001/XMLSchema" xmlns:xs="http://www.w3.org/2001/XMLSchema" xmlns:p="http://schemas.microsoft.com/office/2006/metadata/properties" xmlns:ns1="c55f4233-694a-42b1-bd72-cc55cefea4b3" xmlns:ns2="http://schemas.microsoft.com/sharepoint/v3" xmlns:ns3="3bfbf733-a6c3-488d-a481-abc1b690c7db" targetNamespace="http://schemas.microsoft.com/office/2006/metadata/properties" ma:root="true" ma:fieldsID="3c70cdb770124d2719528ecc2ef5f1f1" ns1:_="" ns2:_="" ns3:_="">
    <xsd:import namespace="c55f4233-694a-42b1-bd72-cc55cefea4b3"/>
    <xsd:import namespace="http://schemas.microsoft.com/sharepoint/v3"/>
    <xsd:import namespace="3bfbf733-a6c3-488d-a481-abc1b690c7db"/>
    <xsd:element name="properties">
      <xsd:complexType>
        <xsd:sequence>
          <xsd:element name="documentManagement">
            <xsd:complexType>
              <xsd:all>
                <xsd:element ref="ns1:Nivel_x0020_de_x0020_Proceso" minOccurs="0"/>
                <xsd:element ref="ns1:Proceso"/>
                <xsd:element ref="ns1:Tipo_x0020_de_x0020_Documento" minOccurs="0"/>
                <xsd:element ref="ns1:Clasificaci_x00f3_n_x0020_de_x0020_Documento" minOccurs="0"/>
                <xsd:element ref="ns1:C_x00f3_digo" minOccurs="0"/>
                <xsd:element ref="ns1:Bloque" minOccurs="0"/>
                <xsd:element ref="ns1:Grupo_x0020_o_x0020_Dependencia" minOccurs="0"/>
                <xsd:element ref="ns3:_dlc_DocIdUrl" minOccurs="0"/>
                <xsd:element ref="ns3:_dlc_DocIdPersistId" minOccurs="0"/>
                <xsd:element ref="ns3:_dlc_DocId" minOccurs="0"/>
                <xsd:element ref="ns2:AverageRating" minOccurs="0"/>
                <xsd:element ref="ns2:RatingCount" minOccurs="0"/>
                <xsd:element ref="ns2:RatedBy" minOccurs="0"/>
                <xsd:element ref="ns2:Ratings" minOccurs="0"/>
                <xsd:element ref="ns2:LikesCount" minOccurs="0"/>
                <xsd:element ref="ns2: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4233-694a-42b1-bd72-cc55cefea4b3" elementFormDefault="qualified">
    <xsd:import namespace="http://schemas.microsoft.com/office/2006/documentManagement/types"/>
    <xsd:import namespace="http://schemas.microsoft.com/office/infopath/2007/PartnerControls"/>
    <xsd:element name="Nivel_x0020_de_x0020_Proceso" ma:index="0" nillable="true" ma:displayName="Nivel de Proceso" ma:format="Dropdown" ma:internalName="Nivel_x0020_de_x0020_Proceso">
      <xsd:simpleType>
        <xsd:restriction base="dms:Choice">
          <xsd:enumeration value="Estratégicos"/>
          <xsd:enumeration value="Apoyo"/>
          <xsd:enumeration value="Misionales"/>
          <xsd:enumeration value="Control Institucional"/>
        </xsd:restriction>
      </xsd:simpleType>
    </xsd:element>
    <xsd:element name="Proceso" ma:index="1" ma:displayName="Proceso" ma:format="Dropdown" ma:internalName="Proceso">
      <xsd:simpleType>
        <xsd:restriction base="dms:Choice">
          <xsd:enumeration value="A01 – Gestión Humana"/>
          <xsd:enumeration value="A02 – Adquisición de Bienes y Servicios"/>
          <xsd:enumeration value="A03 – Gestión Documental"/>
          <xsd:enumeration value="A04 - Equipos de Laboratorio"/>
          <xsd:enumeration value="A05 – Gestión Ambiental"/>
          <xsd:enumeration value="A07 – Gestión Jurídica"/>
          <xsd:enumeration value="A08 – Atención al Ciudadano"/>
          <xsd:enumeration value="A09 – Gestión Financiera"/>
          <xsd:enumeration value="A10 Recursos Físicos"/>
          <xsd:enumeration value="D01 – Planeación Institucional"/>
          <xsd:enumeration value="D02 – Gestión de Calidad"/>
          <xsd:enumeration value="D03 – Comunicación Institucional"/>
          <xsd:enumeration value="D04 – Tecnologías de Información y Comunicación"/>
          <xsd:enumeration value="E01 – Control Institucional"/>
          <xsd:enumeration value="R01 – Redes en Salud Pública"/>
          <xsd:enumeration value="R02 – Vigilancia y Análisis del Riesgo en Salud Pública"/>
          <xsd:enumeration value="R03 – Investigación en Salud Pública"/>
          <xsd:enumeration value="R04 – Producción"/>
          <xsd:enumeration value="R05 – Observatorio Nacional de Salud"/>
        </xsd:restriction>
      </xsd:simpleType>
    </xsd:element>
    <xsd:element name="Tipo_x0020_de_x0020_Documento" ma:index="3" nillable="true" ma:displayName="Tipo de Documento" ma:format="Dropdown" ma:internalName="Tipo_x0020_de_x0020_Documento">
      <xsd:simpleType>
        <xsd:restriction base="dms:Choice">
          <xsd:enumeration value="Caracterización"/>
          <xsd:enumeration value="Formatos"/>
          <xsd:enumeration value="Instructivos"/>
          <xsd:enumeration value="Manuales"/>
          <xsd:enumeration value="Métodos de ensayo"/>
          <xsd:enumeration value="Plantilla"/>
          <xsd:enumeration value="Plantillas"/>
          <xsd:enumeration value="Procedimientos"/>
        </xsd:restriction>
      </xsd:simpleType>
    </xsd:element>
    <xsd:element name="Clasificaci_x00f3_n_x0020_de_x0020_Documento" ma:index="4" nillable="true" ma:displayName="Clasificación de Documento" ma:format="Dropdown" ma:internalName="Clasificaci_x00f3_n_x0020_de_x0020_Documento">
      <xsd:simpleType>
        <xsd:restriction base="dms:Choice">
          <xsd:enumeration value="Específicos"/>
          <xsd:enumeration value="Transversales"/>
        </xsd:restriction>
      </xsd:simpleType>
    </xsd:element>
    <xsd:element name="C_x00f3_digo" ma:index="5" nillable="true" ma:displayName="Nombre." ma:internalName="C_x00f3_digo">
      <xsd:simpleType>
        <xsd:restriction base="dms:Text">
          <xsd:maxLength value="255"/>
        </xsd:restriction>
      </xsd:simpleType>
    </xsd:element>
    <xsd:element name="Bloque" ma:index="6" nillable="true" ma:displayName="Bloque" ma:internalName="Bloque">
      <xsd:simpleType>
        <xsd:restriction base="dms:Text">
          <xsd:maxLength value="255"/>
        </xsd:restriction>
      </xsd:simpleType>
    </xsd:element>
    <xsd:element name="Grupo_x0020_o_x0020_Dependencia" ma:index="7" nillable="true" ma:displayName="Grupo o Dependencia" ma:internalName="Grupo_x0020_o_x0020_Dependenci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8" nillable="true" ma:displayName="Clasificación (0-5)" ma:decimals="2" ma:description="Valor promedio de todas las clasificaciones que se han enviado" ma:internalName="AverageRating" ma:readOnly="true">
      <xsd:simpleType>
        <xsd:restriction base="dms:Number"/>
      </xsd:simpleType>
    </xsd:element>
    <xsd:element name="RatingCount" ma:index="19" nillable="true" ma:displayName="Número de clasificaciones" ma:decimals="0" ma:description="Número de clasificaciones enviado" ma:internalName="RatingCount" ma:readOnly="true">
      <xsd:simpleType>
        <xsd:restriction base="dms:Number"/>
      </xsd:simpleType>
    </xsd:element>
    <xsd:element name="RatedBy" ma:index="20"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1" nillable="true" ma:displayName="Valoraciones de usuario" ma:description="Valoraciones de usuario para el elemento" ma:hidden="true" ma:internalName="Ratings">
      <xsd:simpleType>
        <xsd:restriction base="dms:Note"/>
      </xsd:simpleType>
    </xsd:element>
    <xsd:element name="LikesCount" ma:index="22" nillable="true" ma:displayName="Número de Me gusta" ma:internalName="LikesCount">
      <xsd:simpleType>
        <xsd:restriction base="dms:Unknown"/>
      </xsd:simpleType>
    </xsd:element>
    <xsd:element name="LikedBy" ma:index="23"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_dlc_DocId" ma:index="15" nillable="true" ma:displayName="Valor de Id. de documento" ma:description="El valor del identificador de documento asignado a este elemento."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ipo de contenido"/>
        <xsd:element ref="dc:title" minOccurs="0" maxOccurs="1" ma:index="8"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F45957-44D4-4F64-B632-325F69FD115D}">
  <ds:schemaRefs>
    <ds:schemaRef ds:uri="http://schemas.microsoft.com/sharepoint/v3/contenttype/forms"/>
  </ds:schemaRefs>
</ds:datastoreItem>
</file>

<file path=customXml/itemProps2.xml><?xml version="1.0" encoding="utf-8"?>
<ds:datastoreItem xmlns:ds="http://schemas.openxmlformats.org/officeDocument/2006/customXml" ds:itemID="{B29D3E6A-F66C-4DBE-9152-E00BEBF66204}">
  <ds:schemaRefs>
    <ds:schemaRef ds:uri="http://schemas.microsoft.com/office/2006/metadata/properties"/>
    <ds:schemaRef ds:uri="http://schemas.microsoft.com/office/infopath/2007/PartnerControls"/>
    <ds:schemaRef ds:uri="c55f4233-694a-42b1-bd72-cc55cefea4b3"/>
    <ds:schemaRef ds:uri="http://schemas.microsoft.com/sharepoint/v3"/>
  </ds:schemaRefs>
</ds:datastoreItem>
</file>

<file path=customXml/itemProps3.xml><?xml version="1.0" encoding="utf-8"?>
<ds:datastoreItem xmlns:ds="http://schemas.openxmlformats.org/officeDocument/2006/customXml" ds:itemID="{6E1A7B10-71FA-498C-9DDD-C34ABDD8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4233-694a-42b1-bd72-cc55cefea4b3"/>
    <ds:schemaRef ds:uri="http://schemas.microsoft.com/sharepoint/v3"/>
    <ds:schemaRef ds:uri="3bfbf733-a6c3-488d-a481-abc1b690c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2AC68CB-82E4-43C1-BCC0-E809554C7E0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614</TotalTime>
  <Words>1716</Words>
  <Application>Microsoft Macintosh PowerPoint</Application>
  <PresentationFormat>Panorámica</PresentationFormat>
  <Paragraphs>103</Paragraphs>
  <Slides>24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Wingdings</vt:lpstr>
      <vt:lpstr>Tema de Office</vt:lpstr>
      <vt:lpstr>Presentación de PowerPoint</vt:lpstr>
      <vt:lpstr>Curso Virtual de Vigilancia del riesgo ambiental a la exposición por mercurio y sus efectos en la salud</vt:lpstr>
      <vt:lpstr>Presentación de PowerPoint</vt:lpstr>
      <vt:lpstr>Unidad 4. Vigilancia en salud pública de la intoxicación por mercurio</vt:lpstr>
      <vt:lpstr>Vigilancia en salud pública de las intoxicaciones por mercurio</vt:lpstr>
      <vt:lpstr>Objetivos específicos de la vigilancia en salud pública de intoxicaciones debidas al mercurio</vt:lpstr>
      <vt:lpstr>Medios de captación de los sucesos de intoxicación por mercurio</vt:lpstr>
      <vt:lpstr>Alerta por exposición a mercurio</vt:lpstr>
      <vt:lpstr>Objetivos específicos de las  alertas por exposición al mercurio</vt:lpstr>
      <vt:lpstr>Propósito de las alertas por exposición  al mercurio</vt:lpstr>
      <vt:lpstr>Descripción para la identificación y diagnóstico de la intoxicación por mercurio</vt:lpstr>
      <vt:lpstr>Descripción para la identificación y diagnóstico de la intoxicación por mercurio</vt:lpstr>
      <vt:lpstr>Descripción de grupos de sustancias y códigos de grupos de sustancias de intoxicaciones, SIVIGILA</vt:lpstr>
      <vt:lpstr>Presentación de PowerPoint</vt:lpstr>
      <vt:lpstr>Presentación de PowerPoint</vt:lpstr>
      <vt:lpstr>Brotes/investigaciones epidemiológicas en población intoxicada por mercurio</vt:lpstr>
      <vt:lpstr>Objetivos para la investigación de brotes ocasionados por intoxicación aguda por mercurio </vt:lpstr>
      <vt:lpstr>Verificación del diagnóstico</vt:lpstr>
      <vt:lpstr>Manejo de brote de intoxicación aguda por mercurio para la atención de casos</vt:lpstr>
      <vt:lpstr>Diez pasos para realizar la investigación de brote</vt:lpstr>
      <vt:lpstr>Lactancia materna y exposición a mercurio</vt:lpstr>
      <vt:lpstr>Recomendaciones específicas sobre leche materna</vt:lpstr>
      <vt:lpstr>         IMPORTANTE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Maria Cruz Rodriguez</dc:creator>
  <cp:lastModifiedBy>Karen Viviana Zabaleta Rodríguez</cp:lastModifiedBy>
  <cp:revision>56</cp:revision>
  <dcterms:created xsi:type="dcterms:W3CDTF">2020-02-04T17:00:47Z</dcterms:created>
  <dcterms:modified xsi:type="dcterms:W3CDTF">2021-08-02T21:07:34Z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0x010100F6B9ECF0223A2846BE5B0D1FEF5C8D7B</vt:lpwstr>
  </property>
</Properties>
</file>