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260" r:id="rId6"/>
    <p:sldId id="272" r:id="rId7"/>
    <p:sldId id="273" r:id="rId8"/>
    <p:sldId id="274" r:id="rId9"/>
    <p:sldId id="258" r:id="rId10"/>
    <p:sldId id="275" r:id="rId11"/>
    <p:sldId id="276" r:id="rId12"/>
    <p:sldId id="277" r:id="rId13"/>
    <p:sldId id="278" r:id="rId14"/>
    <p:sldId id="279" r:id="rId15"/>
    <p:sldId id="280" r:id="rId16"/>
    <p:sldId id="281" r:id="rId17"/>
    <p:sldId id="282" r:id="rId18"/>
    <p:sldId id="283" r:id="rId19"/>
    <p:sldId id="288" r:id="rId20"/>
    <p:sldId id="257" r:id="rId2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a Fernanda Soto Alegria" initials="LFSA" lastIdx="3" clrIdx="0">
    <p:extLst>
      <p:ext uri="{19B8F6BF-5375-455C-9EA6-DF929625EA0E}">
        <p15:presenceInfo xmlns:p15="http://schemas.microsoft.com/office/powerpoint/2012/main" userId="b097e269a2bbd1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99FFCC"/>
    <a:srgbClr val="99FF66"/>
    <a:srgbClr val="CCFF33"/>
    <a:srgbClr val="66FFFF"/>
    <a:srgbClr val="00FFFF"/>
    <a:srgbClr val="F42D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74" autoAdjust="0"/>
    <p:restoredTop sz="94761"/>
  </p:normalViewPr>
  <p:slideViewPr>
    <p:cSldViewPr snapToGrid="0">
      <p:cViewPr varScale="1">
        <p:scale>
          <a:sx n="106" d="100"/>
          <a:sy n="106" d="100"/>
        </p:scale>
        <p:origin x="110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F985EA-FDD3-4271-BB56-2DD57370A677}" type="doc">
      <dgm:prSet loTypeId="urn:microsoft.com/office/officeart/2005/8/layout/hProcess3" loCatId="process" qsTypeId="urn:microsoft.com/office/officeart/2005/8/quickstyle/3d3" qsCatId="3D" csTypeId="urn:microsoft.com/office/officeart/2005/8/colors/accent4_4" csCatId="accent4" phldr="1"/>
      <dgm:spPr/>
    </dgm:pt>
    <dgm:pt modelId="{C733A0CA-3B55-481A-8366-DE8D7355C42D}">
      <dgm:prSet phldrT="[Texto]" custT="1"/>
      <dgm:spPr/>
      <dgm:t>
        <a:bodyPr/>
        <a:lstStyle/>
        <a:p>
          <a:pPr algn="just">
            <a:lnSpc>
              <a:spcPct val="100000"/>
            </a:lnSpc>
            <a:buClr>
              <a:schemeClr val="dk1"/>
            </a:buClr>
            <a:buSzPts val="2000"/>
            <a:buFont typeface="Arial"/>
            <a:buNone/>
          </a:pPr>
          <a:r>
            <a:rPr lang="es-ES" sz="1600" b="0" i="0" u="none" strike="noStrike" cap="none" dirty="0">
              <a:latin typeface="Arial"/>
              <a:ea typeface="Arial"/>
              <a:cs typeface="Arial"/>
              <a:sym typeface="Arial"/>
            </a:rPr>
            <a:t>La orina y las heces son las vías preferentes de eliminación para los compuestos inorgánicos, mientras que hasta un 90 % del metilmercurio (MeHg), se excreta en las heces desde el hígado, vía bilis, mediante el ciclo entero hepático. Este proceso es el que determina su lenta eliminación dando lugar a un riesgo elevado de acumulación</a:t>
          </a:r>
          <a:endParaRPr lang="es-CO" sz="1600" dirty="0"/>
        </a:p>
      </dgm:t>
    </dgm:pt>
    <dgm:pt modelId="{057CE52D-BA54-45AE-ABFE-9D1D5877BE51}" type="parTrans" cxnId="{E7F24594-A1E2-46F5-A314-C1103DA0C471}">
      <dgm:prSet/>
      <dgm:spPr/>
      <dgm:t>
        <a:bodyPr/>
        <a:lstStyle/>
        <a:p>
          <a:endParaRPr lang="es-CO"/>
        </a:p>
      </dgm:t>
    </dgm:pt>
    <dgm:pt modelId="{B6F77743-9CF0-4D7C-84AF-43826E093BDF}" type="sibTrans" cxnId="{E7F24594-A1E2-46F5-A314-C1103DA0C471}">
      <dgm:prSet/>
      <dgm:spPr/>
      <dgm:t>
        <a:bodyPr/>
        <a:lstStyle/>
        <a:p>
          <a:endParaRPr lang="es-CO"/>
        </a:p>
      </dgm:t>
    </dgm:pt>
    <dgm:pt modelId="{7C1745BD-673F-4C04-BC4D-DEDC2D5907E7}" type="pres">
      <dgm:prSet presAssocID="{FEF985EA-FDD3-4271-BB56-2DD57370A677}" presName="Name0" presStyleCnt="0">
        <dgm:presLayoutVars>
          <dgm:dir/>
          <dgm:animLvl val="lvl"/>
          <dgm:resizeHandles val="exact"/>
        </dgm:presLayoutVars>
      </dgm:prSet>
      <dgm:spPr/>
    </dgm:pt>
    <dgm:pt modelId="{8B1AAF57-A463-43F1-BC67-754BB9971E1A}" type="pres">
      <dgm:prSet presAssocID="{FEF985EA-FDD3-4271-BB56-2DD57370A677}" presName="dummy" presStyleCnt="0"/>
      <dgm:spPr/>
    </dgm:pt>
    <dgm:pt modelId="{B606AFAE-E988-48B1-A2F0-03BA8A9A8744}" type="pres">
      <dgm:prSet presAssocID="{FEF985EA-FDD3-4271-BB56-2DD57370A677}" presName="linH" presStyleCnt="0"/>
      <dgm:spPr/>
    </dgm:pt>
    <dgm:pt modelId="{A38F4424-D0A7-4F9C-B445-B0B0C6AD43EA}" type="pres">
      <dgm:prSet presAssocID="{FEF985EA-FDD3-4271-BB56-2DD57370A677}" presName="padding1" presStyleCnt="0"/>
      <dgm:spPr/>
    </dgm:pt>
    <dgm:pt modelId="{E90B3EDB-3169-40C7-B0AB-ABB5C2793169}" type="pres">
      <dgm:prSet presAssocID="{C733A0CA-3B55-481A-8366-DE8D7355C42D}" presName="linV" presStyleCnt="0"/>
      <dgm:spPr/>
    </dgm:pt>
    <dgm:pt modelId="{D0D7B789-E9D9-42F9-81F9-5A47EC3216F5}" type="pres">
      <dgm:prSet presAssocID="{C733A0CA-3B55-481A-8366-DE8D7355C42D}" presName="spVertical1" presStyleCnt="0"/>
      <dgm:spPr/>
    </dgm:pt>
    <dgm:pt modelId="{811016FA-7188-4653-981E-53DCA9A93414}" type="pres">
      <dgm:prSet presAssocID="{C733A0CA-3B55-481A-8366-DE8D7355C42D}" presName="parTx" presStyleLbl="revTx" presStyleIdx="0" presStyleCnt="1" custScaleX="2000000" custLinFactNeighborX="-88970" custLinFactNeighborY="3632">
        <dgm:presLayoutVars>
          <dgm:chMax val="0"/>
          <dgm:chPref val="0"/>
          <dgm:bulletEnabled val="1"/>
        </dgm:presLayoutVars>
      </dgm:prSet>
      <dgm:spPr/>
    </dgm:pt>
    <dgm:pt modelId="{D1C4F274-ABF7-48BB-A38C-C7FEE32132A7}" type="pres">
      <dgm:prSet presAssocID="{C733A0CA-3B55-481A-8366-DE8D7355C42D}" presName="spVertical2" presStyleCnt="0"/>
      <dgm:spPr/>
    </dgm:pt>
    <dgm:pt modelId="{93931C70-C7B2-42E4-B4C5-62F2DE27F7F5}" type="pres">
      <dgm:prSet presAssocID="{C733A0CA-3B55-481A-8366-DE8D7355C42D}" presName="spVertical3" presStyleCnt="0"/>
      <dgm:spPr/>
    </dgm:pt>
    <dgm:pt modelId="{E5C75960-9A32-4D14-8900-739AB1CFABF1}" type="pres">
      <dgm:prSet presAssocID="{FEF985EA-FDD3-4271-BB56-2DD57370A677}" presName="padding2" presStyleCnt="0"/>
      <dgm:spPr/>
    </dgm:pt>
    <dgm:pt modelId="{653F9910-1EEB-4D55-81BB-19DBCC4C204A}" type="pres">
      <dgm:prSet presAssocID="{FEF985EA-FDD3-4271-BB56-2DD57370A677}" presName="negArrow" presStyleCnt="0"/>
      <dgm:spPr/>
    </dgm:pt>
    <dgm:pt modelId="{B10A95EB-D10D-42E1-8F86-A21F40A4C39E}" type="pres">
      <dgm:prSet presAssocID="{FEF985EA-FDD3-4271-BB56-2DD57370A677}" presName="backgroundArrow" presStyleLbl="node1" presStyleIdx="0" presStyleCnt="1" custLinFactNeighborY="-58"/>
      <dgm:spPr/>
    </dgm:pt>
  </dgm:ptLst>
  <dgm:cxnLst>
    <dgm:cxn modelId="{E7F24594-A1E2-46F5-A314-C1103DA0C471}" srcId="{FEF985EA-FDD3-4271-BB56-2DD57370A677}" destId="{C733A0CA-3B55-481A-8366-DE8D7355C42D}" srcOrd="0" destOrd="0" parTransId="{057CE52D-BA54-45AE-ABFE-9D1D5877BE51}" sibTransId="{B6F77743-9CF0-4D7C-84AF-43826E093BDF}"/>
    <dgm:cxn modelId="{BC20CDC4-40D5-495E-9864-391D223AA3BA}" type="presOf" srcId="{FEF985EA-FDD3-4271-BB56-2DD57370A677}" destId="{7C1745BD-673F-4C04-BC4D-DEDC2D5907E7}" srcOrd="0" destOrd="0" presId="urn:microsoft.com/office/officeart/2005/8/layout/hProcess3"/>
    <dgm:cxn modelId="{316713CE-0AC7-454B-B846-18D8C934D7C4}" type="presOf" srcId="{C733A0CA-3B55-481A-8366-DE8D7355C42D}" destId="{811016FA-7188-4653-981E-53DCA9A93414}" srcOrd="0" destOrd="0" presId="urn:microsoft.com/office/officeart/2005/8/layout/hProcess3"/>
    <dgm:cxn modelId="{6EA8D872-A25A-4535-B00C-464F981C8DF9}" type="presParOf" srcId="{7C1745BD-673F-4C04-BC4D-DEDC2D5907E7}" destId="{8B1AAF57-A463-43F1-BC67-754BB9971E1A}" srcOrd="0" destOrd="0" presId="urn:microsoft.com/office/officeart/2005/8/layout/hProcess3"/>
    <dgm:cxn modelId="{3627D2B6-7E15-406F-BAE7-765239893B41}" type="presParOf" srcId="{7C1745BD-673F-4C04-BC4D-DEDC2D5907E7}" destId="{B606AFAE-E988-48B1-A2F0-03BA8A9A8744}" srcOrd="1" destOrd="0" presId="urn:microsoft.com/office/officeart/2005/8/layout/hProcess3"/>
    <dgm:cxn modelId="{EEA83A03-AD3E-4716-B300-6418A98DDABB}" type="presParOf" srcId="{B606AFAE-E988-48B1-A2F0-03BA8A9A8744}" destId="{A38F4424-D0A7-4F9C-B445-B0B0C6AD43EA}" srcOrd="0" destOrd="0" presId="urn:microsoft.com/office/officeart/2005/8/layout/hProcess3"/>
    <dgm:cxn modelId="{3C86F2CB-9683-4E1C-9E18-28963D0B9D39}" type="presParOf" srcId="{B606AFAE-E988-48B1-A2F0-03BA8A9A8744}" destId="{E90B3EDB-3169-40C7-B0AB-ABB5C2793169}" srcOrd="1" destOrd="0" presId="urn:microsoft.com/office/officeart/2005/8/layout/hProcess3"/>
    <dgm:cxn modelId="{B628FCD7-735E-4DCC-B356-F0321F10C03C}" type="presParOf" srcId="{E90B3EDB-3169-40C7-B0AB-ABB5C2793169}" destId="{D0D7B789-E9D9-42F9-81F9-5A47EC3216F5}" srcOrd="0" destOrd="0" presId="urn:microsoft.com/office/officeart/2005/8/layout/hProcess3"/>
    <dgm:cxn modelId="{CC299034-9CA0-42D5-9057-4B5DED564F76}" type="presParOf" srcId="{E90B3EDB-3169-40C7-B0AB-ABB5C2793169}" destId="{811016FA-7188-4653-981E-53DCA9A93414}" srcOrd="1" destOrd="0" presId="urn:microsoft.com/office/officeart/2005/8/layout/hProcess3"/>
    <dgm:cxn modelId="{34EBE5AA-417B-4C91-BE49-218389C363B2}" type="presParOf" srcId="{E90B3EDB-3169-40C7-B0AB-ABB5C2793169}" destId="{D1C4F274-ABF7-48BB-A38C-C7FEE32132A7}" srcOrd="2" destOrd="0" presId="urn:microsoft.com/office/officeart/2005/8/layout/hProcess3"/>
    <dgm:cxn modelId="{E16F9997-389A-441F-8B66-E92D8DE8529D}" type="presParOf" srcId="{E90B3EDB-3169-40C7-B0AB-ABB5C2793169}" destId="{93931C70-C7B2-42E4-B4C5-62F2DE27F7F5}" srcOrd="3" destOrd="0" presId="urn:microsoft.com/office/officeart/2005/8/layout/hProcess3"/>
    <dgm:cxn modelId="{31712E88-257C-4A73-9979-96FB9446F133}" type="presParOf" srcId="{B606AFAE-E988-48B1-A2F0-03BA8A9A8744}" destId="{E5C75960-9A32-4D14-8900-739AB1CFABF1}" srcOrd="2" destOrd="0" presId="urn:microsoft.com/office/officeart/2005/8/layout/hProcess3"/>
    <dgm:cxn modelId="{666559F5-4CEB-455A-B485-FF558D5CD179}" type="presParOf" srcId="{B606AFAE-E988-48B1-A2F0-03BA8A9A8744}" destId="{653F9910-1EEB-4D55-81BB-19DBCC4C204A}" srcOrd="3" destOrd="0" presId="urn:microsoft.com/office/officeart/2005/8/layout/hProcess3"/>
    <dgm:cxn modelId="{12A625B8-AB44-461D-BFE3-AFD45A288263}" type="presParOf" srcId="{B606AFAE-E988-48B1-A2F0-03BA8A9A8744}" destId="{B10A95EB-D10D-42E1-8F86-A21F40A4C39E}"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A1915C-C581-4853-9E0E-AEE579920797}" type="doc">
      <dgm:prSet loTypeId="urn:microsoft.com/office/officeart/2009/3/layout/StepUpProcess" loCatId="process" qsTypeId="urn:microsoft.com/office/officeart/2005/8/quickstyle/simple4" qsCatId="simple" csTypeId="urn:microsoft.com/office/officeart/2005/8/colors/colorful5" csCatId="colorful" phldr="1"/>
      <dgm:spPr/>
      <dgm:t>
        <a:bodyPr/>
        <a:lstStyle/>
        <a:p>
          <a:endParaRPr lang="en-US"/>
        </a:p>
      </dgm:t>
    </dgm:pt>
    <dgm:pt modelId="{C2163B2B-CECE-4112-A83B-B30BA0A804E5}">
      <dgm:prSet phldrT="[Texto]" custT="1"/>
      <dgm:spPr/>
      <dgm:t>
        <a:bodyPr/>
        <a:lstStyle/>
        <a:p>
          <a:pPr algn="l">
            <a:buClr>
              <a:schemeClr val="dk1"/>
            </a:buClr>
            <a:buSzPct val="100000"/>
            <a:buNone/>
          </a:pPr>
          <a:endParaRPr lang="en-US" sz="1000" dirty="0"/>
        </a:p>
      </dgm:t>
    </dgm:pt>
    <dgm:pt modelId="{393CB494-4618-4A16-BE74-27B16B6928CB}" type="parTrans" cxnId="{2AE67530-A616-4CB7-8ED7-AA4A556F4906}">
      <dgm:prSet/>
      <dgm:spPr/>
      <dgm:t>
        <a:bodyPr/>
        <a:lstStyle/>
        <a:p>
          <a:endParaRPr lang="en-US"/>
        </a:p>
      </dgm:t>
    </dgm:pt>
    <dgm:pt modelId="{4329A7C6-9CD7-40E8-9EB3-C2ED7B097A76}" type="sibTrans" cxnId="{2AE67530-A616-4CB7-8ED7-AA4A556F4906}">
      <dgm:prSet/>
      <dgm:spPr/>
      <dgm:t>
        <a:bodyPr/>
        <a:lstStyle/>
        <a:p>
          <a:endParaRPr lang="en-US"/>
        </a:p>
      </dgm:t>
    </dgm:pt>
    <dgm:pt modelId="{317591A4-2590-40C2-A122-955AB8983EBA}">
      <dgm:prSet phldrT="[Texto]" custT="1"/>
      <dgm:spPr/>
      <dgm:t>
        <a:bodyPr/>
        <a:lstStyle/>
        <a:p>
          <a:pPr algn="just">
            <a:spcAft>
              <a:spcPts val="0"/>
            </a:spcAft>
            <a:buClr>
              <a:schemeClr val="dk1"/>
            </a:buClr>
            <a:buSzPct val="100000"/>
            <a:buNone/>
          </a:pPr>
          <a:r>
            <a:rPr lang="es-MX" sz="1500" dirty="0">
              <a:latin typeface="Arial" panose="020B0604020202020204" pitchFamily="34" charset="0"/>
              <a:cs typeface="Arial" panose="020B0604020202020204" pitchFamily="34" charset="0"/>
            </a:rPr>
            <a:t>Los efectos tóxicos se pueden presentar en cualquier sistema del organismo, especialmente en el sistema nervioso central.</a:t>
          </a:r>
          <a:endParaRPr lang="en-US" sz="1500" dirty="0">
            <a:latin typeface="Arial" panose="020B0604020202020204" pitchFamily="34" charset="0"/>
            <a:cs typeface="Arial" panose="020B0604020202020204" pitchFamily="34" charset="0"/>
          </a:endParaRPr>
        </a:p>
      </dgm:t>
    </dgm:pt>
    <dgm:pt modelId="{0FBFE9DD-0AD5-45CE-86B6-BCE274D83203}" type="parTrans" cxnId="{1B952393-5CA6-4548-BBE3-A885904A5510}">
      <dgm:prSet/>
      <dgm:spPr/>
      <dgm:t>
        <a:bodyPr/>
        <a:lstStyle/>
        <a:p>
          <a:endParaRPr lang="en-US"/>
        </a:p>
      </dgm:t>
    </dgm:pt>
    <dgm:pt modelId="{BAAE42B9-D47C-4114-88CE-474DFDF4D164}" type="sibTrans" cxnId="{1B952393-5CA6-4548-BBE3-A885904A5510}">
      <dgm:prSet/>
      <dgm:spPr/>
      <dgm:t>
        <a:bodyPr/>
        <a:lstStyle/>
        <a:p>
          <a:endParaRPr lang="en-US"/>
        </a:p>
      </dgm:t>
    </dgm:pt>
    <dgm:pt modelId="{B6FD83E0-5718-43D3-9194-118B2C139A0D}">
      <dgm:prSet/>
      <dgm:spPr/>
      <dgm:t>
        <a:bodyPr/>
        <a:lstStyle/>
        <a:p>
          <a:endParaRPr lang="en-US" dirty="0"/>
        </a:p>
      </dgm:t>
    </dgm:pt>
    <dgm:pt modelId="{358CBE82-1921-43BE-93C7-01BCB8B7F9F0}" type="parTrans" cxnId="{98A6CF11-B058-485E-9448-B408DC3084AE}">
      <dgm:prSet/>
      <dgm:spPr/>
      <dgm:t>
        <a:bodyPr/>
        <a:lstStyle/>
        <a:p>
          <a:endParaRPr lang="en-US"/>
        </a:p>
      </dgm:t>
    </dgm:pt>
    <dgm:pt modelId="{DFD3079D-B8C3-4410-AB4A-3C0AB47D0E19}" type="sibTrans" cxnId="{98A6CF11-B058-485E-9448-B408DC3084AE}">
      <dgm:prSet/>
      <dgm:spPr/>
      <dgm:t>
        <a:bodyPr/>
        <a:lstStyle/>
        <a:p>
          <a:endParaRPr lang="en-US"/>
        </a:p>
      </dgm:t>
    </dgm:pt>
    <dgm:pt modelId="{05376BE4-B583-4454-B6D5-C636018A4B62}">
      <dgm:prSet phldrT="[Texto]" custT="1"/>
      <dgm:spPr/>
      <dgm:t>
        <a:bodyPr/>
        <a:lstStyle/>
        <a:p>
          <a:pPr algn="just">
            <a:spcAft>
              <a:spcPts val="0"/>
            </a:spcAft>
            <a:buClr>
              <a:schemeClr val="dk1"/>
            </a:buClr>
            <a:buSzPct val="100000"/>
            <a:buNone/>
          </a:pPr>
          <a:r>
            <a:rPr lang="es-MX" sz="1500" dirty="0">
              <a:latin typeface="Arial" panose="020B0604020202020204" pitchFamily="34" charset="0"/>
              <a:cs typeface="Arial" panose="020B0604020202020204" pitchFamily="34" charset="0"/>
            </a:rPr>
            <a:t>Todas las personas están expuestas a cierto nivel de Hg. En la mayoría de los casos se trata de niveles bajos, debidos casi siempre a una exposición crónica por contacto prolongado, intermitente o continuo. </a:t>
          </a:r>
          <a:endParaRPr lang="en-US" sz="1500" dirty="0">
            <a:latin typeface="Arial" panose="020B0604020202020204" pitchFamily="34" charset="0"/>
            <a:cs typeface="Arial" panose="020B0604020202020204" pitchFamily="34" charset="0"/>
          </a:endParaRPr>
        </a:p>
      </dgm:t>
    </dgm:pt>
    <dgm:pt modelId="{EBCC8045-D200-40CF-B462-064C3B4AABCF}" type="sibTrans" cxnId="{E1CB3F7F-9E86-4758-9B14-A7600CA2CC51}">
      <dgm:prSet/>
      <dgm:spPr/>
      <dgm:t>
        <a:bodyPr/>
        <a:lstStyle/>
        <a:p>
          <a:endParaRPr lang="en-US"/>
        </a:p>
      </dgm:t>
    </dgm:pt>
    <dgm:pt modelId="{E90D56B4-C063-4AA6-B183-4E716A6EEB55}" type="parTrans" cxnId="{E1CB3F7F-9E86-4758-9B14-A7600CA2CC51}">
      <dgm:prSet/>
      <dgm:spPr/>
      <dgm:t>
        <a:bodyPr/>
        <a:lstStyle/>
        <a:p>
          <a:endParaRPr lang="en-US"/>
        </a:p>
      </dgm:t>
    </dgm:pt>
    <dgm:pt modelId="{CCE9E18F-9F8E-4348-BF0D-AA129801DBFF}" type="pres">
      <dgm:prSet presAssocID="{25A1915C-C581-4853-9E0E-AEE579920797}" presName="rootnode" presStyleCnt="0">
        <dgm:presLayoutVars>
          <dgm:chMax/>
          <dgm:chPref/>
          <dgm:dir/>
          <dgm:animLvl val="lvl"/>
        </dgm:presLayoutVars>
      </dgm:prSet>
      <dgm:spPr/>
    </dgm:pt>
    <dgm:pt modelId="{55BA1510-13E1-4DDD-8C55-4C2E18507CE1}" type="pres">
      <dgm:prSet presAssocID="{05376BE4-B583-4454-B6D5-C636018A4B62}" presName="composite" presStyleCnt="0"/>
      <dgm:spPr/>
    </dgm:pt>
    <dgm:pt modelId="{7377367E-569F-4D34-B0D2-C38F2BF4E4A7}" type="pres">
      <dgm:prSet presAssocID="{05376BE4-B583-4454-B6D5-C636018A4B62}" presName="LShape" presStyleLbl="alignNode1" presStyleIdx="0" presStyleCnt="7"/>
      <dgm:spPr/>
    </dgm:pt>
    <dgm:pt modelId="{54B9BBE4-B8F9-4C9F-9EBB-16D05F9FA4AA}" type="pres">
      <dgm:prSet presAssocID="{05376BE4-B583-4454-B6D5-C636018A4B62}" presName="ParentText" presStyleLbl="revTx" presStyleIdx="0" presStyleCnt="4" custScaleX="103069" custScaleY="98433" custLinFactNeighborX="290" custLinFactNeighborY="459">
        <dgm:presLayoutVars>
          <dgm:chMax val="0"/>
          <dgm:chPref val="0"/>
          <dgm:bulletEnabled val="1"/>
        </dgm:presLayoutVars>
      </dgm:prSet>
      <dgm:spPr/>
    </dgm:pt>
    <dgm:pt modelId="{18E36FA2-EF0F-4092-A844-709F328239F7}" type="pres">
      <dgm:prSet presAssocID="{05376BE4-B583-4454-B6D5-C636018A4B62}" presName="Triangle" presStyleLbl="alignNode1" presStyleIdx="1" presStyleCnt="7"/>
      <dgm:spPr/>
    </dgm:pt>
    <dgm:pt modelId="{7D7AA6E0-45D7-4B8B-9416-3C746624AD3B}" type="pres">
      <dgm:prSet presAssocID="{EBCC8045-D200-40CF-B462-064C3B4AABCF}" presName="sibTrans" presStyleCnt="0"/>
      <dgm:spPr/>
    </dgm:pt>
    <dgm:pt modelId="{6FAE2C15-9D5A-42C8-8D4B-32A56B2CCDB6}" type="pres">
      <dgm:prSet presAssocID="{EBCC8045-D200-40CF-B462-064C3B4AABCF}" presName="space" presStyleCnt="0"/>
      <dgm:spPr/>
    </dgm:pt>
    <dgm:pt modelId="{164441C7-4F80-4619-AAE3-9E7BCEDD7118}" type="pres">
      <dgm:prSet presAssocID="{C2163B2B-CECE-4112-A83B-B30BA0A804E5}" presName="composite" presStyleCnt="0"/>
      <dgm:spPr/>
    </dgm:pt>
    <dgm:pt modelId="{B87573F4-01D7-4ACE-ADDF-9CDB8FD28259}" type="pres">
      <dgm:prSet presAssocID="{C2163B2B-CECE-4112-A83B-B30BA0A804E5}" presName="LShape" presStyleLbl="alignNode1" presStyleIdx="2" presStyleCnt="7"/>
      <dgm:spPr/>
    </dgm:pt>
    <dgm:pt modelId="{E006FCFC-B896-478F-BC3C-250EF9A2ABCB}" type="pres">
      <dgm:prSet presAssocID="{C2163B2B-CECE-4112-A83B-B30BA0A804E5}" presName="ParentText" presStyleLbl="revTx" presStyleIdx="1" presStyleCnt="4">
        <dgm:presLayoutVars>
          <dgm:chMax val="0"/>
          <dgm:chPref val="0"/>
          <dgm:bulletEnabled val="1"/>
        </dgm:presLayoutVars>
      </dgm:prSet>
      <dgm:spPr/>
    </dgm:pt>
    <dgm:pt modelId="{D12D1FDA-C316-41EF-A6B7-59EE49B4E70B}" type="pres">
      <dgm:prSet presAssocID="{C2163B2B-CECE-4112-A83B-B30BA0A804E5}" presName="Triangle" presStyleLbl="alignNode1" presStyleIdx="3" presStyleCnt="7"/>
      <dgm:spPr/>
    </dgm:pt>
    <dgm:pt modelId="{31F31829-459C-4C24-80E8-4F83E320E61B}" type="pres">
      <dgm:prSet presAssocID="{4329A7C6-9CD7-40E8-9EB3-C2ED7B097A76}" presName="sibTrans" presStyleCnt="0"/>
      <dgm:spPr/>
    </dgm:pt>
    <dgm:pt modelId="{EBD49150-234D-449D-A56C-8C372653B72E}" type="pres">
      <dgm:prSet presAssocID="{4329A7C6-9CD7-40E8-9EB3-C2ED7B097A76}" presName="space" presStyleCnt="0"/>
      <dgm:spPr/>
    </dgm:pt>
    <dgm:pt modelId="{E09558D4-F830-4592-BF4C-F71159A30ADA}" type="pres">
      <dgm:prSet presAssocID="{B6FD83E0-5718-43D3-9194-118B2C139A0D}" presName="composite" presStyleCnt="0"/>
      <dgm:spPr/>
    </dgm:pt>
    <dgm:pt modelId="{CCD855F9-3E6F-4AFB-B341-418A4B227EA2}" type="pres">
      <dgm:prSet presAssocID="{B6FD83E0-5718-43D3-9194-118B2C139A0D}" presName="LShape" presStyleLbl="alignNode1" presStyleIdx="4" presStyleCnt="7" custScaleX="104656" custScaleY="98508"/>
      <dgm:spPr/>
    </dgm:pt>
    <dgm:pt modelId="{D54B5E93-69E7-4B9F-9A6B-F35094A5E1A3}" type="pres">
      <dgm:prSet presAssocID="{B6FD83E0-5718-43D3-9194-118B2C139A0D}" presName="ParentText" presStyleLbl="revTx" presStyleIdx="2" presStyleCnt="4">
        <dgm:presLayoutVars>
          <dgm:chMax val="0"/>
          <dgm:chPref val="0"/>
          <dgm:bulletEnabled val="1"/>
        </dgm:presLayoutVars>
      </dgm:prSet>
      <dgm:spPr/>
    </dgm:pt>
    <dgm:pt modelId="{240688C9-9BB1-45B4-8A23-543E2E5DE569}" type="pres">
      <dgm:prSet presAssocID="{B6FD83E0-5718-43D3-9194-118B2C139A0D}" presName="Triangle" presStyleLbl="alignNode1" presStyleIdx="5" presStyleCnt="7"/>
      <dgm:spPr/>
    </dgm:pt>
    <dgm:pt modelId="{8F02E21D-E6DF-4C9B-B5EA-2E4AFF957D57}" type="pres">
      <dgm:prSet presAssocID="{DFD3079D-B8C3-4410-AB4A-3C0AB47D0E19}" presName="sibTrans" presStyleCnt="0"/>
      <dgm:spPr/>
    </dgm:pt>
    <dgm:pt modelId="{D62D4FBB-3235-4EF2-B321-67C061C52950}" type="pres">
      <dgm:prSet presAssocID="{DFD3079D-B8C3-4410-AB4A-3C0AB47D0E19}" presName="space" presStyleCnt="0"/>
      <dgm:spPr/>
    </dgm:pt>
    <dgm:pt modelId="{944D9B6A-D799-4CFC-AF6F-25F862D5F881}" type="pres">
      <dgm:prSet presAssocID="{317591A4-2590-40C2-A122-955AB8983EBA}" presName="composite" presStyleCnt="0"/>
      <dgm:spPr/>
    </dgm:pt>
    <dgm:pt modelId="{C7DBE44D-48D5-4C9B-A148-44D87CDEBBB3}" type="pres">
      <dgm:prSet presAssocID="{317591A4-2590-40C2-A122-955AB8983EBA}" presName="LShape" presStyleLbl="alignNode1" presStyleIdx="6" presStyleCnt="7" custLinFactNeighborX="2164" custLinFactNeighborY="-807"/>
      <dgm:spPr/>
    </dgm:pt>
    <dgm:pt modelId="{0E214385-5D21-4167-BDC3-52E2CECC5144}" type="pres">
      <dgm:prSet presAssocID="{317591A4-2590-40C2-A122-955AB8983EBA}" presName="ParentText" presStyleLbl="revTx" presStyleIdx="3" presStyleCnt="4" custLinFactNeighborX="1056">
        <dgm:presLayoutVars>
          <dgm:chMax val="0"/>
          <dgm:chPref val="0"/>
          <dgm:bulletEnabled val="1"/>
        </dgm:presLayoutVars>
      </dgm:prSet>
      <dgm:spPr/>
    </dgm:pt>
  </dgm:ptLst>
  <dgm:cxnLst>
    <dgm:cxn modelId="{98A6CF11-B058-485E-9448-B408DC3084AE}" srcId="{25A1915C-C581-4853-9E0E-AEE579920797}" destId="{B6FD83E0-5718-43D3-9194-118B2C139A0D}" srcOrd="2" destOrd="0" parTransId="{358CBE82-1921-43BE-93C7-01BCB8B7F9F0}" sibTransId="{DFD3079D-B8C3-4410-AB4A-3C0AB47D0E19}"/>
    <dgm:cxn modelId="{2AE67530-A616-4CB7-8ED7-AA4A556F4906}" srcId="{25A1915C-C581-4853-9E0E-AEE579920797}" destId="{C2163B2B-CECE-4112-A83B-B30BA0A804E5}" srcOrd="1" destOrd="0" parTransId="{393CB494-4618-4A16-BE74-27B16B6928CB}" sibTransId="{4329A7C6-9CD7-40E8-9EB3-C2ED7B097A76}"/>
    <dgm:cxn modelId="{93378360-71DE-46FA-A8DD-8A7D4AE745A9}" type="presOf" srcId="{317591A4-2590-40C2-A122-955AB8983EBA}" destId="{0E214385-5D21-4167-BDC3-52E2CECC5144}" srcOrd="0" destOrd="0" presId="urn:microsoft.com/office/officeart/2009/3/layout/StepUpProcess"/>
    <dgm:cxn modelId="{1637B579-CE8F-480C-9718-EEECBA46EBB5}" type="presOf" srcId="{05376BE4-B583-4454-B6D5-C636018A4B62}" destId="{54B9BBE4-B8F9-4C9F-9EBB-16D05F9FA4AA}" srcOrd="0" destOrd="0" presId="urn:microsoft.com/office/officeart/2009/3/layout/StepUpProcess"/>
    <dgm:cxn modelId="{E1CB3F7F-9E86-4758-9B14-A7600CA2CC51}" srcId="{25A1915C-C581-4853-9E0E-AEE579920797}" destId="{05376BE4-B583-4454-B6D5-C636018A4B62}" srcOrd="0" destOrd="0" parTransId="{E90D56B4-C063-4AA6-B183-4E716A6EEB55}" sibTransId="{EBCC8045-D200-40CF-B462-064C3B4AABCF}"/>
    <dgm:cxn modelId="{1B952393-5CA6-4548-BBE3-A885904A5510}" srcId="{25A1915C-C581-4853-9E0E-AEE579920797}" destId="{317591A4-2590-40C2-A122-955AB8983EBA}" srcOrd="3" destOrd="0" parTransId="{0FBFE9DD-0AD5-45CE-86B6-BCE274D83203}" sibTransId="{BAAE42B9-D47C-4114-88CE-474DFDF4D164}"/>
    <dgm:cxn modelId="{F1306CBA-7B71-4F10-A7A5-1842D24B1CCB}" type="presOf" srcId="{C2163B2B-CECE-4112-A83B-B30BA0A804E5}" destId="{E006FCFC-B896-478F-BC3C-250EF9A2ABCB}" srcOrd="0" destOrd="0" presId="urn:microsoft.com/office/officeart/2009/3/layout/StepUpProcess"/>
    <dgm:cxn modelId="{0A9744C0-C1C5-43B8-866A-3C89A7507AFB}" type="presOf" srcId="{25A1915C-C581-4853-9E0E-AEE579920797}" destId="{CCE9E18F-9F8E-4348-BF0D-AA129801DBFF}" srcOrd="0" destOrd="0" presId="urn:microsoft.com/office/officeart/2009/3/layout/StepUpProcess"/>
    <dgm:cxn modelId="{1E3436F6-8831-4645-A83B-69168FEEC60B}" type="presOf" srcId="{B6FD83E0-5718-43D3-9194-118B2C139A0D}" destId="{D54B5E93-69E7-4B9F-9A6B-F35094A5E1A3}" srcOrd="0" destOrd="0" presId="urn:microsoft.com/office/officeart/2009/3/layout/StepUpProcess"/>
    <dgm:cxn modelId="{6618A3FE-DB18-499C-A445-1E120D8D7B36}" type="presParOf" srcId="{CCE9E18F-9F8E-4348-BF0D-AA129801DBFF}" destId="{55BA1510-13E1-4DDD-8C55-4C2E18507CE1}" srcOrd="0" destOrd="0" presId="urn:microsoft.com/office/officeart/2009/3/layout/StepUpProcess"/>
    <dgm:cxn modelId="{B3AF4401-2A52-453F-AF02-55D6E3185A28}" type="presParOf" srcId="{55BA1510-13E1-4DDD-8C55-4C2E18507CE1}" destId="{7377367E-569F-4D34-B0D2-C38F2BF4E4A7}" srcOrd="0" destOrd="0" presId="urn:microsoft.com/office/officeart/2009/3/layout/StepUpProcess"/>
    <dgm:cxn modelId="{40F2FC73-9C77-4BA1-8308-20C2A091A9DA}" type="presParOf" srcId="{55BA1510-13E1-4DDD-8C55-4C2E18507CE1}" destId="{54B9BBE4-B8F9-4C9F-9EBB-16D05F9FA4AA}" srcOrd="1" destOrd="0" presId="urn:microsoft.com/office/officeart/2009/3/layout/StepUpProcess"/>
    <dgm:cxn modelId="{B5454604-4D15-4DED-8A30-7194127C886A}" type="presParOf" srcId="{55BA1510-13E1-4DDD-8C55-4C2E18507CE1}" destId="{18E36FA2-EF0F-4092-A844-709F328239F7}" srcOrd="2" destOrd="0" presId="urn:microsoft.com/office/officeart/2009/3/layout/StepUpProcess"/>
    <dgm:cxn modelId="{F757E714-6227-4C73-AAD0-931F72028463}" type="presParOf" srcId="{CCE9E18F-9F8E-4348-BF0D-AA129801DBFF}" destId="{7D7AA6E0-45D7-4B8B-9416-3C746624AD3B}" srcOrd="1" destOrd="0" presId="urn:microsoft.com/office/officeart/2009/3/layout/StepUpProcess"/>
    <dgm:cxn modelId="{76419F00-D637-4EA4-BCC6-458EDC6CD3BF}" type="presParOf" srcId="{7D7AA6E0-45D7-4B8B-9416-3C746624AD3B}" destId="{6FAE2C15-9D5A-42C8-8D4B-32A56B2CCDB6}" srcOrd="0" destOrd="0" presId="urn:microsoft.com/office/officeart/2009/3/layout/StepUpProcess"/>
    <dgm:cxn modelId="{BF70076A-9BB5-40CD-A04C-7D29F0E6D8E6}" type="presParOf" srcId="{CCE9E18F-9F8E-4348-BF0D-AA129801DBFF}" destId="{164441C7-4F80-4619-AAE3-9E7BCEDD7118}" srcOrd="2" destOrd="0" presId="urn:microsoft.com/office/officeart/2009/3/layout/StepUpProcess"/>
    <dgm:cxn modelId="{8A9C9523-342B-41D3-8B4C-08EAFF857235}" type="presParOf" srcId="{164441C7-4F80-4619-AAE3-9E7BCEDD7118}" destId="{B87573F4-01D7-4ACE-ADDF-9CDB8FD28259}" srcOrd="0" destOrd="0" presId="urn:microsoft.com/office/officeart/2009/3/layout/StepUpProcess"/>
    <dgm:cxn modelId="{9F500EDD-5B2B-4BF6-BE0B-C27A6C7FDBB2}" type="presParOf" srcId="{164441C7-4F80-4619-AAE3-9E7BCEDD7118}" destId="{E006FCFC-B896-478F-BC3C-250EF9A2ABCB}" srcOrd="1" destOrd="0" presId="urn:microsoft.com/office/officeart/2009/3/layout/StepUpProcess"/>
    <dgm:cxn modelId="{61AE8A89-D534-4385-A236-23C70281BFD8}" type="presParOf" srcId="{164441C7-4F80-4619-AAE3-9E7BCEDD7118}" destId="{D12D1FDA-C316-41EF-A6B7-59EE49B4E70B}" srcOrd="2" destOrd="0" presId="urn:microsoft.com/office/officeart/2009/3/layout/StepUpProcess"/>
    <dgm:cxn modelId="{B9F222C3-9422-4616-AD22-FBE3DA86C99D}" type="presParOf" srcId="{CCE9E18F-9F8E-4348-BF0D-AA129801DBFF}" destId="{31F31829-459C-4C24-80E8-4F83E320E61B}" srcOrd="3" destOrd="0" presId="urn:microsoft.com/office/officeart/2009/3/layout/StepUpProcess"/>
    <dgm:cxn modelId="{4F18047C-595C-420A-AA3E-116B09EAA784}" type="presParOf" srcId="{31F31829-459C-4C24-80E8-4F83E320E61B}" destId="{EBD49150-234D-449D-A56C-8C372653B72E}" srcOrd="0" destOrd="0" presId="urn:microsoft.com/office/officeart/2009/3/layout/StepUpProcess"/>
    <dgm:cxn modelId="{4B00B263-CD3C-48A9-91FD-94ED164FE2C1}" type="presParOf" srcId="{CCE9E18F-9F8E-4348-BF0D-AA129801DBFF}" destId="{E09558D4-F830-4592-BF4C-F71159A30ADA}" srcOrd="4" destOrd="0" presId="urn:microsoft.com/office/officeart/2009/3/layout/StepUpProcess"/>
    <dgm:cxn modelId="{23C49282-F39E-44F1-8356-2942A0B6417B}" type="presParOf" srcId="{E09558D4-F830-4592-BF4C-F71159A30ADA}" destId="{CCD855F9-3E6F-4AFB-B341-418A4B227EA2}" srcOrd="0" destOrd="0" presId="urn:microsoft.com/office/officeart/2009/3/layout/StepUpProcess"/>
    <dgm:cxn modelId="{DBECEE63-1DE4-4036-9AAC-E77C4B154741}" type="presParOf" srcId="{E09558D4-F830-4592-BF4C-F71159A30ADA}" destId="{D54B5E93-69E7-4B9F-9A6B-F35094A5E1A3}" srcOrd="1" destOrd="0" presId="urn:microsoft.com/office/officeart/2009/3/layout/StepUpProcess"/>
    <dgm:cxn modelId="{45352372-48D3-4FE4-9255-B54A02D727DD}" type="presParOf" srcId="{E09558D4-F830-4592-BF4C-F71159A30ADA}" destId="{240688C9-9BB1-45B4-8A23-543E2E5DE569}" srcOrd="2" destOrd="0" presId="urn:microsoft.com/office/officeart/2009/3/layout/StepUpProcess"/>
    <dgm:cxn modelId="{C7F4D89E-E0A1-4A9B-A676-7532DC0B56ED}" type="presParOf" srcId="{CCE9E18F-9F8E-4348-BF0D-AA129801DBFF}" destId="{8F02E21D-E6DF-4C9B-B5EA-2E4AFF957D57}" srcOrd="5" destOrd="0" presId="urn:microsoft.com/office/officeart/2009/3/layout/StepUpProcess"/>
    <dgm:cxn modelId="{6CF0691A-E813-431D-BE7F-1050E55A68F5}" type="presParOf" srcId="{8F02E21D-E6DF-4C9B-B5EA-2E4AFF957D57}" destId="{D62D4FBB-3235-4EF2-B321-67C061C52950}" srcOrd="0" destOrd="0" presId="urn:microsoft.com/office/officeart/2009/3/layout/StepUpProcess"/>
    <dgm:cxn modelId="{B2CDB73D-38F8-45C0-BF2F-A1E7526D60FC}" type="presParOf" srcId="{CCE9E18F-9F8E-4348-BF0D-AA129801DBFF}" destId="{944D9B6A-D799-4CFC-AF6F-25F862D5F881}" srcOrd="6" destOrd="0" presId="urn:microsoft.com/office/officeart/2009/3/layout/StepUpProcess"/>
    <dgm:cxn modelId="{66C948AC-9C91-4416-B057-103B9AE608D5}" type="presParOf" srcId="{944D9B6A-D799-4CFC-AF6F-25F862D5F881}" destId="{C7DBE44D-48D5-4C9B-A148-44D87CDEBBB3}" srcOrd="0" destOrd="0" presId="urn:microsoft.com/office/officeart/2009/3/layout/StepUpProcess"/>
    <dgm:cxn modelId="{EFDF2A35-72C4-4172-8ECA-55B29F23E090}" type="presParOf" srcId="{944D9B6A-D799-4CFC-AF6F-25F862D5F881}" destId="{0E214385-5D21-4167-BDC3-52E2CECC514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A0D538-E22B-4A5B-91D3-C588B4D2A373}" type="doc">
      <dgm:prSet loTypeId="urn:microsoft.com/office/officeart/2005/8/layout/cycle2" loCatId="cycle" qsTypeId="urn:microsoft.com/office/officeart/2005/8/quickstyle/simple5" qsCatId="simple" csTypeId="urn:microsoft.com/office/officeart/2005/8/colors/accent4_4" csCatId="accent4" phldr="1"/>
      <dgm:spPr/>
      <dgm:t>
        <a:bodyPr/>
        <a:lstStyle/>
        <a:p>
          <a:endParaRPr lang="es-CO"/>
        </a:p>
      </dgm:t>
    </dgm:pt>
    <dgm:pt modelId="{9E4EF401-1E6C-4AD0-A198-A755AE38666F}">
      <dgm:prSet custT="1"/>
      <dgm:spPr/>
      <dgm:t>
        <a:bodyPr/>
        <a:lstStyle/>
        <a:p>
          <a:r>
            <a:rPr lang="es-ES" sz="1600" b="0" kern="1200" dirty="0">
              <a:solidFill>
                <a:srgbClr val="1F3864"/>
              </a:solidFill>
              <a:latin typeface="Arial" panose="020B0604020202020204" pitchFamily="34" charset="0"/>
              <a:ea typeface="+mj-ea"/>
              <a:cs typeface="Arial" panose="020B0604020202020204" pitchFamily="34" charset="0"/>
            </a:rPr>
            <a:t>La cuantificación de Hg se hace por Espectrofotometría de Absorción Atómica, en laboratorios especializados únicamente y se puede determinar a partir de muestras de sangre, orina y cabello.</a:t>
          </a:r>
          <a:endParaRPr lang="es-CO" sz="1600" b="0" kern="1200" dirty="0">
            <a:solidFill>
              <a:srgbClr val="1F3864"/>
            </a:solidFill>
            <a:latin typeface="Arial" panose="020B0604020202020204" pitchFamily="34" charset="0"/>
            <a:ea typeface="+mj-ea"/>
            <a:cs typeface="Arial" panose="020B0604020202020204" pitchFamily="34" charset="0"/>
          </a:endParaRPr>
        </a:p>
      </dgm:t>
    </dgm:pt>
    <dgm:pt modelId="{38E9D4A1-17E7-4DFD-B6F6-659B1C6FD00E}" type="parTrans" cxnId="{D0212403-7995-41E5-9A24-0E5025453CF3}">
      <dgm:prSet/>
      <dgm:spPr/>
      <dgm:t>
        <a:bodyPr/>
        <a:lstStyle/>
        <a:p>
          <a:endParaRPr lang="es-CO"/>
        </a:p>
      </dgm:t>
    </dgm:pt>
    <dgm:pt modelId="{89FA744A-E164-4019-9DEA-B1E470E64BC2}" type="sibTrans" cxnId="{D0212403-7995-41E5-9A24-0E5025453CF3}">
      <dgm:prSet/>
      <dgm:spPr/>
      <dgm:t>
        <a:bodyPr/>
        <a:lstStyle/>
        <a:p>
          <a:endParaRPr lang="es-CO"/>
        </a:p>
      </dgm:t>
    </dgm:pt>
    <dgm:pt modelId="{22A4C66C-3947-4100-92F8-029A8C4AE4C9}" type="pres">
      <dgm:prSet presAssocID="{ECA0D538-E22B-4A5B-91D3-C588B4D2A373}" presName="cycle" presStyleCnt="0">
        <dgm:presLayoutVars>
          <dgm:dir/>
          <dgm:resizeHandles val="exact"/>
        </dgm:presLayoutVars>
      </dgm:prSet>
      <dgm:spPr/>
    </dgm:pt>
    <dgm:pt modelId="{060B2C2C-0320-4AF7-96C7-86CCCC427CCC}" type="pres">
      <dgm:prSet presAssocID="{9E4EF401-1E6C-4AD0-A198-A755AE38666F}" presName="node" presStyleLbl="node1" presStyleIdx="0" presStyleCnt="1">
        <dgm:presLayoutVars>
          <dgm:bulletEnabled val="1"/>
        </dgm:presLayoutVars>
      </dgm:prSet>
      <dgm:spPr/>
    </dgm:pt>
  </dgm:ptLst>
  <dgm:cxnLst>
    <dgm:cxn modelId="{D0212403-7995-41E5-9A24-0E5025453CF3}" srcId="{ECA0D538-E22B-4A5B-91D3-C588B4D2A373}" destId="{9E4EF401-1E6C-4AD0-A198-A755AE38666F}" srcOrd="0" destOrd="0" parTransId="{38E9D4A1-17E7-4DFD-B6F6-659B1C6FD00E}" sibTransId="{89FA744A-E164-4019-9DEA-B1E470E64BC2}"/>
    <dgm:cxn modelId="{99C62C4F-5DFC-4574-9503-1D6D9689B4B9}" type="presOf" srcId="{ECA0D538-E22B-4A5B-91D3-C588B4D2A373}" destId="{22A4C66C-3947-4100-92F8-029A8C4AE4C9}" srcOrd="0" destOrd="0" presId="urn:microsoft.com/office/officeart/2005/8/layout/cycle2"/>
    <dgm:cxn modelId="{1CFC8EFF-DBDE-42BD-BF6C-2F65E11DAD90}" type="presOf" srcId="{9E4EF401-1E6C-4AD0-A198-A755AE38666F}" destId="{060B2C2C-0320-4AF7-96C7-86CCCC427CCC}" srcOrd="0" destOrd="0" presId="urn:microsoft.com/office/officeart/2005/8/layout/cycle2"/>
    <dgm:cxn modelId="{1BA92EB5-2E8C-453A-BF61-10232DB4AB10}" type="presParOf" srcId="{22A4C66C-3947-4100-92F8-029A8C4AE4C9}" destId="{060B2C2C-0320-4AF7-96C7-86CCCC427CC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146A1A-3838-4550-9EB6-FCC586B56222}" type="doc">
      <dgm:prSet loTypeId="urn:microsoft.com/office/officeart/2005/8/layout/process1" loCatId="process" qsTypeId="urn:microsoft.com/office/officeart/2005/8/quickstyle/simple1" qsCatId="simple" csTypeId="urn:microsoft.com/office/officeart/2005/8/colors/colorful5" csCatId="colorful" phldr="1"/>
      <dgm:spPr/>
    </dgm:pt>
    <dgm:pt modelId="{40F0A499-899B-4B97-849D-0BA3E1852E69}">
      <dgm:prSet phldrT="[Texto]" custT="1"/>
      <dgm:spPr/>
      <dgm:t>
        <a:bodyPr/>
        <a:lstStyle/>
        <a:p>
          <a:pPr algn="ctr">
            <a:buClr>
              <a:schemeClr val="dk1"/>
            </a:buClr>
            <a:buSzPct val="100000"/>
            <a:buNone/>
          </a:pPr>
          <a:r>
            <a:rPr lang="es-MX" sz="1600" b="1" dirty="0">
              <a:solidFill>
                <a:schemeClr val="tx1"/>
              </a:solidFill>
              <a:latin typeface="Arial" panose="020B0604020202020204" pitchFamily="34" charset="0"/>
              <a:ea typeface="Arial"/>
              <a:cs typeface="Arial" panose="020B0604020202020204" pitchFamily="34" charset="0"/>
              <a:sym typeface="Arial"/>
            </a:rPr>
            <a:t>Protección Respiratoria</a:t>
          </a:r>
          <a:endParaRPr lang="es-MX" sz="1600" dirty="0">
            <a:solidFill>
              <a:schemeClr val="tx1"/>
            </a:solidFill>
            <a:latin typeface="Arial" panose="020B0604020202020204" pitchFamily="34" charset="0"/>
            <a:cs typeface="Arial" panose="020B0604020202020204" pitchFamily="34" charset="0"/>
          </a:endParaRPr>
        </a:p>
        <a:p>
          <a:pPr algn="just">
            <a:buClr>
              <a:schemeClr val="dk1"/>
            </a:buClr>
            <a:buSzPct val="100000"/>
            <a:buNone/>
          </a:pPr>
          <a:r>
            <a:rPr lang="es-MX" sz="1600" dirty="0">
              <a:solidFill>
                <a:schemeClr val="tx1"/>
              </a:solidFill>
              <a:latin typeface="Arial" panose="020B0604020202020204" pitchFamily="34" charset="0"/>
              <a:ea typeface="Arial"/>
              <a:cs typeface="Arial" panose="020B0604020202020204" pitchFamily="34" charset="0"/>
              <a:sym typeface="Arial"/>
            </a:rPr>
            <a:t>Consta de una pieza facial que puede ser media máscara o máscara completa, y uno o varios filtros para gases y vapores. Estos filtros deben ser cambiados frecuentemente</a:t>
          </a:r>
          <a:endParaRPr lang="en-US" sz="1600" dirty="0">
            <a:solidFill>
              <a:schemeClr val="tx1"/>
            </a:solidFill>
            <a:latin typeface="Arial" panose="020B0604020202020204" pitchFamily="34" charset="0"/>
            <a:cs typeface="Arial" panose="020B0604020202020204" pitchFamily="34" charset="0"/>
          </a:endParaRPr>
        </a:p>
      </dgm:t>
    </dgm:pt>
    <dgm:pt modelId="{09243ED3-8749-41AF-B891-BE8D3EE31841}" type="parTrans" cxnId="{BE663490-C170-4FFC-88B3-4AFD7D992EA0}">
      <dgm:prSet/>
      <dgm:spPr/>
      <dgm:t>
        <a:bodyPr/>
        <a:lstStyle/>
        <a:p>
          <a:endParaRPr lang="en-US">
            <a:latin typeface="Arial" panose="020B0604020202020204" pitchFamily="34" charset="0"/>
            <a:cs typeface="Arial" panose="020B0604020202020204" pitchFamily="34" charset="0"/>
          </a:endParaRPr>
        </a:p>
      </dgm:t>
    </dgm:pt>
    <dgm:pt modelId="{4C3CC6AD-D794-4BD2-8798-EA08ECFE1570}" type="sibTrans" cxnId="{BE663490-C170-4FFC-88B3-4AFD7D992EA0}">
      <dgm:prSet/>
      <dgm:spPr/>
      <dgm:t>
        <a:bodyPr/>
        <a:lstStyle/>
        <a:p>
          <a:endParaRPr lang="en-US">
            <a:latin typeface="Arial" panose="020B0604020202020204" pitchFamily="34" charset="0"/>
            <a:cs typeface="Arial" panose="020B0604020202020204" pitchFamily="34" charset="0"/>
          </a:endParaRPr>
        </a:p>
      </dgm:t>
    </dgm:pt>
    <dgm:pt modelId="{E9E6DB72-26B3-469F-AAB5-462D7165FC7B}">
      <dgm:prSet phldrT="[Texto]" custT="1"/>
      <dgm:spPr/>
      <dgm:t>
        <a:bodyPr/>
        <a:lstStyle/>
        <a:p>
          <a:pPr algn="ctr">
            <a:buClr>
              <a:schemeClr val="dk1"/>
            </a:buClr>
            <a:buSzPct val="100000"/>
            <a:buNone/>
          </a:pPr>
          <a:r>
            <a:rPr lang="es-MX" sz="1600" b="1" dirty="0">
              <a:solidFill>
                <a:schemeClr val="tx1"/>
              </a:solidFill>
              <a:latin typeface="Arial" panose="020B0604020202020204" pitchFamily="34" charset="0"/>
              <a:ea typeface="Arial"/>
              <a:cs typeface="Arial" panose="020B0604020202020204" pitchFamily="34" charset="0"/>
              <a:sym typeface="Arial"/>
            </a:rPr>
            <a:t>Protección visual</a:t>
          </a:r>
          <a:endParaRPr lang="es-MX" sz="1600" dirty="0">
            <a:solidFill>
              <a:schemeClr val="tx1"/>
            </a:solidFill>
            <a:latin typeface="Arial" panose="020B0604020202020204" pitchFamily="34" charset="0"/>
            <a:cs typeface="Arial" panose="020B0604020202020204" pitchFamily="34" charset="0"/>
          </a:endParaRPr>
        </a:p>
        <a:p>
          <a:pPr algn="just">
            <a:buClr>
              <a:schemeClr val="dk1"/>
            </a:buClr>
            <a:buSzPct val="100000"/>
            <a:buNone/>
          </a:pPr>
          <a:r>
            <a:rPr lang="es-MX" sz="1600" dirty="0">
              <a:solidFill>
                <a:schemeClr val="tx1"/>
              </a:solidFill>
              <a:latin typeface="Arial" panose="020B0604020202020204" pitchFamily="34" charset="0"/>
              <a:ea typeface="Arial"/>
              <a:cs typeface="Arial" panose="020B0604020202020204" pitchFamily="34" charset="0"/>
              <a:sym typeface="Arial"/>
            </a:rPr>
            <a:t>Las gafas de seguridad química deben brindar protección frontal y lateral, y estar fabricadas de materiales que sean resistentes al ataque de vapores o sustancias corrosivas.</a:t>
          </a:r>
          <a:r>
            <a:rPr lang="es-MX" sz="1400" dirty="0">
              <a:solidFill>
                <a:schemeClr val="tx1"/>
              </a:solidFill>
              <a:latin typeface="Arial" panose="020B0604020202020204" pitchFamily="34" charset="0"/>
              <a:ea typeface="Arial"/>
              <a:cs typeface="Arial" panose="020B0604020202020204" pitchFamily="34" charset="0"/>
              <a:sym typeface="Arial"/>
            </a:rPr>
            <a:t> </a:t>
          </a:r>
          <a:endParaRPr lang="en-US" sz="1400" dirty="0">
            <a:solidFill>
              <a:schemeClr val="tx1"/>
            </a:solidFill>
            <a:latin typeface="Arial" panose="020B0604020202020204" pitchFamily="34" charset="0"/>
            <a:cs typeface="Arial" panose="020B0604020202020204" pitchFamily="34" charset="0"/>
          </a:endParaRPr>
        </a:p>
      </dgm:t>
    </dgm:pt>
    <dgm:pt modelId="{522D3EFD-7BB4-4C3C-8502-3023FF64B5CC}" type="parTrans" cxnId="{95A076E5-DAD1-4400-92B6-3A5697F51F42}">
      <dgm:prSet/>
      <dgm:spPr/>
      <dgm:t>
        <a:bodyPr/>
        <a:lstStyle/>
        <a:p>
          <a:endParaRPr lang="en-US">
            <a:latin typeface="Arial" panose="020B0604020202020204" pitchFamily="34" charset="0"/>
            <a:cs typeface="Arial" panose="020B0604020202020204" pitchFamily="34" charset="0"/>
          </a:endParaRPr>
        </a:p>
      </dgm:t>
    </dgm:pt>
    <dgm:pt modelId="{56F4EF7A-1542-4072-85A3-BFC4D1E7739D}" type="sibTrans" cxnId="{95A076E5-DAD1-4400-92B6-3A5697F51F42}">
      <dgm:prSet/>
      <dgm:spPr/>
      <dgm:t>
        <a:bodyPr/>
        <a:lstStyle/>
        <a:p>
          <a:endParaRPr lang="en-US">
            <a:latin typeface="Arial" panose="020B0604020202020204" pitchFamily="34" charset="0"/>
            <a:cs typeface="Arial" panose="020B0604020202020204" pitchFamily="34" charset="0"/>
          </a:endParaRPr>
        </a:p>
      </dgm:t>
    </dgm:pt>
    <dgm:pt modelId="{C8A18FDB-C85E-4610-972F-0CE2C455DDBE}">
      <dgm:prSet phldrT="[Texto]" custT="1"/>
      <dgm:spPr/>
      <dgm:t>
        <a:bodyPr/>
        <a:lstStyle/>
        <a:p>
          <a:pPr marL="0" lvl="0" algn="ctr" defTabSz="622300">
            <a:lnSpc>
              <a:spcPct val="90000"/>
            </a:lnSpc>
            <a:spcBef>
              <a:spcPct val="0"/>
            </a:spcBef>
            <a:spcAft>
              <a:spcPct val="35000"/>
            </a:spcAft>
            <a:buClr>
              <a:srgbClr val="000000"/>
            </a:buClr>
            <a:buSzPct val="100000"/>
            <a:buNone/>
          </a:pPr>
          <a:endParaRPr lang="es-MX" sz="1600" b="1" kern="1200" dirty="0">
            <a:solidFill>
              <a:schemeClr val="tx1"/>
            </a:solidFill>
            <a:latin typeface="Arial" panose="020B0604020202020204" pitchFamily="34" charset="0"/>
            <a:ea typeface="Arial"/>
            <a:cs typeface="Arial" panose="020B0604020202020204" pitchFamily="34" charset="0"/>
            <a:sym typeface="Arial"/>
          </a:endParaRPr>
        </a:p>
        <a:p>
          <a:pPr marL="0" lvl="0" algn="ctr" defTabSz="622300">
            <a:lnSpc>
              <a:spcPct val="90000"/>
            </a:lnSpc>
            <a:spcBef>
              <a:spcPct val="0"/>
            </a:spcBef>
            <a:spcAft>
              <a:spcPct val="35000"/>
            </a:spcAft>
            <a:buClr>
              <a:srgbClr val="000000"/>
            </a:buClr>
            <a:buSzPct val="100000"/>
            <a:buNone/>
          </a:pPr>
          <a:r>
            <a:rPr lang="es-MX" sz="1600" b="1" kern="1200" dirty="0">
              <a:solidFill>
                <a:schemeClr val="tx1"/>
              </a:solidFill>
              <a:latin typeface="Arial" panose="020B0604020202020204" pitchFamily="34" charset="0"/>
              <a:ea typeface="Arial"/>
              <a:cs typeface="Arial" panose="020B0604020202020204" pitchFamily="34" charset="0"/>
              <a:sym typeface="Arial"/>
            </a:rPr>
            <a:t>Vestuario de protección para la piel</a:t>
          </a:r>
          <a:endParaRPr lang="es-MX" sz="1600" b="1" kern="1200" dirty="0">
            <a:solidFill>
              <a:schemeClr val="tx1"/>
            </a:solidFill>
            <a:latin typeface="Arial" panose="020B0604020202020204" pitchFamily="34" charset="0"/>
            <a:ea typeface="Arial"/>
            <a:cs typeface="Arial" panose="020B0604020202020204" pitchFamily="34" charset="0"/>
          </a:endParaRPr>
        </a:p>
        <a:p>
          <a:pPr marL="0" lvl="0" algn="just" defTabSz="622300">
            <a:lnSpc>
              <a:spcPct val="90000"/>
            </a:lnSpc>
            <a:spcBef>
              <a:spcPct val="0"/>
            </a:spcBef>
            <a:spcAft>
              <a:spcPct val="35000"/>
            </a:spcAft>
            <a:buClr>
              <a:srgbClr val="000000"/>
            </a:buClr>
            <a:buSzPct val="100000"/>
            <a:buNone/>
          </a:pPr>
          <a:r>
            <a:rPr lang="es-MX" sz="1600" b="0" kern="1200" dirty="0">
              <a:solidFill>
                <a:schemeClr val="tx1"/>
              </a:solidFill>
              <a:latin typeface="Arial" panose="020B0604020202020204" pitchFamily="34" charset="0"/>
              <a:ea typeface="Arial"/>
              <a:cs typeface="Arial" panose="020B0604020202020204" pitchFamily="34" charset="0"/>
              <a:sym typeface="Arial"/>
            </a:rPr>
            <a:t>Se recomiendan vestidos cómodos que aíslen al trabajador y que resistan el Hg líquido. Lo recomendado es el tipo overol de polipropileno que cubre todas las partes del cuerpo. </a:t>
          </a:r>
          <a:endParaRPr lang="en-US" sz="1600" b="0" kern="1200" dirty="0">
            <a:solidFill>
              <a:schemeClr val="tx1"/>
            </a:solidFill>
            <a:latin typeface="Arial" panose="020B0604020202020204" pitchFamily="34" charset="0"/>
            <a:ea typeface="Arial"/>
            <a:cs typeface="Arial" panose="020B0604020202020204" pitchFamily="34" charset="0"/>
          </a:endParaRPr>
        </a:p>
      </dgm:t>
    </dgm:pt>
    <dgm:pt modelId="{4E8ACC4B-A93F-49E3-AC44-D54116196AF3}" type="parTrans" cxnId="{DB1D0FA4-23A1-4AA5-8139-3DC37CC1DB5F}">
      <dgm:prSet/>
      <dgm:spPr/>
      <dgm:t>
        <a:bodyPr/>
        <a:lstStyle/>
        <a:p>
          <a:endParaRPr lang="en-US">
            <a:latin typeface="Arial" panose="020B0604020202020204" pitchFamily="34" charset="0"/>
            <a:cs typeface="Arial" panose="020B0604020202020204" pitchFamily="34" charset="0"/>
          </a:endParaRPr>
        </a:p>
      </dgm:t>
    </dgm:pt>
    <dgm:pt modelId="{9AB8EFCD-C537-443C-9CAB-20A1F1BFA9E3}" type="sibTrans" cxnId="{DB1D0FA4-23A1-4AA5-8139-3DC37CC1DB5F}">
      <dgm:prSet/>
      <dgm:spPr/>
      <dgm:t>
        <a:bodyPr/>
        <a:lstStyle/>
        <a:p>
          <a:endParaRPr lang="en-US">
            <a:latin typeface="Arial" panose="020B0604020202020204" pitchFamily="34" charset="0"/>
            <a:cs typeface="Arial" panose="020B0604020202020204" pitchFamily="34" charset="0"/>
          </a:endParaRPr>
        </a:p>
      </dgm:t>
    </dgm:pt>
    <dgm:pt modelId="{D00932C6-C062-4707-B883-E658ADFAD627}">
      <dgm:prSet custT="1"/>
      <dgm:spPr/>
      <dgm:t>
        <a:bodyPr/>
        <a:lstStyle/>
        <a:p>
          <a:pPr marL="0" lvl="0" algn="ctr" defTabSz="622300">
            <a:lnSpc>
              <a:spcPct val="90000"/>
            </a:lnSpc>
            <a:spcBef>
              <a:spcPct val="0"/>
            </a:spcBef>
            <a:spcAft>
              <a:spcPct val="35000"/>
            </a:spcAft>
            <a:buClr>
              <a:srgbClr val="000000"/>
            </a:buClr>
            <a:buSzPct val="100000"/>
            <a:buFont typeface="Arial"/>
            <a:buNone/>
          </a:pPr>
          <a:r>
            <a:rPr lang="es-MX" sz="1600" b="1" kern="1200" dirty="0">
              <a:solidFill>
                <a:schemeClr val="tx1"/>
              </a:solidFill>
              <a:latin typeface="Arial" panose="020B0604020202020204" pitchFamily="34" charset="0"/>
              <a:ea typeface="Arial"/>
              <a:cs typeface="Arial" panose="020B0604020202020204" pitchFamily="34" charset="0"/>
              <a:sym typeface="Arial"/>
            </a:rPr>
            <a:t>Pies </a:t>
          </a:r>
        </a:p>
        <a:p>
          <a:pPr marL="0" lvl="0" algn="just" defTabSz="622300">
            <a:lnSpc>
              <a:spcPct val="90000"/>
            </a:lnSpc>
            <a:spcBef>
              <a:spcPct val="0"/>
            </a:spcBef>
            <a:spcAft>
              <a:spcPct val="35000"/>
            </a:spcAft>
            <a:buClr>
              <a:srgbClr val="000000"/>
            </a:buClr>
            <a:buSzPct val="100000"/>
            <a:buFont typeface="Arial"/>
            <a:buNone/>
          </a:pPr>
          <a:r>
            <a:rPr lang="es-MX" sz="1600" b="0" kern="1200" dirty="0">
              <a:solidFill>
                <a:schemeClr val="tx1"/>
              </a:solidFill>
              <a:latin typeface="Arial" panose="020B0604020202020204" pitchFamily="34" charset="0"/>
              <a:ea typeface="Arial"/>
              <a:cs typeface="Arial" panose="020B0604020202020204" pitchFamily="34" charset="0"/>
              <a:sym typeface="Arial"/>
            </a:rPr>
            <a:t>El calzado debe ser resistente, antideslizante o antiestático de materiales como caucho butil, neopreno, caucho nitrilo o PVC. </a:t>
          </a:r>
          <a:endParaRPr lang="es-MX" sz="1600" b="0" kern="1200" dirty="0">
            <a:solidFill>
              <a:schemeClr val="tx1"/>
            </a:solidFill>
            <a:latin typeface="Arial" panose="020B0604020202020204" pitchFamily="34" charset="0"/>
            <a:ea typeface="Arial"/>
            <a:cs typeface="Arial" panose="020B0604020202020204" pitchFamily="34" charset="0"/>
          </a:endParaRPr>
        </a:p>
      </dgm:t>
    </dgm:pt>
    <dgm:pt modelId="{0EA20434-7A94-4455-B65B-A709B571FE40}" type="parTrans" cxnId="{B1B98FE5-59B4-4A5A-B222-8D79CB330245}">
      <dgm:prSet/>
      <dgm:spPr/>
      <dgm:t>
        <a:bodyPr/>
        <a:lstStyle/>
        <a:p>
          <a:endParaRPr lang="en-US">
            <a:latin typeface="Arial" panose="020B0604020202020204" pitchFamily="34" charset="0"/>
            <a:cs typeface="Arial" panose="020B0604020202020204" pitchFamily="34" charset="0"/>
          </a:endParaRPr>
        </a:p>
      </dgm:t>
    </dgm:pt>
    <dgm:pt modelId="{D8D1DC8B-051E-45EC-8CB4-55A8CD7A78AF}" type="sibTrans" cxnId="{B1B98FE5-59B4-4A5A-B222-8D79CB330245}">
      <dgm:prSet/>
      <dgm:spPr/>
      <dgm:t>
        <a:bodyPr/>
        <a:lstStyle/>
        <a:p>
          <a:endParaRPr lang="en-US">
            <a:latin typeface="Arial" panose="020B0604020202020204" pitchFamily="34" charset="0"/>
            <a:cs typeface="Arial" panose="020B0604020202020204" pitchFamily="34" charset="0"/>
          </a:endParaRPr>
        </a:p>
      </dgm:t>
    </dgm:pt>
    <dgm:pt modelId="{9E7CEC3D-9CBE-4F35-B51A-990491B93FBA}">
      <dgm:prSet custT="1"/>
      <dgm:spPr/>
      <dgm:t>
        <a:bodyPr/>
        <a:lstStyle/>
        <a:p>
          <a:pPr marL="0" lvl="0" algn="ctr" defTabSz="622300">
            <a:lnSpc>
              <a:spcPct val="90000"/>
            </a:lnSpc>
            <a:spcBef>
              <a:spcPct val="0"/>
            </a:spcBef>
            <a:spcAft>
              <a:spcPct val="35000"/>
            </a:spcAft>
            <a:buClr>
              <a:srgbClr val="000000"/>
            </a:buClr>
            <a:buSzPct val="100000"/>
            <a:buFont typeface="Arial"/>
            <a:buNone/>
          </a:pPr>
          <a:r>
            <a:rPr lang="es-MX" sz="1600" b="1" kern="1200" dirty="0">
              <a:solidFill>
                <a:schemeClr val="tx1"/>
              </a:solidFill>
              <a:latin typeface="Arial" panose="020B0604020202020204" pitchFamily="34" charset="0"/>
              <a:ea typeface="Arial"/>
              <a:cs typeface="Arial" panose="020B0604020202020204" pitchFamily="34" charset="0"/>
            </a:rPr>
            <a:t>Guantes para las Manos</a:t>
          </a:r>
        </a:p>
        <a:p>
          <a:pPr marL="0" lvl="0" algn="just" defTabSz="622300">
            <a:lnSpc>
              <a:spcPct val="90000"/>
            </a:lnSpc>
            <a:spcBef>
              <a:spcPct val="0"/>
            </a:spcBef>
            <a:spcAft>
              <a:spcPct val="35000"/>
            </a:spcAft>
            <a:buClr>
              <a:srgbClr val="000000"/>
            </a:buClr>
            <a:buSzPct val="100000"/>
            <a:buFont typeface="Arial"/>
            <a:buNone/>
          </a:pPr>
          <a:r>
            <a:rPr lang="es-MX" sz="1600" b="0" kern="1200" dirty="0">
              <a:solidFill>
                <a:schemeClr val="tx1"/>
              </a:solidFill>
              <a:latin typeface="Arial" panose="020B0604020202020204" pitchFamily="34" charset="0"/>
              <a:ea typeface="Arial"/>
              <a:cs typeface="Arial" panose="020B0604020202020204" pitchFamily="34" charset="0"/>
            </a:rPr>
            <a:t>Las manos son las partes del cuerpo con mayor probabilidad de sufrir lesiones, por lo que se deben utilizar guantes apropiados para manejar sustancias químicas</a:t>
          </a:r>
          <a:endParaRPr lang="en-US" sz="1600" b="0" kern="1200" dirty="0">
            <a:solidFill>
              <a:schemeClr val="tx1"/>
            </a:solidFill>
            <a:latin typeface="Arial" panose="020B0604020202020204" pitchFamily="34" charset="0"/>
            <a:ea typeface="Arial"/>
            <a:cs typeface="Arial" panose="020B0604020202020204" pitchFamily="34" charset="0"/>
          </a:endParaRPr>
        </a:p>
      </dgm:t>
    </dgm:pt>
    <dgm:pt modelId="{D6E0704F-E1BF-47A7-906D-F1DDFF14DB62}" type="parTrans" cxnId="{B528521D-A444-486B-99BC-25007ED01AC8}">
      <dgm:prSet/>
      <dgm:spPr/>
      <dgm:t>
        <a:bodyPr/>
        <a:lstStyle/>
        <a:p>
          <a:endParaRPr lang="en-US">
            <a:latin typeface="Arial" panose="020B0604020202020204" pitchFamily="34" charset="0"/>
            <a:cs typeface="Arial" panose="020B0604020202020204" pitchFamily="34" charset="0"/>
          </a:endParaRPr>
        </a:p>
      </dgm:t>
    </dgm:pt>
    <dgm:pt modelId="{C3715BAD-1F5E-48A4-99B5-F86EA7A18584}" type="sibTrans" cxnId="{B528521D-A444-486B-99BC-25007ED01AC8}">
      <dgm:prSet/>
      <dgm:spPr/>
      <dgm:t>
        <a:bodyPr/>
        <a:lstStyle/>
        <a:p>
          <a:endParaRPr lang="en-US">
            <a:latin typeface="Arial" panose="020B0604020202020204" pitchFamily="34" charset="0"/>
            <a:cs typeface="Arial" panose="020B0604020202020204" pitchFamily="34" charset="0"/>
          </a:endParaRPr>
        </a:p>
      </dgm:t>
    </dgm:pt>
    <dgm:pt modelId="{6099C3EC-6737-4BE2-8FCC-4D05D4949946}" type="pres">
      <dgm:prSet presAssocID="{B6146A1A-3838-4550-9EB6-FCC586B56222}" presName="Name0" presStyleCnt="0">
        <dgm:presLayoutVars>
          <dgm:dir/>
          <dgm:resizeHandles val="exact"/>
        </dgm:presLayoutVars>
      </dgm:prSet>
      <dgm:spPr/>
    </dgm:pt>
    <dgm:pt modelId="{85C80361-565B-449B-B994-AAF303236310}" type="pres">
      <dgm:prSet presAssocID="{40F0A499-899B-4B97-849D-0BA3E1852E69}" presName="node" presStyleLbl="node1" presStyleIdx="0" presStyleCnt="5" custFlipHor="1" custScaleX="2000000" custScaleY="119853">
        <dgm:presLayoutVars>
          <dgm:bulletEnabled val="1"/>
        </dgm:presLayoutVars>
      </dgm:prSet>
      <dgm:spPr/>
    </dgm:pt>
    <dgm:pt modelId="{3A2431F5-AFD1-4479-BDE7-BBFC321083AE}" type="pres">
      <dgm:prSet presAssocID="{4C3CC6AD-D794-4BD2-8798-EA08ECFE1570}" presName="sibTrans" presStyleLbl="sibTrans2D1" presStyleIdx="0" presStyleCnt="4"/>
      <dgm:spPr/>
    </dgm:pt>
    <dgm:pt modelId="{57C041D7-FA49-48AD-BE9F-986D9346766E}" type="pres">
      <dgm:prSet presAssocID="{4C3CC6AD-D794-4BD2-8798-EA08ECFE1570}" presName="connectorText" presStyleLbl="sibTrans2D1" presStyleIdx="0" presStyleCnt="4"/>
      <dgm:spPr/>
    </dgm:pt>
    <dgm:pt modelId="{8E3985AD-5E72-4414-AFA4-230E15120088}" type="pres">
      <dgm:prSet presAssocID="{E9E6DB72-26B3-469F-AAB5-462D7165FC7B}" presName="node" presStyleLbl="node1" presStyleIdx="1" presStyleCnt="5" custFlipHor="1" custScaleX="2000000" custScaleY="120406">
        <dgm:presLayoutVars>
          <dgm:bulletEnabled val="1"/>
        </dgm:presLayoutVars>
      </dgm:prSet>
      <dgm:spPr/>
    </dgm:pt>
    <dgm:pt modelId="{7F4EF924-36CE-41FD-A894-882902D5DC8C}" type="pres">
      <dgm:prSet presAssocID="{56F4EF7A-1542-4072-85A3-BFC4D1E7739D}" presName="sibTrans" presStyleLbl="sibTrans2D1" presStyleIdx="1" presStyleCnt="4"/>
      <dgm:spPr/>
    </dgm:pt>
    <dgm:pt modelId="{9270E1E7-30C3-4CC3-AEF0-78623ADD8648}" type="pres">
      <dgm:prSet presAssocID="{56F4EF7A-1542-4072-85A3-BFC4D1E7739D}" presName="connectorText" presStyleLbl="sibTrans2D1" presStyleIdx="1" presStyleCnt="4"/>
      <dgm:spPr/>
    </dgm:pt>
    <dgm:pt modelId="{8BC0F8B3-5F16-43C7-96EA-8C4D8BF1945E}" type="pres">
      <dgm:prSet presAssocID="{C8A18FDB-C85E-4610-972F-0CE2C455DDBE}" presName="node" presStyleLbl="node1" presStyleIdx="2" presStyleCnt="5" custFlipHor="1" custScaleX="2000000" custScaleY="120406">
        <dgm:presLayoutVars>
          <dgm:bulletEnabled val="1"/>
        </dgm:presLayoutVars>
      </dgm:prSet>
      <dgm:spPr/>
    </dgm:pt>
    <dgm:pt modelId="{F23E6636-ED11-4EFD-A83C-8A64231220EF}" type="pres">
      <dgm:prSet presAssocID="{9AB8EFCD-C537-443C-9CAB-20A1F1BFA9E3}" presName="sibTrans" presStyleLbl="sibTrans2D1" presStyleIdx="2" presStyleCnt="4"/>
      <dgm:spPr/>
    </dgm:pt>
    <dgm:pt modelId="{078A051A-B576-4D99-BA1E-CC60B7A7CD1D}" type="pres">
      <dgm:prSet presAssocID="{9AB8EFCD-C537-443C-9CAB-20A1F1BFA9E3}" presName="connectorText" presStyleLbl="sibTrans2D1" presStyleIdx="2" presStyleCnt="4"/>
      <dgm:spPr/>
    </dgm:pt>
    <dgm:pt modelId="{EB158ABE-AFE5-45C4-9E8F-961D0D852A9F}" type="pres">
      <dgm:prSet presAssocID="{9E7CEC3D-9CBE-4F35-B51A-990491B93FBA}" presName="node" presStyleLbl="node1" presStyleIdx="3" presStyleCnt="5" custFlipHor="1" custScaleX="2000000" custScaleY="120406" custLinFactNeighborX="-7108">
        <dgm:presLayoutVars>
          <dgm:bulletEnabled val="1"/>
        </dgm:presLayoutVars>
      </dgm:prSet>
      <dgm:spPr/>
    </dgm:pt>
    <dgm:pt modelId="{51A9BA3D-F2CF-4133-AEEC-A332D534ED18}" type="pres">
      <dgm:prSet presAssocID="{C3715BAD-1F5E-48A4-99B5-F86EA7A18584}" presName="sibTrans" presStyleLbl="sibTrans2D1" presStyleIdx="3" presStyleCnt="4"/>
      <dgm:spPr/>
    </dgm:pt>
    <dgm:pt modelId="{7842D9A1-6968-4DB9-A236-CB5CA07CCDFB}" type="pres">
      <dgm:prSet presAssocID="{C3715BAD-1F5E-48A4-99B5-F86EA7A18584}" presName="connectorText" presStyleLbl="sibTrans2D1" presStyleIdx="3" presStyleCnt="4"/>
      <dgm:spPr/>
    </dgm:pt>
    <dgm:pt modelId="{D75A6CB4-BE83-45E8-8D32-DBB70D51E9A9}" type="pres">
      <dgm:prSet presAssocID="{D00932C6-C062-4707-B883-E658ADFAD627}" presName="node" presStyleLbl="node1" presStyleIdx="4" presStyleCnt="5" custFlipHor="1" custScaleX="2000000" custScaleY="120406" custLinFactNeighborX="-7108">
        <dgm:presLayoutVars>
          <dgm:bulletEnabled val="1"/>
        </dgm:presLayoutVars>
      </dgm:prSet>
      <dgm:spPr/>
    </dgm:pt>
  </dgm:ptLst>
  <dgm:cxnLst>
    <dgm:cxn modelId="{AECB710E-2E20-4D93-957E-7B9036364A64}" type="presOf" srcId="{9AB8EFCD-C537-443C-9CAB-20A1F1BFA9E3}" destId="{078A051A-B576-4D99-BA1E-CC60B7A7CD1D}" srcOrd="1" destOrd="0" presId="urn:microsoft.com/office/officeart/2005/8/layout/process1"/>
    <dgm:cxn modelId="{B7C48F18-BFB9-4FF5-987E-D27AEF866723}" type="presOf" srcId="{9AB8EFCD-C537-443C-9CAB-20A1F1BFA9E3}" destId="{F23E6636-ED11-4EFD-A83C-8A64231220EF}" srcOrd="0" destOrd="0" presId="urn:microsoft.com/office/officeart/2005/8/layout/process1"/>
    <dgm:cxn modelId="{B528521D-A444-486B-99BC-25007ED01AC8}" srcId="{B6146A1A-3838-4550-9EB6-FCC586B56222}" destId="{9E7CEC3D-9CBE-4F35-B51A-990491B93FBA}" srcOrd="3" destOrd="0" parTransId="{D6E0704F-E1BF-47A7-906D-F1DDFF14DB62}" sibTransId="{C3715BAD-1F5E-48A4-99B5-F86EA7A18584}"/>
    <dgm:cxn modelId="{9F4FDF2E-3021-414C-B159-0C61A4D241FD}" type="presOf" srcId="{B6146A1A-3838-4550-9EB6-FCC586B56222}" destId="{6099C3EC-6737-4BE2-8FCC-4D05D4949946}" srcOrd="0" destOrd="0" presId="urn:microsoft.com/office/officeart/2005/8/layout/process1"/>
    <dgm:cxn modelId="{21A1CE6E-6F0E-438E-8D3F-AF993AB2D686}" type="presOf" srcId="{D00932C6-C062-4707-B883-E658ADFAD627}" destId="{D75A6CB4-BE83-45E8-8D32-DBB70D51E9A9}" srcOrd="0" destOrd="0" presId="urn:microsoft.com/office/officeart/2005/8/layout/process1"/>
    <dgm:cxn modelId="{C38ED17B-6529-4ED0-B2D4-C2CB8BC75130}" type="presOf" srcId="{56F4EF7A-1542-4072-85A3-BFC4D1E7739D}" destId="{9270E1E7-30C3-4CC3-AEF0-78623ADD8648}" srcOrd="1" destOrd="0" presId="urn:microsoft.com/office/officeart/2005/8/layout/process1"/>
    <dgm:cxn modelId="{D3925F88-43DC-4E87-8A85-0169411CD63D}" type="presOf" srcId="{C8A18FDB-C85E-4610-972F-0CE2C455DDBE}" destId="{8BC0F8B3-5F16-43C7-96EA-8C4D8BF1945E}" srcOrd="0" destOrd="0" presId="urn:microsoft.com/office/officeart/2005/8/layout/process1"/>
    <dgm:cxn modelId="{BE663490-C170-4FFC-88B3-4AFD7D992EA0}" srcId="{B6146A1A-3838-4550-9EB6-FCC586B56222}" destId="{40F0A499-899B-4B97-849D-0BA3E1852E69}" srcOrd="0" destOrd="0" parTransId="{09243ED3-8749-41AF-B891-BE8D3EE31841}" sibTransId="{4C3CC6AD-D794-4BD2-8798-EA08ECFE1570}"/>
    <dgm:cxn modelId="{5ADDF29F-1958-4149-8814-DC9E8FEEC090}" type="presOf" srcId="{C3715BAD-1F5E-48A4-99B5-F86EA7A18584}" destId="{51A9BA3D-F2CF-4133-AEEC-A332D534ED18}" srcOrd="0" destOrd="0" presId="urn:microsoft.com/office/officeart/2005/8/layout/process1"/>
    <dgm:cxn modelId="{DB1D0FA4-23A1-4AA5-8139-3DC37CC1DB5F}" srcId="{B6146A1A-3838-4550-9EB6-FCC586B56222}" destId="{C8A18FDB-C85E-4610-972F-0CE2C455DDBE}" srcOrd="2" destOrd="0" parTransId="{4E8ACC4B-A93F-49E3-AC44-D54116196AF3}" sibTransId="{9AB8EFCD-C537-443C-9CAB-20A1F1BFA9E3}"/>
    <dgm:cxn modelId="{F2AE8DB0-7099-4B62-84F0-8091EAF9A9E5}" type="presOf" srcId="{56F4EF7A-1542-4072-85A3-BFC4D1E7739D}" destId="{7F4EF924-36CE-41FD-A894-882902D5DC8C}" srcOrd="0" destOrd="0" presId="urn:microsoft.com/office/officeart/2005/8/layout/process1"/>
    <dgm:cxn modelId="{1A5382B3-2C32-4501-BCDC-A68863C5EA14}" type="presOf" srcId="{E9E6DB72-26B3-469F-AAB5-462D7165FC7B}" destId="{8E3985AD-5E72-4414-AFA4-230E15120088}" srcOrd="0" destOrd="0" presId="urn:microsoft.com/office/officeart/2005/8/layout/process1"/>
    <dgm:cxn modelId="{A06B8FB4-4E72-44A4-8FAF-4D8F6004C450}" type="presOf" srcId="{4C3CC6AD-D794-4BD2-8798-EA08ECFE1570}" destId="{3A2431F5-AFD1-4479-BDE7-BBFC321083AE}" srcOrd="0" destOrd="0" presId="urn:microsoft.com/office/officeart/2005/8/layout/process1"/>
    <dgm:cxn modelId="{C0936CCA-DCF9-43AB-B53B-F8F4E84075CE}" type="presOf" srcId="{40F0A499-899B-4B97-849D-0BA3E1852E69}" destId="{85C80361-565B-449B-B994-AAF303236310}" srcOrd="0" destOrd="0" presId="urn:microsoft.com/office/officeart/2005/8/layout/process1"/>
    <dgm:cxn modelId="{0C6983DA-9AB4-4BC3-ACD2-D1ECB8A89AF0}" type="presOf" srcId="{9E7CEC3D-9CBE-4F35-B51A-990491B93FBA}" destId="{EB158ABE-AFE5-45C4-9E8F-961D0D852A9F}" srcOrd="0" destOrd="0" presId="urn:microsoft.com/office/officeart/2005/8/layout/process1"/>
    <dgm:cxn modelId="{C20184DF-0DB4-4185-A9D6-FC3C8D47A5E7}" type="presOf" srcId="{4C3CC6AD-D794-4BD2-8798-EA08ECFE1570}" destId="{57C041D7-FA49-48AD-BE9F-986D9346766E}" srcOrd="1" destOrd="0" presId="urn:microsoft.com/office/officeart/2005/8/layout/process1"/>
    <dgm:cxn modelId="{95A076E5-DAD1-4400-92B6-3A5697F51F42}" srcId="{B6146A1A-3838-4550-9EB6-FCC586B56222}" destId="{E9E6DB72-26B3-469F-AAB5-462D7165FC7B}" srcOrd="1" destOrd="0" parTransId="{522D3EFD-7BB4-4C3C-8502-3023FF64B5CC}" sibTransId="{56F4EF7A-1542-4072-85A3-BFC4D1E7739D}"/>
    <dgm:cxn modelId="{B1B98FE5-59B4-4A5A-B222-8D79CB330245}" srcId="{B6146A1A-3838-4550-9EB6-FCC586B56222}" destId="{D00932C6-C062-4707-B883-E658ADFAD627}" srcOrd="4" destOrd="0" parTransId="{0EA20434-7A94-4455-B65B-A709B571FE40}" sibTransId="{D8D1DC8B-051E-45EC-8CB4-55A8CD7A78AF}"/>
    <dgm:cxn modelId="{7116CFE9-34C9-48E2-9EAF-94F4B9252D83}" type="presOf" srcId="{C3715BAD-1F5E-48A4-99B5-F86EA7A18584}" destId="{7842D9A1-6968-4DB9-A236-CB5CA07CCDFB}" srcOrd="1" destOrd="0" presId="urn:microsoft.com/office/officeart/2005/8/layout/process1"/>
    <dgm:cxn modelId="{E358F97B-F77A-42EC-B395-6E100A4F00AD}" type="presParOf" srcId="{6099C3EC-6737-4BE2-8FCC-4D05D4949946}" destId="{85C80361-565B-449B-B994-AAF303236310}" srcOrd="0" destOrd="0" presId="urn:microsoft.com/office/officeart/2005/8/layout/process1"/>
    <dgm:cxn modelId="{5FF8B364-84D6-4785-A453-D29FCF783E0E}" type="presParOf" srcId="{6099C3EC-6737-4BE2-8FCC-4D05D4949946}" destId="{3A2431F5-AFD1-4479-BDE7-BBFC321083AE}" srcOrd="1" destOrd="0" presId="urn:microsoft.com/office/officeart/2005/8/layout/process1"/>
    <dgm:cxn modelId="{F4EFF258-CF65-44DF-A7E8-58442D614FB6}" type="presParOf" srcId="{3A2431F5-AFD1-4479-BDE7-BBFC321083AE}" destId="{57C041D7-FA49-48AD-BE9F-986D9346766E}" srcOrd="0" destOrd="0" presId="urn:microsoft.com/office/officeart/2005/8/layout/process1"/>
    <dgm:cxn modelId="{AF73DD92-14AB-467C-A7C2-B256E467DCFC}" type="presParOf" srcId="{6099C3EC-6737-4BE2-8FCC-4D05D4949946}" destId="{8E3985AD-5E72-4414-AFA4-230E15120088}" srcOrd="2" destOrd="0" presId="urn:microsoft.com/office/officeart/2005/8/layout/process1"/>
    <dgm:cxn modelId="{98AF9E5B-B9BD-4914-8BBE-7508B064DA55}" type="presParOf" srcId="{6099C3EC-6737-4BE2-8FCC-4D05D4949946}" destId="{7F4EF924-36CE-41FD-A894-882902D5DC8C}" srcOrd="3" destOrd="0" presId="urn:microsoft.com/office/officeart/2005/8/layout/process1"/>
    <dgm:cxn modelId="{42ADDC1D-4D24-4EC8-B4D9-02E718E199AE}" type="presParOf" srcId="{7F4EF924-36CE-41FD-A894-882902D5DC8C}" destId="{9270E1E7-30C3-4CC3-AEF0-78623ADD8648}" srcOrd="0" destOrd="0" presId="urn:microsoft.com/office/officeart/2005/8/layout/process1"/>
    <dgm:cxn modelId="{AC7D2773-E890-4EF5-A478-FA6BDE6883ED}" type="presParOf" srcId="{6099C3EC-6737-4BE2-8FCC-4D05D4949946}" destId="{8BC0F8B3-5F16-43C7-96EA-8C4D8BF1945E}" srcOrd="4" destOrd="0" presId="urn:microsoft.com/office/officeart/2005/8/layout/process1"/>
    <dgm:cxn modelId="{4B6F8AB3-C32B-4C4B-90F6-C39B0D6E8438}" type="presParOf" srcId="{6099C3EC-6737-4BE2-8FCC-4D05D4949946}" destId="{F23E6636-ED11-4EFD-A83C-8A64231220EF}" srcOrd="5" destOrd="0" presId="urn:microsoft.com/office/officeart/2005/8/layout/process1"/>
    <dgm:cxn modelId="{19C210C9-C0F2-4A66-A549-85C35AE8D776}" type="presParOf" srcId="{F23E6636-ED11-4EFD-A83C-8A64231220EF}" destId="{078A051A-B576-4D99-BA1E-CC60B7A7CD1D}" srcOrd="0" destOrd="0" presId="urn:microsoft.com/office/officeart/2005/8/layout/process1"/>
    <dgm:cxn modelId="{E3E3FB56-2DFF-4785-B109-2622B1043F66}" type="presParOf" srcId="{6099C3EC-6737-4BE2-8FCC-4D05D4949946}" destId="{EB158ABE-AFE5-45C4-9E8F-961D0D852A9F}" srcOrd="6" destOrd="0" presId="urn:microsoft.com/office/officeart/2005/8/layout/process1"/>
    <dgm:cxn modelId="{1B6BDB29-2187-411C-BB68-11EDC0FA079C}" type="presParOf" srcId="{6099C3EC-6737-4BE2-8FCC-4D05D4949946}" destId="{51A9BA3D-F2CF-4133-AEEC-A332D534ED18}" srcOrd="7" destOrd="0" presId="urn:microsoft.com/office/officeart/2005/8/layout/process1"/>
    <dgm:cxn modelId="{6C1CC69C-3EEF-447E-BA3B-88F0D1C2B6DA}" type="presParOf" srcId="{51A9BA3D-F2CF-4133-AEEC-A332D534ED18}" destId="{7842D9A1-6968-4DB9-A236-CB5CA07CCDFB}" srcOrd="0" destOrd="0" presId="urn:microsoft.com/office/officeart/2005/8/layout/process1"/>
    <dgm:cxn modelId="{7D40C539-5AED-4A0C-9485-06D33829ACE7}" type="presParOf" srcId="{6099C3EC-6737-4BE2-8FCC-4D05D4949946}" destId="{D75A6CB4-BE83-45E8-8D32-DBB70D51E9A9}"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7D8842-B308-48F4-B743-B949C2ED361B}"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CO"/>
        </a:p>
      </dgm:t>
    </dgm:pt>
    <dgm:pt modelId="{DB203533-7AB7-42A6-ACE8-9FF89D84EFD8}">
      <dgm:prSet phldrT="[Texto]" custT="1"/>
      <dgm:spPr/>
      <dgm:t>
        <a:bodyPr/>
        <a:lstStyle/>
        <a:p>
          <a:r>
            <a:rPr lang="es-MX" sz="1600" b="1" i="0" u="none" strike="noStrike" cap="none" dirty="0">
              <a:solidFill>
                <a:schemeClr val="tx1"/>
              </a:solidFill>
              <a:latin typeface="Arial" panose="020B0604020202020204" pitchFamily="34" charset="0"/>
              <a:ea typeface="Arial"/>
              <a:cs typeface="Arial" panose="020B0604020202020204" pitchFamily="34" charset="0"/>
              <a:sym typeface="Arial"/>
            </a:rPr>
            <a:t>1. </a:t>
          </a:r>
          <a:r>
            <a:rPr lang="es-MX" sz="1600" b="0" i="0" u="none" strike="noStrike" cap="none" dirty="0">
              <a:solidFill>
                <a:schemeClr val="tx1"/>
              </a:solidFill>
              <a:latin typeface="Arial" panose="020B0604020202020204" pitchFamily="34" charset="0"/>
              <a:ea typeface="Arial"/>
              <a:cs typeface="Arial" panose="020B0604020202020204" pitchFamily="34" charset="0"/>
              <a:sym typeface="Arial"/>
            </a:rPr>
            <a:t>Quitarse la ropa de inmediato una vez finalizadas las labores.</a:t>
          </a:r>
          <a:endParaRPr lang="es-CO" sz="1600" dirty="0">
            <a:solidFill>
              <a:schemeClr val="tx1"/>
            </a:solidFill>
          </a:endParaRPr>
        </a:p>
      </dgm:t>
    </dgm:pt>
    <dgm:pt modelId="{CCC3B739-6E39-4F48-BF2E-BF20BCA79A3E}" type="parTrans" cxnId="{44368E34-0B6B-458A-861B-672FF9B3E0BD}">
      <dgm:prSet/>
      <dgm:spPr/>
      <dgm:t>
        <a:bodyPr/>
        <a:lstStyle/>
        <a:p>
          <a:endParaRPr lang="es-CO" sz="1600">
            <a:solidFill>
              <a:schemeClr val="tx1"/>
            </a:solidFill>
          </a:endParaRPr>
        </a:p>
      </dgm:t>
    </dgm:pt>
    <dgm:pt modelId="{E9027A52-D986-4F03-92C5-BEDD07C0C304}" type="sibTrans" cxnId="{44368E34-0B6B-458A-861B-672FF9B3E0BD}">
      <dgm:prSet/>
      <dgm:spPr/>
      <dgm:t>
        <a:bodyPr/>
        <a:lstStyle/>
        <a:p>
          <a:endParaRPr lang="es-CO" sz="1600">
            <a:solidFill>
              <a:schemeClr val="tx1"/>
            </a:solidFill>
          </a:endParaRPr>
        </a:p>
      </dgm:t>
    </dgm:pt>
    <dgm:pt modelId="{8873DA21-90A5-44A1-837F-FE6EDB6415C4}">
      <dgm:prSet phldrT="[Texto]" custT="1"/>
      <dgm:spPr/>
      <dgm:t>
        <a:bodyPr/>
        <a:lstStyle/>
        <a:p>
          <a:pPr>
            <a:buClr>
              <a:schemeClr val="dk1"/>
            </a:buClr>
            <a:buSzPts val="2000"/>
            <a:buFont typeface="Arial"/>
            <a:buNone/>
          </a:pPr>
          <a:r>
            <a:rPr lang="es-MX" sz="1600" b="1" i="0" u="none" strike="noStrike" cap="none" dirty="0">
              <a:solidFill>
                <a:schemeClr val="tx1"/>
              </a:solidFill>
              <a:latin typeface="Arial" panose="020B0604020202020204" pitchFamily="34" charset="0"/>
              <a:ea typeface="Arial"/>
              <a:cs typeface="Arial" panose="020B0604020202020204" pitchFamily="34" charset="0"/>
              <a:sym typeface="Arial"/>
            </a:rPr>
            <a:t>2.</a:t>
          </a:r>
          <a:r>
            <a:rPr lang="es-MX" sz="1600" b="0" i="0" u="none" strike="noStrike" cap="none" dirty="0">
              <a:solidFill>
                <a:schemeClr val="tx1"/>
              </a:solidFill>
              <a:latin typeface="Arial" panose="020B0604020202020204" pitchFamily="34" charset="0"/>
              <a:ea typeface="Arial"/>
              <a:cs typeface="Arial" panose="020B0604020202020204" pitchFamily="34" charset="0"/>
              <a:sym typeface="Arial"/>
            </a:rPr>
            <a:t>La ropa contaminada debe mantenerse en recipientes cerrados.</a:t>
          </a:r>
          <a:endParaRPr lang="es-CO" sz="1600" dirty="0">
            <a:solidFill>
              <a:schemeClr val="tx1"/>
            </a:solidFill>
          </a:endParaRPr>
        </a:p>
      </dgm:t>
    </dgm:pt>
    <dgm:pt modelId="{4C3C84E2-3E7A-44A4-835A-FC63E66B24C0}" type="parTrans" cxnId="{0EA7DA5E-02D0-4CC1-A99C-D5C83C6F291E}">
      <dgm:prSet/>
      <dgm:spPr/>
      <dgm:t>
        <a:bodyPr/>
        <a:lstStyle/>
        <a:p>
          <a:endParaRPr lang="es-CO" sz="1600">
            <a:solidFill>
              <a:schemeClr val="tx1"/>
            </a:solidFill>
          </a:endParaRPr>
        </a:p>
      </dgm:t>
    </dgm:pt>
    <dgm:pt modelId="{DF09B574-AB24-4D27-99BC-F4B9D7DD0381}" type="sibTrans" cxnId="{0EA7DA5E-02D0-4CC1-A99C-D5C83C6F291E}">
      <dgm:prSet/>
      <dgm:spPr/>
      <dgm:t>
        <a:bodyPr/>
        <a:lstStyle/>
        <a:p>
          <a:endParaRPr lang="es-CO" sz="1600">
            <a:solidFill>
              <a:schemeClr val="tx1"/>
            </a:solidFill>
          </a:endParaRPr>
        </a:p>
      </dgm:t>
    </dgm:pt>
    <dgm:pt modelId="{D2484269-55BE-4F09-B805-7197E8E03889}">
      <dgm:prSet custT="1"/>
      <dgm:spPr/>
      <dgm:t>
        <a:bodyPr/>
        <a:lstStyle/>
        <a:p>
          <a:r>
            <a:rPr lang="es-MX" sz="1600" b="1" i="0" u="none" strike="noStrike" cap="none" dirty="0">
              <a:solidFill>
                <a:schemeClr val="tx1"/>
              </a:solidFill>
              <a:latin typeface="Arial" panose="020B0604020202020204" pitchFamily="34" charset="0"/>
              <a:ea typeface="Arial"/>
              <a:cs typeface="Arial" panose="020B0604020202020204" pitchFamily="34" charset="0"/>
              <a:sym typeface="Arial"/>
            </a:rPr>
            <a:t>3. </a:t>
          </a:r>
          <a:r>
            <a:rPr lang="es-MX" sz="1600" b="0" i="0" u="none" strike="noStrike" cap="none" dirty="0">
              <a:solidFill>
                <a:schemeClr val="tx1"/>
              </a:solidFill>
              <a:latin typeface="Arial" panose="020B0604020202020204" pitchFamily="34" charset="0"/>
              <a:ea typeface="Arial"/>
              <a:cs typeface="Arial" panose="020B0604020202020204" pitchFamily="34" charset="0"/>
              <a:sym typeface="Arial"/>
            </a:rPr>
            <a:t>Informar al personal de lavandería sobre los peligros del contaminante.</a:t>
          </a:r>
          <a:endParaRPr lang="es-MX" sz="1600" dirty="0">
            <a:solidFill>
              <a:schemeClr val="tx1"/>
            </a:solidFill>
            <a:latin typeface="Arial" panose="020B0604020202020204" pitchFamily="34" charset="0"/>
            <a:cs typeface="Arial" panose="020B0604020202020204" pitchFamily="34" charset="0"/>
          </a:endParaRPr>
        </a:p>
      </dgm:t>
    </dgm:pt>
    <dgm:pt modelId="{A73CF21B-8D8E-423E-BD5A-059E6C68FE50}" type="parTrans" cxnId="{C1DEB139-428D-4BF1-B803-A6ACF3E4F3DB}">
      <dgm:prSet/>
      <dgm:spPr/>
      <dgm:t>
        <a:bodyPr/>
        <a:lstStyle/>
        <a:p>
          <a:endParaRPr lang="es-CO" sz="1600">
            <a:solidFill>
              <a:schemeClr val="tx1"/>
            </a:solidFill>
          </a:endParaRPr>
        </a:p>
      </dgm:t>
    </dgm:pt>
    <dgm:pt modelId="{FBA79153-9054-4EE7-9DD5-EB9C51AC34DD}" type="sibTrans" cxnId="{C1DEB139-428D-4BF1-B803-A6ACF3E4F3DB}">
      <dgm:prSet/>
      <dgm:spPr/>
      <dgm:t>
        <a:bodyPr/>
        <a:lstStyle/>
        <a:p>
          <a:endParaRPr lang="es-CO" sz="1600">
            <a:solidFill>
              <a:schemeClr val="tx1"/>
            </a:solidFill>
          </a:endParaRPr>
        </a:p>
      </dgm:t>
    </dgm:pt>
    <dgm:pt modelId="{B32DF8ED-E2A5-4105-A73A-ECA2BDB402F4}">
      <dgm:prSet custT="1"/>
      <dgm:spPr/>
      <dgm:t>
        <a:bodyPr/>
        <a:lstStyle/>
        <a:p>
          <a:r>
            <a:rPr lang="es-MX" sz="1600" b="1" i="0" u="none" strike="noStrike" cap="none">
              <a:solidFill>
                <a:schemeClr val="tx1"/>
              </a:solidFill>
              <a:latin typeface="Arial" panose="020B0604020202020204" pitchFamily="34" charset="0"/>
              <a:ea typeface="Arial"/>
              <a:cs typeface="Arial" panose="020B0604020202020204" pitchFamily="34" charset="0"/>
              <a:sym typeface="Arial"/>
            </a:rPr>
            <a:t>4. </a:t>
          </a:r>
          <a:r>
            <a:rPr lang="es-MX" sz="1600" b="0" i="0" u="none" strike="noStrike" cap="none">
              <a:solidFill>
                <a:schemeClr val="tx1"/>
              </a:solidFill>
              <a:latin typeface="Arial" panose="020B0604020202020204" pitchFamily="34" charset="0"/>
              <a:ea typeface="Arial"/>
              <a:cs typeface="Arial" panose="020B0604020202020204" pitchFamily="34" charset="0"/>
              <a:sym typeface="Arial"/>
            </a:rPr>
            <a:t>No comer, beber ni fumar en las áreas de trabajo.</a:t>
          </a:r>
          <a:endParaRPr lang="en-US" sz="1600" dirty="0">
            <a:solidFill>
              <a:schemeClr val="tx1"/>
            </a:solidFill>
            <a:latin typeface="Arial" panose="020B0604020202020204" pitchFamily="34" charset="0"/>
            <a:cs typeface="Arial" panose="020B0604020202020204" pitchFamily="34" charset="0"/>
          </a:endParaRPr>
        </a:p>
      </dgm:t>
    </dgm:pt>
    <dgm:pt modelId="{CEF80808-FB40-44E5-AEDD-7B00748E2014}" type="parTrans" cxnId="{C1AB0830-B1AA-4892-96A0-21A6BC5068EA}">
      <dgm:prSet/>
      <dgm:spPr/>
      <dgm:t>
        <a:bodyPr/>
        <a:lstStyle/>
        <a:p>
          <a:endParaRPr lang="es-CO" sz="1600">
            <a:solidFill>
              <a:schemeClr val="tx1"/>
            </a:solidFill>
          </a:endParaRPr>
        </a:p>
      </dgm:t>
    </dgm:pt>
    <dgm:pt modelId="{76AD01FB-0718-4FF0-AB9F-0E10D54E019A}" type="sibTrans" cxnId="{C1AB0830-B1AA-4892-96A0-21A6BC5068EA}">
      <dgm:prSet/>
      <dgm:spPr/>
      <dgm:t>
        <a:bodyPr/>
        <a:lstStyle/>
        <a:p>
          <a:endParaRPr lang="es-CO" sz="1600">
            <a:solidFill>
              <a:schemeClr val="tx1"/>
            </a:solidFill>
          </a:endParaRPr>
        </a:p>
      </dgm:t>
    </dgm:pt>
    <dgm:pt modelId="{8472CE57-12A2-49A0-99E3-69132442DB73}">
      <dgm:prSet custT="1"/>
      <dgm:spPr/>
      <dgm:t>
        <a:bodyPr/>
        <a:lstStyle/>
        <a:p>
          <a:r>
            <a:rPr lang="es-MX" sz="1600" b="1" i="0" u="none" strike="noStrike" cap="none" dirty="0">
              <a:solidFill>
                <a:schemeClr val="tx1"/>
              </a:solidFill>
              <a:latin typeface="Arial" panose="020B0604020202020204" pitchFamily="34" charset="0"/>
              <a:ea typeface="Arial"/>
              <a:cs typeface="Arial" panose="020B0604020202020204" pitchFamily="34" charset="0"/>
              <a:sym typeface="Arial"/>
            </a:rPr>
            <a:t>5. </a:t>
          </a:r>
          <a:r>
            <a:rPr lang="es-MX" sz="1600" b="0" i="0" u="none" strike="noStrike" cap="none" dirty="0">
              <a:solidFill>
                <a:schemeClr val="tx1"/>
              </a:solidFill>
              <a:latin typeface="Arial" panose="020B0604020202020204" pitchFamily="34" charset="0"/>
              <a:ea typeface="Arial"/>
              <a:cs typeface="Arial" panose="020B0604020202020204" pitchFamily="34" charset="0"/>
              <a:sym typeface="Arial"/>
            </a:rPr>
            <a:t>Señalizar adecuadamente los productos químicos y las áreas donde se manipulen y almacenen.</a:t>
          </a:r>
          <a:endParaRPr lang="es-MX" sz="1600" dirty="0">
            <a:solidFill>
              <a:schemeClr val="tx1"/>
            </a:solidFill>
            <a:latin typeface="Arial" panose="020B0604020202020204" pitchFamily="34" charset="0"/>
            <a:cs typeface="Arial" panose="020B0604020202020204" pitchFamily="34" charset="0"/>
          </a:endParaRPr>
        </a:p>
      </dgm:t>
    </dgm:pt>
    <dgm:pt modelId="{A3853A9E-4EFD-4C8C-A64C-335AD9355F7B}" type="parTrans" cxnId="{685A4F3C-6BF7-4E7E-8356-FDE777DE5C52}">
      <dgm:prSet/>
      <dgm:spPr/>
      <dgm:t>
        <a:bodyPr/>
        <a:lstStyle/>
        <a:p>
          <a:endParaRPr lang="es-CO" sz="1600">
            <a:solidFill>
              <a:schemeClr val="tx1"/>
            </a:solidFill>
          </a:endParaRPr>
        </a:p>
      </dgm:t>
    </dgm:pt>
    <dgm:pt modelId="{63557062-F6D3-455A-98A3-29CB481C90A1}" type="sibTrans" cxnId="{685A4F3C-6BF7-4E7E-8356-FDE777DE5C52}">
      <dgm:prSet/>
      <dgm:spPr/>
      <dgm:t>
        <a:bodyPr/>
        <a:lstStyle/>
        <a:p>
          <a:endParaRPr lang="es-CO" sz="1600">
            <a:solidFill>
              <a:schemeClr val="tx1"/>
            </a:solidFill>
          </a:endParaRPr>
        </a:p>
      </dgm:t>
    </dgm:pt>
    <dgm:pt modelId="{562FA1A1-7AC9-4F40-A529-536CA8FEB212}">
      <dgm:prSet custT="1"/>
      <dgm:spPr/>
      <dgm:t>
        <a:bodyPr/>
        <a:lstStyle/>
        <a:p>
          <a:r>
            <a:rPr lang="es-MX" sz="1600" b="1" i="0" u="none" strike="noStrike" cap="none">
              <a:solidFill>
                <a:schemeClr val="tx1"/>
              </a:solidFill>
              <a:latin typeface="Arial" panose="020B0604020202020204" pitchFamily="34" charset="0"/>
              <a:ea typeface="Arial"/>
              <a:cs typeface="Arial" panose="020B0604020202020204" pitchFamily="34" charset="0"/>
              <a:sym typeface="Arial"/>
            </a:rPr>
            <a:t>6.</a:t>
          </a:r>
          <a:r>
            <a:rPr lang="es-MX" sz="1600" b="0" i="0" u="none" strike="noStrike" cap="none">
              <a:solidFill>
                <a:schemeClr val="tx1"/>
              </a:solidFill>
              <a:latin typeface="Arial" panose="020B0604020202020204" pitchFamily="34" charset="0"/>
              <a:ea typeface="Arial"/>
              <a:cs typeface="Arial" panose="020B0604020202020204" pitchFamily="34" charset="0"/>
              <a:sym typeface="Arial"/>
            </a:rPr>
            <a:t>Utilizar los elementos de protección personal. </a:t>
          </a:r>
          <a:endParaRPr lang="en-US" sz="1600" dirty="0">
            <a:solidFill>
              <a:schemeClr val="tx1"/>
            </a:solidFill>
            <a:latin typeface="Arial" panose="020B0604020202020204" pitchFamily="34" charset="0"/>
            <a:cs typeface="Arial" panose="020B0604020202020204" pitchFamily="34" charset="0"/>
          </a:endParaRPr>
        </a:p>
      </dgm:t>
    </dgm:pt>
    <dgm:pt modelId="{3C6B85CD-3A56-4576-98C4-283061E874F4}" type="parTrans" cxnId="{C983F90F-B12C-4E4F-9047-11B5202FCF90}">
      <dgm:prSet/>
      <dgm:spPr/>
      <dgm:t>
        <a:bodyPr/>
        <a:lstStyle/>
        <a:p>
          <a:endParaRPr lang="es-CO" sz="1600">
            <a:solidFill>
              <a:schemeClr val="tx1"/>
            </a:solidFill>
          </a:endParaRPr>
        </a:p>
      </dgm:t>
    </dgm:pt>
    <dgm:pt modelId="{7BC33FE9-7AA1-4503-86A7-A59785930EA5}" type="sibTrans" cxnId="{C983F90F-B12C-4E4F-9047-11B5202FCF90}">
      <dgm:prSet/>
      <dgm:spPr/>
      <dgm:t>
        <a:bodyPr/>
        <a:lstStyle/>
        <a:p>
          <a:endParaRPr lang="es-CO" sz="1600">
            <a:solidFill>
              <a:schemeClr val="tx1"/>
            </a:solidFill>
          </a:endParaRPr>
        </a:p>
      </dgm:t>
    </dgm:pt>
    <dgm:pt modelId="{E059645A-AB9C-4559-9E20-657A11FECC6D}">
      <dgm:prSet custT="1"/>
      <dgm:spPr/>
      <dgm:t>
        <a:bodyPr/>
        <a:lstStyle/>
        <a:p>
          <a:pPr>
            <a:buClr>
              <a:schemeClr val="dk1"/>
            </a:buClr>
            <a:buSzPts val="2000"/>
            <a:buFont typeface="Arial"/>
            <a:buNone/>
          </a:pPr>
          <a:r>
            <a:rPr lang="es-MX" sz="1600" b="1" i="0" u="none" strike="noStrike" cap="none" dirty="0">
              <a:solidFill>
                <a:schemeClr val="tx1"/>
              </a:solidFill>
              <a:latin typeface="Arial" panose="020B0604020202020204" pitchFamily="34" charset="0"/>
              <a:ea typeface="Arial"/>
              <a:cs typeface="Arial" panose="020B0604020202020204" pitchFamily="34" charset="0"/>
              <a:sym typeface="Arial"/>
            </a:rPr>
            <a:t>7.</a:t>
          </a:r>
          <a:r>
            <a:rPr lang="es-MX" sz="1600" b="0" i="0" u="none" strike="noStrike" cap="none" dirty="0">
              <a:solidFill>
                <a:schemeClr val="tx1"/>
              </a:solidFill>
              <a:latin typeface="Arial" panose="020B0604020202020204" pitchFamily="34" charset="0"/>
              <a:ea typeface="Arial"/>
              <a:cs typeface="Arial" panose="020B0604020202020204" pitchFamily="34" charset="0"/>
              <a:sym typeface="Arial"/>
            </a:rPr>
            <a:t>Mantener despejadas las áreas de tránsito</a:t>
          </a:r>
          <a:endParaRPr lang="en-US" sz="1600" dirty="0">
            <a:solidFill>
              <a:schemeClr val="tx1"/>
            </a:solidFill>
            <a:latin typeface="Arial" panose="020B0604020202020204" pitchFamily="34" charset="0"/>
            <a:cs typeface="Arial" panose="020B0604020202020204" pitchFamily="34" charset="0"/>
          </a:endParaRPr>
        </a:p>
      </dgm:t>
    </dgm:pt>
    <dgm:pt modelId="{981BE3B4-C3CF-431C-A19C-7AABDDB262A6}" type="parTrans" cxnId="{0A1C3859-D8FF-44BC-B200-ECB81F832DB3}">
      <dgm:prSet/>
      <dgm:spPr/>
      <dgm:t>
        <a:bodyPr/>
        <a:lstStyle/>
        <a:p>
          <a:endParaRPr lang="es-CO" sz="1600">
            <a:solidFill>
              <a:schemeClr val="tx1"/>
            </a:solidFill>
          </a:endParaRPr>
        </a:p>
      </dgm:t>
    </dgm:pt>
    <dgm:pt modelId="{6A3BFC8D-7D4A-44AF-ABDC-1BF1CA411A93}" type="sibTrans" cxnId="{0A1C3859-D8FF-44BC-B200-ECB81F832DB3}">
      <dgm:prSet/>
      <dgm:spPr/>
      <dgm:t>
        <a:bodyPr/>
        <a:lstStyle/>
        <a:p>
          <a:endParaRPr lang="es-CO" sz="1600">
            <a:solidFill>
              <a:schemeClr val="tx1"/>
            </a:solidFill>
          </a:endParaRPr>
        </a:p>
      </dgm:t>
    </dgm:pt>
    <dgm:pt modelId="{7A3640E7-AA9D-4D33-92B2-5D5AC31DDF14}" type="pres">
      <dgm:prSet presAssocID="{087D8842-B308-48F4-B743-B949C2ED361B}" presName="Name0" presStyleCnt="0">
        <dgm:presLayoutVars>
          <dgm:chMax val="7"/>
          <dgm:chPref val="7"/>
          <dgm:dir/>
        </dgm:presLayoutVars>
      </dgm:prSet>
      <dgm:spPr/>
    </dgm:pt>
    <dgm:pt modelId="{516FBF77-A149-4B26-9289-AA3C4190FF85}" type="pres">
      <dgm:prSet presAssocID="{087D8842-B308-48F4-B743-B949C2ED361B}" presName="Name1" presStyleCnt="0"/>
      <dgm:spPr/>
    </dgm:pt>
    <dgm:pt modelId="{A86EB534-0CB5-497B-8205-B2517EDF803A}" type="pres">
      <dgm:prSet presAssocID="{087D8842-B308-48F4-B743-B949C2ED361B}" presName="cycle" presStyleCnt="0"/>
      <dgm:spPr/>
    </dgm:pt>
    <dgm:pt modelId="{738BEBE5-BDE0-4DD4-B5D4-AE76FDEDBAD5}" type="pres">
      <dgm:prSet presAssocID="{087D8842-B308-48F4-B743-B949C2ED361B}" presName="srcNode" presStyleLbl="node1" presStyleIdx="0" presStyleCnt="7"/>
      <dgm:spPr/>
    </dgm:pt>
    <dgm:pt modelId="{9D4F78A3-FBA7-4941-9F02-39D40CC417FB}" type="pres">
      <dgm:prSet presAssocID="{087D8842-B308-48F4-B743-B949C2ED361B}" presName="conn" presStyleLbl="parChTrans1D2" presStyleIdx="0" presStyleCnt="1"/>
      <dgm:spPr/>
    </dgm:pt>
    <dgm:pt modelId="{8BE97B92-AE3D-4097-89FD-1618BB69A8D3}" type="pres">
      <dgm:prSet presAssocID="{087D8842-B308-48F4-B743-B949C2ED361B}" presName="extraNode" presStyleLbl="node1" presStyleIdx="0" presStyleCnt="7"/>
      <dgm:spPr/>
    </dgm:pt>
    <dgm:pt modelId="{C66B9826-D052-484D-ABD7-F0431B4F888F}" type="pres">
      <dgm:prSet presAssocID="{087D8842-B308-48F4-B743-B949C2ED361B}" presName="dstNode" presStyleLbl="node1" presStyleIdx="0" presStyleCnt="7"/>
      <dgm:spPr/>
    </dgm:pt>
    <dgm:pt modelId="{BBDA885B-559E-4A04-BEC0-A2DCEBA84CF9}" type="pres">
      <dgm:prSet presAssocID="{DB203533-7AB7-42A6-ACE8-9FF89D84EFD8}" presName="text_1" presStyleLbl="node1" presStyleIdx="0" presStyleCnt="7" custLinFactNeighborX="1489">
        <dgm:presLayoutVars>
          <dgm:bulletEnabled val="1"/>
        </dgm:presLayoutVars>
      </dgm:prSet>
      <dgm:spPr/>
    </dgm:pt>
    <dgm:pt modelId="{885D673E-E6E7-48DB-B6B6-BB1655D8A5BB}" type="pres">
      <dgm:prSet presAssocID="{DB203533-7AB7-42A6-ACE8-9FF89D84EFD8}" presName="accent_1" presStyleCnt="0"/>
      <dgm:spPr/>
    </dgm:pt>
    <dgm:pt modelId="{330283D1-58B9-4C53-93E4-7FE4261EEF32}" type="pres">
      <dgm:prSet presAssocID="{DB203533-7AB7-42A6-ACE8-9FF89D84EFD8}" presName="accentRepeatNode" presStyleLbl="solidFgAcc1" presStyleIdx="0" presStyleCnt="7"/>
      <dgm:spPr/>
    </dgm:pt>
    <dgm:pt modelId="{6909CCCA-26F7-4CCD-ABB8-F57698CB5718}" type="pres">
      <dgm:prSet presAssocID="{8873DA21-90A5-44A1-837F-FE6EDB6415C4}" presName="text_2" presStyleLbl="node1" presStyleIdx="1" presStyleCnt="7">
        <dgm:presLayoutVars>
          <dgm:bulletEnabled val="1"/>
        </dgm:presLayoutVars>
      </dgm:prSet>
      <dgm:spPr/>
    </dgm:pt>
    <dgm:pt modelId="{76E6257B-22A1-4172-B041-0A927F8479BF}" type="pres">
      <dgm:prSet presAssocID="{8873DA21-90A5-44A1-837F-FE6EDB6415C4}" presName="accent_2" presStyleCnt="0"/>
      <dgm:spPr/>
    </dgm:pt>
    <dgm:pt modelId="{F65CFC38-0600-44B8-905B-4DDBA18320F4}" type="pres">
      <dgm:prSet presAssocID="{8873DA21-90A5-44A1-837F-FE6EDB6415C4}" presName="accentRepeatNode" presStyleLbl="solidFgAcc1" presStyleIdx="1" presStyleCnt="7"/>
      <dgm:spPr/>
    </dgm:pt>
    <dgm:pt modelId="{776492EA-4765-4F37-BF22-A3D7F0E78A6B}" type="pres">
      <dgm:prSet presAssocID="{D2484269-55BE-4F09-B805-7197E8E03889}" presName="text_3" presStyleLbl="node1" presStyleIdx="2" presStyleCnt="7" custScaleY="119329">
        <dgm:presLayoutVars>
          <dgm:bulletEnabled val="1"/>
        </dgm:presLayoutVars>
      </dgm:prSet>
      <dgm:spPr/>
    </dgm:pt>
    <dgm:pt modelId="{80C2E457-233C-4C37-92F6-5AF1F75D684B}" type="pres">
      <dgm:prSet presAssocID="{D2484269-55BE-4F09-B805-7197E8E03889}" presName="accent_3" presStyleCnt="0"/>
      <dgm:spPr/>
    </dgm:pt>
    <dgm:pt modelId="{C2BCE198-FC1B-4943-B11B-4F862DE0F0D6}" type="pres">
      <dgm:prSet presAssocID="{D2484269-55BE-4F09-B805-7197E8E03889}" presName="accentRepeatNode" presStyleLbl="solidFgAcc1" presStyleIdx="2" presStyleCnt="7"/>
      <dgm:spPr/>
    </dgm:pt>
    <dgm:pt modelId="{6873D6E8-40E6-4533-8DD1-A0FC36AA2A95}" type="pres">
      <dgm:prSet presAssocID="{B32DF8ED-E2A5-4105-A73A-ECA2BDB402F4}" presName="text_4" presStyleLbl="node1" presStyleIdx="3" presStyleCnt="7">
        <dgm:presLayoutVars>
          <dgm:bulletEnabled val="1"/>
        </dgm:presLayoutVars>
      </dgm:prSet>
      <dgm:spPr/>
    </dgm:pt>
    <dgm:pt modelId="{4FE2432E-DE62-4226-8530-8C389B192C5E}" type="pres">
      <dgm:prSet presAssocID="{B32DF8ED-E2A5-4105-A73A-ECA2BDB402F4}" presName="accent_4" presStyleCnt="0"/>
      <dgm:spPr/>
    </dgm:pt>
    <dgm:pt modelId="{C2BE4984-7C1D-4830-93FE-3839D9E44B39}" type="pres">
      <dgm:prSet presAssocID="{B32DF8ED-E2A5-4105-A73A-ECA2BDB402F4}" presName="accentRepeatNode" presStyleLbl="solidFgAcc1" presStyleIdx="3" presStyleCnt="7"/>
      <dgm:spPr/>
    </dgm:pt>
    <dgm:pt modelId="{9C9639FB-E3A2-4DC9-ACC7-D908B8C8D1FE}" type="pres">
      <dgm:prSet presAssocID="{8472CE57-12A2-49A0-99E3-69132442DB73}" presName="text_5" presStyleLbl="node1" presStyleIdx="4" presStyleCnt="7" custScaleY="111551">
        <dgm:presLayoutVars>
          <dgm:bulletEnabled val="1"/>
        </dgm:presLayoutVars>
      </dgm:prSet>
      <dgm:spPr/>
    </dgm:pt>
    <dgm:pt modelId="{85143F88-226E-46AB-8E91-ECD4C08C4228}" type="pres">
      <dgm:prSet presAssocID="{8472CE57-12A2-49A0-99E3-69132442DB73}" presName="accent_5" presStyleCnt="0"/>
      <dgm:spPr/>
    </dgm:pt>
    <dgm:pt modelId="{1A956066-19D6-4447-8319-128B9D080ADD}" type="pres">
      <dgm:prSet presAssocID="{8472CE57-12A2-49A0-99E3-69132442DB73}" presName="accentRepeatNode" presStyleLbl="solidFgAcc1" presStyleIdx="4" presStyleCnt="7"/>
      <dgm:spPr/>
    </dgm:pt>
    <dgm:pt modelId="{48E1F529-9603-450C-9035-03869AB4EC7D}" type="pres">
      <dgm:prSet presAssocID="{562FA1A1-7AC9-4F40-A529-536CA8FEB212}" presName="text_6" presStyleLbl="node1" presStyleIdx="5" presStyleCnt="7">
        <dgm:presLayoutVars>
          <dgm:bulletEnabled val="1"/>
        </dgm:presLayoutVars>
      </dgm:prSet>
      <dgm:spPr/>
    </dgm:pt>
    <dgm:pt modelId="{80E6CDE0-1467-4096-AFA9-92D14AFEA640}" type="pres">
      <dgm:prSet presAssocID="{562FA1A1-7AC9-4F40-A529-536CA8FEB212}" presName="accent_6" presStyleCnt="0"/>
      <dgm:spPr/>
    </dgm:pt>
    <dgm:pt modelId="{AA2D30C9-8D60-4197-BB3F-0B995C0ABC24}" type="pres">
      <dgm:prSet presAssocID="{562FA1A1-7AC9-4F40-A529-536CA8FEB212}" presName="accentRepeatNode" presStyleLbl="solidFgAcc1" presStyleIdx="5" presStyleCnt="7"/>
      <dgm:spPr/>
    </dgm:pt>
    <dgm:pt modelId="{F1C74FA1-48BD-43F6-B45A-3C5B7471C1DB}" type="pres">
      <dgm:prSet presAssocID="{E059645A-AB9C-4559-9E20-657A11FECC6D}" presName="text_7" presStyleLbl="node1" presStyleIdx="6" presStyleCnt="7">
        <dgm:presLayoutVars>
          <dgm:bulletEnabled val="1"/>
        </dgm:presLayoutVars>
      </dgm:prSet>
      <dgm:spPr/>
    </dgm:pt>
    <dgm:pt modelId="{798D2ED6-CF1D-4F57-825C-E693D363DDB1}" type="pres">
      <dgm:prSet presAssocID="{E059645A-AB9C-4559-9E20-657A11FECC6D}" presName="accent_7" presStyleCnt="0"/>
      <dgm:spPr/>
    </dgm:pt>
    <dgm:pt modelId="{DD38C568-EE30-4E40-94D3-C76BB4657568}" type="pres">
      <dgm:prSet presAssocID="{E059645A-AB9C-4559-9E20-657A11FECC6D}" presName="accentRepeatNode" presStyleLbl="solidFgAcc1" presStyleIdx="6" presStyleCnt="7"/>
      <dgm:spPr/>
    </dgm:pt>
  </dgm:ptLst>
  <dgm:cxnLst>
    <dgm:cxn modelId="{C983F90F-B12C-4E4F-9047-11B5202FCF90}" srcId="{087D8842-B308-48F4-B743-B949C2ED361B}" destId="{562FA1A1-7AC9-4F40-A529-536CA8FEB212}" srcOrd="5" destOrd="0" parTransId="{3C6B85CD-3A56-4576-98C4-283061E874F4}" sibTransId="{7BC33FE9-7AA1-4503-86A7-A59785930EA5}"/>
    <dgm:cxn modelId="{EF7DE714-CCD0-471E-88F7-DA174F93A049}" type="presOf" srcId="{DB203533-7AB7-42A6-ACE8-9FF89D84EFD8}" destId="{BBDA885B-559E-4A04-BEC0-A2DCEBA84CF9}" srcOrd="0" destOrd="0" presId="urn:microsoft.com/office/officeart/2008/layout/VerticalCurvedList"/>
    <dgm:cxn modelId="{C1AB0830-B1AA-4892-96A0-21A6BC5068EA}" srcId="{087D8842-B308-48F4-B743-B949C2ED361B}" destId="{B32DF8ED-E2A5-4105-A73A-ECA2BDB402F4}" srcOrd="3" destOrd="0" parTransId="{CEF80808-FB40-44E5-AEDD-7B00748E2014}" sibTransId="{76AD01FB-0718-4FF0-AB9F-0E10D54E019A}"/>
    <dgm:cxn modelId="{44368E34-0B6B-458A-861B-672FF9B3E0BD}" srcId="{087D8842-B308-48F4-B743-B949C2ED361B}" destId="{DB203533-7AB7-42A6-ACE8-9FF89D84EFD8}" srcOrd="0" destOrd="0" parTransId="{CCC3B739-6E39-4F48-BF2E-BF20BCA79A3E}" sibTransId="{E9027A52-D986-4F03-92C5-BEDD07C0C304}"/>
    <dgm:cxn modelId="{C1DEB139-428D-4BF1-B803-A6ACF3E4F3DB}" srcId="{087D8842-B308-48F4-B743-B949C2ED361B}" destId="{D2484269-55BE-4F09-B805-7197E8E03889}" srcOrd="2" destOrd="0" parTransId="{A73CF21B-8D8E-423E-BD5A-059E6C68FE50}" sibTransId="{FBA79153-9054-4EE7-9DD5-EB9C51AC34DD}"/>
    <dgm:cxn modelId="{685A4F3C-6BF7-4E7E-8356-FDE777DE5C52}" srcId="{087D8842-B308-48F4-B743-B949C2ED361B}" destId="{8472CE57-12A2-49A0-99E3-69132442DB73}" srcOrd="4" destOrd="0" parTransId="{A3853A9E-4EFD-4C8C-A64C-335AD9355F7B}" sibTransId="{63557062-F6D3-455A-98A3-29CB481C90A1}"/>
    <dgm:cxn modelId="{D8E5F548-9AA5-47D9-B54A-F0554FC7DC4F}" type="presOf" srcId="{E059645A-AB9C-4559-9E20-657A11FECC6D}" destId="{F1C74FA1-48BD-43F6-B45A-3C5B7471C1DB}" srcOrd="0" destOrd="0" presId="urn:microsoft.com/office/officeart/2008/layout/VerticalCurvedList"/>
    <dgm:cxn modelId="{0A1C3859-D8FF-44BC-B200-ECB81F832DB3}" srcId="{087D8842-B308-48F4-B743-B949C2ED361B}" destId="{E059645A-AB9C-4559-9E20-657A11FECC6D}" srcOrd="6" destOrd="0" parTransId="{981BE3B4-C3CF-431C-A19C-7AABDDB262A6}" sibTransId="{6A3BFC8D-7D4A-44AF-ABDC-1BF1CA411A93}"/>
    <dgm:cxn modelId="{0EA7DA5E-02D0-4CC1-A99C-D5C83C6F291E}" srcId="{087D8842-B308-48F4-B743-B949C2ED361B}" destId="{8873DA21-90A5-44A1-837F-FE6EDB6415C4}" srcOrd="1" destOrd="0" parTransId="{4C3C84E2-3E7A-44A4-835A-FC63E66B24C0}" sibTransId="{DF09B574-AB24-4D27-99BC-F4B9D7DD0381}"/>
    <dgm:cxn modelId="{47EBCC61-B6B2-419F-B111-A08AE21BD1C9}" type="presOf" srcId="{087D8842-B308-48F4-B743-B949C2ED361B}" destId="{7A3640E7-AA9D-4D33-92B2-5D5AC31DDF14}" srcOrd="0" destOrd="0" presId="urn:microsoft.com/office/officeart/2008/layout/VerticalCurvedList"/>
    <dgm:cxn modelId="{2E703A79-2761-4189-8F34-10225E175474}" type="presOf" srcId="{8873DA21-90A5-44A1-837F-FE6EDB6415C4}" destId="{6909CCCA-26F7-4CCD-ABB8-F57698CB5718}" srcOrd="0" destOrd="0" presId="urn:microsoft.com/office/officeart/2008/layout/VerticalCurvedList"/>
    <dgm:cxn modelId="{2508888A-D827-439F-828B-6B26EB1D731C}" type="presOf" srcId="{B32DF8ED-E2A5-4105-A73A-ECA2BDB402F4}" destId="{6873D6E8-40E6-4533-8DD1-A0FC36AA2A95}" srcOrd="0" destOrd="0" presId="urn:microsoft.com/office/officeart/2008/layout/VerticalCurvedList"/>
    <dgm:cxn modelId="{295CD896-7F92-4456-9D3E-A9BE36C7BF9C}" type="presOf" srcId="{8472CE57-12A2-49A0-99E3-69132442DB73}" destId="{9C9639FB-E3A2-4DC9-ACC7-D908B8C8D1FE}" srcOrd="0" destOrd="0" presId="urn:microsoft.com/office/officeart/2008/layout/VerticalCurvedList"/>
    <dgm:cxn modelId="{2FACA4CE-34F5-4807-9439-884B5597DE4E}" type="presOf" srcId="{562FA1A1-7AC9-4F40-A529-536CA8FEB212}" destId="{48E1F529-9603-450C-9035-03869AB4EC7D}" srcOrd="0" destOrd="0" presId="urn:microsoft.com/office/officeart/2008/layout/VerticalCurvedList"/>
    <dgm:cxn modelId="{C2EE9AD2-1ED7-4427-8237-5FE0DE143F5D}" type="presOf" srcId="{D2484269-55BE-4F09-B805-7197E8E03889}" destId="{776492EA-4765-4F37-BF22-A3D7F0E78A6B}" srcOrd="0" destOrd="0" presId="urn:microsoft.com/office/officeart/2008/layout/VerticalCurvedList"/>
    <dgm:cxn modelId="{1A86A5F8-9A8A-4FCE-BC9E-63D3B33459D2}" type="presOf" srcId="{E9027A52-D986-4F03-92C5-BEDD07C0C304}" destId="{9D4F78A3-FBA7-4941-9F02-39D40CC417FB}" srcOrd="0" destOrd="0" presId="urn:microsoft.com/office/officeart/2008/layout/VerticalCurvedList"/>
    <dgm:cxn modelId="{67AB0FD6-A7AC-4310-A3DE-E9F332994DB2}" type="presParOf" srcId="{7A3640E7-AA9D-4D33-92B2-5D5AC31DDF14}" destId="{516FBF77-A149-4B26-9289-AA3C4190FF85}" srcOrd="0" destOrd="0" presId="urn:microsoft.com/office/officeart/2008/layout/VerticalCurvedList"/>
    <dgm:cxn modelId="{F591720C-5B1C-46DB-90D7-D37988A40E4F}" type="presParOf" srcId="{516FBF77-A149-4B26-9289-AA3C4190FF85}" destId="{A86EB534-0CB5-497B-8205-B2517EDF803A}" srcOrd="0" destOrd="0" presId="urn:microsoft.com/office/officeart/2008/layout/VerticalCurvedList"/>
    <dgm:cxn modelId="{12DB485F-4DD9-4CFE-B36D-E3FB89829896}" type="presParOf" srcId="{A86EB534-0CB5-497B-8205-B2517EDF803A}" destId="{738BEBE5-BDE0-4DD4-B5D4-AE76FDEDBAD5}" srcOrd="0" destOrd="0" presId="urn:microsoft.com/office/officeart/2008/layout/VerticalCurvedList"/>
    <dgm:cxn modelId="{981C8A0D-41DF-4E55-B94D-E95FFFCA6F05}" type="presParOf" srcId="{A86EB534-0CB5-497B-8205-B2517EDF803A}" destId="{9D4F78A3-FBA7-4941-9F02-39D40CC417FB}" srcOrd="1" destOrd="0" presId="urn:microsoft.com/office/officeart/2008/layout/VerticalCurvedList"/>
    <dgm:cxn modelId="{DBF72D72-A104-4C5F-93FE-56C357F31242}" type="presParOf" srcId="{A86EB534-0CB5-497B-8205-B2517EDF803A}" destId="{8BE97B92-AE3D-4097-89FD-1618BB69A8D3}" srcOrd="2" destOrd="0" presId="urn:microsoft.com/office/officeart/2008/layout/VerticalCurvedList"/>
    <dgm:cxn modelId="{B0C71955-DF93-4175-9B5E-C812E0D03851}" type="presParOf" srcId="{A86EB534-0CB5-497B-8205-B2517EDF803A}" destId="{C66B9826-D052-484D-ABD7-F0431B4F888F}" srcOrd="3" destOrd="0" presId="urn:microsoft.com/office/officeart/2008/layout/VerticalCurvedList"/>
    <dgm:cxn modelId="{D21B3E68-34CB-48D2-8161-2E0BECF8DB0E}" type="presParOf" srcId="{516FBF77-A149-4B26-9289-AA3C4190FF85}" destId="{BBDA885B-559E-4A04-BEC0-A2DCEBA84CF9}" srcOrd="1" destOrd="0" presId="urn:microsoft.com/office/officeart/2008/layout/VerticalCurvedList"/>
    <dgm:cxn modelId="{62EB3BD0-A288-4B13-A724-8BBF63D44406}" type="presParOf" srcId="{516FBF77-A149-4B26-9289-AA3C4190FF85}" destId="{885D673E-E6E7-48DB-B6B6-BB1655D8A5BB}" srcOrd="2" destOrd="0" presId="urn:microsoft.com/office/officeart/2008/layout/VerticalCurvedList"/>
    <dgm:cxn modelId="{FB67DF32-5EB9-41A7-A821-981B506F96A1}" type="presParOf" srcId="{885D673E-E6E7-48DB-B6B6-BB1655D8A5BB}" destId="{330283D1-58B9-4C53-93E4-7FE4261EEF32}" srcOrd="0" destOrd="0" presId="urn:microsoft.com/office/officeart/2008/layout/VerticalCurvedList"/>
    <dgm:cxn modelId="{5EEFF060-C923-4B78-9D3A-2649BA01D014}" type="presParOf" srcId="{516FBF77-A149-4B26-9289-AA3C4190FF85}" destId="{6909CCCA-26F7-4CCD-ABB8-F57698CB5718}" srcOrd="3" destOrd="0" presId="urn:microsoft.com/office/officeart/2008/layout/VerticalCurvedList"/>
    <dgm:cxn modelId="{B795DF0F-FD71-4E26-A989-D30A506B83D9}" type="presParOf" srcId="{516FBF77-A149-4B26-9289-AA3C4190FF85}" destId="{76E6257B-22A1-4172-B041-0A927F8479BF}" srcOrd="4" destOrd="0" presId="urn:microsoft.com/office/officeart/2008/layout/VerticalCurvedList"/>
    <dgm:cxn modelId="{95ADF54D-550B-4054-AF4E-1EE5ED8B1ACB}" type="presParOf" srcId="{76E6257B-22A1-4172-B041-0A927F8479BF}" destId="{F65CFC38-0600-44B8-905B-4DDBA18320F4}" srcOrd="0" destOrd="0" presId="urn:microsoft.com/office/officeart/2008/layout/VerticalCurvedList"/>
    <dgm:cxn modelId="{50022560-C4A8-4341-9B49-B62B7A2BFC9C}" type="presParOf" srcId="{516FBF77-A149-4B26-9289-AA3C4190FF85}" destId="{776492EA-4765-4F37-BF22-A3D7F0E78A6B}" srcOrd="5" destOrd="0" presId="urn:microsoft.com/office/officeart/2008/layout/VerticalCurvedList"/>
    <dgm:cxn modelId="{0E7B4618-8972-4247-BD94-7E4BE43E8749}" type="presParOf" srcId="{516FBF77-A149-4B26-9289-AA3C4190FF85}" destId="{80C2E457-233C-4C37-92F6-5AF1F75D684B}" srcOrd="6" destOrd="0" presId="urn:microsoft.com/office/officeart/2008/layout/VerticalCurvedList"/>
    <dgm:cxn modelId="{120C4663-D3CB-47A1-93FE-63E0673E30EB}" type="presParOf" srcId="{80C2E457-233C-4C37-92F6-5AF1F75D684B}" destId="{C2BCE198-FC1B-4943-B11B-4F862DE0F0D6}" srcOrd="0" destOrd="0" presId="urn:microsoft.com/office/officeart/2008/layout/VerticalCurvedList"/>
    <dgm:cxn modelId="{4D824EB1-572D-45FF-949C-3FFAC5C8BF73}" type="presParOf" srcId="{516FBF77-A149-4B26-9289-AA3C4190FF85}" destId="{6873D6E8-40E6-4533-8DD1-A0FC36AA2A95}" srcOrd="7" destOrd="0" presId="urn:microsoft.com/office/officeart/2008/layout/VerticalCurvedList"/>
    <dgm:cxn modelId="{860C8861-031A-43A9-8F30-8F276485C8D3}" type="presParOf" srcId="{516FBF77-A149-4B26-9289-AA3C4190FF85}" destId="{4FE2432E-DE62-4226-8530-8C389B192C5E}" srcOrd="8" destOrd="0" presId="urn:microsoft.com/office/officeart/2008/layout/VerticalCurvedList"/>
    <dgm:cxn modelId="{1E285F42-15D7-484C-928C-D9441FCF0151}" type="presParOf" srcId="{4FE2432E-DE62-4226-8530-8C389B192C5E}" destId="{C2BE4984-7C1D-4830-93FE-3839D9E44B39}" srcOrd="0" destOrd="0" presId="urn:microsoft.com/office/officeart/2008/layout/VerticalCurvedList"/>
    <dgm:cxn modelId="{8C4B420E-7F0A-4302-955B-DF7B3572655D}" type="presParOf" srcId="{516FBF77-A149-4B26-9289-AA3C4190FF85}" destId="{9C9639FB-E3A2-4DC9-ACC7-D908B8C8D1FE}" srcOrd="9" destOrd="0" presId="urn:microsoft.com/office/officeart/2008/layout/VerticalCurvedList"/>
    <dgm:cxn modelId="{6ED5E215-6E80-40CD-B436-7E0F37F2F38C}" type="presParOf" srcId="{516FBF77-A149-4B26-9289-AA3C4190FF85}" destId="{85143F88-226E-46AB-8E91-ECD4C08C4228}" srcOrd="10" destOrd="0" presId="urn:microsoft.com/office/officeart/2008/layout/VerticalCurvedList"/>
    <dgm:cxn modelId="{EF5C5909-5CA9-4334-BA02-06CD956C1938}" type="presParOf" srcId="{85143F88-226E-46AB-8E91-ECD4C08C4228}" destId="{1A956066-19D6-4447-8319-128B9D080ADD}" srcOrd="0" destOrd="0" presId="urn:microsoft.com/office/officeart/2008/layout/VerticalCurvedList"/>
    <dgm:cxn modelId="{8C207CBD-90D8-4804-B562-96D811E567DD}" type="presParOf" srcId="{516FBF77-A149-4B26-9289-AA3C4190FF85}" destId="{48E1F529-9603-450C-9035-03869AB4EC7D}" srcOrd="11" destOrd="0" presId="urn:microsoft.com/office/officeart/2008/layout/VerticalCurvedList"/>
    <dgm:cxn modelId="{286824E4-9F25-441A-BD7C-6A9642E52DCB}" type="presParOf" srcId="{516FBF77-A149-4B26-9289-AA3C4190FF85}" destId="{80E6CDE0-1467-4096-AFA9-92D14AFEA640}" srcOrd="12" destOrd="0" presId="urn:microsoft.com/office/officeart/2008/layout/VerticalCurvedList"/>
    <dgm:cxn modelId="{7FA094B7-F88B-46F7-B65D-E68C4C6FC930}" type="presParOf" srcId="{80E6CDE0-1467-4096-AFA9-92D14AFEA640}" destId="{AA2D30C9-8D60-4197-BB3F-0B995C0ABC24}" srcOrd="0" destOrd="0" presId="urn:microsoft.com/office/officeart/2008/layout/VerticalCurvedList"/>
    <dgm:cxn modelId="{BAF13064-45B9-42FF-8F4D-226B4CE84884}" type="presParOf" srcId="{516FBF77-A149-4B26-9289-AA3C4190FF85}" destId="{F1C74FA1-48BD-43F6-B45A-3C5B7471C1DB}" srcOrd="13" destOrd="0" presId="urn:microsoft.com/office/officeart/2008/layout/VerticalCurvedList"/>
    <dgm:cxn modelId="{D08B56DC-BB72-4493-8D12-E5A566372F03}" type="presParOf" srcId="{516FBF77-A149-4B26-9289-AA3C4190FF85}" destId="{798D2ED6-CF1D-4F57-825C-E693D363DDB1}" srcOrd="14" destOrd="0" presId="urn:microsoft.com/office/officeart/2008/layout/VerticalCurvedList"/>
    <dgm:cxn modelId="{DDFBEB64-CC47-4B50-8CE4-1C69E5A30928}" type="presParOf" srcId="{798D2ED6-CF1D-4F57-825C-E693D363DDB1}" destId="{DD38C568-EE30-4E40-94D3-C76BB465756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A95EB-D10D-42E1-8F86-A21F40A4C39E}">
      <dsp:nvSpPr>
        <dsp:cNvPr id="0" name=""/>
        <dsp:cNvSpPr/>
      </dsp:nvSpPr>
      <dsp:spPr>
        <a:xfrm>
          <a:off x="0" y="12254"/>
          <a:ext cx="6870290" cy="4464000"/>
        </a:xfrm>
        <a:prstGeom prst="rightArrow">
          <a:avLst/>
        </a:prstGeom>
        <a:solidFill>
          <a:schemeClr val="accent4">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11016FA-7188-4653-981E-53DCA9A93414}">
      <dsp:nvSpPr>
        <dsp:cNvPr id="0" name=""/>
        <dsp:cNvSpPr/>
      </dsp:nvSpPr>
      <dsp:spPr>
        <a:xfrm>
          <a:off x="305528" y="1171377"/>
          <a:ext cx="5627398" cy="22320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just" defTabSz="711200">
            <a:lnSpc>
              <a:spcPct val="100000"/>
            </a:lnSpc>
            <a:spcBef>
              <a:spcPct val="0"/>
            </a:spcBef>
            <a:spcAft>
              <a:spcPct val="35000"/>
            </a:spcAft>
            <a:buClr>
              <a:schemeClr val="dk1"/>
            </a:buClr>
            <a:buSzPts val="2000"/>
            <a:buFont typeface="Arial"/>
            <a:buNone/>
          </a:pPr>
          <a:r>
            <a:rPr lang="es-ES" sz="1600" b="0" i="0" u="none" strike="noStrike" kern="1200" cap="none" dirty="0">
              <a:latin typeface="Arial"/>
              <a:ea typeface="Arial"/>
              <a:cs typeface="Arial"/>
              <a:sym typeface="Arial"/>
            </a:rPr>
            <a:t>La orina y las heces son las vías preferentes de eliminación para los compuestos inorgánicos, mientras que hasta un 90 % del metilmercurio (MeHg), se excreta en las heces desde el hígado, vía bilis, mediante el ciclo entero hepático. Este proceso es el que determina su lenta eliminación dando lugar a un riesgo elevado de acumulación</a:t>
          </a:r>
          <a:endParaRPr lang="es-CO" sz="1600" kern="1200" dirty="0"/>
        </a:p>
      </dsp:txBody>
      <dsp:txXfrm>
        <a:off x="305528" y="1171377"/>
        <a:ext cx="5627398" cy="223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7367E-569F-4D34-B0D2-C38F2BF4E4A7}">
      <dsp:nvSpPr>
        <dsp:cNvPr id="0" name=""/>
        <dsp:cNvSpPr/>
      </dsp:nvSpPr>
      <dsp:spPr>
        <a:xfrm rot="5400000">
          <a:off x="488743" y="1738600"/>
          <a:ext cx="1447443" cy="2408514"/>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4B9BBE4-B8F9-4C9F-9EBB-16D05F9FA4AA}">
      <dsp:nvSpPr>
        <dsp:cNvPr id="0" name=""/>
        <dsp:cNvSpPr/>
      </dsp:nvSpPr>
      <dsp:spPr>
        <a:xfrm>
          <a:off x="220068" y="2481909"/>
          <a:ext cx="2241153" cy="1876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ts val="0"/>
            </a:spcAft>
            <a:buClr>
              <a:schemeClr val="dk1"/>
            </a:buClr>
            <a:buSzPct val="100000"/>
            <a:buNone/>
          </a:pPr>
          <a:r>
            <a:rPr lang="es-MX" sz="1500" kern="1200" dirty="0">
              <a:latin typeface="Arial" panose="020B0604020202020204" pitchFamily="34" charset="0"/>
              <a:cs typeface="Arial" panose="020B0604020202020204" pitchFamily="34" charset="0"/>
            </a:rPr>
            <a:t>Todas las personas están expuestas a cierto nivel de Hg. En la mayoría de los casos se trata de niveles bajos, debidos casi siempre a una exposición crónica por contacto prolongado, intermitente o continuo. </a:t>
          </a:r>
          <a:endParaRPr lang="en-US" sz="1500" kern="1200" dirty="0">
            <a:latin typeface="Arial" panose="020B0604020202020204" pitchFamily="34" charset="0"/>
            <a:cs typeface="Arial" panose="020B0604020202020204" pitchFamily="34" charset="0"/>
          </a:endParaRPr>
        </a:p>
      </dsp:txBody>
      <dsp:txXfrm>
        <a:off x="220068" y="2481909"/>
        <a:ext cx="2241153" cy="1876139"/>
      </dsp:txXfrm>
    </dsp:sp>
    <dsp:sp modelId="{18E36FA2-EF0F-4092-A844-709F328239F7}">
      <dsp:nvSpPr>
        <dsp:cNvPr id="0" name=""/>
        <dsp:cNvSpPr/>
      </dsp:nvSpPr>
      <dsp:spPr>
        <a:xfrm>
          <a:off x="2011280" y="1561282"/>
          <a:ext cx="410267" cy="410267"/>
        </a:xfrm>
        <a:prstGeom prst="triangle">
          <a:avLst>
            <a:gd name="adj" fmla="val 100000"/>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w="6350" cap="flat" cmpd="sng" algn="ctr">
          <a:solidFill>
            <a:schemeClr val="accent5">
              <a:hueOff val="-1126424"/>
              <a:satOff val="-2903"/>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87573F4-01D7-4ACE-ADDF-9CDB8FD28259}">
      <dsp:nvSpPr>
        <dsp:cNvPr id="0" name=""/>
        <dsp:cNvSpPr/>
      </dsp:nvSpPr>
      <dsp:spPr>
        <a:xfrm rot="5400000">
          <a:off x="3184024" y="1079906"/>
          <a:ext cx="1447443" cy="2408514"/>
        </a:xfrm>
        <a:prstGeom prst="corner">
          <a:avLst>
            <a:gd name="adj1" fmla="val 16120"/>
            <a:gd name="adj2" fmla="val 16110"/>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w="6350" cap="flat" cmpd="sng" algn="ctr">
          <a:solidFill>
            <a:schemeClr val="accent5">
              <a:hueOff val="-2252848"/>
              <a:satOff val="-5806"/>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006FCFC-B896-478F-BC3C-250EF9A2ABCB}">
      <dsp:nvSpPr>
        <dsp:cNvPr id="0" name=""/>
        <dsp:cNvSpPr/>
      </dsp:nvSpPr>
      <dsp:spPr>
        <a:xfrm>
          <a:off x="2942410" y="1799533"/>
          <a:ext cx="2174420" cy="1906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Clr>
              <a:schemeClr val="dk1"/>
            </a:buClr>
            <a:buSzPct val="100000"/>
            <a:buNone/>
          </a:pPr>
          <a:endParaRPr lang="en-US" sz="1000" kern="1200" dirty="0"/>
        </a:p>
      </dsp:txBody>
      <dsp:txXfrm>
        <a:off x="2942410" y="1799533"/>
        <a:ext cx="2174420" cy="1906006"/>
      </dsp:txXfrm>
    </dsp:sp>
    <dsp:sp modelId="{D12D1FDA-C316-41EF-A6B7-59EE49B4E70B}">
      <dsp:nvSpPr>
        <dsp:cNvPr id="0" name=""/>
        <dsp:cNvSpPr/>
      </dsp:nvSpPr>
      <dsp:spPr>
        <a:xfrm>
          <a:off x="4706562" y="902589"/>
          <a:ext cx="410267" cy="410267"/>
        </a:xfrm>
        <a:prstGeom prst="triangle">
          <a:avLst>
            <a:gd name="adj" fmla="val 10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CD855F9-3E6F-4AFB-B341-418A4B227EA2}">
      <dsp:nvSpPr>
        <dsp:cNvPr id="0" name=""/>
        <dsp:cNvSpPr/>
      </dsp:nvSpPr>
      <dsp:spPr>
        <a:xfrm rot="5400000">
          <a:off x="5946174" y="365142"/>
          <a:ext cx="1425848" cy="2520654"/>
        </a:xfrm>
        <a:prstGeom prst="corner">
          <a:avLst>
            <a:gd name="adj1" fmla="val 16120"/>
            <a:gd name="adj2" fmla="val 16110"/>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54B5E93-69E7-4B9F-9A6B-F35094A5E1A3}">
      <dsp:nvSpPr>
        <dsp:cNvPr id="0" name=""/>
        <dsp:cNvSpPr/>
      </dsp:nvSpPr>
      <dsp:spPr>
        <a:xfrm>
          <a:off x="5693761" y="1140840"/>
          <a:ext cx="2174420" cy="1906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5693761" y="1140840"/>
        <a:ext cx="2174420" cy="1906006"/>
      </dsp:txXfrm>
    </dsp:sp>
    <dsp:sp modelId="{240688C9-9BB1-45B4-8A23-543E2E5DE569}">
      <dsp:nvSpPr>
        <dsp:cNvPr id="0" name=""/>
        <dsp:cNvSpPr/>
      </dsp:nvSpPr>
      <dsp:spPr>
        <a:xfrm>
          <a:off x="7457913" y="243895"/>
          <a:ext cx="410267" cy="410267"/>
        </a:xfrm>
        <a:prstGeom prst="triangle">
          <a:avLst>
            <a:gd name="adj" fmla="val 100000"/>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w="6350" cap="flat" cmpd="sng" algn="ctr">
          <a:solidFill>
            <a:schemeClr val="accent5">
              <a:hueOff val="-5632119"/>
              <a:satOff val="-14516"/>
              <a:lumOff val="-980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7DBE44D-48D5-4C9B-A148-44D87CDEBBB3}">
      <dsp:nvSpPr>
        <dsp:cNvPr id="0" name=""/>
        <dsp:cNvSpPr/>
      </dsp:nvSpPr>
      <dsp:spPr>
        <a:xfrm rot="5400000">
          <a:off x="8626707" y="-249161"/>
          <a:ext cx="1447443" cy="2408514"/>
        </a:xfrm>
        <a:prstGeom prst="corner">
          <a:avLst>
            <a:gd name="adj1" fmla="val 16120"/>
            <a:gd name="adj2" fmla="val 1611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E214385-5D21-4167-BDC3-52E2CECC5144}">
      <dsp:nvSpPr>
        <dsp:cNvPr id="0" name=""/>
        <dsp:cNvSpPr/>
      </dsp:nvSpPr>
      <dsp:spPr>
        <a:xfrm>
          <a:off x="8341180" y="482146"/>
          <a:ext cx="2174420" cy="1906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ts val="0"/>
            </a:spcAft>
            <a:buClr>
              <a:schemeClr val="dk1"/>
            </a:buClr>
            <a:buSzPct val="100000"/>
            <a:buNone/>
          </a:pPr>
          <a:r>
            <a:rPr lang="es-MX" sz="1500" kern="1200" dirty="0">
              <a:latin typeface="Arial" panose="020B0604020202020204" pitchFamily="34" charset="0"/>
              <a:cs typeface="Arial" panose="020B0604020202020204" pitchFamily="34" charset="0"/>
            </a:rPr>
            <a:t>Los efectos tóxicos se pueden presentar en cualquier sistema del organismo, especialmente en el sistema nervioso central.</a:t>
          </a:r>
          <a:endParaRPr lang="en-US" sz="1500" kern="1200" dirty="0">
            <a:latin typeface="Arial" panose="020B0604020202020204" pitchFamily="34" charset="0"/>
            <a:cs typeface="Arial" panose="020B0604020202020204" pitchFamily="34" charset="0"/>
          </a:endParaRPr>
        </a:p>
      </dsp:txBody>
      <dsp:txXfrm>
        <a:off x="8341180" y="482146"/>
        <a:ext cx="2174420" cy="1906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B2C2C-0320-4AF7-96C7-86CCCC427CCC}">
      <dsp:nvSpPr>
        <dsp:cNvPr id="0" name=""/>
        <dsp:cNvSpPr/>
      </dsp:nvSpPr>
      <dsp:spPr>
        <a:xfrm>
          <a:off x="901803" y="1195"/>
          <a:ext cx="3095315" cy="3095315"/>
        </a:xfrm>
        <a:prstGeom prst="ellipse">
          <a:avLst/>
        </a:prstGeom>
        <a:gradFill rotWithShape="0">
          <a:gsLst>
            <a:gs pos="0">
              <a:schemeClr val="accent4">
                <a:shade val="50000"/>
                <a:hueOff val="0"/>
                <a:satOff val="0"/>
                <a:lumOff val="0"/>
                <a:alphaOff val="0"/>
                <a:satMod val="103000"/>
                <a:lumMod val="102000"/>
                <a:tint val="94000"/>
              </a:schemeClr>
            </a:gs>
            <a:gs pos="50000">
              <a:schemeClr val="accent4">
                <a:shade val="50000"/>
                <a:hueOff val="0"/>
                <a:satOff val="0"/>
                <a:lumOff val="0"/>
                <a:alphaOff val="0"/>
                <a:satMod val="110000"/>
                <a:lumMod val="100000"/>
                <a:shade val="100000"/>
              </a:schemeClr>
            </a:gs>
            <a:gs pos="100000">
              <a:schemeClr val="accent4">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0" kern="1200" dirty="0">
              <a:solidFill>
                <a:srgbClr val="1F3864"/>
              </a:solidFill>
              <a:latin typeface="Arial" panose="020B0604020202020204" pitchFamily="34" charset="0"/>
              <a:ea typeface="+mj-ea"/>
              <a:cs typeface="Arial" panose="020B0604020202020204" pitchFamily="34" charset="0"/>
            </a:rPr>
            <a:t>La cuantificación de Hg se hace por Espectrofotometría de Absorción Atómica, en laboratorios especializados únicamente y se puede determinar a partir de muestras de sangre, orina y cabello.</a:t>
          </a:r>
          <a:endParaRPr lang="es-CO" sz="1600" b="0" kern="1200" dirty="0">
            <a:solidFill>
              <a:srgbClr val="1F3864"/>
            </a:solidFill>
            <a:latin typeface="Arial" panose="020B0604020202020204" pitchFamily="34" charset="0"/>
            <a:ea typeface="+mj-ea"/>
            <a:cs typeface="Arial" panose="020B0604020202020204" pitchFamily="34" charset="0"/>
          </a:endParaRPr>
        </a:p>
      </dsp:txBody>
      <dsp:txXfrm>
        <a:off x="1355101" y="454493"/>
        <a:ext cx="2188719" cy="21887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80361-565B-449B-B994-AAF303236310}">
      <dsp:nvSpPr>
        <dsp:cNvPr id="0" name=""/>
        <dsp:cNvSpPr/>
      </dsp:nvSpPr>
      <dsp:spPr>
        <a:xfrm flipH="1">
          <a:off x="5341" y="192774"/>
          <a:ext cx="2024832" cy="43293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chemeClr val="dk1"/>
            </a:buClr>
            <a:buSzPct val="100000"/>
            <a:buNone/>
          </a:pPr>
          <a:r>
            <a:rPr lang="es-MX" sz="1600" b="1" kern="1200" dirty="0">
              <a:solidFill>
                <a:schemeClr val="tx1"/>
              </a:solidFill>
              <a:latin typeface="Arial" panose="020B0604020202020204" pitchFamily="34" charset="0"/>
              <a:ea typeface="Arial"/>
              <a:cs typeface="Arial" panose="020B0604020202020204" pitchFamily="34" charset="0"/>
              <a:sym typeface="Arial"/>
            </a:rPr>
            <a:t>Protección Respiratoria</a:t>
          </a:r>
          <a:endParaRPr lang="es-MX" sz="1600" kern="1200" dirty="0">
            <a:solidFill>
              <a:schemeClr val="tx1"/>
            </a:solidFill>
            <a:latin typeface="Arial" panose="020B0604020202020204" pitchFamily="34" charset="0"/>
            <a:cs typeface="Arial" panose="020B0604020202020204" pitchFamily="34" charset="0"/>
          </a:endParaRPr>
        </a:p>
        <a:p>
          <a:pPr marL="0" lvl="0" indent="0" algn="just" defTabSz="711200">
            <a:lnSpc>
              <a:spcPct val="90000"/>
            </a:lnSpc>
            <a:spcBef>
              <a:spcPct val="0"/>
            </a:spcBef>
            <a:spcAft>
              <a:spcPct val="35000"/>
            </a:spcAft>
            <a:buClr>
              <a:schemeClr val="dk1"/>
            </a:buClr>
            <a:buSzPct val="100000"/>
            <a:buNone/>
          </a:pPr>
          <a:r>
            <a:rPr lang="es-MX" sz="1600" kern="1200" dirty="0">
              <a:solidFill>
                <a:schemeClr val="tx1"/>
              </a:solidFill>
              <a:latin typeface="Arial" panose="020B0604020202020204" pitchFamily="34" charset="0"/>
              <a:ea typeface="Arial"/>
              <a:cs typeface="Arial" panose="020B0604020202020204" pitchFamily="34" charset="0"/>
              <a:sym typeface="Arial"/>
            </a:rPr>
            <a:t>Consta de una pieza facial que puede ser media máscara o máscara completa, y uno o varios filtros para gases y vapores. Estos filtros deben ser cambiados frecuentemente</a:t>
          </a:r>
          <a:endParaRPr lang="en-US" sz="1600" kern="1200" dirty="0">
            <a:solidFill>
              <a:schemeClr val="tx1"/>
            </a:solidFill>
            <a:latin typeface="Arial" panose="020B0604020202020204" pitchFamily="34" charset="0"/>
            <a:cs typeface="Arial" panose="020B0604020202020204" pitchFamily="34" charset="0"/>
          </a:endParaRPr>
        </a:p>
      </dsp:txBody>
      <dsp:txXfrm>
        <a:off x="64646" y="252079"/>
        <a:ext cx="1906222" cy="4210757"/>
      </dsp:txXfrm>
    </dsp:sp>
    <dsp:sp modelId="{3A2431F5-AFD1-4479-BDE7-BBFC321083AE}">
      <dsp:nvSpPr>
        <dsp:cNvPr id="0" name=""/>
        <dsp:cNvSpPr/>
      </dsp:nvSpPr>
      <dsp:spPr>
        <a:xfrm>
          <a:off x="2040298" y="2344904"/>
          <a:ext cx="21463" cy="2510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2040298" y="2349925"/>
        <a:ext cx="15024" cy="15065"/>
      </dsp:txXfrm>
    </dsp:sp>
    <dsp:sp modelId="{8E3985AD-5E72-4414-AFA4-230E15120088}">
      <dsp:nvSpPr>
        <dsp:cNvPr id="0" name=""/>
        <dsp:cNvSpPr/>
      </dsp:nvSpPr>
      <dsp:spPr>
        <a:xfrm flipH="1">
          <a:off x="2070670" y="182786"/>
          <a:ext cx="2024832" cy="4349342"/>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chemeClr val="dk1"/>
            </a:buClr>
            <a:buSzPct val="100000"/>
            <a:buNone/>
          </a:pPr>
          <a:r>
            <a:rPr lang="es-MX" sz="1600" b="1" kern="1200" dirty="0">
              <a:solidFill>
                <a:schemeClr val="tx1"/>
              </a:solidFill>
              <a:latin typeface="Arial" panose="020B0604020202020204" pitchFamily="34" charset="0"/>
              <a:ea typeface="Arial"/>
              <a:cs typeface="Arial" panose="020B0604020202020204" pitchFamily="34" charset="0"/>
              <a:sym typeface="Arial"/>
            </a:rPr>
            <a:t>Protección visual</a:t>
          </a:r>
          <a:endParaRPr lang="es-MX" sz="1600" kern="1200" dirty="0">
            <a:solidFill>
              <a:schemeClr val="tx1"/>
            </a:solidFill>
            <a:latin typeface="Arial" panose="020B0604020202020204" pitchFamily="34" charset="0"/>
            <a:cs typeface="Arial" panose="020B0604020202020204" pitchFamily="34" charset="0"/>
          </a:endParaRPr>
        </a:p>
        <a:p>
          <a:pPr marL="0" lvl="0" indent="0" algn="just" defTabSz="711200">
            <a:lnSpc>
              <a:spcPct val="90000"/>
            </a:lnSpc>
            <a:spcBef>
              <a:spcPct val="0"/>
            </a:spcBef>
            <a:spcAft>
              <a:spcPct val="35000"/>
            </a:spcAft>
            <a:buClr>
              <a:schemeClr val="dk1"/>
            </a:buClr>
            <a:buSzPct val="100000"/>
            <a:buNone/>
          </a:pPr>
          <a:r>
            <a:rPr lang="es-MX" sz="1600" kern="1200" dirty="0">
              <a:solidFill>
                <a:schemeClr val="tx1"/>
              </a:solidFill>
              <a:latin typeface="Arial" panose="020B0604020202020204" pitchFamily="34" charset="0"/>
              <a:ea typeface="Arial"/>
              <a:cs typeface="Arial" panose="020B0604020202020204" pitchFamily="34" charset="0"/>
              <a:sym typeface="Arial"/>
            </a:rPr>
            <a:t>Las gafas de seguridad química deben brindar protección frontal y lateral, y estar fabricadas de materiales que sean resistentes al ataque de vapores o sustancias corrosivas.</a:t>
          </a:r>
          <a:r>
            <a:rPr lang="es-MX" sz="1400" kern="1200" dirty="0">
              <a:solidFill>
                <a:schemeClr val="tx1"/>
              </a:solidFill>
              <a:latin typeface="Arial" panose="020B0604020202020204" pitchFamily="34" charset="0"/>
              <a:ea typeface="Arial"/>
              <a:cs typeface="Arial" panose="020B0604020202020204" pitchFamily="34" charset="0"/>
              <a:sym typeface="Arial"/>
            </a:rPr>
            <a:t> </a:t>
          </a:r>
          <a:endParaRPr lang="en-US" sz="1400" kern="1200" dirty="0">
            <a:solidFill>
              <a:schemeClr val="tx1"/>
            </a:solidFill>
            <a:latin typeface="Arial" panose="020B0604020202020204" pitchFamily="34" charset="0"/>
            <a:cs typeface="Arial" panose="020B0604020202020204" pitchFamily="34" charset="0"/>
          </a:endParaRPr>
        </a:p>
      </dsp:txBody>
      <dsp:txXfrm>
        <a:off x="2129975" y="242091"/>
        <a:ext cx="1906222" cy="4230732"/>
      </dsp:txXfrm>
    </dsp:sp>
    <dsp:sp modelId="{7F4EF924-36CE-41FD-A894-882902D5DC8C}">
      <dsp:nvSpPr>
        <dsp:cNvPr id="0" name=""/>
        <dsp:cNvSpPr/>
      </dsp:nvSpPr>
      <dsp:spPr>
        <a:xfrm>
          <a:off x="4105627" y="2344904"/>
          <a:ext cx="21463" cy="25107"/>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4105627" y="2349925"/>
        <a:ext cx="15024" cy="15065"/>
      </dsp:txXfrm>
    </dsp:sp>
    <dsp:sp modelId="{8BC0F8B3-5F16-43C7-96EA-8C4D8BF1945E}">
      <dsp:nvSpPr>
        <dsp:cNvPr id="0" name=""/>
        <dsp:cNvSpPr/>
      </dsp:nvSpPr>
      <dsp:spPr>
        <a:xfrm flipH="1">
          <a:off x="4135999" y="182786"/>
          <a:ext cx="2024832" cy="4349342"/>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Clr>
              <a:srgbClr val="000000"/>
            </a:buClr>
            <a:buSzPct val="100000"/>
            <a:buNone/>
          </a:pPr>
          <a:endParaRPr lang="es-MX" sz="1600" b="1" kern="1200" dirty="0">
            <a:solidFill>
              <a:schemeClr val="tx1"/>
            </a:solidFill>
            <a:latin typeface="Arial" panose="020B0604020202020204" pitchFamily="34" charset="0"/>
            <a:ea typeface="Arial"/>
            <a:cs typeface="Arial" panose="020B0604020202020204" pitchFamily="34" charset="0"/>
            <a:sym typeface="Arial"/>
          </a:endParaRPr>
        </a:p>
        <a:p>
          <a:pPr marL="0" lvl="0" indent="0" algn="ctr" defTabSz="622300">
            <a:lnSpc>
              <a:spcPct val="90000"/>
            </a:lnSpc>
            <a:spcBef>
              <a:spcPct val="0"/>
            </a:spcBef>
            <a:spcAft>
              <a:spcPct val="35000"/>
            </a:spcAft>
            <a:buClr>
              <a:srgbClr val="000000"/>
            </a:buClr>
            <a:buSzPct val="100000"/>
            <a:buNone/>
          </a:pPr>
          <a:r>
            <a:rPr lang="es-MX" sz="1600" b="1" kern="1200" dirty="0">
              <a:solidFill>
                <a:schemeClr val="tx1"/>
              </a:solidFill>
              <a:latin typeface="Arial" panose="020B0604020202020204" pitchFamily="34" charset="0"/>
              <a:ea typeface="Arial"/>
              <a:cs typeface="Arial" panose="020B0604020202020204" pitchFamily="34" charset="0"/>
              <a:sym typeface="Arial"/>
            </a:rPr>
            <a:t>Vestuario de protección para la piel</a:t>
          </a:r>
          <a:endParaRPr lang="es-MX" sz="1600" b="1" kern="1200" dirty="0">
            <a:solidFill>
              <a:schemeClr val="tx1"/>
            </a:solidFill>
            <a:latin typeface="Arial" panose="020B0604020202020204" pitchFamily="34" charset="0"/>
            <a:ea typeface="Arial"/>
            <a:cs typeface="Arial" panose="020B0604020202020204" pitchFamily="34" charset="0"/>
          </a:endParaRPr>
        </a:p>
        <a:p>
          <a:pPr marL="0" lvl="0" indent="0" algn="just" defTabSz="622300">
            <a:lnSpc>
              <a:spcPct val="90000"/>
            </a:lnSpc>
            <a:spcBef>
              <a:spcPct val="0"/>
            </a:spcBef>
            <a:spcAft>
              <a:spcPct val="35000"/>
            </a:spcAft>
            <a:buClr>
              <a:srgbClr val="000000"/>
            </a:buClr>
            <a:buSzPct val="100000"/>
            <a:buNone/>
          </a:pPr>
          <a:r>
            <a:rPr lang="es-MX" sz="1600" b="0" kern="1200" dirty="0">
              <a:solidFill>
                <a:schemeClr val="tx1"/>
              </a:solidFill>
              <a:latin typeface="Arial" panose="020B0604020202020204" pitchFamily="34" charset="0"/>
              <a:ea typeface="Arial"/>
              <a:cs typeface="Arial" panose="020B0604020202020204" pitchFamily="34" charset="0"/>
              <a:sym typeface="Arial"/>
            </a:rPr>
            <a:t>Se recomiendan vestidos cómodos que aíslen al trabajador y que resistan el Hg líquido. Lo recomendado es el tipo overol de polipropileno que cubre todas las partes del cuerpo. </a:t>
          </a:r>
          <a:endParaRPr lang="en-US" sz="1600" b="0" kern="1200" dirty="0">
            <a:solidFill>
              <a:schemeClr val="tx1"/>
            </a:solidFill>
            <a:latin typeface="Arial" panose="020B0604020202020204" pitchFamily="34" charset="0"/>
            <a:ea typeface="Arial"/>
            <a:cs typeface="Arial" panose="020B0604020202020204" pitchFamily="34" charset="0"/>
          </a:endParaRPr>
        </a:p>
      </dsp:txBody>
      <dsp:txXfrm>
        <a:off x="4195304" y="242091"/>
        <a:ext cx="1906222" cy="4230732"/>
      </dsp:txXfrm>
    </dsp:sp>
    <dsp:sp modelId="{F23E6636-ED11-4EFD-A83C-8A64231220EF}">
      <dsp:nvSpPr>
        <dsp:cNvPr id="0" name=""/>
        <dsp:cNvSpPr/>
      </dsp:nvSpPr>
      <dsp:spPr>
        <a:xfrm>
          <a:off x="6170236" y="2344904"/>
          <a:ext cx="19937" cy="25107"/>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6170236" y="2349925"/>
        <a:ext cx="13956" cy="15065"/>
      </dsp:txXfrm>
    </dsp:sp>
    <dsp:sp modelId="{EB158ABE-AFE5-45C4-9E8F-961D0D852A9F}">
      <dsp:nvSpPr>
        <dsp:cNvPr id="0" name=""/>
        <dsp:cNvSpPr/>
      </dsp:nvSpPr>
      <dsp:spPr>
        <a:xfrm flipH="1">
          <a:off x="6198450" y="182786"/>
          <a:ext cx="2024832" cy="4349342"/>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Clr>
              <a:srgbClr val="000000"/>
            </a:buClr>
            <a:buSzPct val="100000"/>
            <a:buFont typeface="Arial"/>
            <a:buNone/>
          </a:pPr>
          <a:r>
            <a:rPr lang="es-MX" sz="1600" b="1" kern="1200" dirty="0">
              <a:solidFill>
                <a:schemeClr val="tx1"/>
              </a:solidFill>
              <a:latin typeface="Arial" panose="020B0604020202020204" pitchFamily="34" charset="0"/>
              <a:ea typeface="Arial"/>
              <a:cs typeface="Arial" panose="020B0604020202020204" pitchFamily="34" charset="0"/>
            </a:rPr>
            <a:t>Guantes para las Manos</a:t>
          </a:r>
        </a:p>
        <a:p>
          <a:pPr marL="0" lvl="0" indent="0" algn="just" defTabSz="622300">
            <a:lnSpc>
              <a:spcPct val="90000"/>
            </a:lnSpc>
            <a:spcBef>
              <a:spcPct val="0"/>
            </a:spcBef>
            <a:spcAft>
              <a:spcPct val="35000"/>
            </a:spcAft>
            <a:buClr>
              <a:srgbClr val="000000"/>
            </a:buClr>
            <a:buSzPct val="100000"/>
            <a:buFont typeface="Arial"/>
            <a:buNone/>
          </a:pPr>
          <a:r>
            <a:rPr lang="es-MX" sz="1600" b="0" kern="1200" dirty="0">
              <a:solidFill>
                <a:schemeClr val="tx1"/>
              </a:solidFill>
              <a:latin typeface="Arial" panose="020B0604020202020204" pitchFamily="34" charset="0"/>
              <a:ea typeface="Arial"/>
              <a:cs typeface="Arial" panose="020B0604020202020204" pitchFamily="34" charset="0"/>
            </a:rPr>
            <a:t>Las manos son las partes del cuerpo con mayor probabilidad de sufrir lesiones, por lo que se deben utilizar guantes apropiados para manejar sustancias químicas</a:t>
          </a:r>
          <a:endParaRPr lang="en-US" sz="1600" b="0" kern="1200" dirty="0">
            <a:solidFill>
              <a:schemeClr val="tx1"/>
            </a:solidFill>
            <a:latin typeface="Arial" panose="020B0604020202020204" pitchFamily="34" charset="0"/>
            <a:ea typeface="Arial"/>
            <a:cs typeface="Arial" panose="020B0604020202020204" pitchFamily="34" charset="0"/>
          </a:endParaRPr>
        </a:p>
      </dsp:txBody>
      <dsp:txXfrm>
        <a:off x="6257755" y="242091"/>
        <a:ext cx="1906222" cy="4230732"/>
      </dsp:txXfrm>
    </dsp:sp>
    <dsp:sp modelId="{51A9BA3D-F2CF-4133-AEEC-A332D534ED18}">
      <dsp:nvSpPr>
        <dsp:cNvPr id="0" name=""/>
        <dsp:cNvSpPr/>
      </dsp:nvSpPr>
      <dsp:spPr>
        <a:xfrm>
          <a:off x="8233406" y="2344904"/>
          <a:ext cx="21463" cy="25107"/>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8233406" y="2349925"/>
        <a:ext cx="15024" cy="15065"/>
      </dsp:txXfrm>
    </dsp:sp>
    <dsp:sp modelId="{D75A6CB4-BE83-45E8-8D32-DBB70D51E9A9}">
      <dsp:nvSpPr>
        <dsp:cNvPr id="0" name=""/>
        <dsp:cNvSpPr/>
      </dsp:nvSpPr>
      <dsp:spPr>
        <a:xfrm flipH="1">
          <a:off x="8263779" y="182786"/>
          <a:ext cx="2024832" cy="434934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Clr>
              <a:srgbClr val="000000"/>
            </a:buClr>
            <a:buSzPct val="100000"/>
            <a:buFont typeface="Arial"/>
            <a:buNone/>
          </a:pPr>
          <a:r>
            <a:rPr lang="es-MX" sz="1600" b="1" kern="1200" dirty="0">
              <a:solidFill>
                <a:schemeClr val="tx1"/>
              </a:solidFill>
              <a:latin typeface="Arial" panose="020B0604020202020204" pitchFamily="34" charset="0"/>
              <a:ea typeface="Arial"/>
              <a:cs typeface="Arial" panose="020B0604020202020204" pitchFamily="34" charset="0"/>
              <a:sym typeface="Arial"/>
            </a:rPr>
            <a:t>Pies </a:t>
          </a:r>
        </a:p>
        <a:p>
          <a:pPr marL="0" lvl="0" indent="0" algn="just" defTabSz="622300">
            <a:lnSpc>
              <a:spcPct val="90000"/>
            </a:lnSpc>
            <a:spcBef>
              <a:spcPct val="0"/>
            </a:spcBef>
            <a:spcAft>
              <a:spcPct val="35000"/>
            </a:spcAft>
            <a:buClr>
              <a:srgbClr val="000000"/>
            </a:buClr>
            <a:buSzPct val="100000"/>
            <a:buFont typeface="Arial"/>
            <a:buNone/>
          </a:pPr>
          <a:r>
            <a:rPr lang="es-MX" sz="1600" b="0" kern="1200" dirty="0">
              <a:solidFill>
                <a:schemeClr val="tx1"/>
              </a:solidFill>
              <a:latin typeface="Arial" panose="020B0604020202020204" pitchFamily="34" charset="0"/>
              <a:ea typeface="Arial"/>
              <a:cs typeface="Arial" panose="020B0604020202020204" pitchFamily="34" charset="0"/>
              <a:sym typeface="Arial"/>
            </a:rPr>
            <a:t>El calzado debe ser resistente, antideslizante o antiestático de materiales como caucho butil, neopreno, caucho nitrilo o PVC. </a:t>
          </a:r>
          <a:endParaRPr lang="es-MX" sz="1600" b="0" kern="1200" dirty="0">
            <a:solidFill>
              <a:schemeClr val="tx1"/>
            </a:solidFill>
            <a:latin typeface="Arial" panose="020B0604020202020204" pitchFamily="34" charset="0"/>
            <a:ea typeface="Arial"/>
            <a:cs typeface="Arial" panose="020B0604020202020204" pitchFamily="34" charset="0"/>
          </a:endParaRPr>
        </a:p>
      </dsp:txBody>
      <dsp:txXfrm>
        <a:off x="8323084" y="242091"/>
        <a:ext cx="1906222" cy="42307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F78A3-FBA7-4941-9F02-39D40CC417FB}">
      <dsp:nvSpPr>
        <dsp:cNvPr id="0" name=""/>
        <dsp:cNvSpPr/>
      </dsp:nvSpPr>
      <dsp:spPr>
        <a:xfrm>
          <a:off x="-5499064" y="-842390"/>
          <a:ext cx="6551005" cy="6551005"/>
        </a:xfrm>
        <a:prstGeom prst="blockArc">
          <a:avLst>
            <a:gd name="adj1" fmla="val 18900000"/>
            <a:gd name="adj2" fmla="val 2700000"/>
            <a:gd name="adj3" fmla="val 33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DA885B-559E-4A04-BEC0-A2DCEBA84CF9}">
      <dsp:nvSpPr>
        <dsp:cNvPr id="0" name=""/>
        <dsp:cNvSpPr/>
      </dsp:nvSpPr>
      <dsp:spPr>
        <a:xfrm>
          <a:off x="406329" y="221218"/>
          <a:ext cx="6835129" cy="4422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030" tIns="40640" rIns="40640" bIns="40640" numCol="1" spcCol="1270" anchor="ctr" anchorCtr="0">
          <a:noAutofit/>
        </a:bodyPr>
        <a:lstStyle/>
        <a:p>
          <a:pPr marL="0" lvl="0" indent="0" algn="l" defTabSz="711200">
            <a:lnSpc>
              <a:spcPct val="90000"/>
            </a:lnSpc>
            <a:spcBef>
              <a:spcPct val="0"/>
            </a:spcBef>
            <a:spcAft>
              <a:spcPct val="35000"/>
            </a:spcAft>
            <a:buNone/>
          </a:pPr>
          <a:r>
            <a:rPr lang="es-MX" sz="1600" b="1" i="0" u="none" strike="noStrike" kern="1200" cap="none" dirty="0">
              <a:solidFill>
                <a:schemeClr val="tx1"/>
              </a:solidFill>
              <a:latin typeface="Arial" panose="020B0604020202020204" pitchFamily="34" charset="0"/>
              <a:ea typeface="Arial"/>
              <a:cs typeface="Arial" panose="020B0604020202020204" pitchFamily="34" charset="0"/>
              <a:sym typeface="Arial"/>
            </a:rPr>
            <a:t>1. </a:t>
          </a:r>
          <a:r>
            <a:rPr lang="es-MX" sz="1600" b="0" i="0" u="none" strike="noStrike" kern="1200" cap="none" dirty="0">
              <a:solidFill>
                <a:schemeClr val="tx1"/>
              </a:solidFill>
              <a:latin typeface="Arial" panose="020B0604020202020204" pitchFamily="34" charset="0"/>
              <a:ea typeface="Arial"/>
              <a:cs typeface="Arial" panose="020B0604020202020204" pitchFamily="34" charset="0"/>
              <a:sym typeface="Arial"/>
            </a:rPr>
            <a:t>Quitarse la ropa de inmediato una vez finalizadas las labores.</a:t>
          </a:r>
          <a:endParaRPr lang="es-CO" sz="1600" kern="1200" dirty="0">
            <a:solidFill>
              <a:schemeClr val="tx1"/>
            </a:solidFill>
          </a:endParaRPr>
        </a:p>
      </dsp:txBody>
      <dsp:txXfrm>
        <a:off x="406329" y="221218"/>
        <a:ext cx="6835129" cy="442242"/>
      </dsp:txXfrm>
    </dsp:sp>
    <dsp:sp modelId="{330283D1-58B9-4C53-93E4-7FE4261EEF32}">
      <dsp:nvSpPr>
        <dsp:cNvPr id="0" name=""/>
        <dsp:cNvSpPr/>
      </dsp:nvSpPr>
      <dsp:spPr>
        <a:xfrm>
          <a:off x="64964" y="165938"/>
          <a:ext cx="552803" cy="55280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09CCCA-26F7-4CCD-ABB8-F57698CB5718}">
      <dsp:nvSpPr>
        <dsp:cNvPr id="0" name=""/>
        <dsp:cNvSpPr/>
      </dsp:nvSpPr>
      <dsp:spPr>
        <a:xfrm>
          <a:off x="741855" y="884971"/>
          <a:ext cx="6434639" cy="442242"/>
        </a:xfrm>
        <a:prstGeom prst="rect">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030" tIns="40640" rIns="40640" bIns="40640" numCol="1" spcCol="1270" anchor="ctr" anchorCtr="0">
          <a:noAutofit/>
        </a:bodyPr>
        <a:lstStyle/>
        <a:p>
          <a:pPr marL="0" lvl="0" indent="0" algn="l" defTabSz="711200">
            <a:lnSpc>
              <a:spcPct val="90000"/>
            </a:lnSpc>
            <a:spcBef>
              <a:spcPct val="0"/>
            </a:spcBef>
            <a:spcAft>
              <a:spcPct val="35000"/>
            </a:spcAft>
            <a:buClr>
              <a:schemeClr val="dk1"/>
            </a:buClr>
            <a:buSzPts val="2000"/>
            <a:buFont typeface="Arial"/>
            <a:buNone/>
          </a:pPr>
          <a:r>
            <a:rPr lang="es-MX" sz="1600" b="1" i="0" u="none" strike="noStrike" kern="1200" cap="none" dirty="0">
              <a:solidFill>
                <a:schemeClr val="tx1"/>
              </a:solidFill>
              <a:latin typeface="Arial" panose="020B0604020202020204" pitchFamily="34" charset="0"/>
              <a:ea typeface="Arial"/>
              <a:cs typeface="Arial" panose="020B0604020202020204" pitchFamily="34" charset="0"/>
              <a:sym typeface="Arial"/>
            </a:rPr>
            <a:t>2.</a:t>
          </a:r>
          <a:r>
            <a:rPr lang="es-MX" sz="1600" b="0" i="0" u="none" strike="noStrike" kern="1200" cap="none" dirty="0">
              <a:solidFill>
                <a:schemeClr val="tx1"/>
              </a:solidFill>
              <a:latin typeface="Arial" panose="020B0604020202020204" pitchFamily="34" charset="0"/>
              <a:ea typeface="Arial"/>
              <a:cs typeface="Arial" panose="020B0604020202020204" pitchFamily="34" charset="0"/>
              <a:sym typeface="Arial"/>
            </a:rPr>
            <a:t>La ropa contaminada debe mantenerse en recipientes cerrados.</a:t>
          </a:r>
          <a:endParaRPr lang="es-CO" sz="1600" kern="1200" dirty="0">
            <a:solidFill>
              <a:schemeClr val="tx1"/>
            </a:solidFill>
          </a:endParaRPr>
        </a:p>
      </dsp:txBody>
      <dsp:txXfrm>
        <a:off x="741855" y="884971"/>
        <a:ext cx="6434639" cy="442242"/>
      </dsp:txXfrm>
    </dsp:sp>
    <dsp:sp modelId="{F65CFC38-0600-44B8-905B-4DDBA18320F4}">
      <dsp:nvSpPr>
        <dsp:cNvPr id="0" name=""/>
        <dsp:cNvSpPr/>
      </dsp:nvSpPr>
      <dsp:spPr>
        <a:xfrm>
          <a:off x="465454" y="829691"/>
          <a:ext cx="552803" cy="552803"/>
        </a:xfrm>
        <a:prstGeom prst="ellipse">
          <a:avLst/>
        </a:prstGeom>
        <a:solidFill>
          <a:schemeClr val="lt1">
            <a:hueOff val="0"/>
            <a:satOff val="0"/>
            <a:lumOff val="0"/>
            <a:alphaOff val="0"/>
          </a:schemeClr>
        </a:solidFill>
        <a:ln w="12700" cap="flat" cmpd="sng" algn="ctr">
          <a:solidFill>
            <a:schemeClr val="accent3">
              <a:hueOff val="451767"/>
              <a:satOff val="16667"/>
              <a:lumOff val="-24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6492EA-4765-4F37-BF22-A3D7F0E78A6B}">
      <dsp:nvSpPr>
        <dsp:cNvPr id="0" name=""/>
        <dsp:cNvSpPr/>
      </dsp:nvSpPr>
      <dsp:spPr>
        <a:xfrm>
          <a:off x="961322" y="1505497"/>
          <a:ext cx="6215172" cy="527723"/>
        </a:xfrm>
        <a:prstGeom prst="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030" tIns="40640" rIns="40640" bIns="40640" numCol="1" spcCol="1270" anchor="ctr" anchorCtr="0">
          <a:noAutofit/>
        </a:bodyPr>
        <a:lstStyle/>
        <a:p>
          <a:pPr marL="0" lvl="0" indent="0" algn="l" defTabSz="711200">
            <a:lnSpc>
              <a:spcPct val="90000"/>
            </a:lnSpc>
            <a:spcBef>
              <a:spcPct val="0"/>
            </a:spcBef>
            <a:spcAft>
              <a:spcPct val="35000"/>
            </a:spcAft>
            <a:buNone/>
          </a:pPr>
          <a:r>
            <a:rPr lang="es-MX" sz="1600" b="1" i="0" u="none" strike="noStrike" kern="1200" cap="none" dirty="0">
              <a:solidFill>
                <a:schemeClr val="tx1"/>
              </a:solidFill>
              <a:latin typeface="Arial" panose="020B0604020202020204" pitchFamily="34" charset="0"/>
              <a:ea typeface="Arial"/>
              <a:cs typeface="Arial" panose="020B0604020202020204" pitchFamily="34" charset="0"/>
              <a:sym typeface="Arial"/>
            </a:rPr>
            <a:t>3. </a:t>
          </a:r>
          <a:r>
            <a:rPr lang="es-MX" sz="1600" b="0" i="0" u="none" strike="noStrike" kern="1200" cap="none" dirty="0">
              <a:solidFill>
                <a:schemeClr val="tx1"/>
              </a:solidFill>
              <a:latin typeface="Arial" panose="020B0604020202020204" pitchFamily="34" charset="0"/>
              <a:ea typeface="Arial"/>
              <a:cs typeface="Arial" panose="020B0604020202020204" pitchFamily="34" charset="0"/>
              <a:sym typeface="Arial"/>
            </a:rPr>
            <a:t>Informar al personal de lavandería sobre los peligros del contaminante.</a:t>
          </a:r>
          <a:endParaRPr lang="es-MX" sz="1600" kern="1200" dirty="0">
            <a:solidFill>
              <a:schemeClr val="tx1"/>
            </a:solidFill>
            <a:latin typeface="Arial" panose="020B0604020202020204" pitchFamily="34" charset="0"/>
            <a:cs typeface="Arial" panose="020B0604020202020204" pitchFamily="34" charset="0"/>
          </a:endParaRPr>
        </a:p>
      </dsp:txBody>
      <dsp:txXfrm>
        <a:off x="961322" y="1505497"/>
        <a:ext cx="6215172" cy="527723"/>
      </dsp:txXfrm>
    </dsp:sp>
    <dsp:sp modelId="{C2BCE198-FC1B-4943-B11B-4F862DE0F0D6}">
      <dsp:nvSpPr>
        <dsp:cNvPr id="0" name=""/>
        <dsp:cNvSpPr/>
      </dsp:nvSpPr>
      <dsp:spPr>
        <a:xfrm>
          <a:off x="684921" y="1492957"/>
          <a:ext cx="552803" cy="552803"/>
        </a:xfrm>
        <a:prstGeom prst="ellipse">
          <a:avLst/>
        </a:prstGeom>
        <a:solidFill>
          <a:schemeClr val="lt1">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3D6E8-40E6-4533-8DD1-A0FC36AA2A95}">
      <dsp:nvSpPr>
        <dsp:cNvPr id="0" name=""/>
        <dsp:cNvSpPr/>
      </dsp:nvSpPr>
      <dsp:spPr>
        <a:xfrm>
          <a:off x="1031396" y="2211990"/>
          <a:ext cx="6145098" cy="442242"/>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030" tIns="40640" rIns="40640" bIns="40640" numCol="1" spcCol="1270" anchor="ctr" anchorCtr="0">
          <a:noAutofit/>
        </a:bodyPr>
        <a:lstStyle/>
        <a:p>
          <a:pPr marL="0" lvl="0" indent="0" algn="l" defTabSz="711200">
            <a:lnSpc>
              <a:spcPct val="90000"/>
            </a:lnSpc>
            <a:spcBef>
              <a:spcPct val="0"/>
            </a:spcBef>
            <a:spcAft>
              <a:spcPct val="35000"/>
            </a:spcAft>
            <a:buNone/>
          </a:pPr>
          <a:r>
            <a:rPr lang="es-MX" sz="1600" b="1" i="0" u="none" strike="noStrike" kern="1200" cap="none">
              <a:solidFill>
                <a:schemeClr val="tx1"/>
              </a:solidFill>
              <a:latin typeface="Arial" panose="020B0604020202020204" pitchFamily="34" charset="0"/>
              <a:ea typeface="Arial"/>
              <a:cs typeface="Arial" panose="020B0604020202020204" pitchFamily="34" charset="0"/>
              <a:sym typeface="Arial"/>
            </a:rPr>
            <a:t>4. </a:t>
          </a:r>
          <a:r>
            <a:rPr lang="es-MX" sz="1600" b="0" i="0" u="none" strike="noStrike" kern="1200" cap="none">
              <a:solidFill>
                <a:schemeClr val="tx1"/>
              </a:solidFill>
              <a:latin typeface="Arial" panose="020B0604020202020204" pitchFamily="34" charset="0"/>
              <a:ea typeface="Arial"/>
              <a:cs typeface="Arial" panose="020B0604020202020204" pitchFamily="34" charset="0"/>
              <a:sym typeface="Arial"/>
            </a:rPr>
            <a:t>No comer, beber ni fumar en las áreas de trabajo.</a:t>
          </a:r>
          <a:endParaRPr lang="en-US" sz="1600" kern="1200" dirty="0">
            <a:solidFill>
              <a:schemeClr val="tx1"/>
            </a:solidFill>
            <a:latin typeface="Arial" panose="020B0604020202020204" pitchFamily="34" charset="0"/>
            <a:cs typeface="Arial" panose="020B0604020202020204" pitchFamily="34" charset="0"/>
          </a:endParaRPr>
        </a:p>
      </dsp:txBody>
      <dsp:txXfrm>
        <a:off x="1031396" y="2211990"/>
        <a:ext cx="6145098" cy="442242"/>
      </dsp:txXfrm>
    </dsp:sp>
    <dsp:sp modelId="{C2BE4984-7C1D-4830-93FE-3839D9E44B39}">
      <dsp:nvSpPr>
        <dsp:cNvPr id="0" name=""/>
        <dsp:cNvSpPr/>
      </dsp:nvSpPr>
      <dsp:spPr>
        <a:xfrm>
          <a:off x="754994" y="2156710"/>
          <a:ext cx="552803" cy="552803"/>
        </a:xfrm>
        <a:prstGeom prst="ellipse">
          <a:avLst/>
        </a:prstGeom>
        <a:solidFill>
          <a:schemeClr val="lt1">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9639FB-E3A2-4DC9-ACC7-D908B8C8D1FE}">
      <dsp:nvSpPr>
        <dsp:cNvPr id="0" name=""/>
        <dsp:cNvSpPr/>
      </dsp:nvSpPr>
      <dsp:spPr>
        <a:xfrm>
          <a:off x="961322" y="2850202"/>
          <a:ext cx="6215172" cy="493325"/>
        </a:xfrm>
        <a:prstGeom prst="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030" tIns="40640" rIns="40640" bIns="40640" numCol="1" spcCol="1270" anchor="ctr" anchorCtr="0">
          <a:noAutofit/>
        </a:bodyPr>
        <a:lstStyle/>
        <a:p>
          <a:pPr marL="0" lvl="0" indent="0" algn="l" defTabSz="711200">
            <a:lnSpc>
              <a:spcPct val="90000"/>
            </a:lnSpc>
            <a:spcBef>
              <a:spcPct val="0"/>
            </a:spcBef>
            <a:spcAft>
              <a:spcPct val="35000"/>
            </a:spcAft>
            <a:buNone/>
          </a:pPr>
          <a:r>
            <a:rPr lang="es-MX" sz="1600" b="1" i="0" u="none" strike="noStrike" kern="1200" cap="none" dirty="0">
              <a:solidFill>
                <a:schemeClr val="tx1"/>
              </a:solidFill>
              <a:latin typeface="Arial" panose="020B0604020202020204" pitchFamily="34" charset="0"/>
              <a:ea typeface="Arial"/>
              <a:cs typeface="Arial" panose="020B0604020202020204" pitchFamily="34" charset="0"/>
              <a:sym typeface="Arial"/>
            </a:rPr>
            <a:t>5. </a:t>
          </a:r>
          <a:r>
            <a:rPr lang="es-MX" sz="1600" b="0" i="0" u="none" strike="noStrike" kern="1200" cap="none" dirty="0">
              <a:solidFill>
                <a:schemeClr val="tx1"/>
              </a:solidFill>
              <a:latin typeface="Arial" panose="020B0604020202020204" pitchFamily="34" charset="0"/>
              <a:ea typeface="Arial"/>
              <a:cs typeface="Arial" panose="020B0604020202020204" pitchFamily="34" charset="0"/>
              <a:sym typeface="Arial"/>
            </a:rPr>
            <a:t>Señalizar adecuadamente los productos químicos y las áreas donde se manipulen y almacenen.</a:t>
          </a:r>
          <a:endParaRPr lang="es-MX" sz="1600" kern="1200" dirty="0">
            <a:solidFill>
              <a:schemeClr val="tx1"/>
            </a:solidFill>
            <a:latin typeface="Arial" panose="020B0604020202020204" pitchFamily="34" charset="0"/>
            <a:cs typeface="Arial" panose="020B0604020202020204" pitchFamily="34" charset="0"/>
          </a:endParaRPr>
        </a:p>
      </dsp:txBody>
      <dsp:txXfrm>
        <a:off x="961322" y="2850202"/>
        <a:ext cx="6215172" cy="493325"/>
      </dsp:txXfrm>
    </dsp:sp>
    <dsp:sp modelId="{1A956066-19D6-4447-8319-128B9D080ADD}">
      <dsp:nvSpPr>
        <dsp:cNvPr id="0" name=""/>
        <dsp:cNvSpPr/>
      </dsp:nvSpPr>
      <dsp:spPr>
        <a:xfrm>
          <a:off x="684921" y="2820463"/>
          <a:ext cx="552803" cy="552803"/>
        </a:xfrm>
        <a:prstGeom prst="ellipse">
          <a:avLst/>
        </a:prstGeom>
        <a:solidFill>
          <a:schemeClr val="lt1">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E1F529-9603-450C-9035-03869AB4EC7D}">
      <dsp:nvSpPr>
        <dsp:cNvPr id="0" name=""/>
        <dsp:cNvSpPr/>
      </dsp:nvSpPr>
      <dsp:spPr>
        <a:xfrm>
          <a:off x="741855" y="3539010"/>
          <a:ext cx="6434639" cy="442242"/>
        </a:xfrm>
        <a:prstGeom prst="rect">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030" tIns="40640" rIns="40640" bIns="40640" numCol="1" spcCol="1270" anchor="ctr" anchorCtr="0">
          <a:noAutofit/>
        </a:bodyPr>
        <a:lstStyle/>
        <a:p>
          <a:pPr marL="0" lvl="0" indent="0" algn="l" defTabSz="711200">
            <a:lnSpc>
              <a:spcPct val="90000"/>
            </a:lnSpc>
            <a:spcBef>
              <a:spcPct val="0"/>
            </a:spcBef>
            <a:spcAft>
              <a:spcPct val="35000"/>
            </a:spcAft>
            <a:buNone/>
          </a:pPr>
          <a:r>
            <a:rPr lang="es-MX" sz="1600" b="1" i="0" u="none" strike="noStrike" kern="1200" cap="none">
              <a:solidFill>
                <a:schemeClr val="tx1"/>
              </a:solidFill>
              <a:latin typeface="Arial" panose="020B0604020202020204" pitchFamily="34" charset="0"/>
              <a:ea typeface="Arial"/>
              <a:cs typeface="Arial" panose="020B0604020202020204" pitchFamily="34" charset="0"/>
              <a:sym typeface="Arial"/>
            </a:rPr>
            <a:t>6.</a:t>
          </a:r>
          <a:r>
            <a:rPr lang="es-MX" sz="1600" b="0" i="0" u="none" strike="noStrike" kern="1200" cap="none">
              <a:solidFill>
                <a:schemeClr val="tx1"/>
              </a:solidFill>
              <a:latin typeface="Arial" panose="020B0604020202020204" pitchFamily="34" charset="0"/>
              <a:ea typeface="Arial"/>
              <a:cs typeface="Arial" panose="020B0604020202020204" pitchFamily="34" charset="0"/>
              <a:sym typeface="Arial"/>
            </a:rPr>
            <a:t>Utilizar los elementos de protección personal. </a:t>
          </a:r>
          <a:endParaRPr lang="en-US" sz="1600" kern="1200" dirty="0">
            <a:solidFill>
              <a:schemeClr val="tx1"/>
            </a:solidFill>
            <a:latin typeface="Arial" panose="020B0604020202020204" pitchFamily="34" charset="0"/>
            <a:cs typeface="Arial" panose="020B0604020202020204" pitchFamily="34" charset="0"/>
          </a:endParaRPr>
        </a:p>
      </dsp:txBody>
      <dsp:txXfrm>
        <a:off x="741855" y="3539010"/>
        <a:ext cx="6434639" cy="442242"/>
      </dsp:txXfrm>
    </dsp:sp>
    <dsp:sp modelId="{AA2D30C9-8D60-4197-BB3F-0B995C0ABC24}">
      <dsp:nvSpPr>
        <dsp:cNvPr id="0" name=""/>
        <dsp:cNvSpPr/>
      </dsp:nvSpPr>
      <dsp:spPr>
        <a:xfrm>
          <a:off x="465454" y="3483729"/>
          <a:ext cx="552803" cy="552803"/>
        </a:xfrm>
        <a:prstGeom prst="ellipse">
          <a:avLst/>
        </a:prstGeom>
        <a:solidFill>
          <a:schemeClr val="lt1">
            <a:hueOff val="0"/>
            <a:satOff val="0"/>
            <a:lumOff val="0"/>
            <a:alphaOff val="0"/>
          </a:schemeClr>
        </a:solidFill>
        <a:ln w="12700" cap="flat" cmpd="sng" algn="ctr">
          <a:solidFill>
            <a:schemeClr val="accent3">
              <a:hueOff val="2258833"/>
              <a:satOff val="83333"/>
              <a:lumOff val="-122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C74FA1-48BD-43F6-B45A-3C5B7471C1DB}">
      <dsp:nvSpPr>
        <dsp:cNvPr id="0" name=""/>
        <dsp:cNvSpPr/>
      </dsp:nvSpPr>
      <dsp:spPr>
        <a:xfrm>
          <a:off x="341365" y="4202763"/>
          <a:ext cx="6835129" cy="442242"/>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030" tIns="40640" rIns="40640" bIns="40640" numCol="1" spcCol="1270" anchor="ctr" anchorCtr="0">
          <a:noAutofit/>
        </a:bodyPr>
        <a:lstStyle/>
        <a:p>
          <a:pPr marL="0" lvl="0" indent="0" algn="l" defTabSz="711200">
            <a:lnSpc>
              <a:spcPct val="90000"/>
            </a:lnSpc>
            <a:spcBef>
              <a:spcPct val="0"/>
            </a:spcBef>
            <a:spcAft>
              <a:spcPct val="35000"/>
            </a:spcAft>
            <a:buClr>
              <a:schemeClr val="dk1"/>
            </a:buClr>
            <a:buSzPts val="2000"/>
            <a:buFont typeface="Arial"/>
            <a:buNone/>
          </a:pPr>
          <a:r>
            <a:rPr lang="es-MX" sz="1600" b="1" i="0" u="none" strike="noStrike" kern="1200" cap="none" dirty="0">
              <a:solidFill>
                <a:schemeClr val="tx1"/>
              </a:solidFill>
              <a:latin typeface="Arial" panose="020B0604020202020204" pitchFamily="34" charset="0"/>
              <a:ea typeface="Arial"/>
              <a:cs typeface="Arial" panose="020B0604020202020204" pitchFamily="34" charset="0"/>
              <a:sym typeface="Arial"/>
            </a:rPr>
            <a:t>7.</a:t>
          </a:r>
          <a:r>
            <a:rPr lang="es-MX" sz="1600" b="0" i="0" u="none" strike="noStrike" kern="1200" cap="none" dirty="0">
              <a:solidFill>
                <a:schemeClr val="tx1"/>
              </a:solidFill>
              <a:latin typeface="Arial" panose="020B0604020202020204" pitchFamily="34" charset="0"/>
              <a:ea typeface="Arial"/>
              <a:cs typeface="Arial" panose="020B0604020202020204" pitchFamily="34" charset="0"/>
              <a:sym typeface="Arial"/>
            </a:rPr>
            <a:t>Mantener despejadas las áreas de tránsito</a:t>
          </a:r>
          <a:endParaRPr lang="en-US" sz="1600" kern="1200" dirty="0">
            <a:solidFill>
              <a:schemeClr val="tx1"/>
            </a:solidFill>
            <a:latin typeface="Arial" panose="020B0604020202020204" pitchFamily="34" charset="0"/>
            <a:cs typeface="Arial" panose="020B0604020202020204" pitchFamily="34" charset="0"/>
          </a:endParaRPr>
        </a:p>
      </dsp:txBody>
      <dsp:txXfrm>
        <a:off x="341365" y="4202763"/>
        <a:ext cx="6835129" cy="442242"/>
      </dsp:txXfrm>
    </dsp:sp>
    <dsp:sp modelId="{DD38C568-EE30-4E40-94D3-C76BB4657568}">
      <dsp:nvSpPr>
        <dsp:cNvPr id="0" name=""/>
        <dsp:cNvSpPr/>
      </dsp:nvSpPr>
      <dsp:spPr>
        <a:xfrm>
          <a:off x="64964" y="4147482"/>
          <a:ext cx="552803" cy="552803"/>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3EEF7-E320-504A-B82E-44218C3D9CAE}" type="datetimeFigureOut">
              <a:rPr lang="es-ES_tradnl" smtClean="0"/>
              <a:t>2/8/21</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A705A-C9F8-FA4E-8672-B753276AF98F}" type="slidenum">
              <a:rPr lang="es-ES_tradnl" smtClean="0"/>
              <a:t>‹Nº›</a:t>
            </a:fld>
            <a:endParaRPr lang="es-ES_tradnl"/>
          </a:p>
        </p:txBody>
      </p:sp>
    </p:spTree>
    <p:extLst>
      <p:ext uri="{BB962C8B-B14F-4D97-AF65-F5344CB8AC3E}">
        <p14:creationId xmlns:p14="http://schemas.microsoft.com/office/powerpoint/2010/main" val="276556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E4CA705A-C9F8-FA4E-8672-B753276AF98F}" type="slidenum">
              <a:rPr lang="es-ES_tradnl" smtClean="0"/>
              <a:t>2</a:t>
            </a:fld>
            <a:endParaRPr lang="es-ES_tradnl"/>
          </a:p>
        </p:txBody>
      </p:sp>
    </p:spTree>
    <p:extLst>
      <p:ext uri="{BB962C8B-B14F-4D97-AF65-F5344CB8AC3E}">
        <p14:creationId xmlns:p14="http://schemas.microsoft.com/office/powerpoint/2010/main" val="62931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inSalu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0DC4FD-0875-C549-8775-D9C370BF4F20}"/>
              </a:ext>
            </a:extLst>
          </p:cNvPr>
          <p:cNvSpPr/>
          <p:nvPr userDrawn="1"/>
        </p:nvSpPr>
        <p:spPr>
          <a:xfrm>
            <a:off x="1" y="0"/>
            <a:ext cx="4544292" cy="6858000"/>
          </a:xfrm>
          <a:prstGeom prst="rect">
            <a:avLst/>
          </a:prstGeom>
          <a:solidFill>
            <a:srgbClr val="F42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 name="Graphic 5">
            <a:extLst>
              <a:ext uri="{FF2B5EF4-FFF2-40B4-BE49-F238E27FC236}">
                <a16:creationId xmlns:a16="http://schemas.microsoft.com/office/drawing/2014/main" id="{E34821C7-E8A6-BE46-BA59-8D385962D9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71018" y="5865670"/>
            <a:ext cx="1409288" cy="823248"/>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FB062CAA-2F62-B843-83FB-7C521C63BA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3328" y="1217377"/>
            <a:ext cx="4544292" cy="956693"/>
          </a:xfrm>
          <a:prstGeom prst="rect">
            <a:avLst/>
          </a:prstGeom>
        </p:spPr>
      </p:pic>
    </p:spTree>
    <p:extLst>
      <p:ext uri="{BB962C8B-B14F-4D97-AF65-F5344CB8AC3E}">
        <p14:creationId xmlns:p14="http://schemas.microsoft.com/office/powerpoint/2010/main" val="1261390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acita">
  <p:cSld name="1_Capacita">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24"/>
          <p:cNvSpPr txBox="1">
            <a:spLocks noGrp="1"/>
          </p:cNvSpPr>
          <p:nvPr>
            <p:ph type="title"/>
          </p:nvPr>
        </p:nvSpPr>
        <p:spPr>
          <a:xfrm>
            <a:off x="838200" y="786230"/>
            <a:ext cx="10515600" cy="137945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4"/>
          <p:cNvSpPr txBox="1">
            <a:spLocks noGrp="1"/>
          </p:cNvSpPr>
          <p:nvPr>
            <p:ph type="body" idx="1"/>
          </p:nvPr>
        </p:nvSpPr>
        <p:spPr>
          <a:xfrm>
            <a:off x="838200" y="2550025"/>
            <a:ext cx="5057775" cy="36576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4960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17ECE-DE93-4EA6-861F-3B204A19DE60}"/>
              </a:ext>
            </a:extLst>
          </p:cNvPr>
          <p:cNvSpPr>
            <a:spLocks noGrp="1"/>
          </p:cNvSpPr>
          <p:nvPr>
            <p:ph type="ctrTitle" hasCustomPrompt="1"/>
          </p:nvPr>
        </p:nvSpPr>
        <p:spPr>
          <a:xfrm>
            <a:off x="1524000" y="2541319"/>
            <a:ext cx="9144000" cy="1662546"/>
          </a:xfrm>
        </p:spPr>
        <p:txBody>
          <a:bodyPr anchor="b">
            <a:normAutofit/>
          </a:bodyPr>
          <a:lstStyle>
            <a:lvl1pPr algn="ctr">
              <a:defRPr sz="5400">
                <a:solidFill>
                  <a:schemeClr val="bg1"/>
                </a:solidFill>
              </a:defRPr>
            </a:lvl1pPr>
          </a:lstStyle>
          <a:p>
            <a:r>
              <a:rPr lang="es-ES" dirty="0"/>
              <a:t>Título de la presentación</a:t>
            </a:r>
            <a:endParaRPr lang="es-CO" dirty="0"/>
          </a:p>
        </p:txBody>
      </p:sp>
      <p:sp>
        <p:nvSpPr>
          <p:cNvPr id="3" name="Subtítulo 2">
            <a:extLst>
              <a:ext uri="{FF2B5EF4-FFF2-40B4-BE49-F238E27FC236}">
                <a16:creationId xmlns:a16="http://schemas.microsoft.com/office/drawing/2014/main" id="{FE9D3FB3-359F-46C2-860A-1525058E02A0}"/>
              </a:ext>
            </a:extLst>
          </p:cNvPr>
          <p:cNvSpPr>
            <a:spLocks noGrp="1"/>
          </p:cNvSpPr>
          <p:nvPr>
            <p:ph type="subTitle" idx="1" hasCustomPrompt="1"/>
          </p:nvPr>
        </p:nvSpPr>
        <p:spPr>
          <a:xfrm>
            <a:off x="1524000" y="4455886"/>
            <a:ext cx="9144000" cy="1769424"/>
          </a:xfrm>
        </p:spPr>
        <p:txBody>
          <a:bodyPr>
            <a:normAutofit/>
          </a:bodyPr>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Incluir Presentador, </a:t>
            </a:r>
            <a:r>
              <a:rPr lang="es-CO" dirty="0"/>
              <a:t>Dependencia, Evento (Si corresponde), Fecha</a:t>
            </a:r>
            <a:endParaRPr lang="es-ES" dirty="0"/>
          </a:p>
        </p:txBody>
      </p:sp>
    </p:spTree>
    <p:extLst>
      <p:ext uri="{BB962C8B-B14F-4D97-AF65-F5344CB8AC3E}">
        <p14:creationId xmlns:p14="http://schemas.microsoft.com/office/powerpoint/2010/main" val="336348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siona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18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vestig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424460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ord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38834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gi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378703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ser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136975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173684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aci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2842927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9F9267-4CE5-48EE-8E58-1EABD078F4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12C89073-E011-4938-80E8-B06957275F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3972276237"/>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6" r:id="rId3"/>
    <p:sldLayoutId id="2147483650" r:id="rId4"/>
    <p:sldLayoutId id="2147483651" r:id="rId5"/>
    <p:sldLayoutId id="2147483652" r:id="rId6"/>
    <p:sldLayoutId id="2147483653" r:id="rId7"/>
    <p:sldLayoutId id="2147483654" r:id="rId8"/>
    <p:sldLayoutId id="2147483655" r:id="rId9"/>
    <p:sldLayoutId id="2147483658" r:id="rId10"/>
  </p:sldLayoutIdLst>
  <p:txStyles>
    <p:title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diagramLayout" Target="../diagrams/layout4.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diagramData" Target="../diagrams/data4.xml"/><Relationship Id="rId16" Type="http://schemas.openxmlformats.org/officeDocument/2006/relationships/image" Target="../media/image24.svg"/><Relationship Id="rId1" Type="http://schemas.openxmlformats.org/officeDocument/2006/relationships/slideLayout" Target="../slideLayouts/slideLayout9.xml"/><Relationship Id="rId6" Type="http://schemas.microsoft.com/office/2007/relationships/diagramDrawing" Target="../diagrams/drawing4.xml"/><Relationship Id="rId11" Type="http://schemas.openxmlformats.org/officeDocument/2006/relationships/image" Target="../media/image19.png"/><Relationship Id="rId5" Type="http://schemas.openxmlformats.org/officeDocument/2006/relationships/diagramColors" Target="../diagrams/colors4.xml"/><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diagramQuickStyle" Target="../diagrams/quickStyle4.xml"/><Relationship Id="rId9" Type="http://schemas.openxmlformats.org/officeDocument/2006/relationships/image" Target="../media/image17.png"/><Relationship Id="rId1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5.jp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228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FD3F9-FC03-4DA3-ADFF-E2E04184C047}"/>
              </a:ext>
            </a:extLst>
          </p:cNvPr>
          <p:cNvSpPr>
            <a:spLocks noGrp="1"/>
          </p:cNvSpPr>
          <p:nvPr>
            <p:ph type="title"/>
          </p:nvPr>
        </p:nvSpPr>
        <p:spPr>
          <a:xfrm>
            <a:off x="833286" y="804210"/>
            <a:ext cx="10515600" cy="1379454"/>
          </a:xfrm>
        </p:spPr>
        <p:txBody>
          <a:bodyPr/>
          <a:lstStyle/>
          <a:p>
            <a:r>
              <a:rPr lang="es-MX" dirty="0">
                <a:solidFill>
                  <a:srgbClr val="1F3864"/>
                </a:solidFill>
              </a:rPr>
              <a:t>Determinación de los niveles permisibles de mercurio por laboratorio analítico toxicológico</a:t>
            </a:r>
            <a:endParaRPr lang="es-CO" dirty="0">
              <a:solidFill>
                <a:srgbClr val="1F3864"/>
              </a:solidFill>
            </a:endParaRPr>
          </a:p>
        </p:txBody>
      </p:sp>
      <p:graphicFrame>
        <p:nvGraphicFramePr>
          <p:cNvPr id="10" name="Diagrama 9">
            <a:extLst>
              <a:ext uri="{FF2B5EF4-FFF2-40B4-BE49-F238E27FC236}">
                <a16:creationId xmlns:a16="http://schemas.microsoft.com/office/drawing/2014/main" id="{112312EF-4A77-454B-A8E8-84FF2A0A83FB}"/>
              </a:ext>
            </a:extLst>
          </p:cNvPr>
          <p:cNvGraphicFramePr/>
          <p:nvPr>
            <p:extLst>
              <p:ext uri="{D42A27DB-BD31-4B8C-83A1-F6EECF244321}">
                <p14:modId xmlns:p14="http://schemas.microsoft.com/office/powerpoint/2010/main" val="463721062"/>
              </p:ext>
            </p:extLst>
          </p:nvPr>
        </p:nvGraphicFramePr>
        <p:xfrm>
          <a:off x="225116" y="2814102"/>
          <a:ext cx="4898923" cy="3097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Google Shape;180;p8">
            <a:extLst>
              <a:ext uri="{FF2B5EF4-FFF2-40B4-BE49-F238E27FC236}">
                <a16:creationId xmlns:a16="http://schemas.microsoft.com/office/drawing/2014/main" id="{D2D3F237-BA2D-49EB-AD5E-C65A40DFB043}"/>
              </a:ext>
            </a:extLst>
          </p:cNvPr>
          <p:cNvCxnSpPr>
            <a:cxnSpLocks/>
          </p:cNvCxnSpPr>
          <p:nvPr/>
        </p:nvCxnSpPr>
        <p:spPr>
          <a:xfrm>
            <a:off x="3215151" y="1899824"/>
            <a:ext cx="5751871"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graphicFrame>
        <p:nvGraphicFramePr>
          <p:cNvPr id="7" name="Google Shape;179;p8">
            <a:extLst>
              <a:ext uri="{FF2B5EF4-FFF2-40B4-BE49-F238E27FC236}">
                <a16:creationId xmlns:a16="http://schemas.microsoft.com/office/drawing/2014/main" id="{3C7B7848-2F2B-407D-BC37-9516D47461FC}"/>
              </a:ext>
            </a:extLst>
          </p:cNvPr>
          <p:cNvGraphicFramePr/>
          <p:nvPr>
            <p:extLst>
              <p:ext uri="{D42A27DB-BD31-4B8C-83A1-F6EECF244321}">
                <p14:modId xmlns:p14="http://schemas.microsoft.com/office/powerpoint/2010/main" val="2754679921"/>
              </p:ext>
            </p:extLst>
          </p:nvPr>
        </p:nvGraphicFramePr>
        <p:xfrm>
          <a:off x="4719485" y="2976393"/>
          <a:ext cx="6282817" cy="2773125"/>
        </p:xfrm>
        <a:graphic>
          <a:graphicData uri="http://schemas.openxmlformats.org/drawingml/2006/table">
            <a:tbl>
              <a:tblPr>
                <a:noFill/>
              </a:tblPr>
              <a:tblGrid>
                <a:gridCol w="994818">
                  <a:extLst>
                    <a:ext uri="{9D8B030D-6E8A-4147-A177-3AD203B41FA5}">
                      <a16:colId xmlns:a16="http://schemas.microsoft.com/office/drawing/2014/main" val="20000"/>
                    </a:ext>
                  </a:extLst>
                </a:gridCol>
                <a:gridCol w="1521823">
                  <a:extLst>
                    <a:ext uri="{9D8B030D-6E8A-4147-A177-3AD203B41FA5}">
                      <a16:colId xmlns:a16="http://schemas.microsoft.com/office/drawing/2014/main" val="20001"/>
                    </a:ext>
                  </a:extLst>
                </a:gridCol>
                <a:gridCol w="1119535">
                  <a:extLst>
                    <a:ext uri="{9D8B030D-6E8A-4147-A177-3AD203B41FA5}">
                      <a16:colId xmlns:a16="http://schemas.microsoft.com/office/drawing/2014/main" val="20002"/>
                    </a:ext>
                  </a:extLst>
                </a:gridCol>
                <a:gridCol w="1426007">
                  <a:extLst>
                    <a:ext uri="{9D8B030D-6E8A-4147-A177-3AD203B41FA5}">
                      <a16:colId xmlns:a16="http://schemas.microsoft.com/office/drawing/2014/main" val="20003"/>
                    </a:ext>
                  </a:extLst>
                </a:gridCol>
                <a:gridCol w="1220634">
                  <a:extLst>
                    <a:ext uri="{9D8B030D-6E8A-4147-A177-3AD203B41FA5}">
                      <a16:colId xmlns:a16="http://schemas.microsoft.com/office/drawing/2014/main" val="20004"/>
                    </a:ext>
                  </a:extLst>
                </a:gridCol>
              </a:tblGrid>
              <a:tr h="1222125">
                <a:tc>
                  <a:txBody>
                    <a:bodyPr/>
                    <a:lstStyle/>
                    <a:p>
                      <a:pPr marL="0" marR="0" lvl="0" indent="0" algn="ctr" rtl="0">
                        <a:lnSpc>
                          <a:spcPct val="115000"/>
                        </a:lnSpc>
                        <a:spcBef>
                          <a:spcPts val="0"/>
                        </a:spcBef>
                        <a:spcAft>
                          <a:spcPts val="0"/>
                        </a:spcAft>
                        <a:buNone/>
                      </a:pPr>
                      <a:r>
                        <a:rPr lang="es-MX" sz="1500" b="1" u="none" strike="noStrike" cap="none" dirty="0">
                          <a:solidFill>
                            <a:srgbClr val="000000"/>
                          </a:solidFill>
                          <a:latin typeface="Arial" panose="020B0604020202020204" pitchFamily="34" charset="0"/>
                          <a:ea typeface="Arial"/>
                          <a:cs typeface="Arial" panose="020B0604020202020204" pitchFamily="34" charset="0"/>
                          <a:sym typeface="Arial"/>
                        </a:rPr>
                        <a:t>Matriz</a:t>
                      </a:r>
                      <a:endParaRPr sz="1500" u="none" strike="noStrike" cap="none" dirty="0">
                        <a:latin typeface="Arial" panose="020B0604020202020204" pitchFamily="34" charset="0"/>
                        <a:ea typeface="Calibri"/>
                        <a:cs typeface="Arial" panose="020B0604020202020204" pitchFamily="34" charset="0"/>
                        <a:sym typeface="Calibri"/>
                      </a:endParaRPr>
                    </a:p>
                  </a:txBody>
                  <a:tcPr marL="44450" marR="444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s-MX" sz="1500" b="1" u="none" strike="noStrike" cap="none" dirty="0">
                          <a:solidFill>
                            <a:srgbClr val="000000"/>
                          </a:solidFill>
                          <a:latin typeface="Arial" panose="020B0604020202020204" pitchFamily="34" charset="0"/>
                          <a:ea typeface="Arial"/>
                          <a:cs typeface="Arial" panose="020B0604020202020204" pitchFamily="34" charset="0"/>
                          <a:sym typeface="Arial"/>
                        </a:rPr>
                        <a:t>Exposición</a:t>
                      </a:r>
                      <a:endParaRPr sz="1500" u="none" strike="noStrike" cap="none" dirty="0">
                        <a:latin typeface="Arial" panose="020B0604020202020204" pitchFamily="34" charset="0"/>
                        <a:ea typeface="Calibri"/>
                        <a:cs typeface="Arial" panose="020B0604020202020204" pitchFamily="34" charset="0"/>
                        <a:sym typeface="Calibri"/>
                      </a:endParaRPr>
                    </a:p>
                    <a:p>
                      <a:pPr marL="0" marR="0" lvl="0" indent="0" algn="ctr" rtl="0">
                        <a:lnSpc>
                          <a:spcPct val="115000"/>
                        </a:lnSpc>
                        <a:spcBef>
                          <a:spcPts val="1000"/>
                        </a:spcBef>
                        <a:spcAft>
                          <a:spcPts val="0"/>
                        </a:spcAft>
                        <a:buNone/>
                      </a:pPr>
                      <a:r>
                        <a:rPr lang="es-MX" sz="1500" b="1" u="none" strike="noStrike" cap="none" dirty="0">
                          <a:solidFill>
                            <a:srgbClr val="000000"/>
                          </a:solidFill>
                          <a:latin typeface="Arial" panose="020B0604020202020204" pitchFamily="34" charset="0"/>
                          <a:ea typeface="Arial"/>
                          <a:cs typeface="Arial" panose="020B0604020202020204" pitchFamily="34" charset="0"/>
                          <a:sym typeface="Arial"/>
                        </a:rPr>
                        <a:t>ocupacional</a:t>
                      </a:r>
                      <a:endParaRPr sz="1500" u="none" strike="noStrike" cap="none" dirty="0">
                        <a:latin typeface="Arial" panose="020B0604020202020204" pitchFamily="34" charset="0"/>
                        <a:ea typeface="Calibri"/>
                        <a:cs typeface="Arial" panose="020B0604020202020204" pitchFamily="34" charset="0"/>
                        <a:sym typeface="Calibri"/>
                      </a:endParaRPr>
                    </a:p>
                  </a:txBody>
                  <a:tcPr marL="44450" marR="444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s-MX" sz="1500" b="1" u="none" strike="noStrike" cap="none" dirty="0">
                          <a:solidFill>
                            <a:srgbClr val="000000"/>
                          </a:solidFill>
                          <a:latin typeface="Arial" panose="020B0604020202020204" pitchFamily="34" charset="0"/>
                          <a:ea typeface="Arial"/>
                          <a:cs typeface="Arial" panose="020B0604020202020204" pitchFamily="34" charset="0"/>
                          <a:sym typeface="Arial"/>
                        </a:rPr>
                        <a:t>Unidad de Medida</a:t>
                      </a:r>
                      <a:endParaRPr sz="1500" u="none" strike="noStrike" cap="none" dirty="0">
                        <a:latin typeface="Arial" panose="020B0604020202020204" pitchFamily="34" charset="0"/>
                        <a:ea typeface="Calibri"/>
                        <a:cs typeface="Arial" panose="020B0604020202020204" pitchFamily="34" charset="0"/>
                        <a:sym typeface="Calibri"/>
                      </a:endParaRPr>
                    </a:p>
                  </a:txBody>
                  <a:tcPr marL="44450" marR="444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s-MX" sz="1500" b="1" u="none" strike="noStrike" cap="none" dirty="0">
                          <a:solidFill>
                            <a:srgbClr val="000000"/>
                          </a:solidFill>
                          <a:latin typeface="Arial" panose="020B0604020202020204" pitchFamily="34" charset="0"/>
                          <a:ea typeface="Arial"/>
                          <a:cs typeface="Arial" panose="020B0604020202020204" pitchFamily="34" charset="0"/>
                          <a:sym typeface="Arial"/>
                        </a:rPr>
                        <a:t>Exposición Ambiental</a:t>
                      </a:r>
                      <a:endParaRPr sz="1500" u="none" strike="noStrike" cap="none" dirty="0">
                        <a:latin typeface="Arial" panose="020B0604020202020204" pitchFamily="34" charset="0"/>
                        <a:ea typeface="Calibri"/>
                        <a:cs typeface="Arial" panose="020B0604020202020204" pitchFamily="34" charset="0"/>
                        <a:sym typeface="Calibri"/>
                      </a:endParaRPr>
                    </a:p>
                  </a:txBody>
                  <a:tcPr marL="44450" marR="444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s-MX" sz="1500" b="1" u="none" strike="noStrike" cap="none">
                          <a:solidFill>
                            <a:srgbClr val="000000"/>
                          </a:solidFill>
                          <a:latin typeface="Arial" panose="020B0604020202020204" pitchFamily="34" charset="0"/>
                          <a:ea typeface="Arial"/>
                          <a:cs typeface="Arial" panose="020B0604020202020204" pitchFamily="34" charset="0"/>
                          <a:sym typeface="Arial"/>
                        </a:rPr>
                        <a:t>Unidad de Medida</a:t>
                      </a:r>
                      <a:endParaRPr sz="1500" u="none" strike="noStrike" cap="none">
                        <a:latin typeface="Arial" panose="020B0604020202020204" pitchFamily="34" charset="0"/>
                        <a:ea typeface="Calibri"/>
                        <a:cs typeface="Arial" panose="020B0604020202020204" pitchFamily="34" charset="0"/>
                        <a:sym typeface="Calibri"/>
                      </a:endParaRPr>
                    </a:p>
                  </a:txBody>
                  <a:tcPr marL="44450" marR="444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17000">
                <a:tc>
                  <a:txBody>
                    <a:bodyPr/>
                    <a:lstStyle/>
                    <a:p>
                      <a:pPr marL="0" marR="0" lvl="0" indent="0" algn="l" rtl="0">
                        <a:lnSpc>
                          <a:spcPct val="115000"/>
                        </a:lnSpc>
                        <a:spcBef>
                          <a:spcPts val="0"/>
                        </a:spcBef>
                        <a:spcAft>
                          <a:spcPts val="0"/>
                        </a:spcAft>
                        <a:buNone/>
                      </a:pPr>
                      <a:r>
                        <a:rPr lang="es-MX" sz="1500" u="none" strike="noStrike" cap="none" dirty="0">
                          <a:solidFill>
                            <a:srgbClr val="000000"/>
                          </a:solidFill>
                          <a:latin typeface="Arial" panose="020B0604020202020204" pitchFamily="34" charset="0"/>
                          <a:ea typeface="Arial"/>
                          <a:cs typeface="Arial" panose="020B0604020202020204" pitchFamily="34" charset="0"/>
                          <a:sym typeface="Arial"/>
                        </a:rPr>
                        <a:t>Orina</a:t>
                      </a:r>
                      <a:endParaRPr sz="1500" u="none" strike="noStrike" cap="none" dirty="0">
                        <a:latin typeface="Arial" panose="020B0604020202020204" pitchFamily="34" charset="0"/>
                        <a:ea typeface="Calibri"/>
                        <a:cs typeface="Arial" panose="020B0604020202020204" pitchFamily="34" charset="0"/>
                        <a:sym typeface="Calibri"/>
                      </a:endParaRPr>
                    </a:p>
                  </a:txBody>
                  <a:tcPr marL="44450" marR="4445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MX" sz="1500" u="none" strike="noStrike" cap="none">
                          <a:solidFill>
                            <a:srgbClr val="000000"/>
                          </a:solidFill>
                          <a:latin typeface="Arial" panose="020B0604020202020204" pitchFamily="34" charset="0"/>
                          <a:ea typeface="Arial"/>
                          <a:cs typeface="Arial" panose="020B0604020202020204" pitchFamily="34" charset="0"/>
                          <a:sym typeface="Arial"/>
                        </a:rPr>
                        <a:t>25</a:t>
                      </a:r>
                      <a:endParaRPr sz="1500" u="none" strike="noStrike" cap="none">
                        <a:latin typeface="Arial" panose="020B0604020202020204" pitchFamily="34" charset="0"/>
                        <a:ea typeface="Calibri"/>
                        <a:cs typeface="Arial" panose="020B0604020202020204" pitchFamily="34" charset="0"/>
                        <a:sym typeface="Calibri"/>
                      </a:endParaRPr>
                    </a:p>
                  </a:txBody>
                  <a:tcPr marL="44450" marR="4445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MX" sz="1500" u="none" strike="noStrike" cap="none" dirty="0">
                          <a:solidFill>
                            <a:srgbClr val="000000"/>
                          </a:solidFill>
                          <a:latin typeface="Arial" panose="020B0604020202020204" pitchFamily="34" charset="0"/>
                          <a:ea typeface="Arial"/>
                          <a:cs typeface="Arial" panose="020B0604020202020204" pitchFamily="34" charset="0"/>
                          <a:sym typeface="Arial"/>
                        </a:rPr>
                        <a:t>µg/l</a:t>
                      </a:r>
                      <a:endParaRPr sz="1500" u="none" strike="noStrike" cap="none" dirty="0">
                        <a:latin typeface="Arial" panose="020B0604020202020204" pitchFamily="34" charset="0"/>
                        <a:ea typeface="Calibri"/>
                        <a:cs typeface="Arial" panose="020B0604020202020204" pitchFamily="34" charset="0"/>
                        <a:sym typeface="Calibri"/>
                      </a:endParaRPr>
                    </a:p>
                  </a:txBody>
                  <a:tcPr marL="44450" marR="4445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MX" sz="1500" u="none" strike="noStrike" cap="none" dirty="0">
                          <a:solidFill>
                            <a:srgbClr val="000000"/>
                          </a:solidFill>
                          <a:latin typeface="Arial" panose="020B0604020202020204" pitchFamily="34" charset="0"/>
                          <a:ea typeface="Arial"/>
                          <a:cs typeface="Arial" panose="020B0604020202020204" pitchFamily="34" charset="0"/>
                          <a:sym typeface="Arial"/>
                        </a:rPr>
                        <a:t>7</a:t>
                      </a:r>
                      <a:endParaRPr sz="1500" u="none" strike="noStrike" cap="none" dirty="0">
                        <a:latin typeface="Arial" panose="020B0604020202020204" pitchFamily="34" charset="0"/>
                        <a:ea typeface="Calibri"/>
                        <a:cs typeface="Arial" panose="020B0604020202020204" pitchFamily="34" charset="0"/>
                        <a:sym typeface="Calibri"/>
                      </a:endParaRPr>
                    </a:p>
                  </a:txBody>
                  <a:tcPr marL="44450" marR="4445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MX" sz="1500" u="none" strike="noStrike" cap="none">
                          <a:solidFill>
                            <a:srgbClr val="000000"/>
                          </a:solidFill>
                          <a:latin typeface="Arial" panose="020B0604020202020204" pitchFamily="34" charset="0"/>
                          <a:ea typeface="Arial"/>
                          <a:cs typeface="Arial" panose="020B0604020202020204" pitchFamily="34" charset="0"/>
                          <a:sym typeface="Arial"/>
                        </a:rPr>
                        <a:t>µg/l</a:t>
                      </a:r>
                      <a:endParaRPr sz="1500" u="none" strike="noStrike" cap="none">
                        <a:latin typeface="Arial" panose="020B0604020202020204" pitchFamily="34" charset="0"/>
                        <a:ea typeface="Calibri"/>
                        <a:cs typeface="Arial" panose="020B0604020202020204" pitchFamily="34" charset="0"/>
                        <a:sym typeface="Calibri"/>
                      </a:endParaRPr>
                    </a:p>
                  </a:txBody>
                  <a:tcPr marL="44450" marR="4445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517000">
                <a:tc>
                  <a:txBody>
                    <a:bodyPr/>
                    <a:lstStyle/>
                    <a:p>
                      <a:pPr marL="0" marR="0" lvl="0" indent="0" algn="l" rtl="0">
                        <a:lnSpc>
                          <a:spcPct val="115000"/>
                        </a:lnSpc>
                        <a:spcBef>
                          <a:spcPts val="0"/>
                        </a:spcBef>
                        <a:spcAft>
                          <a:spcPts val="0"/>
                        </a:spcAft>
                        <a:buNone/>
                      </a:pPr>
                      <a:r>
                        <a:rPr lang="es-MX" sz="1500" u="none" strike="noStrike" cap="none" dirty="0">
                          <a:solidFill>
                            <a:srgbClr val="000000"/>
                          </a:solidFill>
                          <a:latin typeface="Arial" panose="020B0604020202020204" pitchFamily="34" charset="0"/>
                          <a:ea typeface="Arial"/>
                          <a:cs typeface="Arial" panose="020B0604020202020204" pitchFamily="34" charset="0"/>
                          <a:sym typeface="Arial"/>
                        </a:rPr>
                        <a:t>Sangre</a:t>
                      </a:r>
                      <a:endParaRPr sz="1500" u="none" strike="noStrike" cap="none" dirty="0">
                        <a:latin typeface="Arial" panose="020B0604020202020204" pitchFamily="34" charset="0"/>
                        <a:ea typeface="Calibri"/>
                        <a:cs typeface="Arial" panose="020B0604020202020204" pitchFamily="34" charset="0"/>
                        <a:sym typeface="Calibri"/>
                      </a:endParaRPr>
                    </a:p>
                  </a:txBody>
                  <a:tcPr marL="44450" marR="4445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MX" sz="1500" u="none" strike="noStrike" cap="none" dirty="0">
                          <a:solidFill>
                            <a:srgbClr val="000000"/>
                          </a:solidFill>
                          <a:latin typeface="Arial" panose="020B0604020202020204" pitchFamily="34" charset="0"/>
                          <a:ea typeface="Arial"/>
                          <a:cs typeface="Arial" panose="020B0604020202020204" pitchFamily="34" charset="0"/>
                          <a:sym typeface="Arial"/>
                        </a:rPr>
                        <a:t>15</a:t>
                      </a:r>
                      <a:endParaRPr sz="1500" u="none" strike="noStrike" cap="none" dirty="0">
                        <a:latin typeface="Arial" panose="020B0604020202020204" pitchFamily="34" charset="0"/>
                        <a:ea typeface="Calibri"/>
                        <a:cs typeface="Arial" panose="020B0604020202020204" pitchFamily="34" charset="0"/>
                        <a:sym typeface="Calibri"/>
                      </a:endParaRPr>
                    </a:p>
                  </a:txBody>
                  <a:tcPr marL="44450" marR="4445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MX" sz="1500" u="none" strike="noStrike" cap="none" dirty="0">
                          <a:solidFill>
                            <a:srgbClr val="000000"/>
                          </a:solidFill>
                          <a:latin typeface="Arial" panose="020B0604020202020204" pitchFamily="34" charset="0"/>
                          <a:ea typeface="Arial"/>
                          <a:cs typeface="Arial" panose="020B0604020202020204" pitchFamily="34" charset="0"/>
                          <a:sym typeface="Arial"/>
                        </a:rPr>
                        <a:t>µg/l</a:t>
                      </a:r>
                      <a:endParaRPr sz="1500" u="none" strike="noStrike" cap="none" dirty="0">
                        <a:latin typeface="Arial" panose="020B0604020202020204" pitchFamily="34" charset="0"/>
                        <a:ea typeface="Calibri"/>
                        <a:cs typeface="Arial" panose="020B0604020202020204" pitchFamily="34" charset="0"/>
                        <a:sym typeface="Calibri"/>
                      </a:endParaRPr>
                    </a:p>
                  </a:txBody>
                  <a:tcPr marL="44450" marR="4445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MX" sz="1500" u="none" strike="noStrike" cap="none" dirty="0">
                          <a:solidFill>
                            <a:srgbClr val="000000"/>
                          </a:solidFill>
                          <a:latin typeface="Arial" panose="020B0604020202020204" pitchFamily="34" charset="0"/>
                          <a:ea typeface="Arial"/>
                          <a:cs typeface="Arial" panose="020B0604020202020204" pitchFamily="34" charset="0"/>
                          <a:sym typeface="Arial"/>
                        </a:rPr>
                        <a:t>5</a:t>
                      </a:r>
                      <a:endParaRPr sz="1500" u="none" strike="noStrike" cap="none" dirty="0">
                        <a:latin typeface="Arial" panose="020B0604020202020204" pitchFamily="34" charset="0"/>
                        <a:ea typeface="Calibri"/>
                        <a:cs typeface="Arial" panose="020B0604020202020204" pitchFamily="34" charset="0"/>
                        <a:sym typeface="Calibri"/>
                      </a:endParaRPr>
                    </a:p>
                  </a:txBody>
                  <a:tcPr marL="44450" marR="4445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MX" sz="1500" u="none" strike="noStrike" cap="none">
                          <a:solidFill>
                            <a:srgbClr val="000000"/>
                          </a:solidFill>
                          <a:latin typeface="Arial" panose="020B0604020202020204" pitchFamily="34" charset="0"/>
                          <a:ea typeface="Arial"/>
                          <a:cs typeface="Arial" panose="020B0604020202020204" pitchFamily="34" charset="0"/>
                          <a:sym typeface="Arial"/>
                        </a:rPr>
                        <a:t>µg/l</a:t>
                      </a:r>
                      <a:endParaRPr sz="1500" u="none" strike="noStrike" cap="none">
                        <a:latin typeface="Arial" panose="020B0604020202020204" pitchFamily="34" charset="0"/>
                        <a:ea typeface="Calibri"/>
                        <a:cs typeface="Arial" panose="020B0604020202020204" pitchFamily="34" charset="0"/>
                        <a:sym typeface="Calibri"/>
                      </a:endParaRPr>
                    </a:p>
                  </a:txBody>
                  <a:tcPr marL="44450" marR="4445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17000">
                <a:tc>
                  <a:txBody>
                    <a:bodyPr/>
                    <a:lstStyle/>
                    <a:p>
                      <a:pPr marL="0" marR="0" lvl="0" indent="0" algn="l" rtl="0">
                        <a:lnSpc>
                          <a:spcPct val="115000"/>
                        </a:lnSpc>
                        <a:spcBef>
                          <a:spcPts val="0"/>
                        </a:spcBef>
                        <a:spcAft>
                          <a:spcPts val="0"/>
                        </a:spcAft>
                        <a:buNone/>
                      </a:pPr>
                      <a:r>
                        <a:rPr lang="es-MX" sz="1500" u="none" strike="noStrike" cap="none">
                          <a:solidFill>
                            <a:srgbClr val="000000"/>
                          </a:solidFill>
                          <a:latin typeface="Arial" panose="020B0604020202020204" pitchFamily="34" charset="0"/>
                          <a:ea typeface="Arial"/>
                          <a:cs typeface="Arial" panose="020B0604020202020204" pitchFamily="34" charset="0"/>
                          <a:sym typeface="Arial"/>
                        </a:rPr>
                        <a:t>Cabello</a:t>
                      </a:r>
                      <a:endParaRPr sz="1500" u="none" strike="noStrike" cap="none">
                        <a:latin typeface="Arial" panose="020B0604020202020204" pitchFamily="34" charset="0"/>
                        <a:ea typeface="Calibri"/>
                        <a:cs typeface="Arial" panose="020B0604020202020204" pitchFamily="34" charset="0"/>
                        <a:sym typeface="Calibri"/>
                      </a:endParaRPr>
                    </a:p>
                  </a:txBody>
                  <a:tcPr marL="44450" marR="4445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MX" sz="1500" u="none" strike="noStrike" cap="none" dirty="0">
                          <a:solidFill>
                            <a:srgbClr val="000000"/>
                          </a:solidFill>
                          <a:latin typeface="Arial" panose="020B0604020202020204" pitchFamily="34" charset="0"/>
                          <a:ea typeface="Arial"/>
                          <a:cs typeface="Arial" panose="020B0604020202020204" pitchFamily="34" charset="0"/>
                          <a:sym typeface="Arial"/>
                        </a:rPr>
                        <a:t>5</a:t>
                      </a:r>
                      <a:endParaRPr sz="1500" u="none" strike="noStrike" cap="none" dirty="0">
                        <a:latin typeface="Arial" panose="020B0604020202020204" pitchFamily="34" charset="0"/>
                        <a:ea typeface="Calibri"/>
                        <a:cs typeface="Arial" panose="020B0604020202020204" pitchFamily="34" charset="0"/>
                        <a:sym typeface="Calibri"/>
                      </a:endParaRPr>
                    </a:p>
                  </a:txBody>
                  <a:tcPr marL="44450" marR="4445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MX" sz="1500" u="none" strike="noStrike" cap="none" dirty="0">
                          <a:solidFill>
                            <a:srgbClr val="000000"/>
                          </a:solidFill>
                          <a:latin typeface="Arial" panose="020B0604020202020204" pitchFamily="34" charset="0"/>
                          <a:ea typeface="Arial"/>
                          <a:cs typeface="Arial" panose="020B0604020202020204" pitchFamily="34" charset="0"/>
                          <a:sym typeface="Arial"/>
                        </a:rPr>
                        <a:t>µg/g</a:t>
                      </a:r>
                      <a:endParaRPr sz="1500" u="none" strike="noStrike" cap="none" dirty="0">
                        <a:latin typeface="Arial" panose="020B0604020202020204" pitchFamily="34" charset="0"/>
                        <a:ea typeface="Calibri"/>
                        <a:cs typeface="Arial" panose="020B0604020202020204" pitchFamily="34" charset="0"/>
                        <a:sym typeface="Calibri"/>
                      </a:endParaRPr>
                    </a:p>
                  </a:txBody>
                  <a:tcPr marL="44450" marR="4445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MX" sz="1500" u="none" strike="noStrike" cap="none" dirty="0">
                          <a:solidFill>
                            <a:srgbClr val="000000"/>
                          </a:solidFill>
                          <a:latin typeface="Arial" panose="020B0604020202020204" pitchFamily="34" charset="0"/>
                          <a:ea typeface="Arial"/>
                          <a:cs typeface="Arial" panose="020B0604020202020204" pitchFamily="34" charset="0"/>
                          <a:sym typeface="Arial"/>
                        </a:rPr>
                        <a:t>1</a:t>
                      </a:r>
                      <a:endParaRPr sz="1500" u="none" strike="noStrike" cap="none" dirty="0">
                        <a:latin typeface="Arial" panose="020B0604020202020204" pitchFamily="34" charset="0"/>
                        <a:ea typeface="Calibri"/>
                        <a:cs typeface="Arial" panose="020B0604020202020204" pitchFamily="34" charset="0"/>
                        <a:sym typeface="Calibri"/>
                      </a:endParaRPr>
                    </a:p>
                  </a:txBody>
                  <a:tcPr marL="44450" marR="4445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MX" sz="1500" u="none" strike="noStrike" cap="none" dirty="0">
                          <a:solidFill>
                            <a:srgbClr val="000000"/>
                          </a:solidFill>
                          <a:latin typeface="Arial" panose="020B0604020202020204" pitchFamily="34" charset="0"/>
                          <a:ea typeface="Arial"/>
                          <a:cs typeface="Arial" panose="020B0604020202020204" pitchFamily="34" charset="0"/>
                          <a:sym typeface="Arial"/>
                        </a:rPr>
                        <a:t>µg/g</a:t>
                      </a:r>
                      <a:endParaRPr sz="1500" u="none" strike="noStrike" cap="none" dirty="0">
                        <a:latin typeface="Arial" panose="020B0604020202020204" pitchFamily="34" charset="0"/>
                        <a:ea typeface="Calibri"/>
                        <a:cs typeface="Arial" panose="020B0604020202020204" pitchFamily="34" charset="0"/>
                        <a:sym typeface="Calibri"/>
                      </a:endParaRPr>
                    </a:p>
                  </a:txBody>
                  <a:tcPr marL="44450" marR="4445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8" name="Google Shape;178;p8">
            <a:extLst>
              <a:ext uri="{FF2B5EF4-FFF2-40B4-BE49-F238E27FC236}">
                <a16:creationId xmlns:a16="http://schemas.microsoft.com/office/drawing/2014/main" id="{E0FA1E5A-BB05-42A0-915E-762AD8F239A3}"/>
              </a:ext>
            </a:extLst>
          </p:cNvPr>
          <p:cNvSpPr txBox="1"/>
          <p:nvPr/>
        </p:nvSpPr>
        <p:spPr>
          <a:xfrm>
            <a:off x="4941868" y="2391108"/>
            <a:ext cx="58380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600" b="1" dirty="0">
                <a:solidFill>
                  <a:srgbClr val="1F3864"/>
                </a:solidFill>
                <a:latin typeface="Arial" panose="020B0604020202020204" pitchFamily="34" charset="0"/>
                <a:ea typeface="+mj-ea"/>
                <a:cs typeface="Arial" panose="020B0604020202020204" pitchFamily="34" charset="0"/>
                <a:sym typeface="Arial"/>
              </a:rPr>
              <a:t>Valores de referencia para Colombia en población expuesta ambiental y ocupacionalmente</a:t>
            </a:r>
            <a:endParaRPr sz="1600" b="1" dirty="0">
              <a:solidFill>
                <a:srgbClr val="1F3864"/>
              </a:solidFill>
              <a:latin typeface="Arial" panose="020B0604020202020204" pitchFamily="34" charset="0"/>
              <a:ea typeface="+mj-ea"/>
              <a:cs typeface="Arial" panose="020B0604020202020204" pitchFamily="34" charset="0"/>
              <a:sym typeface="Calibri"/>
            </a:endParaRPr>
          </a:p>
        </p:txBody>
      </p:sp>
      <p:sp>
        <p:nvSpPr>
          <p:cNvPr id="9" name="Google Shape;181;p8">
            <a:extLst>
              <a:ext uri="{FF2B5EF4-FFF2-40B4-BE49-F238E27FC236}">
                <a16:creationId xmlns:a16="http://schemas.microsoft.com/office/drawing/2014/main" id="{B1E7DA27-B52D-4820-9149-7BA036C6650F}"/>
              </a:ext>
            </a:extLst>
          </p:cNvPr>
          <p:cNvSpPr txBox="1"/>
          <p:nvPr/>
        </p:nvSpPr>
        <p:spPr>
          <a:xfrm>
            <a:off x="4713962" y="5774037"/>
            <a:ext cx="6282817" cy="6001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Fuente: Who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World</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Health</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Organization</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UNEP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United</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Nations</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Environment</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Programme</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IOMC Inter -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Organization</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Programme</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for</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the</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Sound</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Management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of</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Chemicals</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Guidance</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for</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Identifying</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Populations</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at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risk</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from</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mercury</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s-MX" sz="1100" b="0" i="0" u="none" strike="noStrike" cap="none" dirty="0" err="1">
                <a:solidFill>
                  <a:schemeClr val="dk1"/>
                </a:solidFill>
                <a:latin typeface="Arial" panose="020B0604020202020204" pitchFamily="34" charset="0"/>
                <a:ea typeface="Calibri"/>
                <a:cs typeface="Arial" panose="020B0604020202020204" pitchFamily="34" charset="0"/>
                <a:sym typeface="Calibri"/>
              </a:rPr>
              <a:t>exposure</a:t>
            </a:r>
            <a:r>
              <a:rPr lang="es-MX" sz="1100" b="0" i="0" u="none" strike="noStrike" cap="none" dirty="0">
                <a:solidFill>
                  <a:schemeClr val="dk1"/>
                </a:solidFill>
                <a:latin typeface="Arial" panose="020B0604020202020204" pitchFamily="34" charset="0"/>
                <a:ea typeface="Calibri"/>
                <a:cs typeface="Arial" panose="020B0604020202020204" pitchFamily="34" charset="0"/>
                <a:sym typeface="Calibri"/>
              </a:rPr>
              <a:t>, 2008 </a:t>
            </a:r>
            <a:endParaRP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247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751F72-ECA5-4E4A-9156-7400B58173FF}"/>
              </a:ext>
            </a:extLst>
          </p:cNvPr>
          <p:cNvSpPr>
            <a:spLocks noGrp="1"/>
          </p:cNvSpPr>
          <p:nvPr>
            <p:ph type="title"/>
          </p:nvPr>
        </p:nvSpPr>
        <p:spPr/>
        <p:txBody>
          <a:bodyPr/>
          <a:lstStyle/>
          <a:p>
            <a:r>
              <a:rPr lang="es-MX" sz="2800" dirty="0">
                <a:solidFill>
                  <a:srgbClr val="1F3864"/>
                </a:solidFill>
              </a:rPr>
              <a:t>Medidas de soporte y emergencia</a:t>
            </a:r>
            <a:endParaRPr lang="es-CO" dirty="0"/>
          </a:p>
        </p:txBody>
      </p:sp>
      <p:cxnSp>
        <p:nvCxnSpPr>
          <p:cNvPr id="4" name="Google Shape;195;p10">
            <a:extLst>
              <a:ext uri="{FF2B5EF4-FFF2-40B4-BE49-F238E27FC236}">
                <a16:creationId xmlns:a16="http://schemas.microsoft.com/office/drawing/2014/main" id="{ECDB4775-A844-43FB-9872-D304CE9F96B4}"/>
              </a:ext>
            </a:extLst>
          </p:cNvPr>
          <p:cNvCxnSpPr>
            <a:cxnSpLocks/>
          </p:cNvCxnSpPr>
          <p:nvPr/>
        </p:nvCxnSpPr>
        <p:spPr>
          <a:xfrm>
            <a:off x="3240354" y="1730025"/>
            <a:ext cx="5711292"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grpSp>
        <p:nvGrpSpPr>
          <p:cNvPr id="6" name="Google Shape;196;p10">
            <a:extLst>
              <a:ext uri="{FF2B5EF4-FFF2-40B4-BE49-F238E27FC236}">
                <a16:creationId xmlns:a16="http://schemas.microsoft.com/office/drawing/2014/main" id="{189883CD-699A-4500-B449-26A745B4BEE1}"/>
              </a:ext>
            </a:extLst>
          </p:cNvPr>
          <p:cNvGrpSpPr/>
          <p:nvPr/>
        </p:nvGrpSpPr>
        <p:grpSpPr>
          <a:xfrm>
            <a:off x="838200" y="1877507"/>
            <a:ext cx="10515600" cy="4455860"/>
            <a:chOff x="5767" y="288573"/>
            <a:chExt cx="10774476" cy="5202413"/>
          </a:xfrm>
        </p:grpSpPr>
        <p:sp>
          <p:nvSpPr>
            <p:cNvPr id="7" name="Google Shape;197;p10">
              <a:extLst>
                <a:ext uri="{FF2B5EF4-FFF2-40B4-BE49-F238E27FC236}">
                  <a16:creationId xmlns:a16="http://schemas.microsoft.com/office/drawing/2014/main" id="{D49B1F60-1194-4A60-A400-98C446052E66}"/>
                </a:ext>
              </a:extLst>
            </p:cNvPr>
            <p:cNvSpPr/>
            <p:nvPr/>
          </p:nvSpPr>
          <p:spPr>
            <a:xfrm>
              <a:off x="5767" y="288573"/>
              <a:ext cx="3370295" cy="3280225"/>
            </a:xfrm>
            <a:prstGeom prst="roundRect">
              <a:avLst>
                <a:gd name="adj" fmla="val 5000"/>
              </a:avLst>
            </a:prstGeom>
            <a:solidFill>
              <a:srgbClr val="99FFCC"/>
            </a:solidFill>
            <a:ln w="12700" cap="flat" cmpd="sng">
              <a:solidFill>
                <a:srgbClr val="99FFC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0">
              <a:extLst>
                <a:ext uri="{FF2B5EF4-FFF2-40B4-BE49-F238E27FC236}">
                  <a16:creationId xmlns:a16="http://schemas.microsoft.com/office/drawing/2014/main" id="{6333F19B-DA83-4D34-BF4E-EEB4EAC7A57E}"/>
                </a:ext>
              </a:extLst>
            </p:cNvPr>
            <p:cNvSpPr txBox="1"/>
            <p:nvPr/>
          </p:nvSpPr>
          <p:spPr>
            <a:xfrm rot="16200000">
              <a:off x="-502488" y="796831"/>
              <a:ext cx="1729916" cy="713405"/>
            </a:xfrm>
            <a:prstGeom prst="rect">
              <a:avLst/>
            </a:prstGeom>
            <a:noFill/>
            <a:ln>
              <a:noFill/>
            </a:ln>
          </p:spPr>
          <p:txBody>
            <a:bodyPr spcFirstLastPara="1" wrap="square" lIns="0" tIns="126850" rIns="164450" bIns="0" anchor="t" anchorCtr="0">
              <a:noAutofit/>
            </a:bodyPr>
            <a:lstStyle/>
            <a:p>
              <a:pPr marL="0" marR="0" lvl="0" indent="0" algn="r" rtl="0">
                <a:lnSpc>
                  <a:spcPct val="90000"/>
                </a:lnSpc>
                <a:spcBef>
                  <a:spcPts val="0"/>
                </a:spcBef>
                <a:spcAft>
                  <a:spcPts val="0"/>
                </a:spcAft>
                <a:buClr>
                  <a:schemeClr val="lt1"/>
                </a:buClr>
                <a:buSzPts val="3700"/>
                <a:buFont typeface="Arial"/>
                <a:buNone/>
              </a:pPr>
              <a:r>
                <a:rPr lang="es-MX" sz="2800" b="1" dirty="0">
                  <a:latin typeface="Arial"/>
                  <a:ea typeface="Arial"/>
                  <a:cs typeface="Arial"/>
                  <a:sym typeface="Arial"/>
                </a:rPr>
                <a:t>Manejo</a:t>
              </a:r>
              <a:r>
                <a:rPr lang="es-MX" sz="2800" dirty="0">
                  <a:solidFill>
                    <a:schemeClr val="accent4"/>
                  </a:solidFill>
                  <a:latin typeface="Arial"/>
                  <a:ea typeface="Arial"/>
                  <a:cs typeface="Arial"/>
                  <a:sym typeface="Arial"/>
                </a:rPr>
                <a:t> </a:t>
              </a:r>
              <a:endParaRPr sz="2800" dirty="0">
                <a:solidFill>
                  <a:schemeClr val="accent4"/>
                </a:solidFill>
                <a:latin typeface="Calibri"/>
                <a:ea typeface="Calibri"/>
                <a:cs typeface="Calibri"/>
                <a:sym typeface="Calibri"/>
              </a:endParaRPr>
            </a:p>
          </p:txBody>
        </p:sp>
        <p:sp>
          <p:nvSpPr>
            <p:cNvPr id="9" name="Google Shape;199;p10">
              <a:extLst>
                <a:ext uri="{FF2B5EF4-FFF2-40B4-BE49-F238E27FC236}">
                  <a16:creationId xmlns:a16="http://schemas.microsoft.com/office/drawing/2014/main" id="{BF205720-DEEF-42B8-BEB4-8EC3E6829DA1}"/>
                </a:ext>
              </a:extLst>
            </p:cNvPr>
            <p:cNvSpPr/>
            <p:nvPr/>
          </p:nvSpPr>
          <p:spPr>
            <a:xfrm>
              <a:off x="719888" y="288574"/>
              <a:ext cx="2657434" cy="21096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0">
              <a:extLst>
                <a:ext uri="{FF2B5EF4-FFF2-40B4-BE49-F238E27FC236}">
                  <a16:creationId xmlns:a16="http://schemas.microsoft.com/office/drawing/2014/main" id="{3417C3A5-5671-4178-AF26-995ADCE68293}"/>
                </a:ext>
              </a:extLst>
            </p:cNvPr>
            <p:cNvSpPr txBox="1"/>
            <p:nvPr/>
          </p:nvSpPr>
          <p:spPr>
            <a:xfrm>
              <a:off x="607344" y="288573"/>
              <a:ext cx="2657434" cy="2723139"/>
            </a:xfrm>
            <a:prstGeom prst="rect">
              <a:avLst/>
            </a:prstGeom>
            <a:solidFill>
              <a:srgbClr val="99FFCC"/>
            </a:solidFill>
            <a:ln>
              <a:solidFill>
                <a:srgbClr val="99FFCC"/>
              </a:solidFill>
            </a:ln>
          </p:spPr>
          <p:txBody>
            <a:bodyPr spcFirstLastPara="1" wrap="square" lIns="0" tIns="44575" rIns="0" bIns="0" anchor="t" anchorCtr="0">
              <a:noAutofit/>
            </a:bodyPr>
            <a:lstStyle/>
            <a:p>
              <a:pPr marL="0" marR="0" lvl="0" indent="0" algn="just" rtl="0">
                <a:lnSpc>
                  <a:spcPct val="90000"/>
                </a:lnSpc>
                <a:spcBef>
                  <a:spcPts val="0"/>
                </a:spcBef>
                <a:spcAft>
                  <a:spcPts val="0"/>
                </a:spcAft>
                <a:buClr>
                  <a:schemeClr val="dk1"/>
                </a:buClr>
                <a:buSzPts val="1300"/>
                <a:buFont typeface="Calibri"/>
                <a:buNone/>
              </a:pPr>
              <a:endParaRPr sz="1500" dirty="0">
                <a:solidFill>
                  <a:schemeClr val="lt1"/>
                </a:solidFill>
                <a:latin typeface="Arial"/>
                <a:ea typeface="Arial"/>
                <a:cs typeface="Arial"/>
                <a:sym typeface="Arial"/>
              </a:endParaRPr>
            </a:p>
            <a:p>
              <a:pPr marL="0" marR="0" lvl="0" indent="0" algn="just" rtl="0">
                <a:lnSpc>
                  <a:spcPct val="90000"/>
                </a:lnSpc>
                <a:spcBef>
                  <a:spcPts val="455"/>
                </a:spcBef>
                <a:spcAft>
                  <a:spcPts val="0"/>
                </a:spcAft>
                <a:buClr>
                  <a:schemeClr val="lt1"/>
                </a:buClr>
                <a:buSzPts val="1300"/>
                <a:buFont typeface="Arial"/>
                <a:buNone/>
              </a:pPr>
              <a:r>
                <a:rPr lang="es-MX" sz="1500" dirty="0">
                  <a:latin typeface="Arial"/>
                  <a:ea typeface="Arial"/>
                  <a:cs typeface="Arial"/>
                  <a:sym typeface="Arial"/>
                </a:rPr>
                <a:t>Las intoxicaciones por mercurio, incluye diferentes intervenciones, que van desde medidas generales hasta administración de medicamentos específicos.</a:t>
              </a:r>
            </a:p>
            <a:p>
              <a:pPr marL="0" marR="0" lvl="0" indent="0" algn="just" rtl="0">
                <a:lnSpc>
                  <a:spcPct val="90000"/>
                </a:lnSpc>
                <a:spcBef>
                  <a:spcPts val="455"/>
                </a:spcBef>
                <a:spcAft>
                  <a:spcPts val="0"/>
                </a:spcAft>
                <a:buClr>
                  <a:schemeClr val="lt1"/>
                </a:buClr>
                <a:buSzPts val="1300"/>
                <a:buFont typeface="Arial"/>
                <a:buNone/>
              </a:pPr>
              <a:r>
                <a:rPr lang="es-MX" sz="1500" dirty="0">
                  <a:latin typeface="Arial"/>
                  <a:ea typeface="Arial"/>
                  <a:cs typeface="Arial"/>
                  <a:sym typeface="Arial"/>
                </a:rPr>
                <a:t>No obstante, independientemente de la medida de control y soporte, lo importante es suspender la exposición de la persona</a:t>
              </a:r>
              <a:endParaRPr sz="1500" dirty="0">
                <a:latin typeface="Calibri"/>
                <a:ea typeface="Calibri"/>
                <a:cs typeface="Calibri"/>
                <a:sym typeface="Calibri"/>
              </a:endParaRPr>
            </a:p>
          </p:txBody>
        </p:sp>
        <p:sp>
          <p:nvSpPr>
            <p:cNvPr id="11" name="Google Shape;201;p10">
              <a:extLst>
                <a:ext uri="{FF2B5EF4-FFF2-40B4-BE49-F238E27FC236}">
                  <a16:creationId xmlns:a16="http://schemas.microsoft.com/office/drawing/2014/main" id="{400F47A4-E926-4743-8529-AD6719B85D84}"/>
                </a:ext>
              </a:extLst>
            </p:cNvPr>
            <p:cNvSpPr/>
            <p:nvPr/>
          </p:nvSpPr>
          <p:spPr>
            <a:xfrm>
              <a:off x="3488606" y="288573"/>
              <a:ext cx="3357048" cy="5069177"/>
            </a:xfrm>
            <a:prstGeom prst="roundRect">
              <a:avLst>
                <a:gd name="adj" fmla="val 5000"/>
              </a:avLst>
            </a:prstGeom>
            <a:solidFill>
              <a:srgbClr val="99FF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0">
              <a:extLst>
                <a:ext uri="{FF2B5EF4-FFF2-40B4-BE49-F238E27FC236}">
                  <a16:creationId xmlns:a16="http://schemas.microsoft.com/office/drawing/2014/main" id="{3A55A9FC-AA32-491A-93E4-94505B404075}"/>
                </a:ext>
              </a:extLst>
            </p:cNvPr>
            <p:cNvSpPr txBox="1"/>
            <p:nvPr/>
          </p:nvSpPr>
          <p:spPr>
            <a:xfrm rot="16200000">
              <a:off x="1811325" y="1953890"/>
              <a:ext cx="3970044" cy="715379"/>
            </a:xfrm>
            <a:prstGeom prst="rect">
              <a:avLst/>
            </a:prstGeom>
            <a:noFill/>
            <a:ln>
              <a:noFill/>
            </a:ln>
          </p:spPr>
          <p:txBody>
            <a:bodyPr spcFirstLastPara="1" wrap="square" lIns="0" tIns="126850" rIns="164450" bIns="0" anchor="t" anchorCtr="0">
              <a:noAutofit/>
            </a:bodyPr>
            <a:lstStyle/>
            <a:p>
              <a:pPr marL="0" marR="0" lvl="0" indent="0" algn="r" rtl="0">
                <a:lnSpc>
                  <a:spcPct val="90000"/>
                </a:lnSpc>
                <a:spcBef>
                  <a:spcPts val="0"/>
                </a:spcBef>
                <a:spcAft>
                  <a:spcPts val="0"/>
                </a:spcAft>
                <a:buClr>
                  <a:schemeClr val="lt1"/>
                </a:buClr>
                <a:buSzPts val="3700"/>
                <a:buFont typeface="Calibri"/>
                <a:buNone/>
              </a:pPr>
              <a:r>
                <a:rPr lang="es-MX" sz="2800" b="1" dirty="0">
                  <a:latin typeface="Arial" panose="020B0604020202020204" pitchFamily="34" charset="0"/>
                  <a:ea typeface="Calibri"/>
                  <a:cs typeface="Arial" panose="020B0604020202020204" pitchFamily="34" charset="0"/>
                  <a:sym typeface="Calibri"/>
                </a:rPr>
                <a:t>Primeros auxilios </a:t>
              </a:r>
              <a:endParaRPr sz="2800" b="1" dirty="0">
                <a:latin typeface="Arial" panose="020B0604020202020204" pitchFamily="34" charset="0"/>
                <a:ea typeface="Calibri"/>
                <a:cs typeface="Arial" panose="020B0604020202020204" pitchFamily="34" charset="0"/>
                <a:sym typeface="Calibri"/>
              </a:endParaRPr>
            </a:p>
          </p:txBody>
        </p:sp>
        <p:sp>
          <p:nvSpPr>
            <p:cNvPr id="14" name="Google Shape;204;p10">
              <a:extLst>
                <a:ext uri="{FF2B5EF4-FFF2-40B4-BE49-F238E27FC236}">
                  <a16:creationId xmlns:a16="http://schemas.microsoft.com/office/drawing/2014/main" id="{1952FD8A-A66A-4CF2-A993-E8D9712C7E79}"/>
                </a:ext>
              </a:extLst>
            </p:cNvPr>
            <p:cNvSpPr/>
            <p:nvPr/>
          </p:nvSpPr>
          <p:spPr>
            <a:xfrm>
              <a:off x="4413364" y="288574"/>
              <a:ext cx="2664789" cy="48415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0">
              <a:extLst>
                <a:ext uri="{FF2B5EF4-FFF2-40B4-BE49-F238E27FC236}">
                  <a16:creationId xmlns:a16="http://schemas.microsoft.com/office/drawing/2014/main" id="{D3C79E41-582C-4A4E-98FC-761CE07452FC}"/>
                </a:ext>
              </a:extLst>
            </p:cNvPr>
            <p:cNvSpPr txBox="1"/>
            <p:nvPr/>
          </p:nvSpPr>
          <p:spPr>
            <a:xfrm>
              <a:off x="3996051" y="288574"/>
              <a:ext cx="2664789" cy="4841518"/>
            </a:xfrm>
            <a:prstGeom prst="rect">
              <a:avLst/>
            </a:prstGeom>
            <a:noFill/>
            <a:ln>
              <a:noFill/>
            </a:ln>
          </p:spPr>
          <p:txBody>
            <a:bodyPr spcFirstLastPara="1" wrap="square" lIns="0" tIns="48000" rIns="0" bIns="0" anchor="t" anchorCtr="0">
              <a:noAutofit/>
            </a:bodyPr>
            <a:lstStyle/>
            <a:p>
              <a:pPr marL="0" marR="0" lvl="0" indent="0" algn="just" rtl="0">
                <a:lnSpc>
                  <a:spcPct val="90000"/>
                </a:lnSpc>
                <a:spcBef>
                  <a:spcPts val="0"/>
                </a:spcBef>
                <a:spcAft>
                  <a:spcPts val="0"/>
                </a:spcAft>
                <a:buClr>
                  <a:schemeClr val="dk1"/>
                </a:buClr>
                <a:buSzPts val="1400"/>
                <a:buFont typeface="Calibri"/>
                <a:buNone/>
              </a:pPr>
              <a:endParaRPr sz="1400" dirty="0">
                <a:latin typeface="Arial" panose="020B0604020202020204" pitchFamily="34" charset="0"/>
                <a:ea typeface="Arial"/>
                <a:cs typeface="Arial" panose="020B0604020202020204" pitchFamily="34" charset="0"/>
                <a:sym typeface="Arial"/>
              </a:endParaRPr>
            </a:p>
            <a:p>
              <a:pPr marL="0" marR="0" lvl="0" indent="0" algn="just" rtl="0">
                <a:lnSpc>
                  <a:spcPct val="90000"/>
                </a:lnSpc>
                <a:spcBef>
                  <a:spcPts val="490"/>
                </a:spcBef>
                <a:spcAft>
                  <a:spcPts val="0"/>
                </a:spcAft>
                <a:buClr>
                  <a:schemeClr val="lt1"/>
                </a:buClr>
                <a:buSzPts val="1400"/>
                <a:buFont typeface="Arial"/>
                <a:buNone/>
              </a:pPr>
              <a:r>
                <a:rPr lang="es-MX" sz="1400" b="1" dirty="0">
                  <a:latin typeface="Arial" panose="020B0604020202020204" pitchFamily="34" charset="0"/>
                  <a:ea typeface="Arial"/>
                  <a:cs typeface="Arial" panose="020B0604020202020204" pitchFamily="34" charset="0"/>
                  <a:sym typeface="Arial"/>
                </a:rPr>
                <a:t>Inhalación de vapores de Hg metálico:</a:t>
              </a:r>
              <a:r>
                <a:rPr lang="es-MX" sz="1400" dirty="0">
                  <a:latin typeface="Arial" panose="020B0604020202020204" pitchFamily="34" charset="0"/>
                  <a:ea typeface="Arial"/>
                  <a:cs typeface="Arial" panose="020B0604020202020204" pitchFamily="34" charset="0"/>
                  <a:sym typeface="Arial"/>
                </a:rPr>
                <a:t> retirar a la víctima del ambiente contaminado, dar suplemento de oxígeno húmedo y observar por varias semanas.</a:t>
              </a:r>
            </a:p>
            <a:p>
              <a:pPr marL="0" marR="0" lvl="0" indent="0" algn="just" rtl="0">
                <a:lnSpc>
                  <a:spcPct val="90000"/>
                </a:lnSpc>
                <a:spcBef>
                  <a:spcPts val="490"/>
                </a:spcBef>
                <a:spcAft>
                  <a:spcPts val="0"/>
                </a:spcAft>
                <a:buClr>
                  <a:schemeClr val="lt1"/>
                </a:buClr>
                <a:buSzPts val="1400"/>
                <a:buFont typeface="Arial"/>
                <a:buNone/>
              </a:pPr>
              <a:endParaRPr sz="800" dirty="0">
                <a:latin typeface="Arial" panose="020B0604020202020204" pitchFamily="34" charset="0"/>
                <a:ea typeface="Arial"/>
                <a:cs typeface="Arial" panose="020B0604020202020204" pitchFamily="34" charset="0"/>
                <a:sym typeface="Arial"/>
              </a:endParaRPr>
            </a:p>
            <a:p>
              <a:pPr marL="0" marR="0" lvl="0" indent="0" algn="just" rtl="0">
                <a:lnSpc>
                  <a:spcPct val="90000"/>
                </a:lnSpc>
                <a:spcBef>
                  <a:spcPts val="490"/>
                </a:spcBef>
                <a:spcAft>
                  <a:spcPts val="0"/>
                </a:spcAft>
                <a:buClr>
                  <a:schemeClr val="lt1"/>
                </a:buClr>
                <a:buSzPts val="1400"/>
                <a:buFont typeface="Arial"/>
                <a:buNone/>
              </a:pPr>
              <a:r>
                <a:rPr lang="es-MX" sz="1400" b="1" dirty="0">
                  <a:latin typeface="Arial" panose="020B0604020202020204" pitchFamily="34" charset="0"/>
                  <a:ea typeface="Arial"/>
                  <a:cs typeface="Arial" panose="020B0604020202020204" pitchFamily="34" charset="0"/>
                  <a:sym typeface="Arial"/>
                </a:rPr>
                <a:t>Ingestión de sales de Hg:</a:t>
              </a:r>
              <a:r>
                <a:rPr lang="es-MX" sz="1400" dirty="0">
                  <a:latin typeface="Arial" panose="020B0604020202020204" pitchFamily="34" charset="0"/>
                  <a:ea typeface="Arial"/>
                  <a:cs typeface="Arial" panose="020B0604020202020204" pitchFamily="34" charset="0"/>
                  <a:sym typeface="Arial"/>
                </a:rPr>
                <a:t> anticiparse a una gastroenteritis severa y hacer reemplazo de líquidos endovenosos para controlar el shock. La falla renal es usualmente reversible pero en algunas oportunidades se requiere hemodiálisis durante una a dos semanas. La emesis o lavado gástrico están contraindicados.</a:t>
              </a:r>
            </a:p>
            <a:p>
              <a:pPr marL="0" marR="0" lvl="0" indent="0" algn="just" rtl="0">
                <a:lnSpc>
                  <a:spcPct val="90000"/>
                </a:lnSpc>
                <a:spcBef>
                  <a:spcPts val="490"/>
                </a:spcBef>
                <a:spcAft>
                  <a:spcPts val="0"/>
                </a:spcAft>
                <a:buClr>
                  <a:schemeClr val="lt1"/>
                </a:buClr>
                <a:buSzPts val="1400"/>
                <a:buFont typeface="Arial"/>
                <a:buNone/>
              </a:pPr>
              <a:endParaRPr sz="800" dirty="0">
                <a:latin typeface="Arial" panose="020B0604020202020204" pitchFamily="34" charset="0"/>
                <a:ea typeface="Arial"/>
                <a:cs typeface="Arial" panose="020B0604020202020204" pitchFamily="34" charset="0"/>
                <a:sym typeface="Arial"/>
              </a:endParaRPr>
            </a:p>
            <a:p>
              <a:pPr marL="0" marR="0" lvl="0" indent="0" algn="just" rtl="0">
                <a:lnSpc>
                  <a:spcPct val="90000"/>
                </a:lnSpc>
                <a:spcBef>
                  <a:spcPts val="490"/>
                </a:spcBef>
                <a:spcAft>
                  <a:spcPts val="0"/>
                </a:spcAft>
                <a:buClr>
                  <a:schemeClr val="lt1"/>
                </a:buClr>
                <a:buSzPts val="1400"/>
                <a:buFont typeface="Arial"/>
                <a:buNone/>
              </a:pPr>
              <a:r>
                <a:rPr lang="es-MX" sz="1400" b="1" dirty="0">
                  <a:latin typeface="Arial" panose="020B0604020202020204" pitchFamily="34" charset="0"/>
                  <a:ea typeface="Arial"/>
                  <a:cs typeface="Arial" panose="020B0604020202020204" pitchFamily="34" charset="0"/>
                  <a:sym typeface="Arial"/>
                </a:rPr>
                <a:t>Ingesta de Hg orgánico:</a:t>
              </a:r>
              <a:r>
                <a:rPr lang="es-MX" sz="1400" dirty="0">
                  <a:latin typeface="Arial" panose="020B0604020202020204" pitchFamily="34" charset="0"/>
                  <a:ea typeface="Arial"/>
                  <a:cs typeface="Arial" panose="020B0604020202020204" pitchFamily="34" charset="0"/>
                  <a:sym typeface="Arial"/>
                </a:rPr>
                <a:t> manejo de síntomas.</a:t>
              </a:r>
              <a:endParaRPr sz="1400" dirty="0">
                <a:latin typeface="Arial" panose="020B0604020202020204" pitchFamily="34" charset="0"/>
                <a:ea typeface="Arial"/>
                <a:cs typeface="Arial" panose="020B0604020202020204" pitchFamily="34" charset="0"/>
                <a:sym typeface="Arial"/>
              </a:endParaRPr>
            </a:p>
          </p:txBody>
        </p:sp>
        <p:sp>
          <p:nvSpPr>
            <p:cNvPr id="16" name="Google Shape;206;p10">
              <a:extLst>
                <a:ext uri="{FF2B5EF4-FFF2-40B4-BE49-F238E27FC236}">
                  <a16:creationId xmlns:a16="http://schemas.microsoft.com/office/drawing/2014/main" id="{C0E527E9-015A-4F34-92BA-CF584148FEBB}"/>
                </a:ext>
              </a:extLst>
            </p:cNvPr>
            <p:cNvSpPr/>
            <p:nvPr/>
          </p:nvSpPr>
          <p:spPr>
            <a:xfrm>
              <a:off x="6995410" y="288574"/>
              <a:ext cx="3537100" cy="5069176"/>
            </a:xfrm>
            <a:prstGeom prst="roundRect">
              <a:avLst>
                <a:gd name="adj" fmla="val 5000"/>
              </a:avLst>
            </a:prstGeom>
            <a:solidFill>
              <a:srgbClr val="CCFF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0">
              <a:extLst>
                <a:ext uri="{FF2B5EF4-FFF2-40B4-BE49-F238E27FC236}">
                  <a16:creationId xmlns:a16="http://schemas.microsoft.com/office/drawing/2014/main" id="{D57D7FAC-AB7E-4287-9E2C-D0C3A98CC4B8}"/>
                </a:ext>
              </a:extLst>
            </p:cNvPr>
            <p:cNvSpPr txBox="1"/>
            <p:nvPr/>
          </p:nvSpPr>
          <p:spPr>
            <a:xfrm rot="16200000">
              <a:off x="5368078" y="1940343"/>
              <a:ext cx="3970044" cy="715379"/>
            </a:xfrm>
            <a:prstGeom prst="rect">
              <a:avLst/>
            </a:prstGeom>
            <a:noFill/>
            <a:ln>
              <a:noFill/>
            </a:ln>
          </p:spPr>
          <p:txBody>
            <a:bodyPr spcFirstLastPara="1" wrap="square" lIns="0" tIns="126850" rIns="164450" bIns="0" anchor="t" anchorCtr="0">
              <a:noAutofit/>
            </a:bodyPr>
            <a:lstStyle/>
            <a:p>
              <a:pPr marL="0" marR="0" lvl="0" indent="0" algn="r" rtl="0">
                <a:lnSpc>
                  <a:spcPct val="90000"/>
                </a:lnSpc>
                <a:spcBef>
                  <a:spcPts val="0"/>
                </a:spcBef>
                <a:spcAft>
                  <a:spcPts val="0"/>
                </a:spcAft>
                <a:buClr>
                  <a:schemeClr val="lt1"/>
                </a:buClr>
                <a:buSzPts val="3700"/>
                <a:buFont typeface="Calibri"/>
                <a:buNone/>
              </a:pPr>
              <a:r>
                <a:rPr lang="es-MX" sz="2800" b="1" dirty="0">
                  <a:latin typeface="Arial" panose="020B0604020202020204" pitchFamily="34" charset="0"/>
                  <a:ea typeface="Calibri"/>
                  <a:cs typeface="Arial" panose="020B0604020202020204" pitchFamily="34" charset="0"/>
                  <a:sym typeface="Calibri"/>
                </a:rPr>
                <a:t>Ruta médica </a:t>
              </a:r>
              <a:endParaRPr sz="2800" b="1" dirty="0">
                <a:latin typeface="Arial" panose="020B0604020202020204" pitchFamily="34" charset="0"/>
                <a:ea typeface="Calibri"/>
                <a:cs typeface="Arial" panose="020B0604020202020204" pitchFamily="34" charset="0"/>
                <a:sym typeface="Calibri"/>
              </a:endParaRPr>
            </a:p>
          </p:txBody>
        </p:sp>
        <p:sp>
          <p:nvSpPr>
            <p:cNvPr id="19" name="Google Shape;209;p10">
              <a:extLst>
                <a:ext uri="{FF2B5EF4-FFF2-40B4-BE49-F238E27FC236}">
                  <a16:creationId xmlns:a16="http://schemas.microsoft.com/office/drawing/2014/main" id="{678D85D2-1D7F-406E-8153-2A1C1FB6624D}"/>
                </a:ext>
              </a:extLst>
            </p:cNvPr>
            <p:cNvSpPr/>
            <p:nvPr/>
          </p:nvSpPr>
          <p:spPr>
            <a:xfrm>
              <a:off x="8115454" y="288574"/>
              <a:ext cx="2664789" cy="48415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0;p10">
              <a:extLst>
                <a:ext uri="{FF2B5EF4-FFF2-40B4-BE49-F238E27FC236}">
                  <a16:creationId xmlns:a16="http://schemas.microsoft.com/office/drawing/2014/main" id="{1EB2759D-B25B-4641-8054-9D67B4C44AD3}"/>
                </a:ext>
              </a:extLst>
            </p:cNvPr>
            <p:cNvSpPr txBox="1"/>
            <p:nvPr/>
          </p:nvSpPr>
          <p:spPr>
            <a:xfrm>
              <a:off x="7540801" y="649468"/>
              <a:ext cx="2846122" cy="4841518"/>
            </a:xfrm>
            <a:prstGeom prst="rect">
              <a:avLst/>
            </a:prstGeom>
            <a:noFill/>
            <a:ln>
              <a:noFill/>
            </a:ln>
          </p:spPr>
          <p:txBody>
            <a:bodyPr spcFirstLastPara="1" wrap="square" lIns="0" tIns="48000" rIns="0" bIns="0" anchor="t" anchorCtr="0">
              <a:noAutofit/>
            </a:bodyPr>
            <a:lstStyle/>
            <a:p>
              <a:pPr marL="0" marR="0" lvl="0" indent="0" algn="just" rtl="0">
                <a:lnSpc>
                  <a:spcPct val="90000"/>
                </a:lnSpc>
                <a:spcBef>
                  <a:spcPts val="490"/>
                </a:spcBef>
                <a:spcAft>
                  <a:spcPts val="0"/>
                </a:spcAft>
                <a:buClr>
                  <a:schemeClr val="lt1"/>
                </a:buClr>
                <a:buSzPts val="1400"/>
                <a:buFont typeface="Arial"/>
                <a:buNone/>
              </a:pPr>
              <a:r>
                <a:rPr lang="es-MX" sz="1400" dirty="0">
                  <a:latin typeface="Arial" panose="020B0604020202020204" pitchFamily="34" charset="0"/>
                  <a:ea typeface="Arial"/>
                  <a:cs typeface="Arial" panose="020B0604020202020204" pitchFamily="34" charset="0"/>
                  <a:sym typeface="Arial"/>
                </a:rPr>
                <a:t>Las manifestaciones clínicas y fisiológicas dependen del tipo de Hg. </a:t>
              </a:r>
            </a:p>
            <a:p>
              <a:pPr marL="0" marR="0" lvl="0" indent="0" algn="just" rtl="0">
                <a:lnSpc>
                  <a:spcPct val="90000"/>
                </a:lnSpc>
                <a:spcBef>
                  <a:spcPts val="490"/>
                </a:spcBef>
                <a:spcAft>
                  <a:spcPts val="0"/>
                </a:spcAft>
                <a:buClr>
                  <a:schemeClr val="lt1"/>
                </a:buClr>
                <a:buSzPts val="1400"/>
                <a:buFont typeface="Arial"/>
                <a:buNone/>
              </a:pPr>
              <a:endParaRPr lang="es-MX" sz="800" dirty="0">
                <a:latin typeface="Arial" panose="020B0604020202020204" pitchFamily="34" charset="0"/>
                <a:ea typeface="Arial"/>
                <a:cs typeface="Arial" panose="020B0604020202020204" pitchFamily="34" charset="0"/>
                <a:sym typeface="Arial"/>
              </a:endParaRPr>
            </a:p>
            <a:p>
              <a:pPr marL="0" marR="0" lvl="0" indent="0" algn="just" rtl="0">
                <a:lnSpc>
                  <a:spcPct val="90000"/>
                </a:lnSpc>
                <a:spcBef>
                  <a:spcPts val="490"/>
                </a:spcBef>
                <a:spcAft>
                  <a:spcPts val="0"/>
                </a:spcAft>
                <a:buClr>
                  <a:schemeClr val="lt1"/>
                </a:buClr>
                <a:buSzPts val="1400"/>
                <a:buFont typeface="Arial"/>
                <a:buNone/>
              </a:pPr>
              <a:r>
                <a:rPr lang="es-MX" sz="1400" dirty="0">
                  <a:latin typeface="Arial" panose="020B0604020202020204" pitchFamily="34" charset="0"/>
                  <a:ea typeface="Arial"/>
                  <a:cs typeface="Arial" panose="020B0604020202020204" pitchFamily="34" charset="0"/>
                  <a:sym typeface="Arial"/>
                </a:rPr>
                <a:t>Para identificar la fuente mercurial que las generó es necesario realizar un método diagnóstico y una valoración por toxicología.</a:t>
              </a:r>
            </a:p>
            <a:p>
              <a:pPr marL="0" marR="0" lvl="0" indent="0" algn="just" rtl="0">
                <a:lnSpc>
                  <a:spcPct val="90000"/>
                </a:lnSpc>
                <a:spcBef>
                  <a:spcPts val="490"/>
                </a:spcBef>
                <a:spcAft>
                  <a:spcPts val="0"/>
                </a:spcAft>
                <a:buClr>
                  <a:schemeClr val="lt1"/>
                </a:buClr>
                <a:buSzPts val="1400"/>
                <a:buFont typeface="Arial"/>
                <a:buNone/>
              </a:pPr>
              <a:endParaRPr lang="es-MX" sz="800" dirty="0">
                <a:latin typeface="Arial" panose="020B0604020202020204" pitchFamily="34" charset="0"/>
                <a:ea typeface="Arial"/>
                <a:cs typeface="Arial" panose="020B0604020202020204" pitchFamily="34" charset="0"/>
                <a:sym typeface="Arial"/>
              </a:endParaRPr>
            </a:p>
            <a:p>
              <a:pPr marL="0" marR="0" lvl="0" indent="0" algn="just" rtl="0">
                <a:lnSpc>
                  <a:spcPct val="90000"/>
                </a:lnSpc>
                <a:spcBef>
                  <a:spcPts val="490"/>
                </a:spcBef>
                <a:spcAft>
                  <a:spcPts val="0"/>
                </a:spcAft>
                <a:buClr>
                  <a:schemeClr val="lt1"/>
                </a:buClr>
                <a:buSzPts val="1400"/>
                <a:buFont typeface="Arial"/>
                <a:buNone/>
              </a:pPr>
              <a:r>
                <a:rPr lang="es-MX" sz="1400" dirty="0">
                  <a:latin typeface="Arial" panose="020B0604020202020204" pitchFamily="34" charset="0"/>
                  <a:ea typeface="Arial"/>
                  <a:cs typeface="Arial" panose="020B0604020202020204" pitchFamily="34" charset="0"/>
                  <a:sym typeface="Arial"/>
                </a:rPr>
                <a:t>De acuerdo a ésta información se determina el tipo de manejo requerido para cada paciente en particular o en el caso de un brote.</a:t>
              </a:r>
            </a:p>
            <a:p>
              <a:pPr marL="0" marR="0" lvl="0" indent="0" algn="just" rtl="0">
                <a:lnSpc>
                  <a:spcPct val="90000"/>
                </a:lnSpc>
                <a:spcBef>
                  <a:spcPts val="490"/>
                </a:spcBef>
                <a:spcAft>
                  <a:spcPts val="0"/>
                </a:spcAft>
                <a:buClr>
                  <a:schemeClr val="lt1"/>
                </a:buClr>
                <a:buSzPts val="1400"/>
                <a:buFont typeface="Arial"/>
                <a:buNone/>
              </a:pPr>
              <a:endParaRPr sz="800" dirty="0">
                <a:latin typeface="Arial" panose="020B0604020202020204" pitchFamily="34" charset="0"/>
                <a:ea typeface="Arial"/>
                <a:cs typeface="Arial" panose="020B0604020202020204" pitchFamily="34" charset="0"/>
                <a:sym typeface="Arial"/>
              </a:endParaRPr>
            </a:p>
            <a:p>
              <a:pPr marL="0" marR="0" lvl="0" indent="0" algn="just" rtl="0">
                <a:lnSpc>
                  <a:spcPct val="90000"/>
                </a:lnSpc>
                <a:spcBef>
                  <a:spcPts val="490"/>
                </a:spcBef>
                <a:spcAft>
                  <a:spcPts val="0"/>
                </a:spcAft>
                <a:buClr>
                  <a:schemeClr val="lt1"/>
                </a:buClr>
                <a:buSzPts val="1400"/>
                <a:buFont typeface="Arial"/>
                <a:buNone/>
              </a:pPr>
              <a:r>
                <a:rPr lang="es-MX" sz="1400" dirty="0">
                  <a:latin typeface="Arial" panose="020B0604020202020204" pitchFamily="34" charset="0"/>
                  <a:ea typeface="Arial"/>
                  <a:cs typeface="Arial" panose="020B0604020202020204" pitchFamily="34" charset="0"/>
                  <a:sym typeface="Arial"/>
                </a:rPr>
                <a:t>El manejo consiste en medidas de soporte y medicamentos y antídotos específicos según el estado del Hg ingresado al organismo</a:t>
              </a:r>
              <a:r>
                <a:rPr lang="es-MX" sz="1400" dirty="0">
                  <a:latin typeface="Arial" panose="020B0604020202020204" pitchFamily="34" charset="0"/>
                  <a:ea typeface="Calibri"/>
                  <a:cs typeface="Arial" panose="020B0604020202020204" pitchFamily="34" charset="0"/>
                  <a:sym typeface="Calibri"/>
                </a:rPr>
                <a:t>.</a:t>
              </a:r>
              <a:endParaRPr sz="1400" dirty="0">
                <a:latin typeface="Arial" panose="020B0604020202020204" pitchFamily="34" charset="0"/>
                <a:ea typeface="Arial"/>
                <a:cs typeface="Arial" panose="020B0604020202020204" pitchFamily="34" charset="0"/>
                <a:sym typeface="Arial"/>
              </a:endParaRPr>
            </a:p>
          </p:txBody>
        </p:sp>
      </p:grpSp>
      <p:cxnSp>
        <p:nvCxnSpPr>
          <p:cNvPr id="21" name="Google Shape;186;p13">
            <a:extLst>
              <a:ext uri="{FF2B5EF4-FFF2-40B4-BE49-F238E27FC236}">
                <a16:creationId xmlns:a16="http://schemas.microsoft.com/office/drawing/2014/main" id="{CFDFDF3E-1D93-4494-B2EB-83EEB7B9DDDD}"/>
              </a:ext>
            </a:extLst>
          </p:cNvPr>
          <p:cNvCxnSpPr>
            <a:cxnSpLocks/>
          </p:cNvCxnSpPr>
          <p:nvPr/>
        </p:nvCxnSpPr>
        <p:spPr>
          <a:xfrm flipH="1">
            <a:off x="600391" y="4877076"/>
            <a:ext cx="2639963" cy="0"/>
          </a:xfrm>
          <a:prstGeom prst="straightConnector1">
            <a:avLst/>
          </a:prstGeom>
          <a:noFill/>
          <a:ln w="38100" cap="flat" cmpd="sng">
            <a:solidFill>
              <a:srgbClr val="99FF66"/>
            </a:solidFill>
            <a:prstDash val="dashDot"/>
            <a:miter lim="800000"/>
            <a:headEnd type="none" w="sm" len="sm"/>
            <a:tailEnd type="none" w="sm" len="sm"/>
          </a:ln>
        </p:spPr>
      </p:cxnSp>
      <p:cxnSp>
        <p:nvCxnSpPr>
          <p:cNvPr id="22" name="Google Shape;186;p13">
            <a:extLst>
              <a:ext uri="{FF2B5EF4-FFF2-40B4-BE49-F238E27FC236}">
                <a16:creationId xmlns:a16="http://schemas.microsoft.com/office/drawing/2014/main" id="{2F81AC64-D7DF-4712-ACD6-FE14241DDEB4}"/>
              </a:ext>
            </a:extLst>
          </p:cNvPr>
          <p:cNvCxnSpPr>
            <a:cxnSpLocks/>
          </p:cNvCxnSpPr>
          <p:nvPr/>
        </p:nvCxnSpPr>
        <p:spPr>
          <a:xfrm flipH="1">
            <a:off x="973394" y="5088470"/>
            <a:ext cx="3154125" cy="0"/>
          </a:xfrm>
          <a:prstGeom prst="straightConnector1">
            <a:avLst/>
          </a:prstGeom>
          <a:noFill/>
          <a:ln w="38100" cap="flat" cmpd="sng">
            <a:solidFill>
              <a:srgbClr val="CCFF33"/>
            </a:solidFill>
            <a:prstDash val="dashDot"/>
            <a:miter lim="800000"/>
            <a:headEnd type="none" w="sm" len="sm"/>
            <a:tailEnd type="none" w="sm" len="sm"/>
          </a:ln>
        </p:spPr>
      </p:cxnSp>
    </p:spTree>
    <p:extLst>
      <p:ext uri="{BB962C8B-B14F-4D97-AF65-F5344CB8AC3E}">
        <p14:creationId xmlns:p14="http://schemas.microsoft.com/office/powerpoint/2010/main" val="4186941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20227D-A39D-4A7E-92FE-18AEA4F8EA52}"/>
              </a:ext>
            </a:extLst>
          </p:cNvPr>
          <p:cNvSpPr>
            <a:spLocks noGrp="1"/>
          </p:cNvSpPr>
          <p:nvPr>
            <p:ph type="title"/>
          </p:nvPr>
        </p:nvSpPr>
        <p:spPr/>
        <p:txBody>
          <a:bodyPr/>
          <a:lstStyle/>
          <a:p>
            <a:r>
              <a:rPr lang="es-MX" sz="2800" dirty="0">
                <a:solidFill>
                  <a:srgbClr val="1F3864"/>
                </a:solidFill>
              </a:rPr>
              <a:t>Elementos de protección personal en la condición ocupacional para el manejo del mercurio</a:t>
            </a:r>
            <a:endParaRPr lang="es-CO" dirty="0"/>
          </a:p>
        </p:txBody>
      </p:sp>
      <p:cxnSp>
        <p:nvCxnSpPr>
          <p:cNvPr id="4" name="Google Shape;195;p10">
            <a:extLst>
              <a:ext uri="{FF2B5EF4-FFF2-40B4-BE49-F238E27FC236}">
                <a16:creationId xmlns:a16="http://schemas.microsoft.com/office/drawing/2014/main" id="{0AC6595A-39A1-442A-846D-8F8498619B6A}"/>
              </a:ext>
            </a:extLst>
          </p:cNvPr>
          <p:cNvCxnSpPr>
            <a:cxnSpLocks/>
          </p:cNvCxnSpPr>
          <p:nvPr/>
        </p:nvCxnSpPr>
        <p:spPr>
          <a:xfrm>
            <a:off x="2679983" y="1911469"/>
            <a:ext cx="6832034"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graphicFrame>
        <p:nvGraphicFramePr>
          <p:cNvPr id="8" name="Diagrama 7">
            <a:extLst>
              <a:ext uri="{FF2B5EF4-FFF2-40B4-BE49-F238E27FC236}">
                <a16:creationId xmlns:a16="http://schemas.microsoft.com/office/drawing/2014/main" id="{7814D2D7-DB32-45D8-B5CC-99386BAF0AB4}"/>
              </a:ext>
            </a:extLst>
          </p:cNvPr>
          <p:cNvGraphicFramePr/>
          <p:nvPr>
            <p:extLst>
              <p:ext uri="{D42A27DB-BD31-4B8C-83A1-F6EECF244321}">
                <p14:modId xmlns:p14="http://schemas.microsoft.com/office/powerpoint/2010/main" val="2784448892"/>
              </p:ext>
            </p:extLst>
          </p:nvPr>
        </p:nvGraphicFramePr>
        <p:xfrm>
          <a:off x="838200" y="1892257"/>
          <a:ext cx="10296832" cy="4714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áfico 4" descr="Pulmones">
            <a:extLst>
              <a:ext uri="{FF2B5EF4-FFF2-40B4-BE49-F238E27FC236}">
                <a16:creationId xmlns:a16="http://schemas.microsoft.com/office/drawing/2014/main" id="{5F8AE018-CECE-458D-A6B6-E4CF720103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75620" y="2313169"/>
            <a:ext cx="533270" cy="533270"/>
          </a:xfrm>
          <a:prstGeom prst="rect">
            <a:avLst/>
          </a:prstGeom>
        </p:spPr>
      </p:pic>
      <p:pic>
        <p:nvPicPr>
          <p:cNvPr id="7" name="Gráfico 6" descr="Ojo">
            <a:extLst>
              <a:ext uri="{FF2B5EF4-FFF2-40B4-BE49-F238E27FC236}">
                <a16:creationId xmlns:a16="http://schemas.microsoft.com/office/drawing/2014/main" id="{447F9C78-1486-4B15-AC2C-74540253E7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76744" y="2313169"/>
            <a:ext cx="680883" cy="625862"/>
          </a:xfrm>
          <a:prstGeom prst="rect">
            <a:avLst/>
          </a:prstGeom>
        </p:spPr>
      </p:pic>
      <p:pic>
        <p:nvPicPr>
          <p:cNvPr id="10" name="Gráfico 9" descr="Bombero">
            <a:extLst>
              <a:ext uri="{FF2B5EF4-FFF2-40B4-BE49-F238E27FC236}">
                <a16:creationId xmlns:a16="http://schemas.microsoft.com/office/drawing/2014/main" id="{4CD9BC52-F81C-461F-8697-287436BB2CB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46175" y="2287646"/>
            <a:ext cx="680882" cy="680882"/>
          </a:xfrm>
          <a:prstGeom prst="rect">
            <a:avLst/>
          </a:prstGeom>
        </p:spPr>
      </p:pic>
      <p:pic>
        <p:nvPicPr>
          <p:cNvPr id="12" name="Gráfico 11" descr="Guantes">
            <a:extLst>
              <a:ext uri="{FF2B5EF4-FFF2-40B4-BE49-F238E27FC236}">
                <a16:creationId xmlns:a16="http://schemas.microsoft.com/office/drawing/2014/main" id="{31BCE897-101F-4FCA-BD82-49D659E04E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15605" y="2389239"/>
            <a:ext cx="680883" cy="649058"/>
          </a:xfrm>
          <a:prstGeom prst="rect">
            <a:avLst/>
          </a:prstGeom>
        </p:spPr>
      </p:pic>
      <p:pic>
        <p:nvPicPr>
          <p:cNvPr id="14" name="Gráfico 13" descr="Bota">
            <a:extLst>
              <a:ext uri="{FF2B5EF4-FFF2-40B4-BE49-F238E27FC236}">
                <a16:creationId xmlns:a16="http://schemas.microsoft.com/office/drawing/2014/main" id="{70DD7FEB-18F7-4846-9010-758A01D0AA1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785036" y="2423393"/>
            <a:ext cx="680883" cy="680883"/>
          </a:xfrm>
          <a:prstGeom prst="rect">
            <a:avLst/>
          </a:prstGeom>
        </p:spPr>
      </p:pic>
    </p:spTree>
    <p:extLst>
      <p:ext uri="{BB962C8B-B14F-4D97-AF65-F5344CB8AC3E}">
        <p14:creationId xmlns:p14="http://schemas.microsoft.com/office/powerpoint/2010/main" val="2479056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2;p12">
            <a:extLst>
              <a:ext uri="{FF2B5EF4-FFF2-40B4-BE49-F238E27FC236}">
                <a16:creationId xmlns:a16="http://schemas.microsoft.com/office/drawing/2014/main" id="{FA7EF350-C02E-4F20-8820-BBD300BCE8FE}"/>
              </a:ext>
            </a:extLst>
          </p:cNvPr>
          <p:cNvSpPr txBox="1">
            <a:spLocks noGrp="1"/>
          </p:cNvSpPr>
          <p:nvPr>
            <p:ph type="title"/>
          </p:nvPr>
        </p:nvSpPr>
        <p:spPr>
          <a:xfrm>
            <a:off x="838200" y="785813"/>
            <a:ext cx="10515600" cy="13795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3500"/>
              <a:buFont typeface="Calibri"/>
              <a:buNone/>
            </a:pPr>
            <a:r>
              <a:rPr lang="es-MX" dirty="0">
                <a:solidFill>
                  <a:srgbClr val="1F3864"/>
                </a:solidFill>
              </a:rPr>
              <a:t>Hábitos de higiene y seguridad</a:t>
            </a:r>
          </a:p>
        </p:txBody>
      </p:sp>
      <p:cxnSp>
        <p:nvCxnSpPr>
          <p:cNvPr id="5" name="Google Shape;195;p10">
            <a:extLst>
              <a:ext uri="{FF2B5EF4-FFF2-40B4-BE49-F238E27FC236}">
                <a16:creationId xmlns:a16="http://schemas.microsoft.com/office/drawing/2014/main" id="{D01015A1-6322-45E3-8F08-D896873105FD}"/>
              </a:ext>
            </a:extLst>
          </p:cNvPr>
          <p:cNvCxnSpPr>
            <a:cxnSpLocks/>
          </p:cNvCxnSpPr>
          <p:nvPr/>
        </p:nvCxnSpPr>
        <p:spPr>
          <a:xfrm>
            <a:off x="3453926" y="1715276"/>
            <a:ext cx="5291867"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graphicFrame>
        <p:nvGraphicFramePr>
          <p:cNvPr id="10" name="Diagrama 9">
            <a:extLst>
              <a:ext uri="{FF2B5EF4-FFF2-40B4-BE49-F238E27FC236}">
                <a16:creationId xmlns:a16="http://schemas.microsoft.com/office/drawing/2014/main" id="{6F171FAC-DCA1-4AE7-B1AC-460ED168EED8}"/>
              </a:ext>
            </a:extLst>
          </p:cNvPr>
          <p:cNvGraphicFramePr/>
          <p:nvPr>
            <p:extLst>
              <p:ext uri="{D42A27DB-BD31-4B8C-83A1-F6EECF244321}">
                <p14:modId xmlns:p14="http://schemas.microsoft.com/office/powerpoint/2010/main" val="3775967862"/>
              </p:ext>
            </p:extLst>
          </p:nvPr>
        </p:nvGraphicFramePr>
        <p:xfrm>
          <a:off x="3923071" y="1715276"/>
          <a:ext cx="7241459" cy="486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Imagen 12">
            <a:extLst>
              <a:ext uri="{FF2B5EF4-FFF2-40B4-BE49-F238E27FC236}">
                <a16:creationId xmlns:a16="http://schemas.microsoft.com/office/drawing/2014/main" id="{2FC797B1-53E0-4FBC-BA51-AB7993C117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2561028"/>
            <a:ext cx="3463609" cy="31530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CuadroTexto 13">
            <a:extLst>
              <a:ext uri="{FF2B5EF4-FFF2-40B4-BE49-F238E27FC236}">
                <a16:creationId xmlns:a16="http://schemas.microsoft.com/office/drawing/2014/main" id="{EDFAFF4B-B4B0-4441-826A-0D26605EE5ED}"/>
              </a:ext>
            </a:extLst>
          </p:cNvPr>
          <p:cNvSpPr txBox="1"/>
          <p:nvPr/>
        </p:nvSpPr>
        <p:spPr>
          <a:xfrm>
            <a:off x="684629" y="5810577"/>
            <a:ext cx="3238442" cy="600164"/>
          </a:xfrm>
          <a:prstGeom prst="rect">
            <a:avLst/>
          </a:prstGeom>
          <a:noFill/>
        </p:spPr>
        <p:txBody>
          <a:bodyPr wrap="square">
            <a:spAutoFit/>
          </a:bodyPr>
          <a:lstStyle/>
          <a:p>
            <a:pPr marL="0" marR="0" lvl="0" indent="0" algn="l" rtl="0">
              <a:spcBef>
                <a:spcPts val="0"/>
              </a:spcBef>
              <a:spcAft>
                <a:spcPts val="0"/>
              </a:spcAft>
              <a:buNone/>
            </a:pPr>
            <a:r>
              <a:rPr lang="es-MX" sz="1100" b="0" i="0" u="none" strike="noStrike" cap="none" dirty="0" err="1">
                <a:solidFill>
                  <a:schemeClr val="tx1"/>
                </a:solidFill>
                <a:latin typeface="Arial" panose="020B0604020202020204" pitchFamily="34" charset="0"/>
                <a:ea typeface="Calibri"/>
                <a:cs typeface="Arial" panose="020B0604020202020204" pitchFamily="34" charset="0"/>
                <a:sym typeface="Calibri"/>
              </a:rPr>
              <a:t>Fuente:https</a:t>
            </a:r>
            <a:r>
              <a:rPr lang="es-MX" sz="1100" b="0" i="0" u="none" strike="noStrike" cap="none" dirty="0">
                <a:solidFill>
                  <a:schemeClr val="tx1"/>
                </a:solidFill>
                <a:latin typeface="Arial" panose="020B0604020202020204" pitchFamily="34" charset="0"/>
                <a:ea typeface="Calibri"/>
                <a:cs typeface="Arial" panose="020B0604020202020204" pitchFamily="34" charset="0"/>
                <a:sym typeface="Calibri"/>
              </a:rPr>
              <a:t>://www.corredoryasociados.com/diferencias-entre-dotacion-y-elementos-de-proteccion-personal-epp/</a:t>
            </a:r>
            <a:endParaRPr lang="es-MX" sz="1100" dirty="0">
              <a:solidFill>
                <a:schemeClr val="tx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56747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esquinas diagonales cortadas 11">
            <a:extLst>
              <a:ext uri="{FF2B5EF4-FFF2-40B4-BE49-F238E27FC236}">
                <a16:creationId xmlns:a16="http://schemas.microsoft.com/office/drawing/2014/main" id="{F552E49F-F7F2-4584-B98A-29CB9F014C80}"/>
              </a:ext>
            </a:extLst>
          </p:cNvPr>
          <p:cNvSpPr/>
          <p:nvPr/>
        </p:nvSpPr>
        <p:spPr>
          <a:xfrm rot="10800000">
            <a:off x="4743053" y="3970759"/>
            <a:ext cx="6341371" cy="2101009"/>
          </a:xfrm>
          <a:prstGeom prst="snip2Diag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esquinas diagonales cortadas 6">
            <a:extLst>
              <a:ext uri="{FF2B5EF4-FFF2-40B4-BE49-F238E27FC236}">
                <a16:creationId xmlns:a16="http://schemas.microsoft.com/office/drawing/2014/main" id="{3E5B387C-51B7-4DBB-AE16-B7C5A32F3FF9}"/>
              </a:ext>
            </a:extLst>
          </p:cNvPr>
          <p:cNvSpPr/>
          <p:nvPr/>
        </p:nvSpPr>
        <p:spPr>
          <a:xfrm>
            <a:off x="5183488" y="2077195"/>
            <a:ext cx="6170310" cy="1668896"/>
          </a:xfrm>
          <a:prstGeom prst="snip2DiagRect">
            <a:avLst/>
          </a:prstGeom>
          <a:solidFill>
            <a:srgbClr val="99FF66"/>
          </a:solidFill>
          <a:ln>
            <a:solidFill>
              <a:srgbClr val="99FF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5EB7D7F2-F773-4547-A5BF-2193071C6A94}"/>
              </a:ext>
            </a:extLst>
          </p:cNvPr>
          <p:cNvSpPr>
            <a:spLocks noGrp="1"/>
          </p:cNvSpPr>
          <p:nvPr>
            <p:ph type="title"/>
          </p:nvPr>
        </p:nvSpPr>
        <p:spPr>
          <a:xfrm>
            <a:off x="838202" y="786230"/>
            <a:ext cx="10515600" cy="1379454"/>
          </a:xfrm>
        </p:spPr>
        <p:txBody>
          <a:bodyPr/>
          <a:lstStyle/>
          <a:p>
            <a:r>
              <a:rPr lang="es-MX" sz="2800" dirty="0">
                <a:solidFill>
                  <a:srgbClr val="2F5496"/>
                </a:solidFill>
              </a:rPr>
              <a:t>¡</a:t>
            </a:r>
            <a:r>
              <a:rPr lang="es-MX" sz="2800" dirty="0">
                <a:solidFill>
                  <a:srgbClr val="1F3864"/>
                </a:solidFill>
              </a:rPr>
              <a:t>Para recordar</a:t>
            </a:r>
            <a:r>
              <a:rPr lang="es-MX" sz="2800" dirty="0">
                <a:solidFill>
                  <a:srgbClr val="2F5496"/>
                </a:solidFill>
              </a:rPr>
              <a:t>!</a:t>
            </a:r>
            <a:endParaRPr lang="es-CO" dirty="0"/>
          </a:p>
        </p:txBody>
      </p:sp>
      <p:sp>
        <p:nvSpPr>
          <p:cNvPr id="6" name="Rectángulo: esquinas redondeadas 5">
            <a:extLst>
              <a:ext uri="{FF2B5EF4-FFF2-40B4-BE49-F238E27FC236}">
                <a16:creationId xmlns:a16="http://schemas.microsoft.com/office/drawing/2014/main" id="{866E7B2F-8A09-4880-BAB6-DBA165EFBC82}"/>
              </a:ext>
            </a:extLst>
          </p:cNvPr>
          <p:cNvSpPr/>
          <p:nvPr/>
        </p:nvSpPr>
        <p:spPr>
          <a:xfrm>
            <a:off x="652396" y="2165683"/>
            <a:ext cx="4008094" cy="3487597"/>
          </a:xfrm>
          <a:prstGeom prst="round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Marcador de texto 2">
            <a:extLst>
              <a:ext uri="{FF2B5EF4-FFF2-40B4-BE49-F238E27FC236}">
                <a16:creationId xmlns:a16="http://schemas.microsoft.com/office/drawing/2014/main" id="{2E6915F0-5987-433E-B64A-2DDC8D1C4EA6}"/>
              </a:ext>
            </a:extLst>
          </p:cNvPr>
          <p:cNvSpPr>
            <a:spLocks noGrp="1"/>
          </p:cNvSpPr>
          <p:nvPr>
            <p:ph type="body" sz="quarter" idx="10"/>
          </p:nvPr>
        </p:nvSpPr>
        <p:spPr>
          <a:xfrm>
            <a:off x="838199" y="2456002"/>
            <a:ext cx="3645311" cy="3487598"/>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a:normAutofit/>
          </a:bodyPr>
          <a:lstStyle/>
          <a:p>
            <a:pPr marL="0" lvl="0" indent="0" algn="just" rtl="0">
              <a:lnSpc>
                <a:spcPct val="90000"/>
              </a:lnSpc>
              <a:spcBef>
                <a:spcPts val="0"/>
              </a:spcBef>
              <a:spcAft>
                <a:spcPts val="0"/>
              </a:spcAft>
              <a:buClr>
                <a:schemeClr val="dk1"/>
              </a:buClr>
              <a:buSzPts val="2200"/>
              <a:buNone/>
            </a:pPr>
            <a:r>
              <a:rPr lang="es-MX" dirty="0">
                <a:solidFill>
                  <a:schemeClr val="tx1"/>
                </a:solidFill>
                <a:latin typeface="Arial" panose="020B0604020202020204" pitchFamily="34" charset="0"/>
                <a:cs typeface="Arial" panose="020B0604020202020204" pitchFamily="34" charset="0"/>
              </a:rPr>
              <a:t>Las vías de exposición al Hg son dérmica, inhalatoria y digestiva. Además de los datos de concentración y tiempo, los factores biológicos a tener en cuenta en la exposición, son:</a:t>
            </a:r>
          </a:p>
          <a:p>
            <a:pPr marL="0" lvl="0" indent="0" algn="just" rtl="0">
              <a:lnSpc>
                <a:spcPct val="90000"/>
              </a:lnSpc>
              <a:spcBef>
                <a:spcPts val="0"/>
              </a:spcBef>
              <a:spcAft>
                <a:spcPts val="0"/>
              </a:spcAft>
              <a:buClr>
                <a:schemeClr val="dk1"/>
              </a:buClr>
              <a:buSzPts val="2200"/>
              <a:buNone/>
            </a:pPr>
            <a:endParaRPr lang="es-MX" dirty="0">
              <a:solidFill>
                <a:schemeClr val="tx1"/>
              </a:solidFill>
              <a:latin typeface="Arial" panose="020B0604020202020204" pitchFamily="34" charset="0"/>
              <a:cs typeface="Arial" panose="020B0604020202020204" pitchFamily="34" charset="0"/>
            </a:endParaRPr>
          </a:p>
          <a:p>
            <a:pPr marL="285750" indent="-285750" algn="just">
              <a:spcBef>
                <a:spcPts val="0"/>
              </a:spcBef>
              <a:buSzPts val="2200"/>
            </a:pPr>
            <a:r>
              <a:rPr lang="es-MX" dirty="0">
                <a:solidFill>
                  <a:schemeClr val="tx1"/>
                </a:solidFill>
                <a:latin typeface="Arial" panose="020B0604020202020204" pitchFamily="34" charset="0"/>
                <a:cs typeface="Arial" panose="020B0604020202020204" pitchFamily="34" charset="0"/>
              </a:rPr>
              <a:t>Edad.</a:t>
            </a:r>
          </a:p>
          <a:p>
            <a:pPr marL="285750" indent="-285750" algn="just">
              <a:spcBef>
                <a:spcPts val="0"/>
              </a:spcBef>
              <a:buSzPts val="2200"/>
            </a:pPr>
            <a:r>
              <a:rPr lang="es-MX" dirty="0">
                <a:solidFill>
                  <a:schemeClr val="tx1"/>
                </a:solidFill>
                <a:latin typeface="Arial" panose="020B0604020202020204" pitchFamily="34" charset="0"/>
                <a:cs typeface="Arial" panose="020B0604020202020204" pitchFamily="34" charset="0"/>
              </a:rPr>
              <a:t>Género.</a:t>
            </a:r>
          </a:p>
          <a:p>
            <a:pPr marL="285750" indent="-285750" algn="just">
              <a:spcBef>
                <a:spcPts val="0"/>
              </a:spcBef>
              <a:buSzPts val="2200"/>
            </a:pPr>
            <a:r>
              <a:rPr lang="es-MX" dirty="0">
                <a:solidFill>
                  <a:schemeClr val="tx1"/>
                </a:solidFill>
                <a:latin typeface="Arial" panose="020B0604020202020204" pitchFamily="34" charset="0"/>
                <a:cs typeface="Arial" panose="020B0604020202020204" pitchFamily="34" charset="0"/>
              </a:rPr>
              <a:t>Estado fisiológico.</a:t>
            </a:r>
          </a:p>
          <a:p>
            <a:pPr marL="285750" indent="-285750" algn="just">
              <a:spcBef>
                <a:spcPts val="0"/>
              </a:spcBef>
              <a:buSzPts val="2200"/>
            </a:pPr>
            <a:r>
              <a:rPr lang="es-MX" dirty="0">
                <a:solidFill>
                  <a:schemeClr val="tx1"/>
                </a:solidFill>
                <a:latin typeface="Arial" panose="020B0604020202020204" pitchFamily="34" charset="0"/>
                <a:cs typeface="Arial" panose="020B0604020202020204" pitchFamily="34" charset="0"/>
              </a:rPr>
              <a:t>Masa corporal.</a:t>
            </a:r>
          </a:p>
          <a:p>
            <a:pPr marL="285750" indent="-285750" algn="just">
              <a:spcBef>
                <a:spcPts val="0"/>
              </a:spcBef>
              <a:buSzPts val="2200"/>
            </a:pPr>
            <a:r>
              <a:rPr lang="es-MX" dirty="0">
                <a:solidFill>
                  <a:schemeClr val="tx1"/>
                </a:solidFill>
                <a:latin typeface="Arial" panose="020B0604020202020204" pitchFamily="34" charset="0"/>
                <a:cs typeface="Arial" panose="020B0604020202020204" pitchFamily="34" charset="0"/>
              </a:rPr>
              <a:t>Estado de nutrición.</a:t>
            </a:r>
          </a:p>
          <a:p>
            <a:pPr marL="285750" indent="-285750" algn="just">
              <a:spcBef>
                <a:spcPts val="0"/>
              </a:spcBef>
              <a:buSzPts val="2200"/>
            </a:pPr>
            <a:r>
              <a:rPr lang="es-MX" dirty="0">
                <a:solidFill>
                  <a:schemeClr val="tx1"/>
                </a:solidFill>
                <a:latin typeface="Arial" panose="020B0604020202020204" pitchFamily="34" charset="0"/>
                <a:cs typeface="Arial" panose="020B0604020202020204" pitchFamily="34" charset="0"/>
              </a:rPr>
              <a:t>Enfermedades preexistentes.</a:t>
            </a:r>
          </a:p>
          <a:p>
            <a:pPr marL="0" indent="0">
              <a:buNone/>
            </a:pPr>
            <a:endParaRPr lang="es-CO" dirty="0">
              <a:solidFill>
                <a:schemeClr val="tx1"/>
              </a:solidFill>
            </a:endParaRPr>
          </a:p>
        </p:txBody>
      </p:sp>
      <p:cxnSp>
        <p:nvCxnSpPr>
          <p:cNvPr id="4" name="Google Shape;195;p10">
            <a:extLst>
              <a:ext uri="{FF2B5EF4-FFF2-40B4-BE49-F238E27FC236}">
                <a16:creationId xmlns:a16="http://schemas.microsoft.com/office/drawing/2014/main" id="{75BF6262-ECEB-4D81-84DC-2BB26EDFA59E}"/>
              </a:ext>
            </a:extLst>
          </p:cNvPr>
          <p:cNvCxnSpPr>
            <a:cxnSpLocks/>
          </p:cNvCxnSpPr>
          <p:nvPr/>
        </p:nvCxnSpPr>
        <p:spPr>
          <a:xfrm>
            <a:off x="4866967" y="1763985"/>
            <a:ext cx="2507226"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sp>
        <p:nvSpPr>
          <p:cNvPr id="8" name="Marcador de texto 2">
            <a:extLst>
              <a:ext uri="{FF2B5EF4-FFF2-40B4-BE49-F238E27FC236}">
                <a16:creationId xmlns:a16="http://schemas.microsoft.com/office/drawing/2014/main" id="{D5AC7181-BA78-4CCA-9F57-C0CD49997F0B}"/>
              </a:ext>
            </a:extLst>
          </p:cNvPr>
          <p:cNvSpPr txBox="1">
            <a:spLocks/>
          </p:cNvSpPr>
          <p:nvPr/>
        </p:nvSpPr>
        <p:spPr>
          <a:xfrm>
            <a:off x="5339358" y="2360803"/>
            <a:ext cx="5745066" cy="12378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ts val="0"/>
              </a:spcBef>
              <a:buSzPts val="2200"/>
              <a:buFont typeface="Wingdings" panose="05000000000000000000" pitchFamily="2" charset="2"/>
              <a:buChar char="v"/>
            </a:pPr>
            <a:r>
              <a:rPr lang="es-ES" dirty="0"/>
              <a:t>Las vías de eliminación del Hg del organismo humano son La orina y las heces</a:t>
            </a:r>
          </a:p>
          <a:p>
            <a:pPr marL="285750" lvl="0" indent="-285750" algn="just">
              <a:buClr>
                <a:schemeClr val="dk1"/>
              </a:buClr>
              <a:buSzPts val="2200"/>
              <a:buFont typeface="Wingdings" panose="05000000000000000000" pitchFamily="2" charset="2"/>
              <a:buChar char="v"/>
            </a:pPr>
            <a:r>
              <a:rPr lang="es-ES" dirty="0"/>
              <a:t>Los efectos tóxicos se pueden presentar en cualquier sistema del organismo, especialmente en el sistema nervioso central.</a:t>
            </a:r>
          </a:p>
          <a:p>
            <a:pPr marL="0" indent="0">
              <a:buFont typeface="Arial" panose="020B0604020202020204" pitchFamily="34" charset="0"/>
              <a:buNone/>
            </a:pPr>
            <a:endParaRPr lang="es-CO" dirty="0"/>
          </a:p>
        </p:txBody>
      </p:sp>
      <p:sp>
        <p:nvSpPr>
          <p:cNvPr id="10" name="CuadroTexto 9">
            <a:extLst>
              <a:ext uri="{FF2B5EF4-FFF2-40B4-BE49-F238E27FC236}">
                <a16:creationId xmlns:a16="http://schemas.microsoft.com/office/drawing/2014/main" id="{E9E2614F-7D06-41C6-9F50-ACC4A2F0AC7B}"/>
              </a:ext>
            </a:extLst>
          </p:cNvPr>
          <p:cNvSpPr txBox="1"/>
          <p:nvPr/>
        </p:nvSpPr>
        <p:spPr>
          <a:xfrm>
            <a:off x="4945118" y="4118186"/>
            <a:ext cx="6040477" cy="1806648"/>
          </a:xfrm>
          <a:prstGeom prst="rect">
            <a:avLst/>
          </a:prstGeom>
          <a:noFill/>
        </p:spPr>
        <p:txBody>
          <a:bodyPr wrap="square">
            <a:spAutoFit/>
          </a:bodyPr>
          <a:lstStyle/>
          <a:p>
            <a:pPr marL="0" lvl="0" indent="0" algn="just" rtl="0">
              <a:lnSpc>
                <a:spcPct val="90000"/>
              </a:lnSpc>
              <a:spcBef>
                <a:spcPts val="1000"/>
              </a:spcBef>
              <a:spcAft>
                <a:spcPts val="0"/>
              </a:spcAft>
              <a:buClr>
                <a:srgbClr val="2F5496"/>
              </a:buClr>
              <a:buSzPts val="2200"/>
              <a:buNone/>
            </a:pPr>
            <a:r>
              <a:rPr lang="es-ES" sz="1600" b="1" dirty="0">
                <a:latin typeface="Arial" panose="020B0604020202020204" pitchFamily="34" charset="0"/>
                <a:cs typeface="Arial" panose="020B0604020202020204" pitchFamily="34" charset="0"/>
              </a:rPr>
              <a:t>La intoxicación aguda</a:t>
            </a:r>
          </a:p>
          <a:p>
            <a:pPr marL="0" lvl="0" indent="0" algn="just" rtl="0">
              <a:lnSpc>
                <a:spcPct val="90000"/>
              </a:lnSpc>
              <a:spcBef>
                <a:spcPts val="1000"/>
              </a:spcBef>
              <a:spcAft>
                <a:spcPts val="0"/>
              </a:spcAft>
              <a:buClr>
                <a:schemeClr val="dk1"/>
              </a:buClr>
              <a:buSzPts val="2200"/>
              <a:buNone/>
            </a:pPr>
            <a:r>
              <a:rPr lang="es-ES" sz="1600" dirty="0">
                <a:latin typeface="Arial" panose="020B0604020202020204" pitchFamily="34" charset="0"/>
                <a:cs typeface="Arial" panose="020B0604020202020204" pitchFamily="34" charset="0"/>
              </a:rPr>
              <a:t>Es la que se da por la exposición a niveles elevados de mercurio en un breve lapso de tiempo  (a menudo menos de un día).</a:t>
            </a:r>
          </a:p>
          <a:p>
            <a:pPr marL="0" lvl="0" indent="0" algn="just" rtl="0">
              <a:lnSpc>
                <a:spcPct val="90000"/>
              </a:lnSpc>
              <a:spcBef>
                <a:spcPts val="1000"/>
              </a:spcBef>
              <a:spcAft>
                <a:spcPts val="0"/>
              </a:spcAft>
              <a:buClr>
                <a:srgbClr val="2F5496"/>
              </a:buClr>
              <a:buSzPts val="2200"/>
              <a:buNone/>
            </a:pPr>
            <a:r>
              <a:rPr lang="es-ES" sz="1600" b="1" dirty="0">
                <a:latin typeface="Arial" panose="020B0604020202020204" pitchFamily="34" charset="0"/>
                <a:cs typeface="Arial" panose="020B0604020202020204" pitchFamily="34" charset="0"/>
              </a:rPr>
              <a:t>La intoxicación crónica</a:t>
            </a:r>
          </a:p>
          <a:p>
            <a:pPr marL="0" lvl="0" indent="0" algn="just" rtl="0">
              <a:lnSpc>
                <a:spcPct val="90000"/>
              </a:lnSpc>
              <a:spcBef>
                <a:spcPts val="1000"/>
              </a:spcBef>
              <a:spcAft>
                <a:spcPts val="0"/>
              </a:spcAft>
              <a:buClr>
                <a:schemeClr val="dk1"/>
              </a:buClr>
              <a:buSzPts val="2200"/>
              <a:buNone/>
            </a:pPr>
            <a:r>
              <a:rPr lang="es-ES" sz="1600" dirty="0">
                <a:latin typeface="Arial" panose="020B0604020202020204" pitchFamily="34" charset="0"/>
                <a:cs typeface="Arial" panose="020B0604020202020204" pitchFamily="34" charset="0"/>
              </a:rPr>
              <a:t>Es la que se da por la exposición a niveles regulares y bajos de mercurio por periodos prolongados. </a:t>
            </a:r>
          </a:p>
        </p:txBody>
      </p:sp>
      <p:cxnSp>
        <p:nvCxnSpPr>
          <p:cNvPr id="13" name="Google Shape;186;p13">
            <a:extLst>
              <a:ext uri="{FF2B5EF4-FFF2-40B4-BE49-F238E27FC236}">
                <a16:creationId xmlns:a16="http://schemas.microsoft.com/office/drawing/2014/main" id="{A29AADE0-D0D2-4FD6-B85F-CECF6DF9C4E7}"/>
              </a:ext>
            </a:extLst>
          </p:cNvPr>
          <p:cNvCxnSpPr>
            <a:cxnSpLocks/>
          </p:cNvCxnSpPr>
          <p:nvPr/>
        </p:nvCxnSpPr>
        <p:spPr>
          <a:xfrm flipH="1">
            <a:off x="3510116" y="6233918"/>
            <a:ext cx="4758527" cy="18764"/>
          </a:xfrm>
          <a:prstGeom prst="straightConnector1">
            <a:avLst/>
          </a:prstGeom>
          <a:noFill/>
          <a:ln w="38100" cap="flat" cmpd="sng">
            <a:solidFill>
              <a:schemeClr val="accent1">
                <a:lumMod val="50000"/>
              </a:schemeClr>
            </a:solidFill>
            <a:prstDash val="dashDot"/>
            <a:miter lim="800000"/>
            <a:headEnd type="none" w="sm" len="sm"/>
            <a:tailEnd type="none" w="sm" len="sm"/>
          </a:ln>
        </p:spPr>
      </p:cxnSp>
      <p:cxnSp>
        <p:nvCxnSpPr>
          <p:cNvPr id="16" name="Google Shape;186;p13">
            <a:extLst>
              <a:ext uri="{FF2B5EF4-FFF2-40B4-BE49-F238E27FC236}">
                <a16:creationId xmlns:a16="http://schemas.microsoft.com/office/drawing/2014/main" id="{EE97C765-B41C-40AC-8D64-654792F75ADE}"/>
              </a:ext>
            </a:extLst>
          </p:cNvPr>
          <p:cNvCxnSpPr>
            <a:cxnSpLocks/>
          </p:cNvCxnSpPr>
          <p:nvPr/>
        </p:nvCxnSpPr>
        <p:spPr>
          <a:xfrm>
            <a:off x="484239" y="1997242"/>
            <a:ext cx="0" cy="2863516"/>
          </a:xfrm>
          <a:prstGeom prst="straightConnector1">
            <a:avLst/>
          </a:prstGeom>
          <a:noFill/>
          <a:ln w="38100" cap="flat" cmpd="sng">
            <a:solidFill>
              <a:schemeClr val="accent1">
                <a:lumMod val="50000"/>
              </a:schemeClr>
            </a:solidFill>
            <a:prstDash val="dashDot"/>
            <a:miter lim="800000"/>
            <a:headEnd type="none" w="sm" len="sm"/>
            <a:tailEnd type="none" w="sm" len="sm"/>
          </a:ln>
        </p:spPr>
      </p:cxnSp>
    </p:spTree>
    <p:extLst>
      <p:ext uri="{BB962C8B-B14F-4D97-AF65-F5344CB8AC3E}">
        <p14:creationId xmlns:p14="http://schemas.microsoft.com/office/powerpoint/2010/main" val="820505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E71156-BCBA-4F63-80A2-6794C3145208}"/>
              </a:ext>
            </a:extLst>
          </p:cNvPr>
          <p:cNvSpPr>
            <a:spLocks noGrp="1"/>
          </p:cNvSpPr>
          <p:nvPr>
            <p:ph type="title"/>
          </p:nvPr>
        </p:nvSpPr>
        <p:spPr/>
        <p:txBody>
          <a:bodyPr/>
          <a:lstStyle/>
          <a:p>
            <a:pPr algn="l"/>
            <a:r>
              <a:rPr lang="es-CO" dirty="0">
                <a:solidFill>
                  <a:srgbClr val="C00000"/>
                </a:solidFill>
                <a:ea typeface="Calibri"/>
                <a:sym typeface="Calibri"/>
              </a:rPr>
              <a:t>         IMPORTANTE</a:t>
            </a:r>
            <a:endParaRPr lang="es-CO" dirty="0"/>
          </a:p>
        </p:txBody>
      </p:sp>
      <p:sp>
        <p:nvSpPr>
          <p:cNvPr id="4" name="Google Shape;192;p14">
            <a:extLst>
              <a:ext uri="{FF2B5EF4-FFF2-40B4-BE49-F238E27FC236}">
                <a16:creationId xmlns:a16="http://schemas.microsoft.com/office/drawing/2014/main" id="{9A12CE32-33DA-499B-9BAC-70DAE83CC0A6}"/>
              </a:ext>
            </a:extLst>
          </p:cNvPr>
          <p:cNvSpPr txBox="1">
            <a:spLocks noGrp="1"/>
          </p:cNvSpPr>
          <p:nvPr>
            <p:ph type="body" sz="quarter" idx="10"/>
          </p:nvPr>
        </p:nvSpPr>
        <p:spPr>
          <a:xfrm>
            <a:off x="1074175" y="2817326"/>
            <a:ext cx="3969774" cy="1874991"/>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120000"/>
              </a:lnSpc>
              <a:spcBef>
                <a:spcPts val="0"/>
              </a:spcBef>
              <a:spcAft>
                <a:spcPts val="0"/>
              </a:spcAft>
              <a:buClr>
                <a:schemeClr val="dk1"/>
              </a:buClr>
              <a:buSzPct val="100000"/>
              <a:buNone/>
            </a:pPr>
            <a:r>
              <a:rPr lang="es-CO" dirty="0"/>
              <a:t>Recuerde que para completar el curso debe desarrollar todas las actividades de cada módulo</a:t>
            </a:r>
          </a:p>
          <a:p>
            <a:pPr marL="0" lvl="0" indent="0" algn="just" rtl="0">
              <a:lnSpc>
                <a:spcPct val="120000"/>
              </a:lnSpc>
              <a:spcBef>
                <a:spcPts val="0"/>
              </a:spcBef>
              <a:spcAft>
                <a:spcPts val="0"/>
              </a:spcAft>
              <a:buClr>
                <a:schemeClr val="dk1"/>
              </a:buClr>
              <a:buSzPct val="100000"/>
              <a:buNone/>
            </a:pPr>
            <a:endParaRPr dirty="0"/>
          </a:p>
          <a:p>
            <a:pPr marL="285750" lvl="0" indent="-285750" algn="just" rtl="0">
              <a:lnSpc>
                <a:spcPct val="120000"/>
              </a:lnSpc>
              <a:spcBef>
                <a:spcPts val="1000"/>
              </a:spcBef>
              <a:spcAft>
                <a:spcPts val="0"/>
              </a:spcAft>
              <a:buClr>
                <a:schemeClr val="dk1"/>
              </a:buClr>
              <a:buSzPct val="100000"/>
              <a:buFont typeface="Wingdings" panose="05000000000000000000" pitchFamily="2" charset="2"/>
              <a:buChar char="v"/>
            </a:pPr>
            <a:r>
              <a:rPr lang="es-CO" dirty="0"/>
              <a:t> Y tener una calificación mínima de 70 en la evaluación para aprobar.</a:t>
            </a:r>
            <a:endParaRPr dirty="0"/>
          </a:p>
          <a:p>
            <a:pPr marL="228600" lvl="0" indent="-142240" algn="l" rtl="0">
              <a:lnSpc>
                <a:spcPct val="90000"/>
              </a:lnSpc>
              <a:spcBef>
                <a:spcPts val="1000"/>
              </a:spcBef>
              <a:spcAft>
                <a:spcPts val="0"/>
              </a:spcAft>
              <a:buClr>
                <a:schemeClr val="dk1"/>
              </a:buClr>
              <a:buSzPct val="100000"/>
              <a:buNone/>
            </a:pPr>
            <a:endParaRPr dirty="0"/>
          </a:p>
        </p:txBody>
      </p:sp>
      <p:pic>
        <p:nvPicPr>
          <p:cNvPr id="5" name="Google Shape;193;p14" descr="Bombilla en fondo amarillo con rayos de luz y cable pintados">
            <a:extLst>
              <a:ext uri="{FF2B5EF4-FFF2-40B4-BE49-F238E27FC236}">
                <a16:creationId xmlns:a16="http://schemas.microsoft.com/office/drawing/2014/main" id="{1C7756CA-4FDA-4F1C-81EA-EB6662998B92}"/>
              </a:ext>
            </a:extLst>
          </p:cNvPr>
          <p:cNvPicPr preferRelativeResize="0"/>
          <p:nvPr/>
        </p:nvPicPr>
        <p:blipFill rotWithShape="1">
          <a:blip r:embed="rId2">
            <a:alphaModFix/>
          </a:blip>
          <a:srcRect l="36558" r="-1" b="-1"/>
          <a:stretch/>
        </p:blipFill>
        <p:spPr>
          <a:xfrm>
            <a:off x="5461818" y="971871"/>
            <a:ext cx="5538019" cy="4678283"/>
          </a:xfrm>
          <a:prstGeom prst="rect">
            <a:avLst/>
          </a:prstGeom>
          <a:noFill/>
          <a:ln w="12700">
            <a:solidFill>
              <a:srgbClr val="C00000"/>
            </a:solidFill>
          </a:ln>
        </p:spPr>
      </p:pic>
      <p:cxnSp>
        <p:nvCxnSpPr>
          <p:cNvPr id="6" name="Google Shape;186;p13">
            <a:extLst>
              <a:ext uri="{FF2B5EF4-FFF2-40B4-BE49-F238E27FC236}">
                <a16:creationId xmlns:a16="http://schemas.microsoft.com/office/drawing/2014/main" id="{736ECF72-86AD-408D-9087-8478F8090DF6}"/>
              </a:ext>
            </a:extLst>
          </p:cNvPr>
          <p:cNvCxnSpPr>
            <a:cxnSpLocks/>
          </p:cNvCxnSpPr>
          <p:nvPr/>
        </p:nvCxnSpPr>
        <p:spPr>
          <a:xfrm>
            <a:off x="838200" y="2165684"/>
            <a:ext cx="0" cy="2863516"/>
          </a:xfrm>
          <a:prstGeom prst="straightConnector1">
            <a:avLst/>
          </a:prstGeom>
          <a:noFill/>
          <a:ln w="38100" cap="flat" cmpd="sng">
            <a:solidFill>
              <a:srgbClr val="C00000"/>
            </a:solidFill>
            <a:prstDash val="dashDot"/>
            <a:miter lim="800000"/>
            <a:headEnd type="none" w="sm" len="sm"/>
            <a:tailEnd type="none" w="sm" len="sm"/>
          </a:ln>
        </p:spPr>
      </p:cxnSp>
    </p:spTree>
    <p:extLst>
      <p:ext uri="{BB962C8B-B14F-4D97-AF65-F5344CB8AC3E}">
        <p14:creationId xmlns:p14="http://schemas.microsoft.com/office/powerpoint/2010/main" val="1359504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64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223EB9-3490-7A43-8930-1C8563576845}"/>
              </a:ext>
            </a:extLst>
          </p:cNvPr>
          <p:cNvSpPr>
            <a:spLocks noGrp="1"/>
          </p:cNvSpPr>
          <p:nvPr>
            <p:ph type="ctrTitle"/>
          </p:nvPr>
        </p:nvSpPr>
        <p:spPr>
          <a:xfrm>
            <a:off x="1524000" y="2541319"/>
            <a:ext cx="9144000" cy="1074078"/>
          </a:xfrm>
        </p:spPr>
        <p:txBody>
          <a:bodyPr>
            <a:normAutofit/>
          </a:bodyPr>
          <a:lstStyle/>
          <a:p>
            <a:r>
              <a:rPr lang="es-MX" sz="2800" dirty="0"/>
              <a:t>Curso Virtual de Vigilancia del riesgo ambiental a la exposición por mercurio y sus efectos en la salud</a:t>
            </a:r>
            <a:endParaRPr lang="es-ES_tradnl" sz="2800" dirty="0"/>
          </a:p>
        </p:txBody>
      </p:sp>
      <p:sp>
        <p:nvSpPr>
          <p:cNvPr id="5" name="Subtitle 4">
            <a:extLst>
              <a:ext uri="{FF2B5EF4-FFF2-40B4-BE49-F238E27FC236}">
                <a16:creationId xmlns:a16="http://schemas.microsoft.com/office/drawing/2014/main" id="{72AB45BC-B687-834C-AFED-EF3E9DA92C24}"/>
              </a:ext>
            </a:extLst>
          </p:cNvPr>
          <p:cNvSpPr>
            <a:spLocks noGrp="1"/>
          </p:cNvSpPr>
          <p:nvPr>
            <p:ph type="subTitle" idx="1"/>
          </p:nvPr>
        </p:nvSpPr>
        <p:spPr/>
        <p:txBody>
          <a:bodyPr/>
          <a:lstStyle/>
          <a:p>
            <a:r>
              <a:rPr lang="es-MX" dirty="0"/>
              <a:t>Grupo Factores de Riesgo Ambiental</a:t>
            </a:r>
          </a:p>
          <a:p>
            <a:r>
              <a:rPr lang="es-MX" dirty="0"/>
              <a:t>Dirección de Vigilancia y Análisis del Riesgo en Salud Pública</a:t>
            </a:r>
          </a:p>
          <a:p>
            <a:r>
              <a:rPr lang="es-MX" dirty="0"/>
              <a:t>Junio 2021 - Versión 1.0</a:t>
            </a:r>
          </a:p>
        </p:txBody>
      </p:sp>
    </p:spTree>
    <p:extLst>
      <p:ext uri="{BB962C8B-B14F-4D97-AF65-F5344CB8AC3E}">
        <p14:creationId xmlns:p14="http://schemas.microsoft.com/office/powerpoint/2010/main" val="78889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1" name="Google Shape;51;p1" descr="Imagen que contiene indicador, dispositivo, vara&#10;&#10;Descripción generada automáticamente"/>
          <p:cNvPicPr preferRelativeResize="0"/>
          <p:nvPr/>
        </p:nvPicPr>
        <p:blipFill rotWithShape="1">
          <a:blip r:embed="rId3">
            <a:alphaModFix/>
          </a:blip>
          <a:srcRect/>
          <a:stretch/>
        </p:blipFill>
        <p:spPr>
          <a:xfrm>
            <a:off x="6096000" y="1257598"/>
            <a:ext cx="4900459" cy="4561822"/>
          </a:xfrm>
          <a:prstGeom prst="rect">
            <a:avLst/>
          </a:prstGeom>
          <a:noFill/>
          <a:ln w="12700">
            <a:solidFill>
              <a:schemeClr val="tx1"/>
            </a:solidFill>
          </a:ln>
        </p:spPr>
      </p:pic>
      <p:sp>
        <p:nvSpPr>
          <p:cNvPr id="53" name="Google Shape;53;p1"/>
          <p:cNvSpPr txBox="1">
            <a:spLocks noGrp="1"/>
          </p:cNvSpPr>
          <p:nvPr>
            <p:ph type="body" idx="1"/>
          </p:nvPr>
        </p:nvSpPr>
        <p:spPr>
          <a:xfrm>
            <a:off x="781665" y="2138521"/>
            <a:ext cx="4900459" cy="368089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F5496"/>
              </a:buClr>
              <a:buSzPts val="2500"/>
              <a:buNone/>
            </a:pPr>
            <a:endParaRPr lang="es-CO" sz="2800" b="1" dirty="0">
              <a:solidFill>
                <a:srgbClr val="2F5496"/>
              </a:solidFill>
              <a:latin typeface="Arial"/>
              <a:ea typeface="Arial"/>
              <a:cs typeface="Arial"/>
              <a:sym typeface="Arial"/>
            </a:endParaRPr>
          </a:p>
          <a:p>
            <a:pPr marL="0" lvl="0" indent="0" algn="ctr" rtl="0">
              <a:lnSpc>
                <a:spcPct val="90000"/>
              </a:lnSpc>
              <a:spcBef>
                <a:spcPts val="0"/>
              </a:spcBef>
              <a:spcAft>
                <a:spcPts val="0"/>
              </a:spcAft>
              <a:buClr>
                <a:srgbClr val="2F5496"/>
              </a:buClr>
              <a:buSzPts val="2500"/>
              <a:buNone/>
            </a:pPr>
            <a:endParaRPr sz="2800" dirty="0"/>
          </a:p>
          <a:p>
            <a:pPr marL="0" lvl="0" indent="0" algn="ctr" rtl="0">
              <a:lnSpc>
                <a:spcPct val="90000"/>
              </a:lnSpc>
              <a:spcBef>
                <a:spcPts val="1000"/>
              </a:spcBef>
              <a:spcAft>
                <a:spcPts val="0"/>
              </a:spcAft>
              <a:buClr>
                <a:srgbClr val="2F5496"/>
              </a:buClr>
              <a:buSzPts val="2800"/>
              <a:buNone/>
            </a:pPr>
            <a:r>
              <a:rPr lang="es-CO" sz="2800" b="1" dirty="0">
                <a:solidFill>
                  <a:srgbClr val="2F5496"/>
                </a:solidFill>
              </a:rPr>
              <a:t>V</a:t>
            </a:r>
            <a:r>
              <a:rPr lang="es-CO" sz="2800" b="1" dirty="0">
                <a:solidFill>
                  <a:srgbClr val="2F5496"/>
                </a:solidFill>
                <a:latin typeface="Arial"/>
                <a:ea typeface="Arial"/>
                <a:cs typeface="Arial"/>
                <a:sym typeface="Arial"/>
              </a:rPr>
              <a:t>igilancia del riesgo ambiental a la exposición por mercurio y sus efectos en salud</a:t>
            </a:r>
            <a:endParaRPr dirty="0">
              <a:solidFill>
                <a:srgbClr val="2F5496"/>
              </a:solidFill>
            </a:endParaRPr>
          </a:p>
        </p:txBody>
      </p:sp>
      <p:sp>
        <p:nvSpPr>
          <p:cNvPr id="8" name="CuadroTexto 7">
            <a:extLst>
              <a:ext uri="{FF2B5EF4-FFF2-40B4-BE49-F238E27FC236}">
                <a16:creationId xmlns:a16="http://schemas.microsoft.com/office/drawing/2014/main" id="{CE8FFFC4-FCE7-4485-9A28-D483851FC50C}"/>
              </a:ext>
            </a:extLst>
          </p:cNvPr>
          <p:cNvSpPr txBox="1"/>
          <p:nvPr/>
        </p:nvSpPr>
        <p:spPr>
          <a:xfrm>
            <a:off x="5974709" y="5897015"/>
            <a:ext cx="6098344" cy="261610"/>
          </a:xfrm>
          <a:prstGeom prst="rect">
            <a:avLst/>
          </a:prstGeom>
          <a:noFill/>
        </p:spPr>
        <p:txBody>
          <a:bodyPr wrap="square">
            <a:spAutoFit/>
          </a:bodyPr>
          <a:lstStyle/>
          <a:p>
            <a:pPr marL="0" marR="0" lvl="0" indent="0" algn="l" rtl="0">
              <a:spcBef>
                <a:spcPts val="0"/>
              </a:spcBef>
              <a:spcAft>
                <a:spcPts val="0"/>
              </a:spcAft>
              <a:buNone/>
            </a:pPr>
            <a:r>
              <a:rPr lang="es-MX" sz="1100" b="0" i="0" u="none" strike="noStrike" cap="none" dirty="0">
                <a:solidFill>
                  <a:schemeClr val="tx1"/>
                </a:solidFill>
                <a:latin typeface="Arial" panose="020B0604020202020204" pitchFamily="34" charset="0"/>
                <a:ea typeface="Calibri"/>
                <a:cs typeface="Arial" panose="020B0604020202020204" pitchFamily="34" charset="0"/>
                <a:sym typeface="Calibri"/>
              </a:rPr>
              <a:t>Fuente: https://www.shutterstock.com/</a:t>
            </a:r>
            <a:endParaRPr lang="es-MX" sz="1100" dirty="0">
              <a:solidFill>
                <a:schemeClr val="tx1"/>
              </a:solidFill>
              <a:latin typeface="Arial" panose="020B0604020202020204" pitchFamily="34" charset="0"/>
              <a:ea typeface="Calibri"/>
              <a:cs typeface="Arial" panose="020B0604020202020204" pitchFamily="34" charset="0"/>
              <a:sym typeface="Calibri"/>
            </a:endParaRPr>
          </a:p>
        </p:txBody>
      </p:sp>
      <p:cxnSp>
        <p:nvCxnSpPr>
          <p:cNvPr id="11" name="Google Shape;84;p4">
            <a:extLst>
              <a:ext uri="{FF2B5EF4-FFF2-40B4-BE49-F238E27FC236}">
                <a16:creationId xmlns:a16="http://schemas.microsoft.com/office/drawing/2014/main" id="{F7DE49F2-E100-4F1A-B5AA-A0FDA0EC2C01}"/>
              </a:ext>
            </a:extLst>
          </p:cNvPr>
          <p:cNvCxnSpPr>
            <a:cxnSpLocks/>
          </p:cNvCxnSpPr>
          <p:nvPr/>
        </p:nvCxnSpPr>
        <p:spPr>
          <a:xfrm>
            <a:off x="893726" y="2029206"/>
            <a:ext cx="4676335" cy="0"/>
          </a:xfrm>
          <a:prstGeom prst="straightConnector1">
            <a:avLst/>
          </a:prstGeom>
          <a:noFill/>
          <a:ln w="28575" cap="flat" cmpd="sng">
            <a:solidFill>
              <a:schemeClr val="accent4"/>
            </a:solidFill>
            <a:prstDash val="solid"/>
            <a:miter lim="800000"/>
            <a:headEnd type="none" w="sm" len="sm"/>
            <a:tailEnd type="none" w="sm" len="sm"/>
          </a:ln>
        </p:spPr>
      </p:cxnSp>
      <p:cxnSp>
        <p:nvCxnSpPr>
          <p:cNvPr id="13" name="Google Shape;84;p4">
            <a:extLst>
              <a:ext uri="{FF2B5EF4-FFF2-40B4-BE49-F238E27FC236}">
                <a16:creationId xmlns:a16="http://schemas.microsoft.com/office/drawing/2014/main" id="{D71CB625-8E5F-46F7-B10A-0DC289581316}"/>
              </a:ext>
            </a:extLst>
          </p:cNvPr>
          <p:cNvCxnSpPr>
            <a:cxnSpLocks/>
          </p:cNvCxnSpPr>
          <p:nvPr/>
        </p:nvCxnSpPr>
        <p:spPr>
          <a:xfrm>
            <a:off x="893726" y="1634626"/>
            <a:ext cx="4676335" cy="0"/>
          </a:xfrm>
          <a:prstGeom prst="straightConnector1">
            <a:avLst/>
          </a:prstGeom>
          <a:noFill/>
          <a:ln w="28575" cap="flat" cmpd="sng">
            <a:solidFill>
              <a:schemeClr val="accent4"/>
            </a:solidFill>
            <a:prstDash val="solid"/>
            <a:miter lim="800000"/>
            <a:headEnd type="none" w="sm" len="sm"/>
            <a:tailEnd type="none" w="sm" len="sm"/>
          </a:ln>
        </p:spPr>
      </p:cxnSp>
      <p:sp>
        <p:nvSpPr>
          <p:cNvPr id="2" name="CuadroTexto 1">
            <a:extLst>
              <a:ext uri="{FF2B5EF4-FFF2-40B4-BE49-F238E27FC236}">
                <a16:creationId xmlns:a16="http://schemas.microsoft.com/office/drawing/2014/main" id="{D8AA8496-9504-418E-842F-16453DF3CB84}"/>
              </a:ext>
            </a:extLst>
          </p:cNvPr>
          <p:cNvSpPr txBox="1"/>
          <p:nvPr/>
        </p:nvSpPr>
        <p:spPr>
          <a:xfrm>
            <a:off x="9439430" y="6224750"/>
            <a:ext cx="1770036" cy="276999"/>
          </a:xfrm>
          <a:prstGeom prst="rect">
            <a:avLst/>
          </a:prstGeom>
          <a:noFill/>
        </p:spPr>
        <p:txBody>
          <a:bodyPr wrap="none" rtlCol="0">
            <a:spAutoFit/>
          </a:bodyPr>
          <a:lstStyle/>
          <a:p>
            <a:r>
              <a:rPr lang="es-MX" sz="1200" dirty="0">
                <a:latin typeface="Arial" panose="020B0604020202020204" pitchFamily="34" charset="0"/>
                <a:cs typeface="Arial" panose="020B0604020202020204" pitchFamily="34" charset="0"/>
              </a:rPr>
              <a:t>Junio 2021, versión 1.0</a:t>
            </a:r>
            <a:endParaRPr lang="en-US" sz="12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BE8E04F-9105-4AD1-85BA-2D0E0E04F818}"/>
              </a:ext>
            </a:extLst>
          </p:cNvPr>
          <p:cNvSpPr>
            <a:spLocks noGrp="1"/>
          </p:cNvSpPr>
          <p:nvPr>
            <p:ph type="title"/>
          </p:nvPr>
        </p:nvSpPr>
        <p:spPr/>
        <p:txBody>
          <a:bodyPr/>
          <a:lstStyle/>
          <a:p>
            <a:r>
              <a:rPr lang="es-CO" dirty="0">
                <a:solidFill>
                  <a:srgbClr val="2F5496"/>
                </a:solidFill>
              </a:rPr>
              <a:t>Unidad 3. Efectos del mercurio en la salud</a:t>
            </a:r>
            <a:endParaRPr lang="es-CO" dirty="0"/>
          </a:p>
        </p:txBody>
      </p:sp>
      <p:cxnSp>
        <p:nvCxnSpPr>
          <p:cNvPr id="7" name="Google Shape;84;p4">
            <a:extLst>
              <a:ext uri="{FF2B5EF4-FFF2-40B4-BE49-F238E27FC236}">
                <a16:creationId xmlns:a16="http://schemas.microsoft.com/office/drawing/2014/main" id="{B376F15C-126A-4FBE-BF93-301F38A2EC92}"/>
              </a:ext>
            </a:extLst>
          </p:cNvPr>
          <p:cNvCxnSpPr>
            <a:cxnSpLocks/>
          </p:cNvCxnSpPr>
          <p:nvPr/>
        </p:nvCxnSpPr>
        <p:spPr>
          <a:xfrm>
            <a:off x="2446700" y="1704963"/>
            <a:ext cx="7298599" cy="0"/>
          </a:xfrm>
          <a:prstGeom prst="straightConnector1">
            <a:avLst/>
          </a:prstGeom>
          <a:noFill/>
          <a:ln w="28575" cap="flat" cmpd="sng">
            <a:solidFill>
              <a:schemeClr val="accent4"/>
            </a:solidFill>
            <a:prstDash val="solid"/>
            <a:miter lim="800000"/>
            <a:headEnd type="none" w="sm" len="sm"/>
            <a:tailEnd type="none" w="sm" len="sm"/>
          </a:ln>
        </p:spPr>
      </p:cxnSp>
      <p:sp>
        <p:nvSpPr>
          <p:cNvPr id="8" name="CuadroTexto 7">
            <a:extLst>
              <a:ext uri="{FF2B5EF4-FFF2-40B4-BE49-F238E27FC236}">
                <a16:creationId xmlns:a16="http://schemas.microsoft.com/office/drawing/2014/main" id="{3A969C7A-2B5A-4922-9753-D457CAA98C48}"/>
              </a:ext>
            </a:extLst>
          </p:cNvPr>
          <p:cNvSpPr txBox="1"/>
          <p:nvPr/>
        </p:nvSpPr>
        <p:spPr>
          <a:xfrm>
            <a:off x="1415845" y="2623697"/>
            <a:ext cx="9379974" cy="2665473"/>
          </a:xfrm>
          <a:prstGeom prst="rect">
            <a:avLst/>
          </a:prstGeom>
          <a:noFill/>
        </p:spPr>
        <p:txBody>
          <a:bodyPr wrap="square" rtlCol="0">
            <a:spAutoFit/>
          </a:bodyPr>
          <a:lstStyle/>
          <a:p>
            <a:pPr algn="ctr"/>
            <a:r>
              <a:rPr lang="es-MX" sz="2800" b="1" dirty="0">
                <a:latin typeface="Arial" panose="020B0604020202020204" pitchFamily="34" charset="0"/>
                <a:cs typeface="Arial" panose="020B0604020202020204" pitchFamily="34" charset="0"/>
              </a:rPr>
              <a:t>Resultados de aprendizaje</a:t>
            </a:r>
          </a:p>
          <a:p>
            <a:pPr algn="just">
              <a:lnSpc>
                <a:spcPct val="114000"/>
              </a:lnSpc>
              <a:spcAft>
                <a:spcPts val="900"/>
              </a:spcAft>
            </a:pPr>
            <a:r>
              <a:rPr lang="es-CO"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4000"/>
              </a:lnSpc>
              <a:spcAft>
                <a:spcPts val="900"/>
              </a:spcAft>
              <a:buFont typeface="Wingdings" panose="05000000000000000000" pitchFamily="2" charset="2"/>
              <a:buChar char="v"/>
            </a:pPr>
            <a:r>
              <a:rPr lang="es-CO" sz="1600" dirty="0">
                <a:solidFill>
                  <a:srgbClr val="000000"/>
                </a:solidFill>
                <a:effectLst/>
                <a:latin typeface="Arial" panose="020B0604020202020204" pitchFamily="34" charset="0"/>
                <a:ea typeface="Noto Sans Symbols"/>
                <a:cs typeface="Arial" panose="020B0604020202020204" pitchFamily="34" charset="0"/>
              </a:rPr>
              <a:t>Identificar el comportamiento, vías de exposición, tipos de intoxicación y medidas de prevención y manejo del mercurio en el ser humano. </a:t>
            </a:r>
          </a:p>
          <a:p>
            <a:pPr marL="342900" lvl="0" indent="-342900" algn="just">
              <a:lnSpc>
                <a:spcPct val="114000"/>
              </a:lnSpc>
              <a:spcAft>
                <a:spcPts val="900"/>
              </a:spcAft>
              <a:buFont typeface="Wingdings" panose="05000000000000000000" pitchFamily="2" charset="2"/>
              <a:buChar char="v"/>
            </a:pPr>
            <a:endParaRPr lang="es-CO" sz="1600" dirty="0">
              <a:solidFill>
                <a:srgbClr val="000000"/>
              </a:solidFill>
              <a:latin typeface="Arial" panose="020B0604020202020204" pitchFamily="34" charset="0"/>
              <a:ea typeface="Noto Sans Symbols"/>
              <a:cs typeface="Arial" panose="020B0604020202020204" pitchFamily="34" charset="0"/>
            </a:endParaRPr>
          </a:p>
          <a:p>
            <a:pPr marL="342900" lvl="0" indent="-342900" algn="just">
              <a:lnSpc>
                <a:spcPct val="114000"/>
              </a:lnSpc>
              <a:spcAft>
                <a:spcPts val="900"/>
              </a:spcAft>
              <a:buFont typeface="Wingdings" panose="05000000000000000000" pitchFamily="2" charset="2"/>
              <a:buChar char="v"/>
            </a:pPr>
            <a:endParaRPr lang="es-CO" sz="1600" dirty="0">
              <a:solidFill>
                <a:srgbClr val="000000"/>
              </a:solidFill>
              <a:effectLst/>
              <a:latin typeface="Arial" panose="020B0604020202020204" pitchFamily="34" charset="0"/>
              <a:ea typeface="Noto Sans Symbols"/>
              <a:cs typeface="Arial" panose="020B0604020202020204" pitchFamily="34" charset="0"/>
            </a:endParaRPr>
          </a:p>
          <a:p>
            <a:r>
              <a:rPr lang="es-MX"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771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9DBEBB-F669-4F01-9AE0-331C263C65C2}"/>
              </a:ext>
            </a:extLst>
          </p:cNvPr>
          <p:cNvSpPr>
            <a:spLocks noGrp="1"/>
          </p:cNvSpPr>
          <p:nvPr>
            <p:ph type="title"/>
          </p:nvPr>
        </p:nvSpPr>
        <p:spPr/>
        <p:txBody>
          <a:bodyPr/>
          <a:lstStyle/>
          <a:p>
            <a:r>
              <a:rPr lang="es-MX" sz="2800" dirty="0">
                <a:solidFill>
                  <a:srgbClr val="1F3864"/>
                </a:solidFill>
              </a:rPr>
              <a:t>Efectos del mercurio en la salud</a:t>
            </a:r>
            <a:endParaRPr lang="es-CO" dirty="0"/>
          </a:p>
        </p:txBody>
      </p:sp>
      <p:cxnSp>
        <p:nvCxnSpPr>
          <p:cNvPr id="4" name="Google Shape;129;p3">
            <a:extLst>
              <a:ext uri="{FF2B5EF4-FFF2-40B4-BE49-F238E27FC236}">
                <a16:creationId xmlns:a16="http://schemas.microsoft.com/office/drawing/2014/main" id="{2A18282A-DD90-437D-BFF6-16DE5C00CA7C}"/>
              </a:ext>
            </a:extLst>
          </p:cNvPr>
          <p:cNvCxnSpPr>
            <a:cxnSpLocks/>
          </p:cNvCxnSpPr>
          <p:nvPr/>
        </p:nvCxnSpPr>
        <p:spPr>
          <a:xfrm>
            <a:off x="3350591" y="1691924"/>
            <a:ext cx="5454195"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grpSp>
        <p:nvGrpSpPr>
          <p:cNvPr id="7" name="Google Shape;118;p3">
            <a:extLst>
              <a:ext uri="{FF2B5EF4-FFF2-40B4-BE49-F238E27FC236}">
                <a16:creationId xmlns:a16="http://schemas.microsoft.com/office/drawing/2014/main" id="{7803A43F-0762-4364-A3A4-3B4EBAAAA6F2}"/>
              </a:ext>
            </a:extLst>
          </p:cNvPr>
          <p:cNvGrpSpPr/>
          <p:nvPr/>
        </p:nvGrpSpPr>
        <p:grpSpPr>
          <a:xfrm>
            <a:off x="5545394" y="1799303"/>
            <a:ext cx="5589638" cy="4763719"/>
            <a:chOff x="2010925" y="1"/>
            <a:chExt cx="4759843" cy="5444321"/>
          </a:xfrm>
        </p:grpSpPr>
        <p:sp>
          <p:nvSpPr>
            <p:cNvPr id="8" name="Google Shape;119;p3">
              <a:extLst>
                <a:ext uri="{FF2B5EF4-FFF2-40B4-BE49-F238E27FC236}">
                  <a16:creationId xmlns:a16="http://schemas.microsoft.com/office/drawing/2014/main" id="{E2F1ECC8-FAD4-47F8-A3CD-E8A020BB0D47}"/>
                </a:ext>
              </a:extLst>
            </p:cNvPr>
            <p:cNvSpPr/>
            <p:nvPr/>
          </p:nvSpPr>
          <p:spPr>
            <a:xfrm>
              <a:off x="2010925" y="1"/>
              <a:ext cx="4720166" cy="1354667"/>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9" name="Google Shape;120;p3">
              <a:extLst>
                <a:ext uri="{FF2B5EF4-FFF2-40B4-BE49-F238E27FC236}">
                  <a16:creationId xmlns:a16="http://schemas.microsoft.com/office/drawing/2014/main" id="{0BBCDB0F-1E8E-454F-90AC-E13D446BDF95}"/>
                </a:ext>
              </a:extLst>
            </p:cNvPr>
            <p:cNvSpPr txBox="1"/>
            <p:nvPr/>
          </p:nvSpPr>
          <p:spPr>
            <a:xfrm>
              <a:off x="2050602" y="39678"/>
              <a:ext cx="4640812" cy="1275313"/>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MX" sz="1400" b="0" i="0" u="none" strike="noStrike" cap="none" dirty="0">
                  <a:latin typeface="Arial" panose="020B0604020202020204" pitchFamily="34" charset="0"/>
                  <a:ea typeface="Calibri"/>
                  <a:cs typeface="Arial" panose="020B0604020202020204" pitchFamily="34" charset="0"/>
                  <a:sym typeface="Calibri"/>
                </a:rPr>
                <a:t>En el organismo, el Hg ingerido o inhalado pasa al torrente sanguíneo. Si se trata de compuestos orgánicos hasta el 90% de ellos son transportados en los glóbulos rojos, pero si se trata de Hg inorgánico, el 50% es transportado por la albúmina en la sangre.</a:t>
              </a:r>
              <a:endParaRPr sz="1400" b="0" i="0" u="none" strike="noStrike" cap="none" dirty="0">
                <a:latin typeface="Arial" panose="020B0604020202020204" pitchFamily="34" charset="0"/>
                <a:ea typeface="Calibri"/>
                <a:cs typeface="Arial" panose="020B0604020202020204" pitchFamily="34" charset="0"/>
                <a:sym typeface="Calibri"/>
              </a:endParaRPr>
            </a:p>
          </p:txBody>
        </p:sp>
        <p:sp>
          <p:nvSpPr>
            <p:cNvPr id="10" name="Google Shape;121;p3">
              <a:extLst>
                <a:ext uri="{FF2B5EF4-FFF2-40B4-BE49-F238E27FC236}">
                  <a16:creationId xmlns:a16="http://schemas.microsoft.com/office/drawing/2014/main" id="{C3AB1C68-094D-4ABD-B07D-AACF3A2EEB8D}"/>
                </a:ext>
              </a:extLst>
            </p:cNvPr>
            <p:cNvSpPr/>
            <p:nvPr/>
          </p:nvSpPr>
          <p:spPr>
            <a:xfrm rot="5400000">
              <a:off x="4117008" y="1388534"/>
              <a:ext cx="508000" cy="60960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11" name="Google Shape;122;p3">
              <a:extLst>
                <a:ext uri="{FF2B5EF4-FFF2-40B4-BE49-F238E27FC236}">
                  <a16:creationId xmlns:a16="http://schemas.microsoft.com/office/drawing/2014/main" id="{150B0F25-4B02-40C9-9CD4-42F1C34473CD}"/>
                </a:ext>
              </a:extLst>
            </p:cNvPr>
            <p:cNvSpPr txBox="1"/>
            <p:nvPr/>
          </p:nvSpPr>
          <p:spPr>
            <a:xfrm>
              <a:off x="4188128" y="1439334"/>
              <a:ext cx="365760" cy="355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Calibri"/>
                <a:buNone/>
              </a:pPr>
              <a:endParaRPr sz="1000" b="0" i="0" u="none" strike="noStrike" cap="none">
                <a:latin typeface="Arial" panose="020B0604020202020204" pitchFamily="34" charset="0"/>
                <a:ea typeface="Calibri"/>
                <a:cs typeface="Arial" panose="020B0604020202020204" pitchFamily="34" charset="0"/>
                <a:sym typeface="Calibri"/>
              </a:endParaRPr>
            </a:p>
          </p:txBody>
        </p:sp>
        <p:sp>
          <p:nvSpPr>
            <p:cNvPr id="12" name="Google Shape;123;p3">
              <a:extLst>
                <a:ext uri="{FF2B5EF4-FFF2-40B4-BE49-F238E27FC236}">
                  <a16:creationId xmlns:a16="http://schemas.microsoft.com/office/drawing/2014/main" id="{59932150-B1DF-4C78-A2E3-55945D426483}"/>
                </a:ext>
              </a:extLst>
            </p:cNvPr>
            <p:cNvSpPr/>
            <p:nvPr/>
          </p:nvSpPr>
          <p:spPr>
            <a:xfrm>
              <a:off x="2010925" y="2032001"/>
              <a:ext cx="4720166" cy="1354667"/>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 name="Google Shape;124;p3">
              <a:extLst>
                <a:ext uri="{FF2B5EF4-FFF2-40B4-BE49-F238E27FC236}">
                  <a16:creationId xmlns:a16="http://schemas.microsoft.com/office/drawing/2014/main" id="{73044178-0C50-4044-8420-2CDE1E1CA5BA}"/>
                </a:ext>
              </a:extLst>
            </p:cNvPr>
            <p:cNvSpPr txBox="1"/>
            <p:nvPr/>
          </p:nvSpPr>
          <p:spPr>
            <a:xfrm>
              <a:off x="2050602" y="2071677"/>
              <a:ext cx="4640812" cy="127531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MX" sz="1400" b="0" i="0" u="none" strike="noStrike" cap="none" dirty="0">
                  <a:latin typeface="Arial" panose="020B0604020202020204" pitchFamily="34" charset="0"/>
                  <a:ea typeface="Calibri"/>
                  <a:cs typeface="Arial" panose="020B0604020202020204" pitchFamily="34" charset="0"/>
                  <a:sym typeface="Calibri"/>
                </a:rPr>
                <a:t>Se estima que el contenido normal de Hg en el organismo, oscila entre 1 y 13 mg y su distribución en el organismo es: músculo 44 a 54 %, hígado 22 %, riñón 9 %, sangre 9 a 15 %, piel 8 %, cerebro 4 a 7% e intestino 3 %. </a:t>
              </a:r>
              <a:endParaRPr sz="1400" b="0" i="0" u="none" strike="noStrike" cap="none" dirty="0">
                <a:latin typeface="Arial" panose="020B0604020202020204" pitchFamily="34" charset="0"/>
                <a:ea typeface="Calibri"/>
                <a:cs typeface="Arial" panose="020B0604020202020204" pitchFamily="34" charset="0"/>
                <a:sym typeface="Calibri"/>
              </a:endParaRPr>
            </a:p>
          </p:txBody>
        </p:sp>
        <p:sp>
          <p:nvSpPr>
            <p:cNvPr id="14" name="Google Shape;125;p3">
              <a:extLst>
                <a:ext uri="{FF2B5EF4-FFF2-40B4-BE49-F238E27FC236}">
                  <a16:creationId xmlns:a16="http://schemas.microsoft.com/office/drawing/2014/main" id="{292F4FFC-C230-4040-9498-345BA578E810}"/>
                </a:ext>
              </a:extLst>
            </p:cNvPr>
            <p:cNvSpPr/>
            <p:nvPr/>
          </p:nvSpPr>
          <p:spPr>
            <a:xfrm rot="5400000">
              <a:off x="4117008" y="3420534"/>
              <a:ext cx="508000" cy="60960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 name="Google Shape;126;p3">
              <a:extLst>
                <a:ext uri="{FF2B5EF4-FFF2-40B4-BE49-F238E27FC236}">
                  <a16:creationId xmlns:a16="http://schemas.microsoft.com/office/drawing/2014/main" id="{BCFB4998-4217-424E-BDAC-490433CD10B1}"/>
                </a:ext>
              </a:extLst>
            </p:cNvPr>
            <p:cNvSpPr txBox="1"/>
            <p:nvPr/>
          </p:nvSpPr>
          <p:spPr>
            <a:xfrm>
              <a:off x="4188128" y="3471332"/>
              <a:ext cx="365760" cy="355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Calibri"/>
                <a:buNone/>
              </a:pPr>
              <a:endParaRPr sz="1000" b="0" i="0" u="none" strike="noStrike" cap="none">
                <a:latin typeface="Arial" panose="020B0604020202020204" pitchFamily="34" charset="0"/>
                <a:ea typeface="Calibri"/>
                <a:cs typeface="Arial" panose="020B0604020202020204" pitchFamily="34" charset="0"/>
                <a:sym typeface="Calibri"/>
              </a:endParaRPr>
            </a:p>
          </p:txBody>
        </p:sp>
        <p:sp>
          <p:nvSpPr>
            <p:cNvPr id="16" name="Google Shape;127;p3">
              <a:extLst>
                <a:ext uri="{FF2B5EF4-FFF2-40B4-BE49-F238E27FC236}">
                  <a16:creationId xmlns:a16="http://schemas.microsoft.com/office/drawing/2014/main" id="{172DB129-8DBA-4C16-8AED-EF6B5231EE8B}"/>
                </a:ext>
              </a:extLst>
            </p:cNvPr>
            <p:cNvSpPr/>
            <p:nvPr/>
          </p:nvSpPr>
          <p:spPr>
            <a:xfrm>
              <a:off x="2010925" y="4063999"/>
              <a:ext cx="4720166" cy="1354665"/>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7" name="Google Shape;128;p3">
              <a:extLst>
                <a:ext uri="{FF2B5EF4-FFF2-40B4-BE49-F238E27FC236}">
                  <a16:creationId xmlns:a16="http://schemas.microsoft.com/office/drawing/2014/main" id="{B56D4645-6769-498A-A639-A99B6223BEDF}"/>
                </a:ext>
              </a:extLst>
            </p:cNvPr>
            <p:cNvSpPr txBox="1"/>
            <p:nvPr/>
          </p:nvSpPr>
          <p:spPr>
            <a:xfrm>
              <a:off x="2010925" y="3878414"/>
              <a:ext cx="4759843" cy="1565908"/>
            </a:xfrm>
            <a:prstGeom prst="rect">
              <a:avLst/>
            </a:prstGeom>
            <a:noFill/>
            <a:ln>
              <a:noFill/>
            </a:ln>
          </p:spPr>
          <p:txBody>
            <a:bodyPr spcFirstLastPara="1" wrap="square" lIns="45700" tIns="45700" rIns="45700" bIns="45700" anchor="ctr" anchorCtr="0">
              <a:noAutofit/>
            </a:bodyPr>
            <a:lstStyle/>
            <a:p>
              <a:pPr algn="ctr">
                <a:lnSpc>
                  <a:spcPct val="90000"/>
                </a:lnSpc>
                <a:buClr>
                  <a:schemeClr val="lt1"/>
                </a:buClr>
                <a:buSzPts val="1400"/>
              </a:pPr>
              <a:endParaRPr lang="es-MX" sz="1400" dirty="0">
                <a:latin typeface="Arial" panose="020B0604020202020204" pitchFamily="34" charset="0"/>
                <a:cs typeface="Arial" panose="020B0604020202020204" pitchFamily="34" charset="0"/>
                <a:sym typeface="Calibri"/>
              </a:endParaRPr>
            </a:p>
            <a:p>
              <a:pPr algn="ctr">
                <a:lnSpc>
                  <a:spcPct val="90000"/>
                </a:lnSpc>
                <a:buClr>
                  <a:schemeClr val="lt1"/>
                </a:buClr>
                <a:buSzPts val="1400"/>
              </a:pPr>
              <a:r>
                <a:rPr lang="es-MX" sz="1400" dirty="0">
                  <a:latin typeface="Arial" panose="020B0604020202020204" pitchFamily="34" charset="0"/>
                  <a:cs typeface="Arial" panose="020B0604020202020204" pitchFamily="34" charset="0"/>
                  <a:sym typeface="Calibri"/>
                </a:rPr>
                <a:t>El Hg tiene gran afinidad por el encéfalo, por lo que la mayor parte circulante va al cerebro, más que al hígado o al riñón. Los niveles más altos se han encontrado en ciertos grupos neuronales del cerebelo, médula espinal, pedúnculos y mesencéfalo, también se ha detectado en el epitelio de la tiroides y el páncreas.</a:t>
              </a:r>
              <a:endParaRPr sz="1400" dirty="0">
                <a:latin typeface="Arial" panose="020B0604020202020204" pitchFamily="34" charset="0"/>
                <a:cs typeface="Arial" panose="020B0604020202020204" pitchFamily="34" charset="0"/>
                <a:sym typeface="Calibri"/>
              </a:endParaRPr>
            </a:p>
          </p:txBody>
        </p:sp>
      </p:grpSp>
      <p:sp>
        <p:nvSpPr>
          <p:cNvPr id="18" name="CuadroTexto 17">
            <a:extLst>
              <a:ext uri="{FF2B5EF4-FFF2-40B4-BE49-F238E27FC236}">
                <a16:creationId xmlns:a16="http://schemas.microsoft.com/office/drawing/2014/main" id="{9A71AEA9-084A-48DE-98EA-50792B20C29F}"/>
              </a:ext>
            </a:extLst>
          </p:cNvPr>
          <p:cNvSpPr txBox="1"/>
          <p:nvPr/>
        </p:nvSpPr>
        <p:spPr>
          <a:xfrm>
            <a:off x="706228" y="6091089"/>
            <a:ext cx="4598758" cy="430887"/>
          </a:xfrm>
          <a:prstGeom prst="rect">
            <a:avLst/>
          </a:prstGeom>
          <a:noFill/>
        </p:spPr>
        <p:txBody>
          <a:bodyPr wrap="square" rtlCol="0">
            <a:spAutoFit/>
          </a:bodyPr>
          <a:lstStyle/>
          <a:p>
            <a:r>
              <a:rPr lang="es-MX" sz="1100" dirty="0">
                <a:latin typeface="Arial" panose="020B0604020202020204" pitchFamily="34" charset="0"/>
                <a:cs typeface="Arial" panose="020B0604020202020204" pitchFamily="34" charset="0"/>
              </a:rPr>
              <a:t>Fuente: Colciencias – Universidad de Cartagena. https://www.movimientom4.org/wp-content/docs/folleto-mercurio.pdf</a:t>
            </a:r>
            <a:endParaRPr lang="en-US" sz="1100"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5F1C9AA1-29F2-4D12-A06D-0C48724801D6}"/>
              </a:ext>
            </a:extLst>
          </p:cNvPr>
          <p:cNvPicPr>
            <a:picLocks noChangeAspect="1"/>
          </p:cNvPicPr>
          <p:nvPr/>
        </p:nvPicPr>
        <p:blipFill rotWithShape="1">
          <a:blip r:embed="rId2"/>
          <a:srcRect l="88" t="22993" r="509" b="1720"/>
          <a:stretch/>
        </p:blipFill>
        <p:spPr>
          <a:xfrm>
            <a:off x="832430" y="2024006"/>
            <a:ext cx="4598758" cy="40965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2521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7FA80C5-E30E-4D27-8BD9-F984151BE12E}"/>
              </a:ext>
            </a:extLst>
          </p:cNvPr>
          <p:cNvSpPr>
            <a:spLocks noGrp="1"/>
          </p:cNvSpPr>
          <p:nvPr>
            <p:ph type="title"/>
          </p:nvPr>
        </p:nvSpPr>
        <p:spPr/>
        <p:txBody>
          <a:bodyPr/>
          <a:lstStyle/>
          <a:p>
            <a:r>
              <a:rPr lang="es-MX" sz="2800" dirty="0">
                <a:solidFill>
                  <a:srgbClr val="1F3864"/>
                </a:solidFill>
              </a:rPr>
              <a:t>Vías de ingreso del mercurio al organismo</a:t>
            </a:r>
            <a:endParaRPr lang="es-CO" dirty="0"/>
          </a:p>
        </p:txBody>
      </p:sp>
      <p:cxnSp>
        <p:nvCxnSpPr>
          <p:cNvPr id="6" name="Google Shape;129;p3">
            <a:extLst>
              <a:ext uri="{FF2B5EF4-FFF2-40B4-BE49-F238E27FC236}">
                <a16:creationId xmlns:a16="http://schemas.microsoft.com/office/drawing/2014/main" id="{708DE855-F785-40BC-A1A1-27CC809535E8}"/>
              </a:ext>
            </a:extLst>
          </p:cNvPr>
          <p:cNvCxnSpPr>
            <a:cxnSpLocks/>
          </p:cNvCxnSpPr>
          <p:nvPr/>
        </p:nvCxnSpPr>
        <p:spPr>
          <a:xfrm>
            <a:off x="2547184" y="1706674"/>
            <a:ext cx="7083513"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grpSp>
        <p:nvGrpSpPr>
          <p:cNvPr id="8" name="Google Shape;135;p4">
            <a:extLst>
              <a:ext uri="{FF2B5EF4-FFF2-40B4-BE49-F238E27FC236}">
                <a16:creationId xmlns:a16="http://schemas.microsoft.com/office/drawing/2014/main" id="{9A3758BE-BF09-4563-89D9-63DA5F71B138}"/>
              </a:ext>
            </a:extLst>
          </p:cNvPr>
          <p:cNvGrpSpPr/>
          <p:nvPr/>
        </p:nvGrpSpPr>
        <p:grpSpPr>
          <a:xfrm>
            <a:off x="805590" y="1706676"/>
            <a:ext cx="10226205" cy="4738370"/>
            <a:chOff x="-29440" y="-426880"/>
            <a:chExt cx="9231069" cy="6572837"/>
          </a:xfrm>
        </p:grpSpPr>
        <p:sp>
          <p:nvSpPr>
            <p:cNvPr id="9" name="Google Shape;136;p4">
              <a:extLst>
                <a:ext uri="{FF2B5EF4-FFF2-40B4-BE49-F238E27FC236}">
                  <a16:creationId xmlns:a16="http://schemas.microsoft.com/office/drawing/2014/main" id="{35A976E1-7FAB-4B2A-A8F5-E60627092DFD}"/>
                </a:ext>
              </a:extLst>
            </p:cNvPr>
            <p:cNvSpPr/>
            <p:nvPr/>
          </p:nvSpPr>
          <p:spPr>
            <a:xfrm rot="5400000">
              <a:off x="-627010" y="200129"/>
              <a:ext cx="2775697" cy="1521679"/>
            </a:xfrm>
            <a:prstGeom prst="chevron">
              <a:avLst>
                <a:gd name="adj" fmla="val 50000"/>
              </a:avLst>
            </a:prstGeom>
            <a:solidFill>
              <a:srgbClr val="FFC000"/>
            </a:solidFill>
            <a:ln w="2857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0" name="Google Shape;137;p4">
              <a:extLst>
                <a:ext uri="{FF2B5EF4-FFF2-40B4-BE49-F238E27FC236}">
                  <a16:creationId xmlns:a16="http://schemas.microsoft.com/office/drawing/2014/main" id="{0F17A095-1F89-4185-9FD6-C4E4C58C26AA}"/>
                </a:ext>
              </a:extLst>
            </p:cNvPr>
            <p:cNvSpPr txBox="1"/>
            <p:nvPr/>
          </p:nvSpPr>
          <p:spPr>
            <a:xfrm>
              <a:off x="10499" y="738345"/>
              <a:ext cx="1521679" cy="652148"/>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s-MX" sz="1600" b="0" i="0" u="none" strike="noStrike" cap="none" dirty="0">
                  <a:solidFill>
                    <a:schemeClr val="accent1">
                      <a:lumMod val="50000"/>
                    </a:schemeClr>
                  </a:solidFill>
                  <a:latin typeface="Arial" panose="020B0604020202020204" pitchFamily="34" charset="0"/>
                  <a:ea typeface="Calibri"/>
                  <a:cs typeface="Arial" panose="020B0604020202020204" pitchFamily="34" charset="0"/>
                  <a:sym typeface="Calibri"/>
                </a:rPr>
                <a:t>Vía respiratoria o inhalatoria</a:t>
              </a:r>
              <a:endParaRPr sz="1600" b="0" i="0" u="none" strike="noStrike" cap="none" dirty="0">
                <a:solidFill>
                  <a:schemeClr val="accent1">
                    <a:lumMod val="50000"/>
                  </a:schemeClr>
                </a:solidFill>
                <a:latin typeface="Arial" panose="020B0604020202020204" pitchFamily="34" charset="0"/>
                <a:ea typeface="Calibri"/>
                <a:cs typeface="Arial" panose="020B0604020202020204" pitchFamily="34" charset="0"/>
                <a:sym typeface="Calibri"/>
              </a:endParaRPr>
            </a:p>
          </p:txBody>
        </p:sp>
        <p:sp>
          <p:nvSpPr>
            <p:cNvPr id="11" name="Google Shape;138;p4">
              <a:extLst>
                <a:ext uri="{FF2B5EF4-FFF2-40B4-BE49-F238E27FC236}">
                  <a16:creationId xmlns:a16="http://schemas.microsoft.com/office/drawing/2014/main" id="{8AB33F59-86CD-4477-A446-0B1639304E10}"/>
                </a:ext>
              </a:extLst>
            </p:cNvPr>
            <p:cNvSpPr/>
            <p:nvPr/>
          </p:nvSpPr>
          <p:spPr>
            <a:xfrm rot="5400000">
              <a:off x="4655160" y="-3130266"/>
              <a:ext cx="1412987" cy="7679950"/>
            </a:xfrm>
            <a:prstGeom prst="round2SameRect">
              <a:avLst>
                <a:gd name="adj1" fmla="val 16667"/>
                <a:gd name="adj2" fmla="val 0"/>
              </a:avLst>
            </a:prstGeom>
            <a:solidFill>
              <a:schemeClr val="lt1">
                <a:alpha val="89803"/>
              </a:schemeClr>
            </a:solidFill>
            <a:ln w="2857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2" name="Google Shape;139;p4">
              <a:extLst>
                <a:ext uri="{FF2B5EF4-FFF2-40B4-BE49-F238E27FC236}">
                  <a16:creationId xmlns:a16="http://schemas.microsoft.com/office/drawing/2014/main" id="{9152AD30-EC5C-4CC2-851B-CE66186EEC8A}"/>
                </a:ext>
              </a:extLst>
            </p:cNvPr>
            <p:cNvSpPr txBox="1"/>
            <p:nvPr/>
          </p:nvSpPr>
          <p:spPr>
            <a:xfrm>
              <a:off x="1521679" y="72191"/>
              <a:ext cx="7610974" cy="1275035"/>
            </a:xfrm>
            <a:prstGeom prst="rect">
              <a:avLst/>
            </a:prstGeom>
            <a:noFill/>
            <a:ln>
              <a:noFill/>
            </a:ln>
          </p:spPr>
          <p:txBody>
            <a:bodyPr spcFirstLastPara="1" wrap="square" lIns="128000" tIns="11425" rIns="11425" bIns="11425" anchor="ctr" anchorCtr="0">
              <a:noAutofit/>
            </a:bodyPr>
            <a:lstStyle/>
            <a:p>
              <a:pPr lvl="1">
                <a:lnSpc>
                  <a:spcPct val="90000"/>
                </a:lnSpc>
                <a:buClr>
                  <a:schemeClr val="dk1"/>
                </a:buClr>
                <a:buSzPts val="1800"/>
              </a:pPr>
              <a:r>
                <a:rPr lang="es-MX" sz="1600" dirty="0">
                  <a:solidFill>
                    <a:schemeClr val="dk1"/>
                  </a:solidFill>
                  <a:latin typeface="Arial" panose="020B0604020202020204" pitchFamily="34" charset="0"/>
                  <a:cs typeface="Arial" panose="020B0604020202020204" pitchFamily="34" charset="0"/>
                  <a:sym typeface="Calibri"/>
                </a:rPr>
                <a:t>En salud ocupacional esta vía es la más importante y, tanto el Hg elemental como el inorgánico y sus compuestos, pueden ingresar por inhalación y alcanzar la sangre con una eficiencia del 80 %.</a:t>
              </a:r>
              <a:endParaRPr sz="1600" dirty="0">
                <a:solidFill>
                  <a:schemeClr val="dk1"/>
                </a:solidFill>
                <a:latin typeface="Arial" panose="020B0604020202020204" pitchFamily="34" charset="0"/>
                <a:cs typeface="Arial" panose="020B0604020202020204" pitchFamily="34" charset="0"/>
                <a:sym typeface="Calibri"/>
              </a:endParaRPr>
            </a:p>
          </p:txBody>
        </p:sp>
        <p:sp>
          <p:nvSpPr>
            <p:cNvPr id="13" name="Google Shape;140;p4">
              <a:extLst>
                <a:ext uri="{FF2B5EF4-FFF2-40B4-BE49-F238E27FC236}">
                  <a16:creationId xmlns:a16="http://schemas.microsoft.com/office/drawing/2014/main" id="{9EAC66D5-D9CD-44E2-8C3D-36D4EC4EB22F}"/>
                </a:ext>
              </a:extLst>
            </p:cNvPr>
            <p:cNvSpPr/>
            <p:nvPr/>
          </p:nvSpPr>
          <p:spPr>
            <a:xfrm rot="5400000">
              <a:off x="-538256" y="2101563"/>
              <a:ext cx="2598190" cy="1521679"/>
            </a:xfrm>
            <a:prstGeom prst="chevron">
              <a:avLst>
                <a:gd name="adj" fmla="val 50000"/>
              </a:avLst>
            </a:prstGeom>
            <a:solidFill>
              <a:srgbClr val="FFC000"/>
            </a:solidFill>
            <a:ln w="2857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 name="Google Shape;141;p4">
              <a:extLst>
                <a:ext uri="{FF2B5EF4-FFF2-40B4-BE49-F238E27FC236}">
                  <a16:creationId xmlns:a16="http://schemas.microsoft.com/office/drawing/2014/main" id="{249A3EC2-A3A5-43E7-A93D-72888E6C8446}"/>
                </a:ext>
              </a:extLst>
            </p:cNvPr>
            <p:cNvSpPr txBox="1"/>
            <p:nvPr/>
          </p:nvSpPr>
          <p:spPr>
            <a:xfrm>
              <a:off x="-29440" y="2626278"/>
              <a:ext cx="1521679" cy="85348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rgbClr val="FFFFFF"/>
                </a:buClr>
                <a:buSzPts val="1900"/>
                <a:buFont typeface="Calibri"/>
                <a:buNone/>
              </a:pPr>
              <a:r>
                <a:rPr lang="es-MX" sz="1600" b="0" i="0" u="none" strike="noStrike" cap="none" dirty="0">
                  <a:solidFill>
                    <a:schemeClr val="accent1">
                      <a:lumMod val="50000"/>
                    </a:schemeClr>
                  </a:solidFill>
                  <a:latin typeface="Arial" panose="020B0604020202020204" pitchFamily="34" charset="0"/>
                  <a:ea typeface="Calibri"/>
                  <a:cs typeface="Arial" panose="020B0604020202020204" pitchFamily="34" charset="0"/>
                  <a:sym typeface="Calibri"/>
                </a:rPr>
                <a:t>Vía digestiva</a:t>
              </a:r>
              <a:endParaRPr sz="1600" b="0" i="0" u="none" strike="noStrike" cap="none" dirty="0">
                <a:solidFill>
                  <a:schemeClr val="accent1">
                    <a:lumMod val="50000"/>
                  </a:schemeClr>
                </a:solidFill>
                <a:latin typeface="Arial" panose="020B0604020202020204" pitchFamily="34" charset="0"/>
                <a:ea typeface="Calibri"/>
                <a:cs typeface="Arial" panose="020B0604020202020204" pitchFamily="34" charset="0"/>
                <a:sym typeface="Calibri"/>
              </a:endParaRPr>
            </a:p>
          </p:txBody>
        </p:sp>
        <p:sp>
          <p:nvSpPr>
            <p:cNvPr id="15" name="Google Shape;142;p4">
              <a:extLst>
                <a:ext uri="{FF2B5EF4-FFF2-40B4-BE49-F238E27FC236}">
                  <a16:creationId xmlns:a16="http://schemas.microsoft.com/office/drawing/2014/main" id="{738D8720-4806-4FAA-B2C2-2DCE229E048A}"/>
                </a:ext>
              </a:extLst>
            </p:cNvPr>
            <p:cNvSpPr/>
            <p:nvPr/>
          </p:nvSpPr>
          <p:spPr>
            <a:xfrm rot="5400000">
              <a:off x="4655160" y="-1145810"/>
              <a:ext cx="1412987" cy="7679950"/>
            </a:xfrm>
            <a:prstGeom prst="round2SameRect">
              <a:avLst>
                <a:gd name="adj1" fmla="val 16667"/>
                <a:gd name="adj2" fmla="val 0"/>
              </a:avLst>
            </a:prstGeom>
            <a:solidFill>
              <a:schemeClr val="lt1">
                <a:alpha val="89803"/>
              </a:schemeClr>
            </a:solidFill>
            <a:ln w="2857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6" name="Google Shape;143;p4">
              <a:extLst>
                <a:ext uri="{FF2B5EF4-FFF2-40B4-BE49-F238E27FC236}">
                  <a16:creationId xmlns:a16="http://schemas.microsoft.com/office/drawing/2014/main" id="{96567F6A-5A98-44C8-9D60-B32A008AB619}"/>
                </a:ext>
              </a:extLst>
            </p:cNvPr>
            <p:cNvSpPr txBox="1"/>
            <p:nvPr/>
          </p:nvSpPr>
          <p:spPr>
            <a:xfrm>
              <a:off x="1521679" y="2056647"/>
              <a:ext cx="7610974" cy="1275035"/>
            </a:xfrm>
            <a:prstGeom prst="rect">
              <a:avLst/>
            </a:prstGeom>
            <a:noFill/>
            <a:ln>
              <a:noFill/>
            </a:ln>
          </p:spPr>
          <p:txBody>
            <a:bodyPr spcFirstLastPara="1" wrap="square" lIns="128000" tIns="11425" rIns="11425" bIns="11425" anchor="ctr" anchorCtr="0">
              <a:noAutofit/>
            </a:bodyPr>
            <a:lstStyle/>
            <a:p>
              <a:pPr lvl="1">
                <a:lnSpc>
                  <a:spcPct val="90000"/>
                </a:lnSpc>
                <a:buClr>
                  <a:schemeClr val="dk1"/>
                </a:buClr>
                <a:buSzPts val="1800"/>
              </a:pPr>
              <a:r>
                <a:rPr lang="es-MX" sz="1600" dirty="0">
                  <a:solidFill>
                    <a:schemeClr val="dk1"/>
                  </a:solidFill>
                  <a:latin typeface="Arial" panose="020B0604020202020204" pitchFamily="34" charset="0"/>
                  <a:cs typeface="Arial" panose="020B0604020202020204" pitchFamily="34" charset="0"/>
                  <a:sym typeface="Calibri"/>
                </a:rPr>
                <a:t>Luego de la ingestión,  los compuestos inorgánicos de Hg (sales) se absorben entre 2 y 15 %, dependiendo de su solubilidad, mientras que, la absorción de los compuestos orgánicos por esta vía es del 95 %.</a:t>
              </a:r>
              <a:endParaRPr sz="1600" dirty="0">
                <a:solidFill>
                  <a:schemeClr val="dk1"/>
                </a:solidFill>
                <a:latin typeface="Arial" panose="020B0604020202020204" pitchFamily="34" charset="0"/>
                <a:cs typeface="Arial" panose="020B0604020202020204" pitchFamily="34" charset="0"/>
                <a:sym typeface="Calibri"/>
              </a:endParaRPr>
            </a:p>
          </p:txBody>
        </p:sp>
        <p:sp>
          <p:nvSpPr>
            <p:cNvPr id="17" name="Google Shape;144;p4">
              <a:extLst>
                <a:ext uri="{FF2B5EF4-FFF2-40B4-BE49-F238E27FC236}">
                  <a16:creationId xmlns:a16="http://schemas.microsoft.com/office/drawing/2014/main" id="{4859B582-6A2A-42D3-88A0-1D11156649FB}"/>
                </a:ext>
              </a:extLst>
            </p:cNvPr>
            <p:cNvSpPr/>
            <p:nvPr/>
          </p:nvSpPr>
          <p:spPr>
            <a:xfrm rot="5400000">
              <a:off x="-538255" y="4086024"/>
              <a:ext cx="2598187" cy="1521679"/>
            </a:xfrm>
            <a:prstGeom prst="chevron">
              <a:avLst>
                <a:gd name="adj" fmla="val 50000"/>
              </a:avLst>
            </a:prstGeom>
            <a:solidFill>
              <a:srgbClr val="FFC000"/>
            </a:solidFill>
            <a:ln w="2857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8" name="Google Shape;145;p4">
              <a:extLst>
                <a:ext uri="{FF2B5EF4-FFF2-40B4-BE49-F238E27FC236}">
                  <a16:creationId xmlns:a16="http://schemas.microsoft.com/office/drawing/2014/main" id="{16587D73-50D4-4543-8D49-291E71A8859D}"/>
                </a:ext>
              </a:extLst>
            </p:cNvPr>
            <p:cNvSpPr txBox="1"/>
            <p:nvPr/>
          </p:nvSpPr>
          <p:spPr>
            <a:xfrm>
              <a:off x="-13316" y="4767456"/>
              <a:ext cx="1521679" cy="652148"/>
            </a:xfrm>
            <a:prstGeom prst="rect">
              <a:avLst/>
            </a:prstGeom>
            <a:noFill/>
            <a:ln>
              <a:noFill/>
            </a:ln>
          </p:spPr>
          <p:txBody>
            <a:bodyPr spcFirstLastPara="1" wrap="square" lIns="12050" tIns="12050" rIns="12050" bIns="12050" anchor="ctr" anchorCtr="0">
              <a:noAutofit/>
            </a:bodyPr>
            <a:lstStyle/>
            <a:p>
              <a:pPr algn="ctr">
                <a:lnSpc>
                  <a:spcPct val="90000"/>
                </a:lnSpc>
                <a:buClr>
                  <a:srgbClr val="FFFFFF"/>
                </a:buClr>
                <a:buSzPts val="1900"/>
              </a:pPr>
              <a:r>
                <a:rPr lang="es-MX" sz="1600" dirty="0">
                  <a:solidFill>
                    <a:schemeClr val="accent1">
                      <a:lumMod val="50000"/>
                    </a:schemeClr>
                  </a:solidFill>
                  <a:latin typeface="Arial" panose="020B0604020202020204" pitchFamily="34" charset="0"/>
                  <a:cs typeface="Arial" panose="020B0604020202020204" pitchFamily="34" charset="0"/>
                  <a:sym typeface="Calibri"/>
                </a:rPr>
                <a:t>Vía cutánea o dérmica</a:t>
              </a:r>
              <a:endParaRPr sz="1600" dirty="0">
                <a:solidFill>
                  <a:schemeClr val="accent1">
                    <a:lumMod val="50000"/>
                  </a:schemeClr>
                </a:solidFill>
                <a:latin typeface="Arial" panose="020B0604020202020204" pitchFamily="34" charset="0"/>
                <a:cs typeface="Arial" panose="020B0604020202020204" pitchFamily="34" charset="0"/>
                <a:sym typeface="Calibri"/>
              </a:endParaRPr>
            </a:p>
          </p:txBody>
        </p:sp>
        <p:sp>
          <p:nvSpPr>
            <p:cNvPr id="19" name="Google Shape;146;p4">
              <a:extLst>
                <a:ext uri="{FF2B5EF4-FFF2-40B4-BE49-F238E27FC236}">
                  <a16:creationId xmlns:a16="http://schemas.microsoft.com/office/drawing/2014/main" id="{D42AD7BD-10A3-423E-BEE9-489E4C824006}"/>
                </a:ext>
              </a:extLst>
            </p:cNvPr>
            <p:cNvSpPr/>
            <p:nvPr/>
          </p:nvSpPr>
          <p:spPr>
            <a:xfrm rot="5400000">
              <a:off x="4655160" y="838645"/>
              <a:ext cx="1412987" cy="7679950"/>
            </a:xfrm>
            <a:prstGeom prst="round2SameRect">
              <a:avLst>
                <a:gd name="adj1" fmla="val 16667"/>
                <a:gd name="adj2" fmla="val 0"/>
              </a:avLst>
            </a:prstGeom>
            <a:solidFill>
              <a:schemeClr val="lt1">
                <a:alpha val="89803"/>
              </a:schemeClr>
            </a:solidFill>
            <a:ln w="2857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0" name="Google Shape;147;p4">
              <a:extLst>
                <a:ext uri="{FF2B5EF4-FFF2-40B4-BE49-F238E27FC236}">
                  <a16:creationId xmlns:a16="http://schemas.microsoft.com/office/drawing/2014/main" id="{D6352FEE-4E51-473A-897A-8998A605066F}"/>
                </a:ext>
              </a:extLst>
            </p:cNvPr>
            <p:cNvSpPr txBox="1"/>
            <p:nvPr/>
          </p:nvSpPr>
          <p:spPr>
            <a:xfrm>
              <a:off x="1521679" y="4041102"/>
              <a:ext cx="7610974" cy="1275035"/>
            </a:xfrm>
            <a:prstGeom prst="rect">
              <a:avLst/>
            </a:prstGeom>
            <a:noFill/>
            <a:ln>
              <a:noFill/>
            </a:ln>
          </p:spPr>
          <p:txBody>
            <a:bodyPr spcFirstLastPara="1" wrap="square" lIns="128000" tIns="11425" rIns="11425" bIns="11425" anchor="ctr" anchorCtr="0">
              <a:noAutofit/>
            </a:bodyPr>
            <a:lstStyle/>
            <a:p>
              <a:pPr marR="0" lvl="1" algn="l" rtl="0">
                <a:lnSpc>
                  <a:spcPct val="90000"/>
                </a:lnSpc>
                <a:spcBef>
                  <a:spcPts val="0"/>
                </a:spcBef>
                <a:spcAft>
                  <a:spcPts val="0"/>
                </a:spcAft>
                <a:buClr>
                  <a:schemeClr val="dk1"/>
                </a:buClr>
                <a:buSzPts val="1800"/>
              </a:pPr>
              <a:r>
                <a:rPr lang="es-MX" sz="1600" b="0" i="0" u="none" strike="noStrike" cap="none" dirty="0">
                  <a:solidFill>
                    <a:schemeClr val="dk1"/>
                  </a:solidFill>
                  <a:latin typeface="Arial" panose="020B0604020202020204" pitchFamily="34" charset="0"/>
                  <a:ea typeface="Calibri"/>
                  <a:cs typeface="Arial" panose="020B0604020202020204" pitchFamily="34" charset="0"/>
                  <a:sym typeface="Calibri"/>
                </a:rPr>
                <a:t>Aunque se han descrito casos de intoxicación por aplicación tópica de compuestos que contienen Hg, no está demostrado que esta vía tenga un papel importante en la exposición. Es posible que en el caso de aplicación de pomadas, el tóxico penetre en el organismo por inhalación y no por la piel.</a:t>
              </a:r>
              <a:endParaRPr sz="1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grpSp>
    </p:spTree>
    <p:extLst>
      <p:ext uri="{BB962C8B-B14F-4D97-AF65-F5344CB8AC3E}">
        <p14:creationId xmlns:p14="http://schemas.microsoft.com/office/powerpoint/2010/main" val="285553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95CE65-5ACC-44EE-9DF8-A6FA17A0AB1E}"/>
              </a:ext>
            </a:extLst>
          </p:cNvPr>
          <p:cNvSpPr>
            <a:spLocks noGrp="1"/>
          </p:cNvSpPr>
          <p:nvPr>
            <p:ph type="title"/>
          </p:nvPr>
        </p:nvSpPr>
        <p:spPr/>
        <p:txBody>
          <a:bodyPr/>
          <a:lstStyle/>
          <a:p>
            <a:r>
              <a:rPr lang="es-MX" sz="2800" dirty="0">
                <a:solidFill>
                  <a:srgbClr val="1F3864"/>
                </a:solidFill>
              </a:rPr>
              <a:t>Eliminación del Mercurio</a:t>
            </a:r>
            <a:endParaRPr lang="es-CO" dirty="0"/>
          </a:p>
        </p:txBody>
      </p:sp>
      <p:cxnSp>
        <p:nvCxnSpPr>
          <p:cNvPr id="4" name="Google Shape;157;p5">
            <a:extLst>
              <a:ext uri="{FF2B5EF4-FFF2-40B4-BE49-F238E27FC236}">
                <a16:creationId xmlns:a16="http://schemas.microsoft.com/office/drawing/2014/main" id="{98BD5D98-490B-42D2-915F-18F59D206473}"/>
              </a:ext>
            </a:extLst>
          </p:cNvPr>
          <p:cNvCxnSpPr>
            <a:cxnSpLocks/>
          </p:cNvCxnSpPr>
          <p:nvPr/>
        </p:nvCxnSpPr>
        <p:spPr>
          <a:xfrm>
            <a:off x="3953626" y="1687243"/>
            <a:ext cx="4261226"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pic>
        <p:nvPicPr>
          <p:cNvPr id="13" name="Imagen 12">
            <a:extLst>
              <a:ext uri="{FF2B5EF4-FFF2-40B4-BE49-F238E27FC236}">
                <a16:creationId xmlns:a16="http://schemas.microsoft.com/office/drawing/2014/main" id="{F2721B40-4471-4F8C-824A-D49F02155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7832" y="2609217"/>
            <a:ext cx="4509639" cy="3006426"/>
          </a:xfrm>
          <a:prstGeom prst="rect">
            <a:avLst/>
          </a:prstGeom>
          <a:ln>
            <a:noFill/>
          </a:ln>
          <a:effectLst>
            <a:softEdge rad="112500"/>
          </a:effectLst>
        </p:spPr>
      </p:pic>
      <p:graphicFrame>
        <p:nvGraphicFramePr>
          <p:cNvPr id="7" name="Diagrama 6">
            <a:extLst>
              <a:ext uri="{FF2B5EF4-FFF2-40B4-BE49-F238E27FC236}">
                <a16:creationId xmlns:a16="http://schemas.microsoft.com/office/drawing/2014/main" id="{0C2572F2-4FE1-43D8-B2BA-AC392B5AC792}"/>
              </a:ext>
            </a:extLst>
          </p:cNvPr>
          <p:cNvGraphicFramePr/>
          <p:nvPr>
            <p:extLst>
              <p:ext uri="{D42A27DB-BD31-4B8C-83A1-F6EECF244321}">
                <p14:modId xmlns:p14="http://schemas.microsoft.com/office/powerpoint/2010/main" val="3615230507"/>
              </p:ext>
            </p:extLst>
          </p:nvPr>
        </p:nvGraphicFramePr>
        <p:xfrm>
          <a:off x="969558" y="1865586"/>
          <a:ext cx="6870290" cy="4493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Google Shape;186;p13">
            <a:extLst>
              <a:ext uri="{FF2B5EF4-FFF2-40B4-BE49-F238E27FC236}">
                <a16:creationId xmlns:a16="http://schemas.microsoft.com/office/drawing/2014/main" id="{48BE7405-3D84-41BE-9D58-5AE6B67E349F}"/>
              </a:ext>
            </a:extLst>
          </p:cNvPr>
          <p:cNvCxnSpPr>
            <a:cxnSpLocks/>
          </p:cNvCxnSpPr>
          <p:nvPr/>
        </p:nvCxnSpPr>
        <p:spPr>
          <a:xfrm flipH="1">
            <a:off x="468090" y="5442154"/>
            <a:ext cx="2480187" cy="0"/>
          </a:xfrm>
          <a:prstGeom prst="straightConnector1">
            <a:avLst/>
          </a:prstGeom>
          <a:noFill/>
          <a:ln w="38100" cap="flat" cmpd="sng">
            <a:solidFill>
              <a:srgbClr val="002060"/>
            </a:solidFill>
            <a:prstDash val="dashDot"/>
            <a:miter lim="800000"/>
            <a:headEnd type="none" w="sm" len="sm"/>
            <a:tailEnd type="none" w="sm" len="sm"/>
          </a:ln>
        </p:spPr>
      </p:cxnSp>
      <p:cxnSp>
        <p:nvCxnSpPr>
          <p:cNvPr id="10" name="Google Shape;186;p13">
            <a:extLst>
              <a:ext uri="{FF2B5EF4-FFF2-40B4-BE49-F238E27FC236}">
                <a16:creationId xmlns:a16="http://schemas.microsoft.com/office/drawing/2014/main" id="{D9F23C10-BB67-406B-8DC5-22CD37D8406A}"/>
              </a:ext>
            </a:extLst>
          </p:cNvPr>
          <p:cNvCxnSpPr>
            <a:cxnSpLocks/>
          </p:cNvCxnSpPr>
          <p:nvPr/>
        </p:nvCxnSpPr>
        <p:spPr>
          <a:xfrm flipH="1">
            <a:off x="706693" y="5299587"/>
            <a:ext cx="2480187" cy="0"/>
          </a:xfrm>
          <a:prstGeom prst="straightConnector1">
            <a:avLst/>
          </a:prstGeom>
          <a:noFill/>
          <a:ln w="38100" cap="flat" cmpd="sng">
            <a:solidFill>
              <a:srgbClr val="002060"/>
            </a:solidFill>
            <a:prstDash val="dashDot"/>
            <a:miter lim="800000"/>
            <a:headEnd type="none" w="sm" len="sm"/>
            <a:tailEnd type="none" w="sm" len="sm"/>
          </a:ln>
        </p:spPr>
      </p:cxnSp>
      <p:sp>
        <p:nvSpPr>
          <p:cNvPr id="14" name="CuadroTexto 13">
            <a:extLst>
              <a:ext uri="{FF2B5EF4-FFF2-40B4-BE49-F238E27FC236}">
                <a16:creationId xmlns:a16="http://schemas.microsoft.com/office/drawing/2014/main" id="{B10BF04C-85F1-4EEA-95AA-4669108A377E}"/>
              </a:ext>
            </a:extLst>
          </p:cNvPr>
          <p:cNvSpPr txBox="1"/>
          <p:nvPr/>
        </p:nvSpPr>
        <p:spPr>
          <a:xfrm>
            <a:off x="6608336" y="5545390"/>
            <a:ext cx="4614106" cy="600164"/>
          </a:xfrm>
          <a:prstGeom prst="rect">
            <a:avLst/>
          </a:prstGeom>
          <a:noFill/>
        </p:spPr>
        <p:txBody>
          <a:bodyPr wrap="square">
            <a:spAutoFit/>
          </a:bodyPr>
          <a:lstStyle/>
          <a:p>
            <a:pPr marL="0" marR="0" lvl="0" indent="0" algn="l" rtl="0">
              <a:spcBef>
                <a:spcPts val="0"/>
              </a:spcBef>
              <a:spcAft>
                <a:spcPts val="0"/>
              </a:spcAft>
              <a:buNone/>
            </a:pPr>
            <a:r>
              <a:rPr lang="es-MX" sz="1100" b="0" i="0" u="none" strike="noStrike" cap="none" dirty="0">
                <a:solidFill>
                  <a:schemeClr val="tx1"/>
                </a:solidFill>
                <a:latin typeface="Arial" panose="020B0604020202020204" pitchFamily="34" charset="0"/>
                <a:ea typeface="Calibri"/>
                <a:cs typeface="Arial" panose="020B0604020202020204" pitchFamily="34" charset="0"/>
                <a:sym typeface="Calibri"/>
              </a:rPr>
              <a:t>Fuente: https: Fundación vivo sano. //www.vivosano.org/como-eliminar-toxicos-y-metales-pesados-del-organismo-a-traves-de-la-suplementacion-nutricional/</a:t>
            </a:r>
            <a:endParaRPr lang="es-MX" sz="1100" dirty="0">
              <a:solidFill>
                <a:schemeClr val="tx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01719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7E5A44-CA02-449D-9C60-7B6EA3E2CBF9}"/>
              </a:ext>
            </a:extLst>
          </p:cNvPr>
          <p:cNvSpPr>
            <a:spLocks noGrp="1"/>
          </p:cNvSpPr>
          <p:nvPr>
            <p:ph type="title"/>
          </p:nvPr>
        </p:nvSpPr>
        <p:spPr/>
        <p:txBody>
          <a:bodyPr>
            <a:normAutofit/>
          </a:bodyPr>
          <a:lstStyle/>
          <a:p>
            <a:r>
              <a:rPr lang="es-CO" dirty="0">
                <a:solidFill>
                  <a:srgbClr val="1F3864"/>
                </a:solidFill>
              </a:rPr>
              <a:t>Toxicidad – Intoxicación por mercurio</a:t>
            </a:r>
          </a:p>
        </p:txBody>
      </p:sp>
      <p:cxnSp>
        <p:nvCxnSpPr>
          <p:cNvPr id="4" name="Google Shape;157;p5">
            <a:extLst>
              <a:ext uri="{FF2B5EF4-FFF2-40B4-BE49-F238E27FC236}">
                <a16:creationId xmlns:a16="http://schemas.microsoft.com/office/drawing/2014/main" id="{BCAC47B0-20EF-491E-A0B1-373A1F10D074}"/>
              </a:ext>
            </a:extLst>
          </p:cNvPr>
          <p:cNvCxnSpPr>
            <a:cxnSpLocks/>
          </p:cNvCxnSpPr>
          <p:nvPr/>
        </p:nvCxnSpPr>
        <p:spPr>
          <a:xfrm>
            <a:off x="2939451" y="1687243"/>
            <a:ext cx="6337283"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graphicFrame>
        <p:nvGraphicFramePr>
          <p:cNvPr id="9" name="Diagrama 8">
            <a:extLst>
              <a:ext uri="{FF2B5EF4-FFF2-40B4-BE49-F238E27FC236}">
                <a16:creationId xmlns:a16="http://schemas.microsoft.com/office/drawing/2014/main" id="{6E1A434A-8215-4E39-B66C-8F1FB27AE43A}"/>
              </a:ext>
            </a:extLst>
          </p:cNvPr>
          <p:cNvGraphicFramePr/>
          <p:nvPr>
            <p:extLst>
              <p:ext uri="{D42A27DB-BD31-4B8C-83A1-F6EECF244321}">
                <p14:modId xmlns:p14="http://schemas.microsoft.com/office/powerpoint/2010/main" val="111114405"/>
              </p:ext>
            </p:extLst>
          </p:nvPr>
        </p:nvGraphicFramePr>
        <p:xfrm>
          <a:off x="850489" y="1687243"/>
          <a:ext cx="10515601" cy="4592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a16="http://schemas.microsoft.com/office/drawing/2014/main" id="{CCD0CE96-3FC0-4313-976E-EFA750B8183E}"/>
              </a:ext>
            </a:extLst>
          </p:cNvPr>
          <p:cNvSpPr txBox="1"/>
          <p:nvPr/>
        </p:nvSpPr>
        <p:spPr>
          <a:xfrm>
            <a:off x="3716592" y="3491988"/>
            <a:ext cx="2394155" cy="1985159"/>
          </a:xfrm>
          <a:prstGeom prst="rect">
            <a:avLst/>
          </a:prstGeom>
          <a:noFill/>
        </p:spPr>
        <p:txBody>
          <a:bodyPr wrap="square" rtlCol="0">
            <a:spAutoFit/>
          </a:bodyPr>
          <a:lstStyle/>
          <a:p>
            <a:pPr lvl="0" algn="just">
              <a:lnSpc>
                <a:spcPct val="90000"/>
              </a:lnSpc>
              <a:buClr>
                <a:schemeClr val="dk1"/>
              </a:buClr>
              <a:buSzPct val="100000"/>
              <a:buNone/>
            </a:pPr>
            <a:r>
              <a:rPr lang="es-MX" sz="1500" dirty="0">
                <a:latin typeface="Arial" panose="020B0604020202020204" pitchFamily="34" charset="0"/>
                <a:cs typeface="Arial" panose="020B0604020202020204" pitchFamily="34" charset="0"/>
              </a:rPr>
              <a:t>En otros casos, algunas personas se exponen a niveles elevados de Hg, por exposición aguda (concentrada en un breve lapso, a menudo menos de un día). Ejemplo: accidente industrial.</a:t>
            </a:r>
          </a:p>
          <a:p>
            <a:endParaRPr lang="en-US" sz="15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6AB07D6E-E802-4EBD-B0D2-7ED945E807A9}"/>
              </a:ext>
            </a:extLst>
          </p:cNvPr>
          <p:cNvSpPr txBox="1"/>
          <p:nvPr/>
        </p:nvSpPr>
        <p:spPr>
          <a:xfrm>
            <a:off x="6432483" y="2842157"/>
            <a:ext cx="2394155" cy="2816156"/>
          </a:xfrm>
          <a:prstGeom prst="rect">
            <a:avLst/>
          </a:prstGeom>
          <a:noFill/>
        </p:spPr>
        <p:txBody>
          <a:bodyPr wrap="square" rtlCol="0">
            <a:spAutoFit/>
          </a:bodyPr>
          <a:lstStyle/>
          <a:p>
            <a:pPr algn="just">
              <a:lnSpc>
                <a:spcPct val="90000"/>
              </a:lnSpc>
            </a:pPr>
            <a:r>
              <a:rPr lang="es-MX" sz="1500" dirty="0">
                <a:latin typeface="Arial" panose="020B0604020202020204" pitchFamily="34" charset="0"/>
                <a:cs typeface="Arial" panose="020B0604020202020204" pitchFamily="34" charset="0"/>
              </a:rPr>
              <a:t>Factores que determinan los efectos en salud, como gravedad, por exposición al Hg son los siguientes:</a:t>
            </a:r>
          </a:p>
          <a:p>
            <a:pPr algn="just">
              <a:lnSpc>
                <a:spcPct val="90000"/>
              </a:lnSpc>
            </a:pPr>
            <a:r>
              <a:rPr lang="es-MX" sz="1500" dirty="0">
                <a:latin typeface="Arial" panose="020B0604020202020204" pitchFamily="34" charset="0"/>
                <a:cs typeface="Arial" panose="020B0604020202020204" pitchFamily="34" charset="0"/>
              </a:rPr>
              <a:t> </a:t>
            </a:r>
          </a:p>
          <a:p>
            <a:pPr algn="just">
              <a:lnSpc>
                <a:spcPct val="90000"/>
              </a:lnSpc>
            </a:pPr>
            <a:r>
              <a:rPr lang="es-MX" sz="1500" b="1" dirty="0">
                <a:latin typeface="Arial" panose="020B0604020202020204" pitchFamily="34" charset="0"/>
                <a:cs typeface="Arial" panose="020B0604020202020204" pitchFamily="34" charset="0"/>
              </a:rPr>
              <a:t>1. </a:t>
            </a:r>
            <a:r>
              <a:rPr lang="es-MX" sz="1500" dirty="0">
                <a:latin typeface="Arial" panose="020B0604020202020204" pitchFamily="34" charset="0"/>
                <a:cs typeface="Arial" panose="020B0604020202020204" pitchFamily="34" charset="0"/>
              </a:rPr>
              <a:t>Forma química del Hg.</a:t>
            </a:r>
          </a:p>
          <a:p>
            <a:pPr algn="just">
              <a:lnSpc>
                <a:spcPct val="90000"/>
              </a:lnSpc>
            </a:pPr>
            <a:r>
              <a:rPr lang="es-MX" sz="1500" b="1" dirty="0">
                <a:latin typeface="Arial" panose="020B0604020202020204" pitchFamily="34" charset="0"/>
                <a:cs typeface="Arial" panose="020B0604020202020204" pitchFamily="34" charset="0"/>
              </a:rPr>
              <a:t>2. </a:t>
            </a:r>
            <a:r>
              <a:rPr lang="es-MX" sz="1500" dirty="0">
                <a:latin typeface="Arial" panose="020B0604020202020204" pitchFamily="34" charset="0"/>
                <a:cs typeface="Arial" panose="020B0604020202020204" pitchFamily="34" charset="0"/>
              </a:rPr>
              <a:t>Cantidad o dosis.</a:t>
            </a:r>
          </a:p>
          <a:p>
            <a:pPr algn="just">
              <a:lnSpc>
                <a:spcPct val="90000"/>
              </a:lnSpc>
            </a:pPr>
            <a:r>
              <a:rPr lang="es-MX" sz="1500" b="1" dirty="0">
                <a:latin typeface="Arial" panose="020B0604020202020204" pitchFamily="34" charset="0"/>
                <a:cs typeface="Arial" panose="020B0604020202020204" pitchFamily="34" charset="0"/>
              </a:rPr>
              <a:t>3. </a:t>
            </a:r>
            <a:r>
              <a:rPr lang="es-MX" sz="1500" dirty="0">
                <a:latin typeface="Arial" panose="020B0604020202020204" pitchFamily="34" charset="0"/>
                <a:cs typeface="Arial" panose="020B0604020202020204" pitchFamily="34" charset="0"/>
              </a:rPr>
              <a:t>Vía de exposición o de ingreso al organismo.</a:t>
            </a:r>
          </a:p>
          <a:p>
            <a:pPr algn="just">
              <a:lnSpc>
                <a:spcPct val="90000"/>
              </a:lnSpc>
            </a:pPr>
            <a:r>
              <a:rPr lang="es-MX" sz="1500" b="1" dirty="0">
                <a:latin typeface="Arial" panose="020B0604020202020204" pitchFamily="34" charset="0"/>
                <a:cs typeface="Arial" panose="020B0604020202020204" pitchFamily="34" charset="0"/>
              </a:rPr>
              <a:t>4.</a:t>
            </a:r>
            <a:r>
              <a:rPr lang="es-MX" sz="1500" dirty="0">
                <a:latin typeface="Arial" panose="020B0604020202020204" pitchFamily="34" charset="0"/>
                <a:cs typeface="Arial" panose="020B0604020202020204" pitchFamily="34" charset="0"/>
              </a:rPr>
              <a:t>Vulnerabilidad de la persona expuesta.</a:t>
            </a:r>
          </a:p>
          <a:p>
            <a:endParaRPr lang="en-US" sz="1500" dirty="0">
              <a:latin typeface="Arial" panose="020B0604020202020204" pitchFamily="34" charset="0"/>
              <a:cs typeface="Arial" panose="020B0604020202020204" pitchFamily="34" charset="0"/>
            </a:endParaRPr>
          </a:p>
        </p:txBody>
      </p:sp>
      <p:cxnSp>
        <p:nvCxnSpPr>
          <p:cNvPr id="14" name="Google Shape;186;p13">
            <a:extLst>
              <a:ext uri="{FF2B5EF4-FFF2-40B4-BE49-F238E27FC236}">
                <a16:creationId xmlns:a16="http://schemas.microsoft.com/office/drawing/2014/main" id="{76556508-B621-4FBB-956A-76FE774B4A48}"/>
              </a:ext>
            </a:extLst>
          </p:cNvPr>
          <p:cNvCxnSpPr>
            <a:cxnSpLocks/>
          </p:cNvCxnSpPr>
          <p:nvPr/>
        </p:nvCxnSpPr>
        <p:spPr>
          <a:xfrm flipH="1">
            <a:off x="4898921" y="5909464"/>
            <a:ext cx="4810777" cy="0"/>
          </a:xfrm>
          <a:prstGeom prst="straightConnector1">
            <a:avLst/>
          </a:prstGeom>
          <a:noFill/>
          <a:ln w="38100" cap="flat" cmpd="sng">
            <a:solidFill>
              <a:srgbClr val="92D050"/>
            </a:solidFill>
            <a:prstDash val="dashDot"/>
            <a:miter lim="800000"/>
            <a:headEnd type="none" w="sm" len="sm"/>
            <a:tailEnd type="none" w="sm" len="sm"/>
          </a:ln>
        </p:spPr>
      </p:cxnSp>
      <p:cxnSp>
        <p:nvCxnSpPr>
          <p:cNvPr id="15" name="Google Shape;186;p13">
            <a:extLst>
              <a:ext uri="{FF2B5EF4-FFF2-40B4-BE49-F238E27FC236}">
                <a16:creationId xmlns:a16="http://schemas.microsoft.com/office/drawing/2014/main" id="{EEF7043F-068F-4292-9487-1B450AC6D70D}"/>
              </a:ext>
            </a:extLst>
          </p:cNvPr>
          <p:cNvCxnSpPr>
            <a:cxnSpLocks/>
          </p:cNvCxnSpPr>
          <p:nvPr/>
        </p:nvCxnSpPr>
        <p:spPr>
          <a:xfrm flipH="1">
            <a:off x="6008603" y="6110871"/>
            <a:ext cx="5008036" cy="0"/>
          </a:xfrm>
          <a:prstGeom prst="straightConnector1">
            <a:avLst/>
          </a:prstGeom>
          <a:noFill/>
          <a:ln w="38100" cap="flat" cmpd="sng">
            <a:solidFill>
              <a:srgbClr val="002060"/>
            </a:solidFill>
            <a:prstDash val="dashDot"/>
            <a:miter lim="800000"/>
            <a:headEnd type="none" w="sm" len="sm"/>
            <a:tailEnd type="none" w="sm" len="sm"/>
          </a:ln>
        </p:spPr>
      </p:cxnSp>
    </p:spTree>
    <p:extLst>
      <p:ext uri="{BB962C8B-B14F-4D97-AF65-F5344CB8AC3E}">
        <p14:creationId xmlns:p14="http://schemas.microsoft.com/office/powerpoint/2010/main" val="1389204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E26234-890B-4143-856C-42841DD54C11}"/>
              </a:ext>
            </a:extLst>
          </p:cNvPr>
          <p:cNvSpPr>
            <a:spLocks noGrp="1"/>
          </p:cNvSpPr>
          <p:nvPr>
            <p:ph type="title"/>
          </p:nvPr>
        </p:nvSpPr>
        <p:spPr/>
        <p:txBody>
          <a:bodyPr/>
          <a:lstStyle/>
          <a:p>
            <a:r>
              <a:rPr lang="es-ES" dirty="0">
                <a:solidFill>
                  <a:srgbClr val="1F3864"/>
                </a:solidFill>
              </a:rPr>
              <a:t>Tipos de exposición al mercurio</a:t>
            </a:r>
            <a:endParaRPr lang="es-CO" dirty="0">
              <a:solidFill>
                <a:srgbClr val="1F3864"/>
              </a:solidFill>
            </a:endParaRPr>
          </a:p>
        </p:txBody>
      </p:sp>
      <p:cxnSp>
        <p:nvCxnSpPr>
          <p:cNvPr id="4" name="Google Shape;170;p7">
            <a:extLst>
              <a:ext uri="{FF2B5EF4-FFF2-40B4-BE49-F238E27FC236}">
                <a16:creationId xmlns:a16="http://schemas.microsoft.com/office/drawing/2014/main" id="{6911E840-06E1-4FCD-A8A9-213051751E65}"/>
              </a:ext>
            </a:extLst>
          </p:cNvPr>
          <p:cNvCxnSpPr>
            <a:cxnSpLocks/>
          </p:cNvCxnSpPr>
          <p:nvPr/>
        </p:nvCxnSpPr>
        <p:spPr>
          <a:xfrm>
            <a:off x="3378404" y="1701543"/>
            <a:ext cx="5441131" cy="0"/>
          </a:xfrm>
          <a:prstGeom prst="straightConnector1">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cxnSp>
      <p:graphicFrame>
        <p:nvGraphicFramePr>
          <p:cNvPr id="7" name="Tabla 7">
            <a:extLst>
              <a:ext uri="{FF2B5EF4-FFF2-40B4-BE49-F238E27FC236}">
                <a16:creationId xmlns:a16="http://schemas.microsoft.com/office/drawing/2014/main" id="{BCFCB069-C82A-468B-9BD1-4A05DBE11746}"/>
              </a:ext>
            </a:extLst>
          </p:cNvPr>
          <p:cNvGraphicFramePr>
            <a:graphicFrameLocks noGrp="1"/>
          </p:cNvGraphicFramePr>
          <p:nvPr>
            <p:extLst>
              <p:ext uri="{D42A27DB-BD31-4B8C-83A1-F6EECF244321}">
                <p14:modId xmlns:p14="http://schemas.microsoft.com/office/powerpoint/2010/main" val="58087482"/>
              </p:ext>
            </p:extLst>
          </p:nvPr>
        </p:nvGraphicFramePr>
        <p:xfrm>
          <a:off x="1273277" y="3052920"/>
          <a:ext cx="9645445" cy="3274143"/>
        </p:xfrm>
        <a:graphic>
          <a:graphicData uri="http://schemas.openxmlformats.org/drawingml/2006/table">
            <a:tbl>
              <a:tblPr firstRow="1" bandRow="1">
                <a:tableStyleId>{3B4B98B0-60AC-42C2-AFA5-B58CD77FA1E5}</a:tableStyleId>
              </a:tblPr>
              <a:tblGrid>
                <a:gridCol w="2660816">
                  <a:extLst>
                    <a:ext uri="{9D8B030D-6E8A-4147-A177-3AD203B41FA5}">
                      <a16:colId xmlns:a16="http://schemas.microsoft.com/office/drawing/2014/main" val="2792923234"/>
                    </a:ext>
                  </a:extLst>
                </a:gridCol>
                <a:gridCol w="6984629">
                  <a:extLst>
                    <a:ext uri="{9D8B030D-6E8A-4147-A177-3AD203B41FA5}">
                      <a16:colId xmlns:a16="http://schemas.microsoft.com/office/drawing/2014/main" val="3023945643"/>
                    </a:ext>
                  </a:extLst>
                </a:gridCol>
              </a:tblGrid>
              <a:tr h="495299">
                <a:tc>
                  <a:txBody>
                    <a:bodyPr/>
                    <a:lstStyle/>
                    <a:p>
                      <a:pPr algn="ctr"/>
                      <a:r>
                        <a:rPr lang="es-ES" sz="1600" dirty="0">
                          <a:latin typeface="Arial" panose="020B0604020202020204" pitchFamily="34" charset="0"/>
                          <a:cs typeface="Arial" panose="020B0604020202020204" pitchFamily="34" charset="0"/>
                        </a:rPr>
                        <a:t>Exposición</a:t>
                      </a:r>
                      <a:endParaRPr lang="es-CO" sz="1600" dirty="0">
                        <a:latin typeface="Arial" panose="020B0604020202020204" pitchFamily="34" charset="0"/>
                        <a:cs typeface="Arial" panose="020B0604020202020204" pitchFamily="34" charset="0"/>
                      </a:endParaRPr>
                    </a:p>
                  </a:txBody>
                  <a:tcPr anchor="ctr"/>
                </a:tc>
                <a:tc>
                  <a:txBody>
                    <a:bodyPr/>
                    <a:lstStyle/>
                    <a:p>
                      <a:pPr algn="ctr"/>
                      <a:r>
                        <a:rPr lang="es-ES" sz="1600" dirty="0">
                          <a:latin typeface="Arial" panose="020B0604020202020204" pitchFamily="34" charset="0"/>
                          <a:cs typeface="Arial" panose="020B0604020202020204" pitchFamily="34" charset="0"/>
                        </a:rPr>
                        <a:t>Ejemplos</a:t>
                      </a:r>
                      <a:endParaRPr lang="es-CO"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102351287"/>
                  </a:ext>
                </a:extLst>
              </a:tr>
              <a:tr h="573751">
                <a:tc>
                  <a:txBody>
                    <a:bodyPr/>
                    <a:lstStyle/>
                    <a:p>
                      <a:r>
                        <a:rPr lang="es-ES" sz="1600" dirty="0">
                          <a:latin typeface="Arial" panose="020B0604020202020204" pitchFamily="34" charset="0"/>
                          <a:cs typeface="Arial" panose="020B0604020202020204" pitchFamily="34" charset="0"/>
                        </a:rPr>
                        <a:t>Alimentaria</a:t>
                      </a:r>
                      <a:endParaRPr lang="es-CO" sz="1600" dirty="0">
                        <a:latin typeface="Arial" panose="020B0604020202020204" pitchFamily="34" charset="0"/>
                        <a:cs typeface="Arial" panose="020B0604020202020204" pitchFamily="34" charset="0"/>
                      </a:endParaRPr>
                    </a:p>
                  </a:txBody>
                  <a:tcPr anchor="ctr"/>
                </a:tc>
                <a:tc>
                  <a:txBody>
                    <a:bodyPr/>
                    <a:lstStyle/>
                    <a:p>
                      <a:r>
                        <a:rPr lang="es-ES" sz="1600" dirty="0">
                          <a:latin typeface="Arial" panose="020B0604020202020204" pitchFamily="34" charset="0"/>
                          <a:cs typeface="Arial" panose="020B0604020202020204" pitchFamily="34" charset="0"/>
                        </a:rPr>
                        <a:t>Consumo de pescados o mariscos contaminados con MeHg.</a:t>
                      </a:r>
                      <a:endParaRPr lang="es-CO"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57782248"/>
                  </a:ext>
                </a:extLst>
              </a:tr>
              <a:tr h="854897">
                <a:tc>
                  <a:txBody>
                    <a:bodyPr/>
                    <a:lstStyle/>
                    <a:p>
                      <a:r>
                        <a:rPr lang="es-ES" sz="1600" dirty="0">
                          <a:latin typeface="Arial" panose="020B0604020202020204" pitchFamily="34" charset="0"/>
                          <a:cs typeface="Arial" panose="020B0604020202020204" pitchFamily="34" charset="0"/>
                        </a:rPr>
                        <a:t>Ocupacional</a:t>
                      </a:r>
                      <a:endParaRPr lang="es-CO" sz="1600" dirty="0">
                        <a:latin typeface="Arial" panose="020B0604020202020204" pitchFamily="34" charset="0"/>
                        <a:cs typeface="Arial" panose="020B0604020202020204" pitchFamily="34" charset="0"/>
                      </a:endParaRPr>
                    </a:p>
                  </a:txBody>
                  <a:tcPr anchor="ctr"/>
                </a:tc>
                <a:tc>
                  <a:txBody>
                    <a:bodyPr/>
                    <a:lstStyle/>
                    <a:p>
                      <a:r>
                        <a:rPr lang="es-ES" sz="1600" dirty="0">
                          <a:latin typeface="Arial" panose="020B0604020202020204" pitchFamily="34" charset="0"/>
                          <a:cs typeface="Arial" panose="020B0604020202020204" pitchFamily="34" charset="0"/>
                        </a:rPr>
                        <a:t>Minería del oro; personal de salud; industrias y plantas de extracción de recursos naturales; laboratorios, etc.</a:t>
                      </a:r>
                      <a:endParaRPr lang="es-CO"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82708493"/>
                  </a:ext>
                </a:extLst>
              </a:tr>
              <a:tr h="854897">
                <a:tc>
                  <a:txBody>
                    <a:bodyPr/>
                    <a:lstStyle/>
                    <a:p>
                      <a:r>
                        <a:rPr lang="es-ES" sz="1600" dirty="0">
                          <a:latin typeface="Arial" panose="020B0604020202020204" pitchFamily="34" charset="0"/>
                          <a:cs typeface="Arial" panose="020B0604020202020204" pitchFamily="34" charset="0"/>
                        </a:rPr>
                        <a:t>Accidental</a:t>
                      </a:r>
                      <a:endParaRPr lang="es-CO" sz="1600" dirty="0">
                        <a:latin typeface="Arial" panose="020B0604020202020204" pitchFamily="34" charset="0"/>
                        <a:cs typeface="Arial" panose="020B0604020202020204" pitchFamily="34" charset="0"/>
                      </a:endParaRPr>
                    </a:p>
                  </a:txBody>
                  <a:tcPr anchor="ctr"/>
                </a:tc>
                <a:tc>
                  <a:txBody>
                    <a:bodyPr/>
                    <a:lstStyle/>
                    <a:p>
                      <a:r>
                        <a:rPr lang="es-ES" sz="1600" dirty="0">
                          <a:latin typeface="Arial" panose="020B0604020202020204" pitchFamily="34" charset="0"/>
                          <a:cs typeface="Arial" panose="020B0604020202020204" pitchFamily="34" charset="0"/>
                        </a:rPr>
                        <a:t>Liberación de vapores de mercurio metálico por accidentes con artefactos o instrumentos que lo contienen.</a:t>
                      </a:r>
                      <a:endParaRPr lang="es-CO"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30535958"/>
                  </a:ext>
                </a:extLst>
              </a:tr>
              <a:tr h="495299">
                <a:tc>
                  <a:txBody>
                    <a:bodyPr/>
                    <a:lstStyle/>
                    <a:p>
                      <a:r>
                        <a:rPr lang="es-ES" sz="1600" dirty="0">
                          <a:latin typeface="Arial" panose="020B0604020202020204" pitchFamily="34" charset="0"/>
                          <a:cs typeface="Arial" panose="020B0604020202020204" pitchFamily="34" charset="0"/>
                        </a:rPr>
                        <a:t>Iatrógena</a:t>
                      </a:r>
                      <a:endParaRPr lang="es-CO" sz="1600" dirty="0">
                        <a:latin typeface="Arial" panose="020B0604020202020204" pitchFamily="34" charset="0"/>
                        <a:cs typeface="Arial" panose="020B0604020202020204" pitchFamily="34" charset="0"/>
                      </a:endParaRPr>
                    </a:p>
                  </a:txBody>
                  <a:tcPr anchor="ctr"/>
                </a:tc>
                <a:tc>
                  <a:txBody>
                    <a:bodyPr/>
                    <a:lstStyle/>
                    <a:p>
                      <a:r>
                        <a:rPr lang="es-ES" sz="1600" dirty="0">
                          <a:latin typeface="Arial" panose="020B0604020202020204" pitchFamily="34" charset="0"/>
                          <a:cs typeface="Arial" panose="020B0604020202020204" pitchFamily="34" charset="0"/>
                        </a:rPr>
                        <a:t>A partir de prácticas médicas u odontológicas.</a:t>
                      </a:r>
                      <a:endParaRPr lang="es-CO"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42780919"/>
                  </a:ext>
                </a:extLst>
              </a:tr>
            </a:tbl>
          </a:graphicData>
        </a:graphic>
      </p:graphicFrame>
      <p:sp>
        <p:nvSpPr>
          <p:cNvPr id="8" name="Marcador de texto 2">
            <a:extLst>
              <a:ext uri="{FF2B5EF4-FFF2-40B4-BE49-F238E27FC236}">
                <a16:creationId xmlns:a16="http://schemas.microsoft.com/office/drawing/2014/main" id="{1787ADA9-A2DA-453C-B382-0AD43AB8F487}"/>
              </a:ext>
            </a:extLst>
          </p:cNvPr>
          <p:cNvSpPr>
            <a:spLocks noGrp="1"/>
          </p:cNvSpPr>
          <p:nvPr>
            <p:ph type="body" sz="quarter" idx="10"/>
          </p:nvPr>
        </p:nvSpPr>
        <p:spPr>
          <a:xfrm>
            <a:off x="962331" y="2283113"/>
            <a:ext cx="10267335" cy="666569"/>
          </a:xfrm>
        </p:spPr>
        <p:txBody>
          <a:bodyPr>
            <a:noAutofit/>
          </a:bodyPr>
          <a:lstStyle/>
          <a:p>
            <a:pPr marL="0" indent="0" algn="just">
              <a:lnSpc>
                <a:spcPct val="114000"/>
              </a:lnSpc>
              <a:spcAft>
                <a:spcPts val="900"/>
              </a:spcAft>
              <a:buNone/>
            </a:pPr>
            <a:r>
              <a:rPr lang="es-CO" dirty="0">
                <a:effectLst/>
                <a:latin typeface="Arial" panose="020B0604020202020204" pitchFamily="34" charset="0"/>
                <a:ea typeface="Calibri" panose="020F0502020204030204" pitchFamily="34" charset="0"/>
                <a:cs typeface="Times New Roman" panose="02020603050405020304" pitchFamily="18" charset="0"/>
              </a:rPr>
              <a:t>Las personas pueden estar expuestas al mercurio, dependiendo de sus hábitos y actividades, de manera que la exposición puede ser:</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O" dirty="0"/>
          </a:p>
        </p:txBody>
      </p:sp>
      <p:sp>
        <p:nvSpPr>
          <p:cNvPr id="10" name="CuadroTexto 9">
            <a:extLst>
              <a:ext uri="{FF2B5EF4-FFF2-40B4-BE49-F238E27FC236}">
                <a16:creationId xmlns:a16="http://schemas.microsoft.com/office/drawing/2014/main" id="{F826D2C8-96B8-42C9-8F17-30739D80DE8D}"/>
              </a:ext>
            </a:extLst>
          </p:cNvPr>
          <p:cNvSpPr txBox="1"/>
          <p:nvPr/>
        </p:nvSpPr>
        <p:spPr>
          <a:xfrm>
            <a:off x="1273277" y="6299496"/>
            <a:ext cx="6098458" cy="261610"/>
          </a:xfrm>
          <a:prstGeom prst="rect">
            <a:avLst/>
          </a:prstGeom>
          <a:noFill/>
        </p:spPr>
        <p:txBody>
          <a:bodyPr wrap="square">
            <a:spAutoFit/>
          </a:bodyPr>
          <a:lstStyle/>
          <a:p>
            <a:r>
              <a:rPr lang="es-CO" sz="1100" dirty="0">
                <a:effectLst/>
                <a:latin typeface="Arial" panose="020B0604020202020204" pitchFamily="34" charset="0"/>
                <a:ea typeface="Calibri" panose="020F0502020204030204" pitchFamily="34" charset="0"/>
              </a:rPr>
              <a:t>Fuente: Proyecto BANHG, Cartilla de información sobre el mercurio </a:t>
            </a:r>
            <a:endParaRPr lang="es-CO" sz="1100" dirty="0"/>
          </a:p>
        </p:txBody>
      </p:sp>
    </p:spTree>
    <p:extLst>
      <p:ext uri="{BB962C8B-B14F-4D97-AF65-F5344CB8AC3E}">
        <p14:creationId xmlns:p14="http://schemas.microsoft.com/office/powerpoint/2010/main" val="5989828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rupo_x0020_o_x0020_Dependencia xmlns="c55f4233-694a-42b1-bd72-cc55cefea4b3" xsi:nil="true"/>
    <LikesCount xmlns="http://schemas.microsoft.com/sharepoint/v3" xsi:nil="true"/>
    <C_x00f3_digo xmlns="c55f4233-694a-42b1-bd72-cc55cefea4b3" xsi:nil="true"/>
    <Bloque xmlns="c55f4233-694a-42b1-bd72-cc55cefea4b3" xsi:nil="true"/>
    <Ratings xmlns="http://schemas.microsoft.com/sharepoint/v3" xsi:nil="true"/>
    <Clasificaci_x00f3_n_x0020_de_x0020_Documento xmlns="c55f4233-694a-42b1-bd72-cc55cefea4b3">Transversales</Clasificaci_x00f3_n_x0020_de_x0020_Documento>
    <LikedBy xmlns="http://schemas.microsoft.com/sharepoint/v3">
      <UserInfo>
        <DisplayName/>
        <AccountId xsi:nil="true"/>
        <AccountType/>
      </UserInfo>
    </LikedBy>
    <Nivel_x0020_de_x0020_Proceso xmlns="c55f4233-694a-42b1-bd72-cc55cefea4b3">Estratégicos</Nivel_x0020_de_x0020_Proceso>
    <Tipo_x0020_de_x0020_Documento xmlns="c55f4233-694a-42b1-bd72-cc55cefea4b3">Plantilla</Tipo_x0020_de_x0020_Documento>
    <Proceso xmlns="c55f4233-694a-42b1-bd72-cc55cefea4b3">D03 – Comunicación Institucional</Proceso>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F6B9ECF0223A2846BE5B0D1FEF5C8D7B" ma:contentTypeVersion="14" ma:contentTypeDescription="Crear nuevo documento." ma:contentTypeScope="" ma:versionID="22b29e574c10d966f952a9f4cd68a084">
  <xsd:schema xmlns:xsd="http://www.w3.org/2001/XMLSchema" xmlns:xs="http://www.w3.org/2001/XMLSchema" xmlns:p="http://schemas.microsoft.com/office/2006/metadata/properties" xmlns:ns1="c55f4233-694a-42b1-bd72-cc55cefea4b3" xmlns:ns2="http://schemas.microsoft.com/sharepoint/v3" xmlns:ns3="3bfbf733-a6c3-488d-a481-abc1b690c7db" targetNamespace="http://schemas.microsoft.com/office/2006/metadata/properties" ma:root="true" ma:fieldsID="3c70cdb770124d2719528ecc2ef5f1f1" ns1:_="" ns2:_="" ns3:_="">
    <xsd:import namespace="c55f4233-694a-42b1-bd72-cc55cefea4b3"/>
    <xsd:import namespace="http://schemas.microsoft.com/sharepoint/v3"/>
    <xsd:import namespace="3bfbf733-a6c3-488d-a481-abc1b690c7db"/>
    <xsd:element name="properties">
      <xsd:complexType>
        <xsd:sequence>
          <xsd:element name="documentManagement">
            <xsd:complexType>
              <xsd:all>
                <xsd:element ref="ns1:Nivel_x0020_de_x0020_Proceso" minOccurs="0"/>
                <xsd:element ref="ns1:Proceso"/>
                <xsd:element ref="ns1:Tipo_x0020_de_x0020_Documento" minOccurs="0"/>
                <xsd:element ref="ns1:Clasificaci_x00f3_n_x0020_de_x0020_Documento" minOccurs="0"/>
                <xsd:element ref="ns1:C_x00f3_digo" minOccurs="0"/>
                <xsd:element ref="ns1:Bloque" minOccurs="0"/>
                <xsd:element ref="ns1:Grupo_x0020_o_x0020_Dependencia" minOccurs="0"/>
                <xsd:element ref="ns3:_dlc_DocIdUrl" minOccurs="0"/>
                <xsd:element ref="ns3:_dlc_DocIdPersistId" minOccurs="0"/>
                <xsd:element ref="ns3:_dlc_DocId" minOccurs="0"/>
                <xsd:element ref="ns2:AverageRating" minOccurs="0"/>
                <xsd:element ref="ns2:RatingCount" minOccurs="0"/>
                <xsd:element ref="ns2:RatedBy" minOccurs="0"/>
                <xsd:element ref="ns2:Ratings" minOccurs="0"/>
                <xsd:element ref="ns2:LikesCount" minOccurs="0"/>
                <xsd:element ref="ns2: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f4233-694a-42b1-bd72-cc55cefea4b3" elementFormDefault="qualified">
    <xsd:import namespace="http://schemas.microsoft.com/office/2006/documentManagement/types"/>
    <xsd:import namespace="http://schemas.microsoft.com/office/infopath/2007/PartnerControls"/>
    <xsd:element name="Nivel_x0020_de_x0020_Proceso" ma:index="0" nillable="true" ma:displayName="Nivel de Proceso" ma:format="Dropdown" ma:internalName="Nivel_x0020_de_x0020_Proceso">
      <xsd:simpleType>
        <xsd:restriction base="dms:Choice">
          <xsd:enumeration value="Estratégicos"/>
          <xsd:enumeration value="Apoyo"/>
          <xsd:enumeration value="Misionales"/>
          <xsd:enumeration value="Control Institucional"/>
        </xsd:restriction>
      </xsd:simpleType>
    </xsd:element>
    <xsd:element name="Proceso" ma:index="1" ma:displayName="Proceso" ma:format="Dropdown" ma:internalName="Proceso">
      <xsd:simpleType>
        <xsd:restriction base="dms:Choice">
          <xsd:enumeration value="A01 – Gestión Humana"/>
          <xsd:enumeration value="A02 – Adquisición de Bienes y Servicios"/>
          <xsd:enumeration value="A03 – Gestión Documental"/>
          <xsd:enumeration value="A04 - Equipos de Laboratorio"/>
          <xsd:enumeration value="A05 – Gestión Ambiental"/>
          <xsd:enumeration value="A07 – Gestión Jurídica"/>
          <xsd:enumeration value="A08 – Atención al Ciudadano"/>
          <xsd:enumeration value="A09 – Gestión Financiera"/>
          <xsd:enumeration value="A10 Recursos Físicos"/>
          <xsd:enumeration value="D01 – Planeación Institucional"/>
          <xsd:enumeration value="D02 – Gestión de Calidad"/>
          <xsd:enumeration value="D03 – Comunicación Institucional"/>
          <xsd:enumeration value="D04 – Tecnologías de Información y Comunicación"/>
          <xsd:enumeration value="E01 – Control Institucional"/>
          <xsd:enumeration value="R01 – Redes en Salud Pública"/>
          <xsd:enumeration value="R02 – Vigilancia y Análisis del Riesgo en Salud Pública"/>
          <xsd:enumeration value="R03 – Investigación en Salud Pública"/>
          <xsd:enumeration value="R04 – Producción"/>
          <xsd:enumeration value="R05 – Observatorio Nacional de Salud"/>
        </xsd:restriction>
      </xsd:simpleType>
    </xsd:element>
    <xsd:element name="Tipo_x0020_de_x0020_Documento" ma:index="3" nillable="true" ma:displayName="Tipo de Documento" ma:format="Dropdown" ma:internalName="Tipo_x0020_de_x0020_Documento">
      <xsd:simpleType>
        <xsd:restriction base="dms:Choice">
          <xsd:enumeration value="Caracterización"/>
          <xsd:enumeration value="Formatos"/>
          <xsd:enumeration value="Instructivos"/>
          <xsd:enumeration value="Manuales"/>
          <xsd:enumeration value="Métodos de ensayo"/>
          <xsd:enumeration value="Plantilla"/>
          <xsd:enumeration value="Plantillas"/>
          <xsd:enumeration value="Procedimientos"/>
        </xsd:restriction>
      </xsd:simpleType>
    </xsd:element>
    <xsd:element name="Clasificaci_x00f3_n_x0020_de_x0020_Documento" ma:index="4" nillable="true" ma:displayName="Clasificación de Documento" ma:format="Dropdown" ma:internalName="Clasificaci_x00f3_n_x0020_de_x0020_Documento">
      <xsd:simpleType>
        <xsd:restriction base="dms:Choice">
          <xsd:enumeration value="Específicos"/>
          <xsd:enumeration value="Transversales"/>
        </xsd:restriction>
      </xsd:simpleType>
    </xsd:element>
    <xsd:element name="C_x00f3_digo" ma:index="5" nillable="true" ma:displayName="Nombre." ma:internalName="C_x00f3_digo">
      <xsd:simpleType>
        <xsd:restriction base="dms:Text">
          <xsd:maxLength value="255"/>
        </xsd:restriction>
      </xsd:simpleType>
    </xsd:element>
    <xsd:element name="Bloque" ma:index="6" nillable="true" ma:displayName="Bloque" ma:internalName="Bloque">
      <xsd:simpleType>
        <xsd:restriction base="dms:Text">
          <xsd:maxLength value="255"/>
        </xsd:restriction>
      </xsd:simpleType>
    </xsd:element>
    <xsd:element name="Grupo_x0020_o_x0020_Dependencia" ma:index="7" nillable="true" ma:displayName="Grupo o Dependencia" ma:internalName="Grupo_x0020_o_x0020_Dependencia">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8" nillable="true" ma:displayName="Clasificación (0-5)" ma:decimals="2" ma:description="Valor promedio de todas las clasificaciones que se han enviado" ma:internalName="AverageRating" ma:readOnly="true">
      <xsd:simpleType>
        <xsd:restriction base="dms:Number"/>
      </xsd:simpleType>
    </xsd:element>
    <xsd:element name="RatingCount" ma:index="19" nillable="true" ma:displayName="Número de clasificaciones" ma:decimals="0" ma:description="Número de clasificaciones enviado" ma:internalName="RatingCount" ma:readOnly="true">
      <xsd:simpleType>
        <xsd:restriction base="dms:Number"/>
      </xsd:simpleType>
    </xsd:element>
    <xsd:element name="RatedBy" ma:index="20" nillable="true" ma:displayName="Valorado por" ma:description="Los usuarios valoraron el elemento."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1" nillable="true" ma:displayName="Valoraciones de usuario" ma:description="Valoraciones de usuario para el elemento" ma:hidden="true" ma:internalName="Ratings">
      <xsd:simpleType>
        <xsd:restriction base="dms:Note"/>
      </xsd:simpleType>
    </xsd:element>
    <xsd:element name="LikesCount" ma:index="22" nillable="true" ma:displayName="Número de Me gusta" ma:internalName="LikesCount">
      <xsd:simpleType>
        <xsd:restriction base="dms:Unknown"/>
      </xsd:simpleType>
    </xsd:element>
    <xsd:element name="LikedBy" ma:index="23" nillable="true" ma:displayName="Gusta a"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bfbf733-a6c3-488d-a481-abc1b690c7db" elementFormDefault="qualified">
    <xsd:import namespace="http://schemas.microsoft.com/office/2006/documentManagement/types"/>
    <xsd:import namespace="http://schemas.microsoft.com/office/infopath/2007/PartnerControls"/>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_dlc_DocId" ma:index="15" nillable="true" ma:displayName="Valor de Id. de documento" ma:description="El valor del identificador de documento asignado a este elemento."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Tipo de contenido"/>
        <xsd:element ref="dc:title" minOccurs="0" maxOccurs="1" ma:index="8"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0F45957-44D4-4F64-B632-325F69FD115D}">
  <ds:schemaRefs>
    <ds:schemaRef ds:uri="http://schemas.microsoft.com/sharepoint/v3/contenttype/forms"/>
  </ds:schemaRefs>
</ds:datastoreItem>
</file>

<file path=customXml/itemProps2.xml><?xml version="1.0" encoding="utf-8"?>
<ds:datastoreItem xmlns:ds="http://schemas.openxmlformats.org/officeDocument/2006/customXml" ds:itemID="{B29D3E6A-F66C-4DBE-9152-E00BEBF66204}">
  <ds:schemaRefs>
    <ds:schemaRef ds:uri="http://schemas.microsoft.com/office/2006/metadata/properties"/>
    <ds:schemaRef ds:uri="http://schemas.microsoft.com/office/infopath/2007/PartnerControls"/>
    <ds:schemaRef ds:uri="c55f4233-694a-42b1-bd72-cc55cefea4b3"/>
    <ds:schemaRef ds:uri="http://schemas.microsoft.com/sharepoint/v3"/>
  </ds:schemaRefs>
</ds:datastoreItem>
</file>

<file path=customXml/itemProps3.xml><?xml version="1.0" encoding="utf-8"?>
<ds:datastoreItem xmlns:ds="http://schemas.openxmlformats.org/officeDocument/2006/customXml" ds:itemID="{6E1A7B10-71FA-498C-9DDD-C34ABDD8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f4233-694a-42b1-bd72-cc55cefea4b3"/>
    <ds:schemaRef ds:uri="http://schemas.microsoft.com/sharepoint/v3"/>
    <ds:schemaRef ds:uri="3bfbf733-a6c3-488d-a481-abc1b690c7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2AC68CB-82E4-43C1-BCC0-E809554C7E0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661</TotalTime>
  <Words>1563</Words>
  <Application>Microsoft Macintosh PowerPoint</Application>
  <PresentationFormat>Panorámica</PresentationFormat>
  <Paragraphs>142</Paragraphs>
  <Slides>16</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Wingdings</vt:lpstr>
      <vt:lpstr>Tema de Office</vt:lpstr>
      <vt:lpstr>Presentación de PowerPoint</vt:lpstr>
      <vt:lpstr>Curso Virtual de Vigilancia del riesgo ambiental a la exposición por mercurio y sus efectos en la salud</vt:lpstr>
      <vt:lpstr>Presentación de PowerPoint</vt:lpstr>
      <vt:lpstr>Unidad 3. Efectos del mercurio en la salud</vt:lpstr>
      <vt:lpstr>Efectos del mercurio en la salud</vt:lpstr>
      <vt:lpstr>Vías de ingreso del mercurio al organismo</vt:lpstr>
      <vt:lpstr>Eliminación del Mercurio</vt:lpstr>
      <vt:lpstr>Toxicidad – Intoxicación por mercurio</vt:lpstr>
      <vt:lpstr>Tipos de exposición al mercurio</vt:lpstr>
      <vt:lpstr>Determinación de los niveles permisibles de mercurio por laboratorio analítico toxicológico</vt:lpstr>
      <vt:lpstr>Medidas de soporte y emergencia</vt:lpstr>
      <vt:lpstr>Elementos de protección personal en la condición ocupacional para el manejo del mercurio</vt:lpstr>
      <vt:lpstr>Hábitos de higiene y seguridad</vt:lpstr>
      <vt:lpstr>¡Para recordar!</vt:lpstr>
      <vt:lpstr>         IMPORTANTE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Catalina Maria Cruz Rodriguez</dc:creator>
  <cp:lastModifiedBy>Karen Viviana Zabaleta Rodríguez</cp:lastModifiedBy>
  <cp:revision>61</cp:revision>
  <dcterms:created xsi:type="dcterms:W3CDTF">2020-02-04T17:00:47Z</dcterms:created>
  <dcterms:modified xsi:type="dcterms:W3CDTF">2021-08-02T21:07:19Z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0x010100F6B9ECF0223A2846BE5B0D1FEF5C8D7B</vt:lpwstr>
  </property>
</Properties>
</file>