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60" r:id="rId6"/>
    <p:sldId id="272" r:id="rId7"/>
    <p:sldId id="273" r:id="rId8"/>
    <p:sldId id="274" r:id="rId9"/>
    <p:sldId id="275" r:id="rId10"/>
    <p:sldId id="290" r:id="rId11"/>
    <p:sldId id="276" r:id="rId12"/>
    <p:sldId id="297" r:id="rId13"/>
    <p:sldId id="298" r:id="rId14"/>
    <p:sldId id="293" r:id="rId15"/>
    <p:sldId id="302" r:id="rId16"/>
    <p:sldId id="281" r:id="rId17"/>
    <p:sldId id="300" r:id="rId18"/>
    <p:sldId id="299" r:id="rId19"/>
    <p:sldId id="301" r:id="rId20"/>
    <p:sldId id="288" r:id="rId21"/>
    <p:sldId id="257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a Fernanda Soto Alegria" initials="LFSA" lastIdx="5" clrIdx="0">
    <p:extLst>
      <p:ext uri="{19B8F6BF-5375-455C-9EA6-DF929625EA0E}">
        <p15:presenceInfo xmlns:p15="http://schemas.microsoft.com/office/powerpoint/2012/main" userId="b097e269a2bbd1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CD6"/>
    <a:srgbClr val="28E398"/>
    <a:srgbClr val="AFFFDF"/>
    <a:srgbClr val="92E2C2"/>
    <a:srgbClr val="7FDDB7"/>
    <a:srgbClr val="5BD3A2"/>
    <a:srgbClr val="40CC93"/>
    <a:srgbClr val="34C289"/>
    <a:srgbClr val="2BA171"/>
    <a:srgbClr val="32B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4" autoAdjust="0"/>
    <p:restoredTop sz="86085" autoAdjust="0"/>
  </p:normalViewPr>
  <p:slideViewPr>
    <p:cSldViewPr snapToGrid="0">
      <p:cViewPr varScale="1">
        <p:scale>
          <a:sx n="62" d="100"/>
          <a:sy n="62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49877-AE2C-4F04-A702-FB984A9F27AB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250A7A4-1D14-421A-AC3F-5BEFAD8D93AB}">
      <dgm:prSet phldrT="[Texto]" custT="1"/>
      <dgm:spPr/>
      <dgm:t>
        <a:bodyPr/>
        <a:lstStyle/>
        <a:p>
          <a:pPr algn="just">
            <a:buClr>
              <a:schemeClr val="dk1"/>
            </a:buClr>
            <a:buSzPts val="2000"/>
            <a:buNone/>
          </a:pPr>
          <a:r>
            <a: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Estimar las medidas de frecuencia que permitan caracterizar epidemiológicamente los casos de intoxicaciones por sustancias químicas notificados al país en áreas y grupos de riesgo.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3B4C5-47D7-4E4F-8E0B-92B2C7DCAA7D}" type="parTrans" cxnId="{923EFBAC-4BC4-4821-9667-39CA7FBB53F0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FE185-67EF-43FA-AB40-BCC113962D54}" type="sibTrans" cxnId="{923EFBAC-4BC4-4821-9667-39CA7FBB53F0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E5BF07-6F48-4612-B07B-9849DA84712D}">
      <dgm:prSet phldrT="[Texto]" custT="1"/>
      <dgm:spPr/>
      <dgm:t>
        <a:bodyPr/>
        <a:lstStyle/>
        <a:p>
          <a:pPr algn="just">
            <a:buClr>
              <a:schemeClr val="dk1"/>
            </a:buClr>
            <a:buSzPts val="2000"/>
            <a:buNone/>
          </a:pPr>
          <a:r>
            <a: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Analizar la tendencia de las intoxicaciones agudas por sustancias químicas en los diferentes ámbitos de salud pública del país (municipal, departamental y nacional).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B25C69-B20B-4C8F-8A20-2DB137882AB6}" type="parTrans" cxnId="{B5108726-1E0C-4019-9B65-2A11EFCE8FF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23B5D-FF55-4AF3-8501-877A7CB80EFC}" type="sibTrans" cxnId="{B5108726-1E0C-4019-9B65-2A11EFCE8FF7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F84FC-91FD-4155-9977-D08010C9BE62}">
      <dgm:prSet phldrT="[Texto]" custT="1"/>
      <dgm:spPr/>
      <dgm:t>
        <a:bodyPr/>
        <a:lstStyle/>
        <a:p>
          <a:pPr algn="just"/>
          <a:r>
            <a:rPr lang="es-MX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s-MX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las situaciones de alerta y brotes de eventos por intoxicaciones por sustancias químicas en el país.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118435-4556-4080-8A9D-A3136CAE2243}" type="parTrans" cxnId="{04E70E30-3E89-4FE0-8978-012F22ADEB45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7EC4B0-C850-40E1-B450-E565ADF3EBE0}" type="sibTrans" cxnId="{04E70E30-3E89-4FE0-8978-012F22ADEB45}">
      <dgm:prSet/>
      <dgm:spPr/>
      <dgm:t>
        <a:bodyPr/>
        <a:lstStyle/>
        <a:p>
          <a:endParaRPr lang="en-U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2284BE-7980-41C1-AB31-F77E7A794CDD}" type="pres">
      <dgm:prSet presAssocID="{0E449877-AE2C-4F04-A702-FB984A9F27AB}" presName="Name0" presStyleCnt="0">
        <dgm:presLayoutVars>
          <dgm:dir/>
          <dgm:animLvl val="lvl"/>
          <dgm:resizeHandles val="exact"/>
        </dgm:presLayoutVars>
      </dgm:prSet>
      <dgm:spPr/>
    </dgm:pt>
    <dgm:pt modelId="{C3FA8225-2CFF-4E9E-B880-5AAB328E72C6}" type="pres">
      <dgm:prSet presAssocID="{264F84FC-91FD-4155-9977-D08010C9BE62}" presName="boxAndChildren" presStyleCnt="0"/>
      <dgm:spPr/>
    </dgm:pt>
    <dgm:pt modelId="{8C9184B3-8A3E-49B6-A962-40B0251AFBDE}" type="pres">
      <dgm:prSet presAssocID="{264F84FC-91FD-4155-9977-D08010C9BE62}" presName="parentTextBox" presStyleLbl="node1" presStyleIdx="0" presStyleCnt="3" custLinFactNeighborX="209" custLinFactNeighborY="72"/>
      <dgm:spPr/>
    </dgm:pt>
    <dgm:pt modelId="{FCDBCF14-2726-4EE0-ABF6-D7C44E415DC2}" type="pres">
      <dgm:prSet presAssocID="{83223B5D-FF55-4AF3-8501-877A7CB80EFC}" presName="sp" presStyleCnt="0"/>
      <dgm:spPr/>
    </dgm:pt>
    <dgm:pt modelId="{3EF0B718-82CC-48EF-979A-7122A0036F28}" type="pres">
      <dgm:prSet presAssocID="{5CE5BF07-6F48-4612-B07B-9849DA84712D}" presName="arrowAndChildren" presStyleCnt="0"/>
      <dgm:spPr/>
    </dgm:pt>
    <dgm:pt modelId="{EEB2ED82-1422-4E04-BE88-AFF6346CDFB0}" type="pres">
      <dgm:prSet presAssocID="{5CE5BF07-6F48-4612-B07B-9849DA84712D}" presName="parentTextArrow" presStyleLbl="node1" presStyleIdx="1" presStyleCnt="3" custLinFactNeighborX="145"/>
      <dgm:spPr/>
    </dgm:pt>
    <dgm:pt modelId="{A2B67311-51F0-467D-9941-1872491961C3}" type="pres">
      <dgm:prSet presAssocID="{747FE185-67EF-43FA-AB40-BCC113962D54}" presName="sp" presStyleCnt="0"/>
      <dgm:spPr/>
    </dgm:pt>
    <dgm:pt modelId="{27A6C909-53F9-47DB-92EA-F4426403FF1D}" type="pres">
      <dgm:prSet presAssocID="{4250A7A4-1D14-421A-AC3F-5BEFAD8D93AB}" presName="arrowAndChildren" presStyleCnt="0"/>
      <dgm:spPr/>
    </dgm:pt>
    <dgm:pt modelId="{8D7A77F6-2ACE-4659-B83C-E18D875AC2A9}" type="pres">
      <dgm:prSet presAssocID="{4250A7A4-1D14-421A-AC3F-5BEFAD8D93AB}" presName="parentTextArrow" presStyleLbl="node1" presStyleIdx="2" presStyleCnt="3"/>
      <dgm:spPr/>
    </dgm:pt>
  </dgm:ptLst>
  <dgm:cxnLst>
    <dgm:cxn modelId="{B5108726-1E0C-4019-9B65-2A11EFCE8FF7}" srcId="{0E449877-AE2C-4F04-A702-FB984A9F27AB}" destId="{5CE5BF07-6F48-4612-B07B-9849DA84712D}" srcOrd="1" destOrd="0" parTransId="{EEB25C69-B20B-4C8F-8A20-2DB137882AB6}" sibTransId="{83223B5D-FF55-4AF3-8501-877A7CB80EFC}"/>
    <dgm:cxn modelId="{0EFAA82F-E8AC-4EE7-BCE8-166F090735DD}" type="presOf" srcId="{264F84FC-91FD-4155-9977-D08010C9BE62}" destId="{8C9184B3-8A3E-49B6-A962-40B0251AFBDE}" srcOrd="0" destOrd="0" presId="urn:microsoft.com/office/officeart/2005/8/layout/process4"/>
    <dgm:cxn modelId="{04E70E30-3E89-4FE0-8978-012F22ADEB45}" srcId="{0E449877-AE2C-4F04-A702-FB984A9F27AB}" destId="{264F84FC-91FD-4155-9977-D08010C9BE62}" srcOrd="2" destOrd="0" parTransId="{8C118435-4556-4080-8A9D-A3136CAE2243}" sibTransId="{E97EC4B0-C850-40E1-B450-E565ADF3EBE0}"/>
    <dgm:cxn modelId="{A0D1395E-081C-44D1-A62B-FAA5D4AC14A6}" type="presOf" srcId="{0E449877-AE2C-4F04-A702-FB984A9F27AB}" destId="{F22284BE-7980-41C1-AB31-F77E7A794CDD}" srcOrd="0" destOrd="0" presId="urn:microsoft.com/office/officeart/2005/8/layout/process4"/>
    <dgm:cxn modelId="{E215B042-D400-4495-980A-8704F9B9BC85}" type="presOf" srcId="{5CE5BF07-6F48-4612-B07B-9849DA84712D}" destId="{EEB2ED82-1422-4E04-BE88-AFF6346CDFB0}" srcOrd="0" destOrd="0" presId="urn:microsoft.com/office/officeart/2005/8/layout/process4"/>
    <dgm:cxn modelId="{923EFBAC-4BC4-4821-9667-39CA7FBB53F0}" srcId="{0E449877-AE2C-4F04-A702-FB984A9F27AB}" destId="{4250A7A4-1D14-421A-AC3F-5BEFAD8D93AB}" srcOrd="0" destOrd="0" parTransId="{DEF3B4C5-47D7-4E4F-8E0B-92B2C7DCAA7D}" sibTransId="{747FE185-67EF-43FA-AB40-BCC113962D54}"/>
    <dgm:cxn modelId="{DBC816C2-FFAA-4F3B-BD14-BD672559399B}" type="presOf" srcId="{4250A7A4-1D14-421A-AC3F-5BEFAD8D93AB}" destId="{8D7A77F6-2ACE-4659-B83C-E18D875AC2A9}" srcOrd="0" destOrd="0" presId="urn:microsoft.com/office/officeart/2005/8/layout/process4"/>
    <dgm:cxn modelId="{7C70CCBF-84DA-42FE-BCA1-2B774C71132B}" type="presParOf" srcId="{F22284BE-7980-41C1-AB31-F77E7A794CDD}" destId="{C3FA8225-2CFF-4E9E-B880-5AAB328E72C6}" srcOrd="0" destOrd="0" presId="urn:microsoft.com/office/officeart/2005/8/layout/process4"/>
    <dgm:cxn modelId="{0BC8DB52-ECF4-46A7-ACF0-D716D1560D43}" type="presParOf" srcId="{C3FA8225-2CFF-4E9E-B880-5AAB328E72C6}" destId="{8C9184B3-8A3E-49B6-A962-40B0251AFBDE}" srcOrd="0" destOrd="0" presId="urn:microsoft.com/office/officeart/2005/8/layout/process4"/>
    <dgm:cxn modelId="{AD9A8818-CB98-4B38-BB8C-D4E754BB4437}" type="presParOf" srcId="{F22284BE-7980-41C1-AB31-F77E7A794CDD}" destId="{FCDBCF14-2726-4EE0-ABF6-D7C44E415DC2}" srcOrd="1" destOrd="0" presId="urn:microsoft.com/office/officeart/2005/8/layout/process4"/>
    <dgm:cxn modelId="{14FC8893-20FF-48AF-A6A8-1AD98B2E7930}" type="presParOf" srcId="{F22284BE-7980-41C1-AB31-F77E7A794CDD}" destId="{3EF0B718-82CC-48EF-979A-7122A0036F28}" srcOrd="2" destOrd="0" presId="urn:microsoft.com/office/officeart/2005/8/layout/process4"/>
    <dgm:cxn modelId="{B1633F14-D320-404D-80E6-F848D4A73C3D}" type="presParOf" srcId="{3EF0B718-82CC-48EF-979A-7122A0036F28}" destId="{EEB2ED82-1422-4E04-BE88-AFF6346CDFB0}" srcOrd="0" destOrd="0" presId="urn:microsoft.com/office/officeart/2005/8/layout/process4"/>
    <dgm:cxn modelId="{F51FA432-5567-4AC5-A2B8-1A31915A96E3}" type="presParOf" srcId="{F22284BE-7980-41C1-AB31-F77E7A794CDD}" destId="{A2B67311-51F0-467D-9941-1872491961C3}" srcOrd="3" destOrd="0" presId="urn:microsoft.com/office/officeart/2005/8/layout/process4"/>
    <dgm:cxn modelId="{8EB9D02D-88B1-4F89-8E50-20CE74986B3F}" type="presParOf" srcId="{F22284BE-7980-41C1-AB31-F77E7A794CDD}" destId="{27A6C909-53F9-47DB-92EA-F4426403FF1D}" srcOrd="4" destOrd="0" presId="urn:microsoft.com/office/officeart/2005/8/layout/process4"/>
    <dgm:cxn modelId="{15E35109-B072-42D7-B607-A17C252CE231}" type="presParOf" srcId="{27A6C909-53F9-47DB-92EA-F4426403FF1D}" destId="{8D7A77F6-2ACE-4659-B83C-E18D875AC2A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E4584-455C-45D8-929B-6E3C8A6741B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139B020-5A62-4454-A53E-F77ABDFBBD1E}">
      <dgm:prSet phldrT="[Texto]" custT="1"/>
      <dgm:spPr/>
      <dgm:t>
        <a:bodyPr/>
        <a:lstStyle/>
        <a:p>
          <a:pPr algn="just">
            <a:buClr>
              <a:srgbClr val="000000"/>
            </a:buClr>
            <a:buSzPts val="1200"/>
            <a:buFont typeface="Symbol" panose="05050102010706020507" pitchFamily="18" charset="2"/>
            <a:buChar char=""/>
          </a:pPr>
          <a:r>
            <a:rPr lang="es-CO" sz="1600" b="1" dirty="0">
              <a:latin typeface="Arial" panose="020B0604020202020204" pitchFamily="34" charset="0"/>
              <a:cs typeface="Arial" panose="020B0604020202020204" pitchFamily="34" charset="0"/>
            </a:rPr>
            <a:t>Sivigila</a:t>
          </a:r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, a través de: fichas de notificación individual datos básicos y de intoxicaciones, informe de investigación de casos y brotes de intoxicaciones, estudios epidemiológicos en zonas de riesgo.</a:t>
          </a:r>
        </a:p>
      </dgm:t>
    </dgm:pt>
    <dgm:pt modelId="{E10954E7-D2C9-4FD8-A074-F59603CE3BE6}" type="parTrans" cxnId="{45ADAF29-B2D2-4841-9158-0ADE3A8D786C}">
      <dgm:prSet/>
      <dgm:spPr/>
      <dgm:t>
        <a:bodyPr/>
        <a:lstStyle/>
        <a:p>
          <a:endParaRPr lang="es-CO"/>
        </a:p>
      </dgm:t>
    </dgm:pt>
    <dgm:pt modelId="{D3D8044F-3C02-4176-9237-63AD7B123DC7}" type="sibTrans" cxnId="{45ADAF29-B2D2-4841-9158-0ADE3A8D786C}">
      <dgm:prSet/>
      <dgm:spPr/>
      <dgm:t>
        <a:bodyPr/>
        <a:lstStyle/>
        <a:p>
          <a:endParaRPr lang="es-CO"/>
        </a:p>
      </dgm:t>
    </dgm:pt>
    <dgm:pt modelId="{E7829C99-DF6C-42A5-B680-41426EF7A635}">
      <dgm:prSet phldrT="[Texto]" custT="1"/>
      <dgm:spPr/>
      <dgm:t>
        <a:bodyPr/>
        <a:lstStyle/>
        <a:p>
          <a:pPr algn="just">
            <a:buClr>
              <a:srgbClr val="000000"/>
            </a:buClr>
            <a:buSzPts val="1200"/>
            <a:buFont typeface="Symbol" panose="05050102010706020507" pitchFamily="18" charset="2"/>
            <a:buChar char=""/>
          </a:pPr>
          <a:r>
            <a:rPr lang="es-CO" sz="1600" dirty="0">
              <a:latin typeface="Arial" panose="020B0604020202020204" pitchFamily="34" charset="0"/>
              <a:cs typeface="Arial" panose="020B0604020202020204" pitchFamily="34" charset="0"/>
            </a:rPr>
            <a:t>RIPS, historias clínicas, estadísticas vitales DANE, reportes de análisis de laboratorio toxicológicos, reportes de accidentes laborales por sustancias químicas y registros administrativos SISPRO, registros poblacionales de Cáncer, información de lesiones por causa externa (SIVELCE).</a:t>
          </a:r>
        </a:p>
      </dgm:t>
    </dgm:pt>
    <dgm:pt modelId="{BC0725FF-6099-4C9B-B04D-59D09FEB2696}" type="parTrans" cxnId="{E6AA7906-4C21-49BA-A4BC-46AA5BC9B586}">
      <dgm:prSet/>
      <dgm:spPr/>
      <dgm:t>
        <a:bodyPr/>
        <a:lstStyle/>
        <a:p>
          <a:endParaRPr lang="es-CO"/>
        </a:p>
      </dgm:t>
    </dgm:pt>
    <dgm:pt modelId="{1871BA3C-735D-424C-B481-744CCE12C943}" type="sibTrans" cxnId="{E6AA7906-4C21-49BA-A4BC-46AA5BC9B586}">
      <dgm:prSet/>
      <dgm:spPr/>
      <dgm:t>
        <a:bodyPr/>
        <a:lstStyle/>
        <a:p>
          <a:endParaRPr lang="es-CO"/>
        </a:p>
      </dgm:t>
    </dgm:pt>
    <dgm:pt modelId="{23B56243-4DB0-4E2D-9083-579CEBD10E72}" type="pres">
      <dgm:prSet presAssocID="{926E4584-455C-45D8-929B-6E3C8A6741B9}" presName="linear" presStyleCnt="0">
        <dgm:presLayoutVars>
          <dgm:dir/>
          <dgm:animLvl val="lvl"/>
          <dgm:resizeHandles val="exact"/>
        </dgm:presLayoutVars>
      </dgm:prSet>
      <dgm:spPr/>
    </dgm:pt>
    <dgm:pt modelId="{9D9F1F0F-A7B5-4184-9FFC-6CF894CA29BA}" type="pres">
      <dgm:prSet presAssocID="{6139B020-5A62-4454-A53E-F77ABDFBBD1E}" presName="parentLin" presStyleCnt="0"/>
      <dgm:spPr/>
    </dgm:pt>
    <dgm:pt modelId="{36241614-E51C-4BFD-86D2-F28061C2DAF6}" type="pres">
      <dgm:prSet presAssocID="{6139B020-5A62-4454-A53E-F77ABDFBBD1E}" presName="parentLeftMargin" presStyleLbl="node1" presStyleIdx="0" presStyleCnt="2"/>
      <dgm:spPr/>
    </dgm:pt>
    <dgm:pt modelId="{6CDF40E5-73E3-414C-B674-EBBF8F41AB44}" type="pres">
      <dgm:prSet presAssocID="{6139B020-5A62-4454-A53E-F77ABDFBBD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9D5B76-A417-4B43-AB8D-9DBDD585F738}" type="pres">
      <dgm:prSet presAssocID="{6139B020-5A62-4454-A53E-F77ABDFBBD1E}" presName="negativeSpace" presStyleCnt="0"/>
      <dgm:spPr/>
    </dgm:pt>
    <dgm:pt modelId="{7794FA60-86CF-42F5-88F9-36D7FBA44C66}" type="pres">
      <dgm:prSet presAssocID="{6139B020-5A62-4454-A53E-F77ABDFBBD1E}" presName="childText" presStyleLbl="conFgAcc1" presStyleIdx="0" presStyleCnt="2">
        <dgm:presLayoutVars>
          <dgm:bulletEnabled val="1"/>
        </dgm:presLayoutVars>
      </dgm:prSet>
      <dgm:spPr/>
    </dgm:pt>
    <dgm:pt modelId="{91ACE4A0-A33E-4327-AD67-65AAC507D64B}" type="pres">
      <dgm:prSet presAssocID="{D3D8044F-3C02-4176-9237-63AD7B123DC7}" presName="spaceBetweenRectangles" presStyleCnt="0"/>
      <dgm:spPr/>
    </dgm:pt>
    <dgm:pt modelId="{C3C105C5-77B4-4194-8D27-07FF38A3AA10}" type="pres">
      <dgm:prSet presAssocID="{E7829C99-DF6C-42A5-B680-41426EF7A635}" presName="parentLin" presStyleCnt="0"/>
      <dgm:spPr/>
    </dgm:pt>
    <dgm:pt modelId="{F874CD62-5656-4FAB-87CB-3E35C8D03650}" type="pres">
      <dgm:prSet presAssocID="{E7829C99-DF6C-42A5-B680-41426EF7A635}" presName="parentLeftMargin" presStyleLbl="node1" presStyleIdx="0" presStyleCnt="2"/>
      <dgm:spPr/>
    </dgm:pt>
    <dgm:pt modelId="{C080C50F-D902-4217-B5FE-F2425866F304}" type="pres">
      <dgm:prSet presAssocID="{E7829C99-DF6C-42A5-B680-41426EF7A63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13FD339-2010-4553-A75B-44AA9F7469EB}" type="pres">
      <dgm:prSet presAssocID="{E7829C99-DF6C-42A5-B680-41426EF7A635}" presName="negativeSpace" presStyleCnt="0"/>
      <dgm:spPr/>
    </dgm:pt>
    <dgm:pt modelId="{2454E96E-D40F-4E10-BA98-6228DC953C1D}" type="pres">
      <dgm:prSet presAssocID="{E7829C99-DF6C-42A5-B680-41426EF7A63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6AA7906-4C21-49BA-A4BC-46AA5BC9B586}" srcId="{926E4584-455C-45D8-929B-6E3C8A6741B9}" destId="{E7829C99-DF6C-42A5-B680-41426EF7A635}" srcOrd="1" destOrd="0" parTransId="{BC0725FF-6099-4C9B-B04D-59D09FEB2696}" sibTransId="{1871BA3C-735D-424C-B481-744CCE12C943}"/>
    <dgm:cxn modelId="{45ADAF29-B2D2-4841-9158-0ADE3A8D786C}" srcId="{926E4584-455C-45D8-929B-6E3C8A6741B9}" destId="{6139B020-5A62-4454-A53E-F77ABDFBBD1E}" srcOrd="0" destOrd="0" parTransId="{E10954E7-D2C9-4FD8-A074-F59603CE3BE6}" sibTransId="{D3D8044F-3C02-4176-9237-63AD7B123DC7}"/>
    <dgm:cxn modelId="{BF41F858-84E3-48A3-9D6B-4F3CCC1DD9C9}" type="presOf" srcId="{E7829C99-DF6C-42A5-B680-41426EF7A635}" destId="{C080C50F-D902-4217-B5FE-F2425866F304}" srcOrd="1" destOrd="0" presId="urn:microsoft.com/office/officeart/2005/8/layout/list1"/>
    <dgm:cxn modelId="{97C76C9B-5E3C-4B22-AB2E-E0D2ABFB7385}" type="presOf" srcId="{6139B020-5A62-4454-A53E-F77ABDFBBD1E}" destId="{36241614-E51C-4BFD-86D2-F28061C2DAF6}" srcOrd="0" destOrd="0" presId="urn:microsoft.com/office/officeart/2005/8/layout/list1"/>
    <dgm:cxn modelId="{CEB49AAE-08A4-460B-823A-1A5EDC4EABBA}" type="presOf" srcId="{926E4584-455C-45D8-929B-6E3C8A6741B9}" destId="{23B56243-4DB0-4E2D-9083-579CEBD10E72}" srcOrd="0" destOrd="0" presId="urn:microsoft.com/office/officeart/2005/8/layout/list1"/>
    <dgm:cxn modelId="{8339F0E1-A637-470D-AB51-32485E86B8E8}" type="presOf" srcId="{6139B020-5A62-4454-A53E-F77ABDFBBD1E}" destId="{6CDF40E5-73E3-414C-B674-EBBF8F41AB44}" srcOrd="1" destOrd="0" presId="urn:microsoft.com/office/officeart/2005/8/layout/list1"/>
    <dgm:cxn modelId="{637E26FB-C681-45A7-A019-70A01F44E85B}" type="presOf" srcId="{E7829C99-DF6C-42A5-B680-41426EF7A635}" destId="{F874CD62-5656-4FAB-87CB-3E35C8D03650}" srcOrd="0" destOrd="0" presId="urn:microsoft.com/office/officeart/2005/8/layout/list1"/>
    <dgm:cxn modelId="{238F73FC-4165-4C6A-9398-7C5D2DA73771}" type="presParOf" srcId="{23B56243-4DB0-4E2D-9083-579CEBD10E72}" destId="{9D9F1F0F-A7B5-4184-9FFC-6CF894CA29BA}" srcOrd="0" destOrd="0" presId="urn:microsoft.com/office/officeart/2005/8/layout/list1"/>
    <dgm:cxn modelId="{826DB8DF-7B24-4822-BFF2-8F03AF5C8404}" type="presParOf" srcId="{9D9F1F0F-A7B5-4184-9FFC-6CF894CA29BA}" destId="{36241614-E51C-4BFD-86D2-F28061C2DAF6}" srcOrd="0" destOrd="0" presId="urn:microsoft.com/office/officeart/2005/8/layout/list1"/>
    <dgm:cxn modelId="{5105C43A-28D2-4EB4-8EE5-55122300550A}" type="presParOf" srcId="{9D9F1F0F-A7B5-4184-9FFC-6CF894CA29BA}" destId="{6CDF40E5-73E3-414C-B674-EBBF8F41AB44}" srcOrd="1" destOrd="0" presId="urn:microsoft.com/office/officeart/2005/8/layout/list1"/>
    <dgm:cxn modelId="{ACFD3DB9-E530-4ED9-9D6F-B972D8183529}" type="presParOf" srcId="{23B56243-4DB0-4E2D-9083-579CEBD10E72}" destId="{469D5B76-A417-4B43-AB8D-9DBDD585F738}" srcOrd="1" destOrd="0" presId="urn:microsoft.com/office/officeart/2005/8/layout/list1"/>
    <dgm:cxn modelId="{CFCD244A-00EC-40D4-B77D-D1C5D81EE33D}" type="presParOf" srcId="{23B56243-4DB0-4E2D-9083-579CEBD10E72}" destId="{7794FA60-86CF-42F5-88F9-36D7FBA44C66}" srcOrd="2" destOrd="0" presId="urn:microsoft.com/office/officeart/2005/8/layout/list1"/>
    <dgm:cxn modelId="{AB757AB4-CB98-4E2F-AD6A-02B3883A3396}" type="presParOf" srcId="{23B56243-4DB0-4E2D-9083-579CEBD10E72}" destId="{91ACE4A0-A33E-4327-AD67-65AAC507D64B}" srcOrd="3" destOrd="0" presId="urn:microsoft.com/office/officeart/2005/8/layout/list1"/>
    <dgm:cxn modelId="{F102D4ED-CE1F-4CCE-9E6D-C082A5902386}" type="presParOf" srcId="{23B56243-4DB0-4E2D-9083-579CEBD10E72}" destId="{C3C105C5-77B4-4194-8D27-07FF38A3AA10}" srcOrd="4" destOrd="0" presId="urn:microsoft.com/office/officeart/2005/8/layout/list1"/>
    <dgm:cxn modelId="{545DCFE0-07C9-47EA-8FF0-A8606A120B23}" type="presParOf" srcId="{C3C105C5-77B4-4194-8D27-07FF38A3AA10}" destId="{F874CD62-5656-4FAB-87CB-3E35C8D03650}" srcOrd="0" destOrd="0" presId="urn:microsoft.com/office/officeart/2005/8/layout/list1"/>
    <dgm:cxn modelId="{D5BED68D-BC26-4128-A59B-393F6F67DA82}" type="presParOf" srcId="{C3C105C5-77B4-4194-8D27-07FF38A3AA10}" destId="{C080C50F-D902-4217-B5FE-F2425866F304}" srcOrd="1" destOrd="0" presId="urn:microsoft.com/office/officeart/2005/8/layout/list1"/>
    <dgm:cxn modelId="{B9BB9C0F-4586-4DFA-841F-2FDA45AE0910}" type="presParOf" srcId="{23B56243-4DB0-4E2D-9083-579CEBD10E72}" destId="{B13FD339-2010-4553-A75B-44AA9F7469EB}" srcOrd="5" destOrd="0" presId="urn:microsoft.com/office/officeart/2005/8/layout/list1"/>
    <dgm:cxn modelId="{90E1ACF9-0231-41F4-8791-A950BC771D6E}" type="presParOf" srcId="{23B56243-4DB0-4E2D-9083-579CEBD10E72}" destId="{2454E96E-D40F-4E10-BA98-6228DC953C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B3998-9D20-47F6-83C0-ED96503952D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BAC8BC-A575-4AF5-850A-BD51AEEF37F0}">
      <dgm:prSet phldrT="[Texto]" custT="1"/>
      <dgm:spPr/>
      <dgm:t>
        <a:bodyPr/>
        <a:lstStyle/>
        <a:p>
          <a:r>
            <a:rPr lang="es-ES" sz="2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Acciones individuales</a:t>
          </a:r>
          <a:endParaRPr lang="en-US" sz="2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682CCE0-9DE2-43A0-B32E-9CDC6F38B766}" type="parTrans" cxnId="{D9C5A482-F1D2-4CD9-89E1-893A571D0AD0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70586-2DD1-4EC5-B20E-886411ED52A3}" type="sibTrans" cxnId="{D9C5A482-F1D2-4CD9-89E1-893A571D0AD0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18C070-1154-40F9-938B-B531B1AA477E}">
      <dgm:prSet phldrT="[Texto]" custT="1"/>
      <dgm:spPr/>
      <dgm:t>
        <a:bodyPr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Arial" panose="020B0604020202020204" pitchFamily="34" charset="0"/>
              <a:cs typeface="Arial" panose="020B0604020202020204" pitchFamily="34" charset="0"/>
            </a:rPr>
            <a:t>Acciones colectivas</a:t>
          </a:r>
          <a:endParaRPr lang="en-US" sz="2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1D4D196-0D0C-43CA-99E0-6A123DBD1E53}" type="parTrans" cxnId="{90408342-ECBB-4BBC-B7AA-7AC1C120AC67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AD07D-3A27-4E82-B4E8-F9B3E18F1D5A}" type="sibTrans" cxnId="{90408342-ECBB-4BBC-B7AA-7AC1C120AC67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B5055-11AA-48A1-A716-8230D93CEB38}">
      <dgm:prSet phldrT="[Texto]" custT="1"/>
      <dgm:spPr/>
      <dgm:t>
        <a:bodyPr/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Acciones de laboratorio</a:t>
          </a:r>
          <a:endParaRPr lang="en-US" sz="2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BBC7711-3F3E-4F78-91A4-ADC553348660}" type="parTrans" cxnId="{8462C7F7-2418-4822-914C-B0EDD39AD77A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89B2BB-EBA3-41B4-A70E-10B286D9C34A}" type="sibTrans" cxnId="{8462C7F7-2418-4822-914C-B0EDD39AD77A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BF2BA5-D73A-49F5-AB66-CE4A929861AE}" type="pres">
      <dgm:prSet presAssocID="{C06B3998-9D20-47F6-83C0-ED96503952DD}" presName="Name0" presStyleCnt="0">
        <dgm:presLayoutVars>
          <dgm:chMax val="7"/>
          <dgm:chPref val="7"/>
          <dgm:dir/>
        </dgm:presLayoutVars>
      </dgm:prSet>
      <dgm:spPr/>
    </dgm:pt>
    <dgm:pt modelId="{4B56D560-7ABF-4AE7-B71A-DF5773BDE738}" type="pres">
      <dgm:prSet presAssocID="{C06B3998-9D20-47F6-83C0-ED96503952DD}" presName="Name1" presStyleCnt="0"/>
      <dgm:spPr/>
    </dgm:pt>
    <dgm:pt modelId="{037E26D5-ECB8-4DE5-8380-B42B33DE7A5B}" type="pres">
      <dgm:prSet presAssocID="{C06B3998-9D20-47F6-83C0-ED96503952DD}" presName="cycle" presStyleCnt="0"/>
      <dgm:spPr/>
    </dgm:pt>
    <dgm:pt modelId="{AFE37035-B81C-43D7-B4BD-94A04CF162C7}" type="pres">
      <dgm:prSet presAssocID="{C06B3998-9D20-47F6-83C0-ED96503952DD}" presName="srcNode" presStyleLbl="node1" presStyleIdx="0" presStyleCnt="3"/>
      <dgm:spPr/>
    </dgm:pt>
    <dgm:pt modelId="{8FE9C64A-BD33-4E9A-B775-93401067E71A}" type="pres">
      <dgm:prSet presAssocID="{C06B3998-9D20-47F6-83C0-ED96503952DD}" presName="conn" presStyleLbl="parChTrans1D2" presStyleIdx="0" presStyleCnt="1"/>
      <dgm:spPr/>
    </dgm:pt>
    <dgm:pt modelId="{151D2482-02D2-42D2-8659-F5D75D9E9B2E}" type="pres">
      <dgm:prSet presAssocID="{C06B3998-9D20-47F6-83C0-ED96503952DD}" presName="extraNode" presStyleLbl="node1" presStyleIdx="0" presStyleCnt="3"/>
      <dgm:spPr/>
    </dgm:pt>
    <dgm:pt modelId="{614D6CA5-3C9D-4524-BCE5-3E33C183CE55}" type="pres">
      <dgm:prSet presAssocID="{C06B3998-9D20-47F6-83C0-ED96503952DD}" presName="dstNode" presStyleLbl="node1" presStyleIdx="0" presStyleCnt="3"/>
      <dgm:spPr/>
    </dgm:pt>
    <dgm:pt modelId="{933C4331-DD59-45AF-AA36-5670B6F84307}" type="pres">
      <dgm:prSet presAssocID="{1DBAC8BC-A575-4AF5-850A-BD51AEEF37F0}" presName="text_1" presStyleLbl="node1" presStyleIdx="0" presStyleCnt="3">
        <dgm:presLayoutVars>
          <dgm:bulletEnabled val="1"/>
        </dgm:presLayoutVars>
      </dgm:prSet>
      <dgm:spPr/>
    </dgm:pt>
    <dgm:pt modelId="{F3491B87-6522-4362-B998-47A482E7E98E}" type="pres">
      <dgm:prSet presAssocID="{1DBAC8BC-A575-4AF5-850A-BD51AEEF37F0}" presName="accent_1" presStyleCnt="0"/>
      <dgm:spPr/>
    </dgm:pt>
    <dgm:pt modelId="{331DBCDC-2723-48E3-96F0-44A0B3C08BFA}" type="pres">
      <dgm:prSet presAssocID="{1DBAC8BC-A575-4AF5-850A-BD51AEEF37F0}" presName="accentRepeatNode" presStyleLbl="solidFgAcc1" presStyleIdx="0" presStyleCnt="3"/>
      <dgm:spPr/>
    </dgm:pt>
    <dgm:pt modelId="{19FBE589-D387-4BC1-A6D4-F8C62F33A3CA}" type="pres">
      <dgm:prSet presAssocID="{4918C070-1154-40F9-938B-B531B1AA477E}" presName="text_2" presStyleLbl="node1" presStyleIdx="1" presStyleCnt="3">
        <dgm:presLayoutVars>
          <dgm:bulletEnabled val="1"/>
        </dgm:presLayoutVars>
      </dgm:prSet>
      <dgm:spPr/>
    </dgm:pt>
    <dgm:pt modelId="{D3C542F0-A9D3-4779-9C6F-0C7957C84415}" type="pres">
      <dgm:prSet presAssocID="{4918C070-1154-40F9-938B-B531B1AA477E}" presName="accent_2" presStyleCnt="0"/>
      <dgm:spPr/>
    </dgm:pt>
    <dgm:pt modelId="{F60BDBA9-F29C-454A-A438-B44A6EDB3AE0}" type="pres">
      <dgm:prSet presAssocID="{4918C070-1154-40F9-938B-B531B1AA477E}" presName="accentRepeatNode" presStyleLbl="solidFgAcc1" presStyleIdx="1" presStyleCnt="3"/>
      <dgm:spPr/>
    </dgm:pt>
    <dgm:pt modelId="{14985178-ECCC-47E2-AFAB-D5E7E6DD42DA}" type="pres">
      <dgm:prSet presAssocID="{8CCB5055-11AA-48A1-A716-8230D93CEB38}" presName="text_3" presStyleLbl="node1" presStyleIdx="2" presStyleCnt="3">
        <dgm:presLayoutVars>
          <dgm:bulletEnabled val="1"/>
        </dgm:presLayoutVars>
      </dgm:prSet>
      <dgm:spPr/>
    </dgm:pt>
    <dgm:pt modelId="{DD0C764A-D365-428D-BF86-E869BD7D182F}" type="pres">
      <dgm:prSet presAssocID="{8CCB5055-11AA-48A1-A716-8230D93CEB38}" presName="accent_3" presStyleCnt="0"/>
      <dgm:spPr/>
    </dgm:pt>
    <dgm:pt modelId="{6A183730-FE03-4C08-8762-6B84D4027E47}" type="pres">
      <dgm:prSet presAssocID="{8CCB5055-11AA-48A1-A716-8230D93CEB38}" presName="accentRepeatNode" presStyleLbl="solidFgAcc1" presStyleIdx="2" presStyleCnt="3"/>
      <dgm:spPr/>
    </dgm:pt>
  </dgm:ptLst>
  <dgm:cxnLst>
    <dgm:cxn modelId="{4A600908-3A05-4D26-A3BA-04DF2DDCEA30}" type="presOf" srcId="{4918C070-1154-40F9-938B-B531B1AA477E}" destId="{19FBE589-D387-4BC1-A6D4-F8C62F33A3CA}" srcOrd="0" destOrd="0" presId="urn:microsoft.com/office/officeart/2008/layout/VerticalCurvedList"/>
    <dgm:cxn modelId="{90408342-ECBB-4BBC-B7AA-7AC1C120AC67}" srcId="{C06B3998-9D20-47F6-83C0-ED96503952DD}" destId="{4918C070-1154-40F9-938B-B531B1AA477E}" srcOrd="1" destOrd="0" parTransId="{21D4D196-0D0C-43CA-99E0-6A123DBD1E53}" sibTransId="{32CAD07D-3A27-4E82-B4E8-F9B3E18F1D5A}"/>
    <dgm:cxn modelId="{27FCCB48-4F4C-41FD-9159-631E9E67D370}" type="presOf" srcId="{C1B70586-2DD1-4EC5-B20E-886411ED52A3}" destId="{8FE9C64A-BD33-4E9A-B775-93401067E71A}" srcOrd="0" destOrd="0" presId="urn:microsoft.com/office/officeart/2008/layout/VerticalCurvedList"/>
    <dgm:cxn modelId="{D9C5A482-F1D2-4CD9-89E1-893A571D0AD0}" srcId="{C06B3998-9D20-47F6-83C0-ED96503952DD}" destId="{1DBAC8BC-A575-4AF5-850A-BD51AEEF37F0}" srcOrd="0" destOrd="0" parTransId="{8682CCE0-9DE2-43A0-B32E-9CDC6F38B766}" sibTransId="{C1B70586-2DD1-4EC5-B20E-886411ED52A3}"/>
    <dgm:cxn modelId="{0A4F26B1-11C6-49D8-99E0-7D8186051989}" type="presOf" srcId="{8CCB5055-11AA-48A1-A716-8230D93CEB38}" destId="{14985178-ECCC-47E2-AFAB-D5E7E6DD42DA}" srcOrd="0" destOrd="0" presId="urn:microsoft.com/office/officeart/2008/layout/VerticalCurvedList"/>
    <dgm:cxn modelId="{796CEFB8-6B1A-41CF-86B5-14E3A371E2C5}" type="presOf" srcId="{C06B3998-9D20-47F6-83C0-ED96503952DD}" destId="{97BF2BA5-D73A-49F5-AB66-CE4A929861AE}" srcOrd="0" destOrd="0" presId="urn:microsoft.com/office/officeart/2008/layout/VerticalCurvedList"/>
    <dgm:cxn modelId="{BBC03BBC-0739-427A-8755-788E03769C5E}" type="presOf" srcId="{1DBAC8BC-A575-4AF5-850A-BD51AEEF37F0}" destId="{933C4331-DD59-45AF-AA36-5670B6F84307}" srcOrd="0" destOrd="0" presId="urn:microsoft.com/office/officeart/2008/layout/VerticalCurvedList"/>
    <dgm:cxn modelId="{8462C7F7-2418-4822-914C-B0EDD39AD77A}" srcId="{C06B3998-9D20-47F6-83C0-ED96503952DD}" destId="{8CCB5055-11AA-48A1-A716-8230D93CEB38}" srcOrd="2" destOrd="0" parTransId="{1BBC7711-3F3E-4F78-91A4-ADC553348660}" sibTransId="{6E89B2BB-EBA3-41B4-A70E-10B286D9C34A}"/>
    <dgm:cxn modelId="{4A712908-3DDA-41A6-9073-C7665907E549}" type="presParOf" srcId="{97BF2BA5-D73A-49F5-AB66-CE4A929861AE}" destId="{4B56D560-7ABF-4AE7-B71A-DF5773BDE738}" srcOrd="0" destOrd="0" presId="urn:microsoft.com/office/officeart/2008/layout/VerticalCurvedList"/>
    <dgm:cxn modelId="{F1202FFB-06B9-4209-A67C-7973C6B2E20C}" type="presParOf" srcId="{4B56D560-7ABF-4AE7-B71A-DF5773BDE738}" destId="{037E26D5-ECB8-4DE5-8380-B42B33DE7A5B}" srcOrd="0" destOrd="0" presId="urn:microsoft.com/office/officeart/2008/layout/VerticalCurvedList"/>
    <dgm:cxn modelId="{3B715C10-1AF1-49D8-9B00-C1021F8585D8}" type="presParOf" srcId="{037E26D5-ECB8-4DE5-8380-B42B33DE7A5B}" destId="{AFE37035-B81C-43D7-B4BD-94A04CF162C7}" srcOrd="0" destOrd="0" presId="urn:microsoft.com/office/officeart/2008/layout/VerticalCurvedList"/>
    <dgm:cxn modelId="{E66B2902-5E3E-42B6-B37A-091F1AC64132}" type="presParOf" srcId="{037E26D5-ECB8-4DE5-8380-B42B33DE7A5B}" destId="{8FE9C64A-BD33-4E9A-B775-93401067E71A}" srcOrd="1" destOrd="0" presId="urn:microsoft.com/office/officeart/2008/layout/VerticalCurvedList"/>
    <dgm:cxn modelId="{83516884-0B40-4F61-ABBF-5206DF6DDE77}" type="presParOf" srcId="{037E26D5-ECB8-4DE5-8380-B42B33DE7A5B}" destId="{151D2482-02D2-42D2-8659-F5D75D9E9B2E}" srcOrd="2" destOrd="0" presId="urn:microsoft.com/office/officeart/2008/layout/VerticalCurvedList"/>
    <dgm:cxn modelId="{B4DAC07B-D87E-4F90-B91D-07BC3518489D}" type="presParOf" srcId="{037E26D5-ECB8-4DE5-8380-B42B33DE7A5B}" destId="{614D6CA5-3C9D-4524-BCE5-3E33C183CE55}" srcOrd="3" destOrd="0" presId="urn:microsoft.com/office/officeart/2008/layout/VerticalCurvedList"/>
    <dgm:cxn modelId="{1D37C169-0329-4D5B-B029-1C3948BC0ECB}" type="presParOf" srcId="{4B56D560-7ABF-4AE7-B71A-DF5773BDE738}" destId="{933C4331-DD59-45AF-AA36-5670B6F84307}" srcOrd="1" destOrd="0" presId="urn:microsoft.com/office/officeart/2008/layout/VerticalCurvedList"/>
    <dgm:cxn modelId="{C1C071CE-1628-4547-9C85-E6638241CE8F}" type="presParOf" srcId="{4B56D560-7ABF-4AE7-B71A-DF5773BDE738}" destId="{F3491B87-6522-4362-B998-47A482E7E98E}" srcOrd="2" destOrd="0" presId="urn:microsoft.com/office/officeart/2008/layout/VerticalCurvedList"/>
    <dgm:cxn modelId="{BDEC5F57-306E-4996-9694-5FE8DC03CFD3}" type="presParOf" srcId="{F3491B87-6522-4362-B998-47A482E7E98E}" destId="{331DBCDC-2723-48E3-96F0-44A0B3C08BFA}" srcOrd="0" destOrd="0" presId="urn:microsoft.com/office/officeart/2008/layout/VerticalCurvedList"/>
    <dgm:cxn modelId="{F62452AB-282A-43B4-9D0B-F6CAFE2988E4}" type="presParOf" srcId="{4B56D560-7ABF-4AE7-B71A-DF5773BDE738}" destId="{19FBE589-D387-4BC1-A6D4-F8C62F33A3CA}" srcOrd="3" destOrd="0" presId="urn:microsoft.com/office/officeart/2008/layout/VerticalCurvedList"/>
    <dgm:cxn modelId="{E9412A90-B4FE-4AD1-9F63-D2B72347B37D}" type="presParOf" srcId="{4B56D560-7ABF-4AE7-B71A-DF5773BDE738}" destId="{D3C542F0-A9D3-4779-9C6F-0C7957C84415}" srcOrd="4" destOrd="0" presId="urn:microsoft.com/office/officeart/2008/layout/VerticalCurvedList"/>
    <dgm:cxn modelId="{B2B93ED0-A1FF-4E9E-930D-1F0A8675C9E6}" type="presParOf" srcId="{D3C542F0-A9D3-4779-9C6F-0C7957C84415}" destId="{F60BDBA9-F29C-454A-A438-B44A6EDB3AE0}" srcOrd="0" destOrd="0" presId="urn:microsoft.com/office/officeart/2008/layout/VerticalCurvedList"/>
    <dgm:cxn modelId="{72D4C5E3-59E9-4FC8-BCF0-E925B8FEBCB9}" type="presParOf" srcId="{4B56D560-7ABF-4AE7-B71A-DF5773BDE738}" destId="{14985178-ECCC-47E2-AFAB-D5E7E6DD42DA}" srcOrd="5" destOrd="0" presId="urn:microsoft.com/office/officeart/2008/layout/VerticalCurvedList"/>
    <dgm:cxn modelId="{29AFB70F-0792-42E0-8553-2E417530B647}" type="presParOf" srcId="{4B56D560-7ABF-4AE7-B71A-DF5773BDE738}" destId="{DD0C764A-D365-428D-BF86-E869BD7D182F}" srcOrd="6" destOrd="0" presId="urn:microsoft.com/office/officeart/2008/layout/VerticalCurvedList"/>
    <dgm:cxn modelId="{AE01EA41-C0BE-48B1-BE80-C1226A066C94}" type="presParOf" srcId="{DD0C764A-D365-428D-BF86-E869BD7D182F}" destId="{6A183730-FE03-4C08-8762-6B84D4027E4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6B3998-9D20-47F6-83C0-ED96503952DD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1DBAC8BC-A575-4AF5-850A-BD51AEEF37F0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Acciones individuales</a:t>
          </a:r>
          <a:endParaRPr lang="en-U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2CCE0-9DE2-43A0-B32E-9CDC6F38B766}" type="parTrans" cxnId="{D9C5A482-F1D2-4CD9-89E1-893A571D0AD0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70586-2DD1-4EC5-B20E-886411ED52A3}" type="sibTrans" cxnId="{D9C5A482-F1D2-4CD9-89E1-893A571D0AD0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9BB69-EFC2-4680-8B1A-DF76B4071218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Todo caso de intoxicación por sustancias químicas debe recibir, manejo medico de manera inmediata por las instituciones prestadoras de servicios de salud.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6E1F66-BB7F-4741-B15B-B6E60AAFC1DD}" type="parTrans" cxnId="{DD140165-426D-44A0-BEA5-E0B1561F23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C5FAF3-7CED-480F-86BF-3AE1BFDE731D}" type="sibTrans" cxnId="{DD140165-426D-44A0-BEA5-E0B1561F239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0B73C4F-6543-4B7A-8924-3AE9A27A7574}">
      <dgm:prSet custT="1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Notificación individual del caso o los casos y diligenciamiento adecuado de la respectiva ficha de notificación.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FF49EE-FA8B-4850-928B-07051B4E9950}" type="parTrans" cxnId="{FA814792-5F35-464F-8871-A27398B2EE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804294-E21A-4224-88AE-98E257EFA83F}" type="sibTrans" cxnId="{FA814792-5F35-464F-8871-A27398B2EEC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4E1233-1013-4073-8E27-38734B520909}">
      <dgm:prSet custT="1"/>
      <dgm:spPr/>
      <dgm:t>
        <a:bodyPr/>
        <a:lstStyle/>
        <a:p>
          <a:pPr>
            <a:buSzPts val="1200"/>
            <a:buFont typeface="Symbol" panose="05050102010706020507" pitchFamily="18" charset="2"/>
            <a:buChar char=""/>
          </a:pPr>
          <a:r>
            <a:rPr lang="es-E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Realizar la confirmación por laboratorio de los casos de intoxicación por sustancias químicas, cuando esté disponible.</a:t>
          </a:r>
          <a:endParaRPr lang="en-U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30F7EE-4CB7-475D-9364-98F7854E9B4A}" type="parTrans" cxnId="{C73B63BB-E813-4C73-B533-3E0F05B918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F962FB8-AADE-4BCB-A273-DF50C1BFB2D5}" type="sibTrans" cxnId="{C73B63BB-E813-4C73-B533-3E0F05B918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4F9F28-90C3-4AAD-B3F4-EE86EE3BAC2A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institución prestadora de servicios de salud – IPS a cargo de caso debe garantizar el apoyo diagnostico que se requiera.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1C2F9B6-173F-4757-8EFB-18A39CE5D2D0}" type="parTrans" cxnId="{75D281F0-373B-4979-A374-8E7DF6CB79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38BFF8-E864-42EF-BED5-F5C1F4A2A94F}" type="sibTrans" cxnId="{75D281F0-373B-4979-A374-8E7DF6CB796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C4F2E6-03C2-489E-83E8-0389F0D0577E}" type="pres">
      <dgm:prSet presAssocID="{C06B3998-9D20-47F6-83C0-ED96503952DD}" presName="composite" presStyleCnt="0">
        <dgm:presLayoutVars>
          <dgm:chMax val="1"/>
          <dgm:dir/>
          <dgm:resizeHandles val="exact"/>
        </dgm:presLayoutVars>
      </dgm:prSet>
      <dgm:spPr/>
    </dgm:pt>
    <dgm:pt modelId="{F822300E-B559-460D-B530-6A9057D2D15D}" type="pres">
      <dgm:prSet presAssocID="{1DBAC8BC-A575-4AF5-850A-BD51AEEF37F0}" presName="roof" presStyleLbl="dkBgShp" presStyleIdx="0" presStyleCnt="2" custLinFactNeighborY="-2252"/>
      <dgm:spPr/>
    </dgm:pt>
    <dgm:pt modelId="{5B99C491-28D8-48D1-B6A6-EAB1E9078BC3}" type="pres">
      <dgm:prSet presAssocID="{1DBAC8BC-A575-4AF5-850A-BD51AEEF37F0}" presName="pillars" presStyleCnt="0"/>
      <dgm:spPr/>
    </dgm:pt>
    <dgm:pt modelId="{FF9D7C20-3C78-4B46-BA0C-D28E5DC10919}" type="pres">
      <dgm:prSet presAssocID="{1DBAC8BC-A575-4AF5-850A-BD51AEEF37F0}" presName="pillar1" presStyleLbl="node1" presStyleIdx="0" presStyleCnt="4">
        <dgm:presLayoutVars>
          <dgm:bulletEnabled val="1"/>
        </dgm:presLayoutVars>
      </dgm:prSet>
      <dgm:spPr/>
    </dgm:pt>
    <dgm:pt modelId="{97B9C2BD-4A16-47B2-80DF-994D6B6FC139}" type="pres">
      <dgm:prSet presAssocID="{A0B73C4F-6543-4B7A-8924-3AE9A27A7574}" presName="pillarX" presStyleLbl="node1" presStyleIdx="1" presStyleCnt="4">
        <dgm:presLayoutVars>
          <dgm:bulletEnabled val="1"/>
        </dgm:presLayoutVars>
      </dgm:prSet>
      <dgm:spPr/>
    </dgm:pt>
    <dgm:pt modelId="{B0755021-7B6C-4A00-A7FD-2427EA8E007C}" type="pres">
      <dgm:prSet presAssocID="{654E1233-1013-4073-8E27-38734B520909}" presName="pillarX" presStyleLbl="node1" presStyleIdx="2" presStyleCnt="4">
        <dgm:presLayoutVars>
          <dgm:bulletEnabled val="1"/>
        </dgm:presLayoutVars>
      </dgm:prSet>
      <dgm:spPr/>
    </dgm:pt>
    <dgm:pt modelId="{D0136896-ECE1-4F54-BE62-023A4899DE08}" type="pres">
      <dgm:prSet presAssocID="{FE4F9F28-90C3-4AAD-B3F4-EE86EE3BAC2A}" presName="pillarX" presStyleLbl="node1" presStyleIdx="3" presStyleCnt="4">
        <dgm:presLayoutVars>
          <dgm:bulletEnabled val="1"/>
        </dgm:presLayoutVars>
      </dgm:prSet>
      <dgm:spPr/>
    </dgm:pt>
    <dgm:pt modelId="{375BECA1-808C-4B03-8CA0-3DC66B65D05B}" type="pres">
      <dgm:prSet presAssocID="{1DBAC8BC-A575-4AF5-850A-BD51AEEF37F0}" presName="base" presStyleLbl="dkBgShp" presStyleIdx="1" presStyleCnt="2" custLinFactNeighborY="-13995"/>
      <dgm:spPr/>
    </dgm:pt>
  </dgm:ptLst>
  <dgm:cxnLst>
    <dgm:cxn modelId="{80E41713-6DAE-44E5-8521-5401C0E08460}" type="presOf" srcId="{6399BB69-EFC2-4680-8B1A-DF76B4071218}" destId="{FF9D7C20-3C78-4B46-BA0C-D28E5DC10919}" srcOrd="0" destOrd="0" presId="urn:microsoft.com/office/officeart/2005/8/layout/hList3"/>
    <dgm:cxn modelId="{273FED3F-0459-457A-9545-5E028207663B}" type="presOf" srcId="{FE4F9F28-90C3-4AAD-B3F4-EE86EE3BAC2A}" destId="{D0136896-ECE1-4F54-BE62-023A4899DE08}" srcOrd="0" destOrd="0" presId="urn:microsoft.com/office/officeart/2005/8/layout/hList3"/>
    <dgm:cxn modelId="{DD140165-426D-44A0-BEA5-E0B1561F239E}" srcId="{1DBAC8BC-A575-4AF5-850A-BD51AEEF37F0}" destId="{6399BB69-EFC2-4680-8B1A-DF76B4071218}" srcOrd="0" destOrd="0" parTransId="{1D6E1F66-BB7F-4741-B15B-B6E60AAFC1DD}" sibTransId="{8DC5FAF3-7CED-480F-86BF-3AE1BFDE731D}"/>
    <dgm:cxn modelId="{21DBFD45-95E1-4EEB-B55E-4627BDE36E35}" type="presOf" srcId="{C06B3998-9D20-47F6-83C0-ED96503952DD}" destId="{07C4F2E6-03C2-489E-83E8-0389F0D0577E}" srcOrd="0" destOrd="0" presId="urn:microsoft.com/office/officeart/2005/8/layout/hList3"/>
    <dgm:cxn modelId="{A500BE80-7665-4895-8B85-B13AA5DA0F1E}" type="presOf" srcId="{654E1233-1013-4073-8E27-38734B520909}" destId="{B0755021-7B6C-4A00-A7FD-2427EA8E007C}" srcOrd="0" destOrd="0" presId="urn:microsoft.com/office/officeart/2005/8/layout/hList3"/>
    <dgm:cxn modelId="{D9C5A482-F1D2-4CD9-89E1-893A571D0AD0}" srcId="{C06B3998-9D20-47F6-83C0-ED96503952DD}" destId="{1DBAC8BC-A575-4AF5-850A-BD51AEEF37F0}" srcOrd="0" destOrd="0" parTransId="{8682CCE0-9DE2-43A0-B32E-9CDC6F38B766}" sibTransId="{C1B70586-2DD1-4EC5-B20E-886411ED52A3}"/>
    <dgm:cxn modelId="{FA814792-5F35-464F-8871-A27398B2EECD}" srcId="{1DBAC8BC-A575-4AF5-850A-BD51AEEF37F0}" destId="{A0B73C4F-6543-4B7A-8924-3AE9A27A7574}" srcOrd="1" destOrd="0" parTransId="{28FF49EE-FA8B-4850-928B-07051B4E9950}" sibTransId="{96804294-E21A-4224-88AE-98E257EFA83F}"/>
    <dgm:cxn modelId="{7CD60F93-430A-469A-8947-9520B873FEC6}" type="presOf" srcId="{A0B73C4F-6543-4B7A-8924-3AE9A27A7574}" destId="{97B9C2BD-4A16-47B2-80DF-994D6B6FC139}" srcOrd="0" destOrd="0" presId="urn:microsoft.com/office/officeart/2005/8/layout/hList3"/>
    <dgm:cxn modelId="{C73B63BB-E813-4C73-B533-3E0F05B91844}" srcId="{1DBAC8BC-A575-4AF5-850A-BD51AEEF37F0}" destId="{654E1233-1013-4073-8E27-38734B520909}" srcOrd="2" destOrd="0" parTransId="{2530F7EE-4CB7-475D-9364-98F7854E9B4A}" sibTransId="{3F962FB8-AADE-4BCB-A273-DF50C1BFB2D5}"/>
    <dgm:cxn modelId="{91EA0AC0-C502-4E3E-9903-CDD97486E56E}" type="presOf" srcId="{1DBAC8BC-A575-4AF5-850A-BD51AEEF37F0}" destId="{F822300E-B559-460D-B530-6A9057D2D15D}" srcOrd="0" destOrd="0" presId="urn:microsoft.com/office/officeart/2005/8/layout/hList3"/>
    <dgm:cxn modelId="{75D281F0-373B-4979-A374-8E7DF6CB7969}" srcId="{1DBAC8BC-A575-4AF5-850A-BD51AEEF37F0}" destId="{FE4F9F28-90C3-4AAD-B3F4-EE86EE3BAC2A}" srcOrd="3" destOrd="0" parTransId="{C1C2F9B6-173F-4757-8EFB-18A39CE5D2D0}" sibTransId="{1838BFF8-E864-42EF-BED5-F5C1F4A2A94F}"/>
    <dgm:cxn modelId="{22497E95-F3CB-498B-9E35-F8A0B27E9831}" type="presParOf" srcId="{07C4F2E6-03C2-489E-83E8-0389F0D0577E}" destId="{F822300E-B559-460D-B530-6A9057D2D15D}" srcOrd="0" destOrd="0" presId="urn:microsoft.com/office/officeart/2005/8/layout/hList3"/>
    <dgm:cxn modelId="{48736EF8-8832-4BCF-B942-1CB621F3254E}" type="presParOf" srcId="{07C4F2E6-03C2-489E-83E8-0389F0D0577E}" destId="{5B99C491-28D8-48D1-B6A6-EAB1E9078BC3}" srcOrd="1" destOrd="0" presId="urn:microsoft.com/office/officeart/2005/8/layout/hList3"/>
    <dgm:cxn modelId="{21C2A434-45AC-467F-896A-DC0CB1298CB7}" type="presParOf" srcId="{5B99C491-28D8-48D1-B6A6-EAB1E9078BC3}" destId="{FF9D7C20-3C78-4B46-BA0C-D28E5DC10919}" srcOrd="0" destOrd="0" presId="urn:microsoft.com/office/officeart/2005/8/layout/hList3"/>
    <dgm:cxn modelId="{600CEE74-4878-433C-BEE2-98487C2C5217}" type="presParOf" srcId="{5B99C491-28D8-48D1-B6A6-EAB1E9078BC3}" destId="{97B9C2BD-4A16-47B2-80DF-994D6B6FC139}" srcOrd="1" destOrd="0" presId="urn:microsoft.com/office/officeart/2005/8/layout/hList3"/>
    <dgm:cxn modelId="{B9F7B944-E9A1-4B55-B7DF-4A7FCB731687}" type="presParOf" srcId="{5B99C491-28D8-48D1-B6A6-EAB1E9078BC3}" destId="{B0755021-7B6C-4A00-A7FD-2427EA8E007C}" srcOrd="2" destOrd="0" presId="urn:microsoft.com/office/officeart/2005/8/layout/hList3"/>
    <dgm:cxn modelId="{73313C24-7BF8-43B2-80D0-7E8A99A5C614}" type="presParOf" srcId="{5B99C491-28D8-48D1-B6A6-EAB1E9078BC3}" destId="{D0136896-ECE1-4F54-BE62-023A4899DE08}" srcOrd="3" destOrd="0" presId="urn:microsoft.com/office/officeart/2005/8/layout/hList3"/>
    <dgm:cxn modelId="{92E4137E-3705-409D-8E59-8D0CA0C33530}" type="presParOf" srcId="{07C4F2E6-03C2-489E-83E8-0389F0D0577E}" destId="{375BECA1-808C-4B03-8CA0-3DC66B65D05B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B3998-9D20-47F6-83C0-ED96503952DD}" type="doc">
      <dgm:prSet loTypeId="urn:microsoft.com/office/officeart/2005/8/layout/hList3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1DBAC8BC-A575-4AF5-850A-BD51AEEF37F0}">
      <dgm:prSet phldrT="[Texto]" custT="1"/>
      <dgm:spPr>
        <a:solidFill>
          <a:srgbClr val="46CE97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Acciones colectivas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2CCE0-9DE2-43A0-B32E-9CDC6F38B766}" type="parTrans" cxnId="{D9C5A482-F1D2-4CD9-89E1-893A571D0AD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70586-2DD1-4EC5-B20E-886411ED52A3}" type="sibTrans" cxnId="{D9C5A482-F1D2-4CD9-89E1-893A571D0AD0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99BB69-EFC2-4680-8B1A-DF76B4071218}">
      <dgm:prSet custT="1"/>
      <dgm:spPr>
        <a:solidFill>
          <a:srgbClr val="34C289">
            <a:alpha val="76471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Reportar en los formatos y estructuras establecidas, de acuerdo con las definiciones del caso identificado.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D6E1F66-BB7F-4741-B15B-B6E60AAFC1DD}" type="parTrans" cxnId="{DD140165-426D-44A0-BEA5-E0B1561F239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5FAF3-7CED-480F-86BF-3AE1BFDE731D}" type="sibTrans" cxnId="{DD140165-426D-44A0-BEA5-E0B1561F239E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B73C4F-6543-4B7A-8924-3AE9A27A7574}">
      <dgm:prSet custT="1"/>
      <dgm:spPr>
        <a:solidFill>
          <a:srgbClr val="40CC93">
            <a:alpha val="69804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entidad municipal deberá iniciar investigación de campo dentro de las 24 horas siguientes a la notificación.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8FF49EE-FA8B-4850-928B-07051B4E9950}" type="parTrans" cxnId="{FA814792-5F35-464F-8871-A27398B2EEC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04294-E21A-4224-88AE-98E257EFA83F}" type="sibTrans" cxnId="{FA814792-5F35-464F-8871-A27398B2EEC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E1233-1013-4073-8E27-38734B520909}">
      <dgm:prSet custT="1"/>
      <dgm:spPr>
        <a:solidFill>
          <a:srgbClr val="92E2C2">
            <a:alpha val="62745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Realizar educación, información y comunicación a la comunidad para la identificación de las fuentes de exposición, grupos de riesgo, cuadro clínico y consulta médica oportuna.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530F7EE-4CB7-475D-9364-98F7854E9B4A}" type="parTrans" cxnId="{C73B63BB-E813-4C73-B533-3E0F05B9184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962FB8-AADE-4BCB-A273-DF50C1BFB2D5}" type="sibTrans" cxnId="{C73B63BB-E813-4C73-B533-3E0F05B91844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4F9F28-90C3-4AAD-B3F4-EE86EE3BAC2A}">
      <dgm:prSet custT="1"/>
      <dgm:spPr>
        <a:solidFill>
          <a:srgbClr val="B6ECD6">
            <a:alpha val="50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UNM configurará los brotes. Sino tiene la capacidad para atenderlo, debe solicitar apoyo de manera inmediata al ámbito departamental o distrital y si es necesario nacional.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1C2F9B6-173F-4757-8EFB-18A39CE5D2D0}" type="parTrans" cxnId="{75D281F0-373B-4979-A374-8E7DF6CB796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8BFF8-E864-42EF-BED5-F5C1F4A2A94F}" type="sibTrans" cxnId="{75D281F0-373B-4979-A374-8E7DF6CB7969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04110-6C2C-4C03-8DEF-0C7317652B3D}">
      <dgm:prSet custT="1"/>
      <dgm:spPr>
        <a:solidFill>
          <a:srgbClr val="5BD3A2">
            <a:alpha val="89804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Identificar las falencias en el manejo institucional de los casos y la vigilancia epidemiológica de la intoxicación.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0BAAD96-915B-408C-BFF9-CD43F5E52424}" type="parTrans" cxnId="{0BFCAF9D-8499-43A7-9974-ED9A4BD22D0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0F0648-4923-4756-8C6E-532C411C41FE}" type="sibTrans" cxnId="{0BFCAF9D-8499-43A7-9974-ED9A4BD22D02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C31E01-8CCB-4C09-91CB-815F1E662B77}">
      <dgm:prSet custT="1"/>
      <dgm:spPr>
        <a:solidFill>
          <a:srgbClr val="2BA171">
            <a:alpha val="82745"/>
          </a:srgbClr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Realizar investigación de campo al 100% de los brotes de acuerdo a los lineamientos establecidos para el evento.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82C08-523E-4B3E-8B15-78E772F4F76A}" type="parTrans" cxnId="{A19E6606-D8D1-44A2-A020-B1C2ECABD85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DD7876-93DD-489A-8CED-C8DE39C0A380}" type="sibTrans" cxnId="{A19E6606-D8D1-44A2-A020-B1C2ECABD857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63E1B-6072-45E4-B968-F69569582516}">
      <dgm:prSet custT="1"/>
      <dgm:spPr>
        <a:solidFill>
          <a:srgbClr val="B6ECD6">
            <a:alpha val="56471"/>
          </a:srgbClr>
        </a:solidFill>
        <a:ln>
          <a:solidFill>
            <a:schemeClr val="bg1"/>
          </a:solidFill>
        </a:ln>
      </dgm:spPr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 envío del informe final debe realizarse dentro de las cuatro semanas siguientes a la investigación del brote con anexos correspondientes.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E71364-AE5F-42B3-BF41-A0EBFDC44B3B}" type="parTrans" cxnId="{EAC35BB4-5B26-4CD3-85AA-F667E6B3E67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F9E14-728D-4CA8-9134-DBEF2DB3FCD1}" type="sibTrans" cxnId="{EAC35BB4-5B26-4CD3-85AA-F667E6B3E67D}">
      <dgm:prSet/>
      <dgm:spPr/>
      <dgm:t>
        <a:bodyPr/>
        <a:lstStyle/>
        <a:p>
          <a:endParaRPr lang="en-US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C4F2E6-03C2-489E-83E8-0389F0D0577E}" type="pres">
      <dgm:prSet presAssocID="{C06B3998-9D20-47F6-83C0-ED96503952DD}" presName="composite" presStyleCnt="0">
        <dgm:presLayoutVars>
          <dgm:chMax val="1"/>
          <dgm:dir/>
          <dgm:resizeHandles val="exact"/>
        </dgm:presLayoutVars>
      </dgm:prSet>
      <dgm:spPr/>
    </dgm:pt>
    <dgm:pt modelId="{F822300E-B559-460D-B530-6A9057D2D15D}" type="pres">
      <dgm:prSet presAssocID="{1DBAC8BC-A575-4AF5-850A-BD51AEEF37F0}" presName="roof" presStyleLbl="dkBgShp" presStyleIdx="0" presStyleCnt="2" custLinFactNeighborX="758" custLinFactNeighborY="-22088"/>
      <dgm:spPr/>
    </dgm:pt>
    <dgm:pt modelId="{5B99C491-28D8-48D1-B6A6-EAB1E9078BC3}" type="pres">
      <dgm:prSet presAssocID="{1DBAC8BC-A575-4AF5-850A-BD51AEEF37F0}" presName="pillars" presStyleCnt="0"/>
      <dgm:spPr/>
    </dgm:pt>
    <dgm:pt modelId="{FF9D7C20-3C78-4B46-BA0C-D28E5DC10919}" type="pres">
      <dgm:prSet presAssocID="{1DBAC8BC-A575-4AF5-850A-BD51AEEF37F0}" presName="pillar1" presStyleLbl="node1" presStyleIdx="0" presStyleCnt="7" custLinFactX="103429" custLinFactNeighborX="200000" custLinFactNeighborY="-33">
        <dgm:presLayoutVars>
          <dgm:bulletEnabled val="1"/>
        </dgm:presLayoutVars>
      </dgm:prSet>
      <dgm:spPr/>
    </dgm:pt>
    <dgm:pt modelId="{2011DFBE-0C78-427D-BFCC-6F0BC8A89358}" type="pres">
      <dgm:prSet presAssocID="{03C31E01-8CCB-4C09-91CB-815F1E662B77}" presName="pillarX" presStyleLbl="node1" presStyleIdx="1" presStyleCnt="7" custLinFactNeighborX="-99065" custLinFactNeighborY="26">
        <dgm:presLayoutVars>
          <dgm:bulletEnabled val="1"/>
        </dgm:presLayoutVars>
      </dgm:prSet>
      <dgm:spPr/>
    </dgm:pt>
    <dgm:pt modelId="{A971DF1A-89D5-4552-A112-28E787855282}" type="pres">
      <dgm:prSet presAssocID="{6399BB69-EFC2-4680-8B1A-DF76B4071218}" presName="pillarX" presStyleLbl="node1" presStyleIdx="2" presStyleCnt="7" custLinFactNeighborX="-98047">
        <dgm:presLayoutVars>
          <dgm:bulletEnabled val="1"/>
        </dgm:presLayoutVars>
      </dgm:prSet>
      <dgm:spPr/>
    </dgm:pt>
    <dgm:pt modelId="{97B9C2BD-4A16-47B2-80DF-994D6B6FC139}" type="pres">
      <dgm:prSet presAssocID="{A0B73C4F-6543-4B7A-8924-3AE9A27A7574}" presName="pillarX" presStyleLbl="node1" presStyleIdx="3" presStyleCnt="7" custLinFactNeighborX="-97044" custLinFactNeighborY="-75">
        <dgm:presLayoutVars>
          <dgm:bulletEnabled val="1"/>
        </dgm:presLayoutVars>
      </dgm:prSet>
      <dgm:spPr/>
    </dgm:pt>
    <dgm:pt modelId="{B0755021-7B6C-4A00-A7FD-2427EA8E007C}" type="pres">
      <dgm:prSet presAssocID="{654E1233-1013-4073-8E27-38734B520909}" presName="pillarX" presStyleLbl="node1" presStyleIdx="4" presStyleCnt="7">
        <dgm:presLayoutVars>
          <dgm:bulletEnabled val="1"/>
        </dgm:presLayoutVars>
      </dgm:prSet>
      <dgm:spPr/>
    </dgm:pt>
    <dgm:pt modelId="{CD37D232-5F9F-41F0-8595-61EC57D0FEC6}" type="pres">
      <dgm:prSet presAssocID="{61063E1B-6072-45E4-B968-F69569582516}" presName="pillarX" presStyleLbl="node1" presStyleIdx="5" presStyleCnt="7">
        <dgm:presLayoutVars>
          <dgm:bulletEnabled val="1"/>
        </dgm:presLayoutVars>
      </dgm:prSet>
      <dgm:spPr/>
    </dgm:pt>
    <dgm:pt modelId="{D0136896-ECE1-4F54-BE62-023A4899DE08}" type="pres">
      <dgm:prSet presAssocID="{FE4F9F28-90C3-4AAD-B3F4-EE86EE3BAC2A}" presName="pillarX" presStyleLbl="node1" presStyleIdx="6" presStyleCnt="7">
        <dgm:presLayoutVars>
          <dgm:bulletEnabled val="1"/>
        </dgm:presLayoutVars>
      </dgm:prSet>
      <dgm:spPr/>
    </dgm:pt>
    <dgm:pt modelId="{375BECA1-808C-4B03-8CA0-3DC66B65D05B}" type="pres">
      <dgm:prSet presAssocID="{1DBAC8BC-A575-4AF5-850A-BD51AEEF37F0}" presName="base" presStyleLbl="dkBgShp" presStyleIdx="1" presStyleCnt="2"/>
      <dgm:spPr>
        <a:solidFill>
          <a:srgbClr val="46CE97"/>
        </a:solidFill>
        <a:ln>
          <a:solidFill>
            <a:schemeClr val="bg1"/>
          </a:solidFill>
        </a:ln>
      </dgm:spPr>
    </dgm:pt>
  </dgm:ptLst>
  <dgm:cxnLst>
    <dgm:cxn modelId="{A19E6606-D8D1-44A2-A020-B1C2ECABD857}" srcId="{1DBAC8BC-A575-4AF5-850A-BD51AEEF37F0}" destId="{03C31E01-8CCB-4C09-91CB-815F1E662B77}" srcOrd="1" destOrd="0" parTransId="{97682C08-523E-4B3E-8B15-78E772F4F76A}" sibTransId="{FADD7876-93DD-489A-8CED-C8DE39C0A380}"/>
    <dgm:cxn modelId="{F184233E-0896-4306-8980-70E0FBAF9514}" type="presOf" srcId="{03C31E01-8CCB-4C09-91CB-815F1E662B77}" destId="{2011DFBE-0C78-427D-BFCC-6F0BC8A89358}" srcOrd="0" destOrd="0" presId="urn:microsoft.com/office/officeart/2005/8/layout/hList3"/>
    <dgm:cxn modelId="{273FED3F-0459-457A-9545-5E028207663B}" type="presOf" srcId="{FE4F9F28-90C3-4AAD-B3F4-EE86EE3BAC2A}" destId="{D0136896-ECE1-4F54-BE62-023A4899DE08}" srcOrd="0" destOrd="0" presId="urn:microsoft.com/office/officeart/2005/8/layout/hList3"/>
    <dgm:cxn modelId="{DD140165-426D-44A0-BEA5-E0B1561F239E}" srcId="{1DBAC8BC-A575-4AF5-850A-BD51AEEF37F0}" destId="{6399BB69-EFC2-4680-8B1A-DF76B4071218}" srcOrd="2" destOrd="0" parTransId="{1D6E1F66-BB7F-4741-B15B-B6E60AAFC1DD}" sibTransId="{8DC5FAF3-7CED-480F-86BF-3AE1BFDE731D}"/>
    <dgm:cxn modelId="{21DBFD45-95E1-4EEB-B55E-4627BDE36E35}" type="presOf" srcId="{C06B3998-9D20-47F6-83C0-ED96503952DD}" destId="{07C4F2E6-03C2-489E-83E8-0389F0D0577E}" srcOrd="0" destOrd="0" presId="urn:microsoft.com/office/officeart/2005/8/layout/hList3"/>
    <dgm:cxn modelId="{ED05D26A-FDB5-478C-A2AA-DEBE0FCE6123}" type="presOf" srcId="{6399BB69-EFC2-4680-8B1A-DF76B4071218}" destId="{A971DF1A-89D5-4552-A112-28E787855282}" srcOrd="0" destOrd="0" presId="urn:microsoft.com/office/officeart/2005/8/layout/hList3"/>
    <dgm:cxn modelId="{A500BE80-7665-4895-8B85-B13AA5DA0F1E}" type="presOf" srcId="{654E1233-1013-4073-8E27-38734B520909}" destId="{B0755021-7B6C-4A00-A7FD-2427EA8E007C}" srcOrd="0" destOrd="0" presId="urn:microsoft.com/office/officeart/2005/8/layout/hList3"/>
    <dgm:cxn modelId="{D9C5A482-F1D2-4CD9-89E1-893A571D0AD0}" srcId="{C06B3998-9D20-47F6-83C0-ED96503952DD}" destId="{1DBAC8BC-A575-4AF5-850A-BD51AEEF37F0}" srcOrd="0" destOrd="0" parTransId="{8682CCE0-9DE2-43A0-B32E-9CDC6F38B766}" sibTransId="{C1B70586-2DD1-4EC5-B20E-886411ED52A3}"/>
    <dgm:cxn modelId="{FA814792-5F35-464F-8871-A27398B2EECD}" srcId="{1DBAC8BC-A575-4AF5-850A-BD51AEEF37F0}" destId="{A0B73C4F-6543-4B7A-8924-3AE9A27A7574}" srcOrd="3" destOrd="0" parTransId="{28FF49EE-FA8B-4850-928B-07051B4E9950}" sibTransId="{96804294-E21A-4224-88AE-98E257EFA83F}"/>
    <dgm:cxn modelId="{7CD60F93-430A-469A-8947-9520B873FEC6}" type="presOf" srcId="{A0B73C4F-6543-4B7A-8924-3AE9A27A7574}" destId="{97B9C2BD-4A16-47B2-80DF-994D6B6FC139}" srcOrd="0" destOrd="0" presId="urn:microsoft.com/office/officeart/2005/8/layout/hList3"/>
    <dgm:cxn modelId="{0BFCAF9D-8499-43A7-9974-ED9A4BD22D02}" srcId="{1DBAC8BC-A575-4AF5-850A-BD51AEEF37F0}" destId="{1D204110-6C2C-4C03-8DEF-0C7317652B3D}" srcOrd="0" destOrd="0" parTransId="{40BAAD96-915B-408C-BFF9-CD43F5E52424}" sibTransId="{630F0648-4923-4756-8C6E-532C411C41FE}"/>
    <dgm:cxn modelId="{EAC35BB4-5B26-4CD3-85AA-F667E6B3E67D}" srcId="{1DBAC8BC-A575-4AF5-850A-BD51AEEF37F0}" destId="{61063E1B-6072-45E4-B968-F69569582516}" srcOrd="5" destOrd="0" parTransId="{E1E71364-AE5F-42B3-BF41-A0EBFDC44B3B}" sibTransId="{0CFF9E14-728D-4CA8-9134-DBEF2DB3FCD1}"/>
    <dgm:cxn modelId="{C73B63BB-E813-4C73-B533-3E0F05B91844}" srcId="{1DBAC8BC-A575-4AF5-850A-BD51AEEF37F0}" destId="{654E1233-1013-4073-8E27-38734B520909}" srcOrd="4" destOrd="0" parTransId="{2530F7EE-4CB7-475D-9364-98F7854E9B4A}" sibTransId="{3F962FB8-AADE-4BCB-A273-DF50C1BFB2D5}"/>
    <dgm:cxn modelId="{91EA0AC0-C502-4E3E-9903-CDD97486E56E}" type="presOf" srcId="{1DBAC8BC-A575-4AF5-850A-BD51AEEF37F0}" destId="{F822300E-B559-460D-B530-6A9057D2D15D}" srcOrd="0" destOrd="0" presId="urn:microsoft.com/office/officeart/2005/8/layout/hList3"/>
    <dgm:cxn modelId="{787238C6-186C-4264-9C0C-DE12A0579029}" type="presOf" srcId="{1D204110-6C2C-4C03-8DEF-0C7317652B3D}" destId="{FF9D7C20-3C78-4B46-BA0C-D28E5DC10919}" srcOrd="0" destOrd="0" presId="urn:microsoft.com/office/officeart/2005/8/layout/hList3"/>
    <dgm:cxn modelId="{D4692AE2-74C8-4C59-9ACE-DE24F1031DD2}" type="presOf" srcId="{61063E1B-6072-45E4-B968-F69569582516}" destId="{CD37D232-5F9F-41F0-8595-61EC57D0FEC6}" srcOrd="0" destOrd="0" presId="urn:microsoft.com/office/officeart/2005/8/layout/hList3"/>
    <dgm:cxn modelId="{75D281F0-373B-4979-A374-8E7DF6CB7969}" srcId="{1DBAC8BC-A575-4AF5-850A-BD51AEEF37F0}" destId="{FE4F9F28-90C3-4AAD-B3F4-EE86EE3BAC2A}" srcOrd="6" destOrd="0" parTransId="{C1C2F9B6-173F-4757-8EFB-18A39CE5D2D0}" sibTransId="{1838BFF8-E864-42EF-BED5-F5C1F4A2A94F}"/>
    <dgm:cxn modelId="{22497E95-F3CB-498B-9E35-F8A0B27E9831}" type="presParOf" srcId="{07C4F2E6-03C2-489E-83E8-0389F0D0577E}" destId="{F822300E-B559-460D-B530-6A9057D2D15D}" srcOrd="0" destOrd="0" presId="urn:microsoft.com/office/officeart/2005/8/layout/hList3"/>
    <dgm:cxn modelId="{48736EF8-8832-4BCF-B942-1CB621F3254E}" type="presParOf" srcId="{07C4F2E6-03C2-489E-83E8-0389F0D0577E}" destId="{5B99C491-28D8-48D1-B6A6-EAB1E9078BC3}" srcOrd="1" destOrd="0" presId="urn:microsoft.com/office/officeart/2005/8/layout/hList3"/>
    <dgm:cxn modelId="{21C2A434-45AC-467F-896A-DC0CB1298CB7}" type="presParOf" srcId="{5B99C491-28D8-48D1-B6A6-EAB1E9078BC3}" destId="{FF9D7C20-3C78-4B46-BA0C-D28E5DC10919}" srcOrd="0" destOrd="0" presId="urn:microsoft.com/office/officeart/2005/8/layout/hList3"/>
    <dgm:cxn modelId="{2614B72C-BC3B-49DA-AA2C-37DA3E358D4C}" type="presParOf" srcId="{5B99C491-28D8-48D1-B6A6-EAB1E9078BC3}" destId="{2011DFBE-0C78-427D-BFCC-6F0BC8A89358}" srcOrd="1" destOrd="0" presId="urn:microsoft.com/office/officeart/2005/8/layout/hList3"/>
    <dgm:cxn modelId="{79ADD19D-E381-418C-A71D-E89E985D841A}" type="presParOf" srcId="{5B99C491-28D8-48D1-B6A6-EAB1E9078BC3}" destId="{A971DF1A-89D5-4552-A112-28E787855282}" srcOrd="2" destOrd="0" presId="urn:microsoft.com/office/officeart/2005/8/layout/hList3"/>
    <dgm:cxn modelId="{600CEE74-4878-433C-BEE2-98487C2C5217}" type="presParOf" srcId="{5B99C491-28D8-48D1-B6A6-EAB1E9078BC3}" destId="{97B9C2BD-4A16-47B2-80DF-994D6B6FC139}" srcOrd="3" destOrd="0" presId="urn:microsoft.com/office/officeart/2005/8/layout/hList3"/>
    <dgm:cxn modelId="{B9F7B944-E9A1-4B55-B7DF-4A7FCB731687}" type="presParOf" srcId="{5B99C491-28D8-48D1-B6A6-EAB1E9078BC3}" destId="{B0755021-7B6C-4A00-A7FD-2427EA8E007C}" srcOrd="4" destOrd="0" presId="urn:microsoft.com/office/officeart/2005/8/layout/hList3"/>
    <dgm:cxn modelId="{83958268-A683-4A02-A825-F99FB85D94AE}" type="presParOf" srcId="{5B99C491-28D8-48D1-B6A6-EAB1E9078BC3}" destId="{CD37D232-5F9F-41F0-8595-61EC57D0FEC6}" srcOrd="5" destOrd="0" presId="urn:microsoft.com/office/officeart/2005/8/layout/hList3"/>
    <dgm:cxn modelId="{73313C24-7BF8-43B2-80D0-7E8A99A5C614}" type="presParOf" srcId="{5B99C491-28D8-48D1-B6A6-EAB1E9078BC3}" destId="{D0136896-ECE1-4F54-BE62-023A4899DE08}" srcOrd="6" destOrd="0" presId="urn:microsoft.com/office/officeart/2005/8/layout/hList3"/>
    <dgm:cxn modelId="{92E4137E-3705-409D-8E59-8D0CA0C33530}" type="presParOf" srcId="{07C4F2E6-03C2-489E-83E8-0389F0D0577E}" destId="{375BECA1-808C-4B03-8CA0-3DC66B65D05B}" srcOrd="2" destOrd="0" presId="urn:microsoft.com/office/officeart/2005/8/layout/hList3"/>
  </dgm:cxnLst>
  <dgm:bg>
    <a:solidFill>
      <a:srgbClr val="28E398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B3998-9D20-47F6-83C0-ED96503952DD}" type="doc">
      <dgm:prSet loTypeId="urn:microsoft.com/office/officeart/2005/8/layout/hList3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1DBAC8BC-A575-4AF5-850A-BD51AEEF37F0}">
      <dgm:prSet phldrT="[Texto]" custT="1"/>
      <dgm:spPr/>
      <dgm:t>
        <a:bodyPr/>
        <a:lstStyle/>
        <a:p>
          <a:r>
            <a:rPr lang="es-ES" sz="24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Acciones de laboratorio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82CCE0-9DE2-43A0-B32E-9CDC6F38B766}" type="parTrans" cxnId="{D9C5A482-F1D2-4CD9-89E1-893A571D0AD0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70586-2DD1-4EC5-B20E-886411ED52A3}" type="sibTrans" cxnId="{D9C5A482-F1D2-4CD9-89E1-893A571D0AD0}">
      <dgm:prSet/>
      <dgm:spPr/>
      <dgm:t>
        <a:bodyPr/>
        <a:lstStyle/>
        <a:p>
          <a:endParaRPr lang="en-US" sz="15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204110-6C2C-4C03-8DEF-0C7317652B3D}">
      <dgm:prSet custT="1"/>
      <dgm:spPr/>
      <dgm:t>
        <a:bodyPr/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estudio por laboratorio de todos los casos notificados, para los cuales haya capacidad diagnóstica en la red de laboratorios de toxicología.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 muestras deben ser enviadas a los laboratorios que tengan implementado el método para el análisis de sustancias químicas en sangre.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0BAAD96-915B-408C-BFF9-CD43F5E52424}" type="parTrans" cxnId="{0BFCAF9D-8499-43A7-9974-ED9A4BD22D02}">
      <dgm:prSet/>
      <dgm:spPr/>
      <dgm:t>
        <a:bodyPr/>
        <a:lstStyle/>
        <a:p>
          <a:endParaRPr lang="en-US"/>
        </a:p>
      </dgm:t>
    </dgm:pt>
    <dgm:pt modelId="{630F0648-4923-4756-8C6E-532C411C41FE}" type="sibTrans" cxnId="{0BFCAF9D-8499-43A7-9974-ED9A4BD22D02}">
      <dgm:prSet/>
      <dgm:spPr/>
      <dgm:t>
        <a:bodyPr/>
        <a:lstStyle/>
        <a:p>
          <a:endParaRPr lang="en-US"/>
        </a:p>
      </dgm:t>
    </dgm:pt>
    <dgm:pt modelId="{219BFB0E-92EC-4A5C-88AF-5C56734CAA75}">
      <dgm:prSet/>
      <dgm:spPr/>
      <dgm:t>
        <a:bodyPr/>
        <a:lstStyle/>
        <a:p>
          <a:endParaRPr lang="en-US"/>
        </a:p>
      </dgm:t>
    </dgm:pt>
    <dgm:pt modelId="{033FDE19-A1C7-4CE6-B0F0-4ECA6D5F0FE3}" type="parTrans" cxnId="{C4870D27-4437-431A-BAA5-7303B0FB9EF4}">
      <dgm:prSet/>
      <dgm:spPr/>
      <dgm:t>
        <a:bodyPr/>
        <a:lstStyle/>
        <a:p>
          <a:endParaRPr lang="en-US"/>
        </a:p>
      </dgm:t>
    </dgm:pt>
    <dgm:pt modelId="{E4342744-21FF-4D00-BD87-2B279F97BDD6}" type="sibTrans" cxnId="{C4870D27-4437-431A-BAA5-7303B0FB9EF4}">
      <dgm:prSet/>
      <dgm:spPr/>
      <dgm:t>
        <a:bodyPr/>
        <a:lstStyle/>
        <a:p>
          <a:endParaRPr lang="en-US"/>
        </a:p>
      </dgm:t>
    </dgm:pt>
    <dgm:pt modelId="{D986DFF7-18CC-48AC-8402-D1D40A4C6F5E}">
      <dgm:prSet/>
      <dgm:spPr/>
      <dgm:t>
        <a:bodyPr/>
        <a:lstStyle/>
        <a:p>
          <a:endParaRPr lang="en-US"/>
        </a:p>
      </dgm:t>
    </dgm:pt>
    <dgm:pt modelId="{B5A5064F-E807-4D22-96CE-ACA0FC93D4DF}" type="parTrans" cxnId="{7DF07D2F-98DC-40ED-BA3A-63470F65D908}">
      <dgm:prSet/>
      <dgm:spPr/>
      <dgm:t>
        <a:bodyPr/>
        <a:lstStyle/>
        <a:p>
          <a:endParaRPr lang="en-US"/>
        </a:p>
      </dgm:t>
    </dgm:pt>
    <dgm:pt modelId="{3DE8A60B-CDF4-4917-968A-CA8598E01AD6}" type="sibTrans" cxnId="{7DF07D2F-98DC-40ED-BA3A-63470F65D908}">
      <dgm:prSet/>
      <dgm:spPr/>
      <dgm:t>
        <a:bodyPr/>
        <a:lstStyle/>
        <a:p>
          <a:endParaRPr lang="en-US"/>
        </a:p>
      </dgm:t>
    </dgm:pt>
    <dgm:pt modelId="{D61AE626-770E-46BB-BBF0-9FD9E5402CEA}">
      <dgm:prSet/>
      <dgm:spPr/>
      <dgm:t>
        <a:bodyPr/>
        <a:lstStyle/>
        <a:p>
          <a:endParaRPr lang="en-US"/>
        </a:p>
      </dgm:t>
    </dgm:pt>
    <dgm:pt modelId="{64F867B8-4677-488D-8C06-1C7D11BC3BD9}" type="parTrans" cxnId="{06E472DF-9540-46D9-BF02-58FBEDA4A913}">
      <dgm:prSet/>
      <dgm:spPr/>
      <dgm:t>
        <a:bodyPr/>
        <a:lstStyle/>
        <a:p>
          <a:endParaRPr lang="en-US"/>
        </a:p>
      </dgm:t>
    </dgm:pt>
    <dgm:pt modelId="{2DD918C2-D3B8-4935-BFAA-3EB57ADA5C00}" type="sibTrans" cxnId="{06E472DF-9540-46D9-BF02-58FBEDA4A913}">
      <dgm:prSet/>
      <dgm:spPr/>
      <dgm:t>
        <a:bodyPr/>
        <a:lstStyle/>
        <a:p>
          <a:endParaRPr lang="en-US"/>
        </a:p>
      </dgm:t>
    </dgm:pt>
    <dgm:pt modelId="{6487E0B8-C7EA-4C0F-9DF0-EA7B4188E6B7}">
      <dgm:prSet/>
      <dgm:spPr/>
      <dgm:t>
        <a:bodyPr/>
        <a:lstStyle/>
        <a:p>
          <a:endParaRPr lang="en-US"/>
        </a:p>
      </dgm:t>
    </dgm:pt>
    <dgm:pt modelId="{D98B0FA8-7969-4319-BBD3-73F992A5F7DD}" type="parTrans" cxnId="{B7C0E7C6-6085-4992-B56F-8FF61BC83A42}">
      <dgm:prSet/>
      <dgm:spPr/>
      <dgm:t>
        <a:bodyPr/>
        <a:lstStyle/>
        <a:p>
          <a:endParaRPr lang="en-US"/>
        </a:p>
      </dgm:t>
    </dgm:pt>
    <dgm:pt modelId="{5540A7B9-6409-4A4E-A82E-9071251091D1}" type="sibTrans" cxnId="{B7C0E7C6-6085-4992-B56F-8FF61BC83A42}">
      <dgm:prSet/>
      <dgm:spPr/>
      <dgm:t>
        <a:bodyPr/>
        <a:lstStyle/>
        <a:p>
          <a:endParaRPr lang="en-US"/>
        </a:p>
      </dgm:t>
    </dgm:pt>
    <dgm:pt modelId="{9777A4CA-A673-404A-BF16-34CF49B5245E}">
      <dgm:prSet/>
      <dgm:spPr/>
      <dgm:t>
        <a:bodyPr/>
        <a:lstStyle/>
        <a:p>
          <a:endParaRPr lang="en-US"/>
        </a:p>
      </dgm:t>
    </dgm:pt>
    <dgm:pt modelId="{FF7C42D0-FA0F-49EB-A025-179F2523AFFA}" type="parTrans" cxnId="{E38EB668-68DE-41DC-9EFC-37630D4B8080}">
      <dgm:prSet/>
      <dgm:spPr/>
      <dgm:t>
        <a:bodyPr/>
        <a:lstStyle/>
        <a:p>
          <a:endParaRPr lang="en-US"/>
        </a:p>
      </dgm:t>
    </dgm:pt>
    <dgm:pt modelId="{1F77B2FC-B31D-4E5A-A4BE-84610A88989A}" type="sibTrans" cxnId="{E38EB668-68DE-41DC-9EFC-37630D4B8080}">
      <dgm:prSet/>
      <dgm:spPr/>
      <dgm:t>
        <a:bodyPr/>
        <a:lstStyle/>
        <a:p>
          <a:endParaRPr lang="en-US"/>
        </a:p>
      </dgm:t>
    </dgm:pt>
    <dgm:pt modelId="{34D4C3BE-51C7-47AE-A362-FA4B57B5AF47}">
      <dgm:prSet/>
      <dgm:spPr/>
      <dgm:t>
        <a:bodyPr/>
        <a:lstStyle/>
        <a:p>
          <a:endParaRPr lang="en-US"/>
        </a:p>
      </dgm:t>
    </dgm:pt>
    <dgm:pt modelId="{BA200B3E-0A75-4096-82CA-5535AC7C5C89}" type="parTrans" cxnId="{4BB47204-C609-4D7C-A83E-14D01D5E875B}">
      <dgm:prSet/>
      <dgm:spPr/>
      <dgm:t>
        <a:bodyPr/>
        <a:lstStyle/>
        <a:p>
          <a:endParaRPr lang="en-US"/>
        </a:p>
      </dgm:t>
    </dgm:pt>
    <dgm:pt modelId="{B0F8CA7A-28BD-457F-A35D-2E4018FB45E5}" type="sibTrans" cxnId="{4BB47204-C609-4D7C-A83E-14D01D5E875B}">
      <dgm:prSet/>
      <dgm:spPr/>
      <dgm:t>
        <a:bodyPr/>
        <a:lstStyle/>
        <a:p>
          <a:endParaRPr lang="en-US"/>
        </a:p>
      </dgm:t>
    </dgm:pt>
    <dgm:pt modelId="{A7ED0876-1BDF-4668-8866-E1C29CEF1F7E}">
      <dgm:prSet/>
      <dgm:spPr/>
      <dgm:t>
        <a:bodyPr/>
        <a:lstStyle/>
        <a:p>
          <a:endParaRPr lang="en-US"/>
        </a:p>
      </dgm:t>
    </dgm:pt>
    <dgm:pt modelId="{E4190667-C56A-48BF-BB05-634794A1F08A}" type="parTrans" cxnId="{214D4CA4-F7E6-4E39-9D75-A987B84D5C19}">
      <dgm:prSet/>
      <dgm:spPr/>
      <dgm:t>
        <a:bodyPr/>
        <a:lstStyle/>
        <a:p>
          <a:endParaRPr lang="en-US"/>
        </a:p>
      </dgm:t>
    </dgm:pt>
    <dgm:pt modelId="{05FF8AAD-2849-460F-ABA5-6963AD478FED}" type="sibTrans" cxnId="{214D4CA4-F7E6-4E39-9D75-A987B84D5C19}">
      <dgm:prSet/>
      <dgm:spPr/>
      <dgm:t>
        <a:bodyPr/>
        <a:lstStyle/>
        <a:p>
          <a:endParaRPr lang="en-US"/>
        </a:p>
      </dgm:t>
    </dgm:pt>
    <dgm:pt modelId="{41FC9E56-6802-4FDC-B4DE-571462DC1453}">
      <dgm:prSet/>
      <dgm:spPr/>
      <dgm:t>
        <a:bodyPr/>
        <a:lstStyle/>
        <a:p>
          <a:endParaRPr lang="en-US"/>
        </a:p>
      </dgm:t>
    </dgm:pt>
    <dgm:pt modelId="{F7449E4D-7210-42BC-B67D-1481D48BF79C}" type="parTrans" cxnId="{1A9D9587-6EB6-4B4A-8A3A-8273B66BD012}">
      <dgm:prSet/>
      <dgm:spPr/>
      <dgm:t>
        <a:bodyPr/>
        <a:lstStyle/>
        <a:p>
          <a:endParaRPr lang="en-US"/>
        </a:p>
      </dgm:t>
    </dgm:pt>
    <dgm:pt modelId="{86820246-30D1-42E1-9C50-84A856C31DA9}" type="sibTrans" cxnId="{1A9D9587-6EB6-4B4A-8A3A-8273B66BD012}">
      <dgm:prSet/>
      <dgm:spPr/>
      <dgm:t>
        <a:bodyPr/>
        <a:lstStyle/>
        <a:p>
          <a:endParaRPr lang="en-US"/>
        </a:p>
      </dgm:t>
    </dgm:pt>
    <dgm:pt modelId="{8002A6D7-B717-47FB-8176-CADA1E607EC7}">
      <dgm:prSet/>
      <dgm:spPr/>
      <dgm:t>
        <a:bodyPr/>
        <a:lstStyle/>
        <a:p>
          <a:endParaRPr lang="en-US"/>
        </a:p>
      </dgm:t>
    </dgm:pt>
    <dgm:pt modelId="{9F8704DA-554D-4634-A0C7-4A882EF877AB}" type="parTrans" cxnId="{EB660E61-42E9-425B-9D48-2444B11D1348}">
      <dgm:prSet/>
      <dgm:spPr/>
      <dgm:t>
        <a:bodyPr/>
        <a:lstStyle/>
        <a:p>
          <a:endParaRPr lang="en-US"/>
        </a:p>
      </dgm:t>
    </dgm:pt>
    <dgm:pt modelId="{32B36CF4-2F39-47C1-A2FB-7CC42D0B96D5}" type="sibTrans" cxnId="{EB660E61-42E9-425B-9D48-2444B11D1348}">
      <dgm:prSet/>
      <dgm:spPr/>
      <dgm:t>
        <a:bodyPr/>
        <a:lstStyle/>
        <a:p>
          <a:endParaRPr lang="en-US"/>
        </a:p>
      </dgm:t>
    </dgm:pt>
    <dgm:pt modelId="{F67788A9-6442-4446-A3CE-88DC0D9EF454}">
      <dgm:prSet/>
      <dgm:spPr/>
      <dgm:t>
        <a:bodyPr/>
        <a:lstStyle/>
        <a:p>
          <a:endParaRPr lang="en-US"/>
        </a:p>
      </dgm:t>
    </dgm:pt>
    <dgm:pt modelId="{7D259285-1249-482C-BF77-A998C536AEF0}" type="parTrans" cxnId="{60BA9018-E30A-4EBE-9169-8EEEFB99695E}">
      <dgm:prSet/>
      <dgm:spPr/>
      <dgm:t>
        <a:bodyPr/>
        <a:lstStyle/>
        <a:p>
          <a:endParaRPr lang="en-US"/>
        </a:p>
      </dgm:t>
    </dgm:pt>
    <dgm:pt modelId="{6B499289-2848-4ADB-814B-75EC0D6DE250}" type="sibTrans" cxnId="{60BA9018-E30A-4EBE-9169-8EEEFB99695E}">
      <dgm:prSet/>
      <dgm:spPr/>
      <dgm:t>
        <a:bodyPr/>
        <a:lstStyle/>
        <a:p>
          <a:endParaRPr lang="en-US"/>
        </a:p>
      </dgm:t>
    </dgm:pt>
    <dgm:pt modelId="{774867D0-20F8-4EF0-83F6-65C02555D517}">
      <dgm:prSet/>
      <dgm:spPr/>
      <dgm:t>
        <a:bodyPr/>
        <a:lstStyle/>
        <a:p>
          <a:endParaRPr lang="en-US"/>
        </a:p>
      </dgm:t>
    </dgm:pt>
    <dgm:pt modelId="{C1440171-2D37-4EC4-91E6-251A4A28090C}" type="parTrans" cxnId="{5912A001-D896-40FE-8F03-EC2DEFDFBE6D}">
      <dgm:prSet/>
      <dgm:spPr/>
      <dgm:t>
        <a:bodyPr/>
        <a:lstStyle/>
        <a:p>
          <a:endParaRPr lang="en-US"/>
        </a:p>
      </dgm:t>
    </dgm:pt>
    <dgm:pt modelId="{54FE159B-FC9C-44A8-9815-87D6837CCC8A}" type="sibTrans" cxnId="{5912A001-D896-40FE-8F03-EC2DEFDFBE6D}">
      <dgm:prSet/>
      <dgm:spPr/>
      <dgm:t>
        <a:bodyPr/>
        <a:lstStyle/>
        <a:p>
          <a:endParaRPr lang="en-US"/>
        </a:p>
      </dgm:t>
    </dgm:pt>
    <dgm:pt modelId="{B17CCE80-5AED-4C14-8FA7-F6A2A0D28CFB}">
      <dgm:prSet/>
      <dgm:spPr/>
      <dgm:t>
        <a:bodyPr/>
        <a:lstStyle/>
        <a:p>
          <a:endParaRPr lang="en-US"/>
        </a:p>
      </dgm:t>
    </dgm:pt>
    <dgm:pt modelId="{49E968CB-06B1-4C09-AE54-25E9A05375AE}" type="parTrans" cxnId="{B1A6BBE5-9240-4D65-A6F8-6B636E637E10}">
      <dgm:prSet/>
      <dgm:spPr/>
      <dgm:t>
        <a:bodyPr/>
        <a:lstStyle/>
        <a:p>
          <a:endParaRPr lang="en-US"/>
        </a:p>
      </dgm:t>
    </dgm:pt>
    <dgm:pt modelId="{D87F1A6B-FA78-48DC-B705-E33C60E4B62E}" type="sibTrans" cxnId="{B1A6BBE5-9240-4D65-A6F8-6B636E637E10}">
      <dgm:prSet/>
      <dgm:spPr/>
      <dgm:t>
        <a:bodyPr/>
        <a:lstStyle/>
        <a:p>
          <a:endParaRPr lang="en-US"/>
        </a:p>
      </dgm:t>
    </dgm:pt>
    <dgm:pt modelId="{78EFCCAD-8D4D-419C-BDC7-F43BAFA98175}">
      <dgm:prSet/>
      <dgm:spPr/>
      <dgm:t>
        <a:bodyPr/>
        <a:lstStyle/>
        <a:p>
          <a:endParaRPr lang="en-US"/>
        </a:p>
      </dgm:t>
    </dgm:pt>
    <dgm:pt modelId="{503C8DBB-058C-4E31-A69E-0AF5CD5E0E63}" type="parTrans" cxnId="{18F05731-EE7D-4512-8223-7465D2C56433}">
      <dgm:prSet/>
      <dgm:spPr/>
      <dgm:t>
        <a:bodyPr/>
        <a:lstStyle/>
        <a:p>
          <a:endParaRPr lang="en-US"/>
        </a:p>
      </dgm:t>
    </dgm:pt>
    <dgm:pt modelId="{EE640842-2BF0-436A-B19E-638B76407378}" type="sibTrans" cxnId="{18F05731-EE7D-4512-8223-7465D2C56433}">
      <dgm:prSet/>
      <dgm:spPr/>
      <dgm:t>
        <a:bodyPr/>
        <a:lstStyle/>
        <a:p>
          <a:endParaRPr lang="en-US"/>
        </a:p>
      </dgm:t>
    </dgm:pt>
    <dgm:pt modelId="{A48CE7D8-D183-47F5-8549-C4645ECBF2B4}">
      <dgm:prSet/>
      <dgm:spPr/>
      <dgm:t>
        <a:bodyPr/>
        <a:lstStyle/>
        <a:p>
          <a:endParaRPr lang="en-US"/>
        </a:p>
      </dgm:t>
    </dgm:pt>
    <dgm:pt modelId="{82A6F83C-305F-4493-B24D-54C283450520}" type="parTrans" cxnId="{920FF1AA-7B17-48E6-9C2D-8AEAE3FEB880}">
      <dgm:prSet/>
      <dgm:spPr/>
      <dgm:t>
        <a:bodyPr/>
        <a:lstStyle/>
        <a:p>
          <a:endParaRPr lang="en-US"/>
        </a:p>
      </dgm:t>
    </dgm:pt>
    <dgm:pt modelId="{C8623413-7E50-4A05-BD47-BF65EE6B721B}" type="sibTrans" cxnId="{920FF1AA-7B17-48E6-9C2D-8AEAE3FEB880}">
      <dgm:prSet/>
      <dgm:spPr/>
      <dgm:t>
        <a:bodyPr/>
        <a:lstStyle/>
        <a:p>
          <a:endParaRPr lang="en-US"/>
        </a:p>
      </dgm:t>
    </dgm:pt>
    <dgm:pt modelId="{1622CBC6-2761-48C1-974B-C4E211D67AEF}">
      <dgm:prSet/>
      <dgm:spPr/>
      <dgm:t>
        <a:bodyPr/>
        <a:lstStyle/>
        <a:p>
          <a:endParaRPr lang="en-US"/>
        </a:p>
      </dgm:t>
    </dgm:pt>
    <dgm:pt modelId="{CF84A2F3-49F5-4E84-8F16-871B058A77C4}" type="parTrans" cxnId="{E2F81515-076C-4905-A7E1-3D68D21E1E14}">
      <dgm:prSet/>
      <dgm:spPr/>
      <dgm:t>
        <a:bodyPr/>
        <a:lstStyle/>
        <a:p>
          <a:endParaRPr lang="en-US"/>
        </a:p>
      </dgm:t>
    </dgm:pt>
    <dgm:pt modelId="{F142C34C-3EA5-4B28-A91E-9832A5B0AB7E}" type="sibTrans" cxnId="{E2F81515-076C-4905-A7E1-3D68D21E1E14}">
      <dgm:prSet/>
      <dgm:spPr/>
      <dgm:t>
        <a:bodyPr/>
        <a:lstStyle/>
        <a:p>
          <a:endParaRPr lang="en-US"/>
        </a:p>
      </dgm:t>
    </dgm:pt>
    <dgm:pt modelId="{D8F7A340-4E65-47C9-AC7B-65BA94A524F3}">
      <dgm:prSet/>
      <dgm:spPr/>
      <dgm:t>
        <a:bodyPr/>
        <a:lstStyle/>
        <a:p>
          <a:endParaRPr lang="en-US"/>
        </a:p>
      </dgm:t>
    </dgm:pt>
    <dgm:pt modelId="{A980F3D9-A68F-474A-84E9-3C247E9726C8}" type="parTrans" cxnId="{077F2140-B5E4-4C87-84AF-8A8D948C81D5}">
      <dgm:prSet/>
      <dgm:spPr/>
      <dgm:t>
        <a:bodyPr/>
        <a:lstStyle/>
        <a:p>
          <a:endParaRPr lang="en-US"/>
        </a:p>
      </dgm:t>
    </dgm:pt>
    <dgm:pt modelId="{2CB754CC-D295-49C6-996B-A0E14BADC849}" type="sibTrans" cxnId="{077F2140-B5E4-4C87-84AF-8A8D948C81D5}">
      <dgm:prSet/>
      <dgm:spPr/>
      <dgm:t>
        <a:bodyPr/>
        <a:lstStyle/>
        <a:p>
          <a:endParaRPr lang="en-US"/>
        </a:p>
      </dgm:t>
    </dgm:pt>
    <dgm:pt modelId="{6E003EAA-2A47-4DC2-9FCA-2BB4BBC83C45}">
      <dgm:prSet/>
      <dgm:spPr/>
      <dgm:t>
        <a:bodyPr/>
        <a:lstStyle/>
        <a:p>
          <a:endParaRPr lang="en-US"/>
        </a:p>
      </dgm:t>
    </dgm:pt>
    <dgm:pt modelId="{E6B7605A-FC90-4644-9C6C-9D75A6FCD299}" type="parTrans" cxnId="{7551A8B5-B27D-4E9A-B44C-B1F7305DE8DE}">
      <dgm:prSet/>
      <dgm:spPr/>
      <dgm:t>
        <a:bodyPr/>
        <a:lstStyle/>
        <a:p>
          <a:endParaRPr lang="en-US"/>
        </a:p>
      </dgm:t>
    </dgm:pt>
    <dgm:pt modelId="{02947DA7-54E7-46B7-BB46-00A47C662E37}" type="sibTrans" cxnId="{7551A8B5-B27D-4E9A-B44C-B1F7305DE8DE}">
      <dgm:prSet/>
      <dgm:spPr/>
      <dgm:t>
        <a:bodyPr/>
        <a:lstStyle/>
        <a:p>
          <a:endParaRPr lang="en-US"/>
        </a:p>
      </dgm:t>
    </dgm:pt>
    <dgm:pt modelId="{F2E9C557-D368-4E96-8CCB-4161D64F35E3}">
      <dgm:prSet/>
      <dgm:spPr/>
      <dgm:t>
        <a:bodyPr/>
        <a:lstStyle/>
        <a:p>
          <a:endParaRPr lang="en-US"/>
        </a:p>
      </dgm:t>
    </dgm:pt>
    <dgm:pt modelId="{922AEE70-318A-48FE-BF7E-7E48A366C895}" type="parTrans" cxnId="{4D445A61-5867-48E5-9371-88B24C7BF462}">
      <dgm:prSet/>
      <dgm:spPr/>
      <dgm:t>
        <a:bodyPr/>
        <a:lstStyle/>
        <a:p>
          <a:endParaRPr lang="en-US"/>
        </a:p>
      </dgm:t>
    </dgm:pt>
    <dgm:pt modelId="{15CFE2DE-5A3C-4434-8E22-62A419C50BBF}" type="sibTrans" cxnId="{4D445A61-5867-48E5-9371-88B24C7BF462}">
      <dgm:prSet/>
      <dgm:spPr/>
      <dgm:t>
        <a:bodyPr/>
        <a:lstStyle/>
        <a:p>
          <a:endParaRPr lang="en-US"/>
        </a:p>
      </dgm:t>
    </dgm:pt>
    <dgm:pt modelId="{2E24203A-173A-49B2-952E-6085B64FC5C2}">
      <dgm:prSet/>
      <dgm:spPr/>
      <dgm:t>
        <a:bodyPr/>
        <a:lstStyle/>
        <a:p>
          <a:endParaRPr lang="en-US"/>
        </a:p>
      </dgm:t>
    </dgm:pt>
    <dgm:pt modelId="{CE45C071-C8E6-4C2F-BAEB-40C547E6A385}" type="parTrans" cxnId="{B6C09ACC-4AE5-424E-9192-FB095A1912B9}">
      <dgm:prSet/>
      <dgm:spPr/>
      <dgm:t>
        <a:bodyPr/>
        <a:lstStyle/>
        <a:p>
          <a:endParaRPr lang="en-US"/>
        </a:p>
      </dgm:t>
    </dgm:pt>
    <dgm:pt modelId="{9CC1DD9A-2F3A-429F-B5B5-BB887811150C}" type="sibTrans" cxnId="{B6C09ACC-4AE5-424E-9192-FB095A1912B9}">
      <dgm:prSet/>
      <dgm:spPr/>
      <dgm:t>
        <a:bodyPr/>
        <a:lstStyle/>
        <a:p>
          <a:endParaRPr lang="en-US"/>
        </a:p>
      </dgm:t>
    </dgm:pt>
    <dgm:pt modelId="{07C4F2E6-03C2-489E-83E8-0389F0D0577E}" type="pres">
      <dgm:prSet presAssocID="{C06B3998-9D20-47F6-83C0-ED96503952DD}" presName="composite" presStyleCnt="0">
        <dgm:presLayoutVars>
          <dgm:chMax val="1"/>
          <dgm:dir/>
          <dgm:resizeHandles val="exact"/>
        </dgm:presLayoutVars>
      </dgm:prSet>
      <dgm:spPr/>
    </dgm:pt>
    <dgm:pt modelId="{F822300E-B559-460D-B530-6A9057D2D15D}" type="pres">
      <dgm:prSet presAssocID="{1DBAC8BC-A575-4AF5-850A-BD51AEEF37F0}" presName="roof" presStyleLbl="dkBgShp" presStyleIdx="0" presStyleCnt="2" custLinFactNeighborX="-1581" custLinFactNeighborY="-2836"/>
      <dgm:spPr/>
    </dgm:pt>
    <dgm:pt modelId="{5B99C491-28D8-48D1-B6A6-EAB1E9078BC3}" type="pres">
      <dgm:prSet presAssocID="{1DBAC8BC-A575-4AF5-850A-BD51AEEF37F0}" presName="pillars" presStyleCnt="0"/>
      <dgm:spPr/>
    </dgm:pt>
    <dgm:pt modelId="{FF9D7C20-3C78-4B46-BA0C-D28E5DC10919}" type="pres">
      <dgm:prSet presAssocID="{1DBAC8BC-A575-4AF5-850A-BD51AEEF37F0}" presName="pillar1" presStyleLbl="node1" presStyleIdx="0" presStyleCnt="1" custScaleX="30694" custLinFactNeighborX="-37681" custLinFactNeighborY="-672">
        <dgm:presLayoutVars>
          <dgm:bulletEnabled val="1"/>
        </dgm:presLayoutVars>
      </dgm:prSet>
      <dgm:spPr/>
    </dgm:pt>
    <dgm:pt modelId="{375BECA1-808C-4B03-8CA0-3DC66B65D05B}" type="pres">
      <dgm:prSet presAssocID="{1DBAC8BC-A575-4AF5-850A-BD51AEEF37F0}" presName="base" presStyleLbl="dkBgShp" presStyleIdx="1" presStyleCnt="2"/>
      <dgm:spPr/>
    </dgm:pt>
  </dgm:ptLst>
  <dgm:cxnLst>
    <dgm:cxn modelId="{5912A001-D896-40FE-8F03-EC2DEFDFBE6D}" srcId="{C06B3998-9D20-47F6-83C0-ED96503952DD}" destId="{774867D0-20F8-4EF0-83F6-65C02555D517}" srcOrd="6" destOrd="0" parTransId="{C1440171-2D37-4EC4-91E6-251A4A28090C}" sibTransId="{54FE159B-FC9C-44A8-9815-87D6837CCC8A}"/>
    <dgm:cxn modelId="{4BB47204-C609-4D7C-A83E-14D01D5E875B}" srcId="{9777A4CA-A673-404A-BF16-34CF49B5245E}" destId="{34D4C3BE-51C7-47AE-A362-FA4B57B5AF47}" srcOrd="0" destOrd="0" parTransId="{BA200B3E-0A75-4096-82CA-5535AC7C5C89}" sibTransId="{B0F8CA7A-28BD-457F-A35D-2E4018FB45E5}"/>
    <dgm:cxn modelId="{E2F81515-076C-4905-A7E1-3D68D21E1E14}" srcId="{C06B3998-9D20-47F6-83C0-ED96503952DD}" destId="{1622CBC6-2761-48C1-974B-C4E211D67AEF}" srcOrd="8" destOrd="0" parTransId="{CF84A2F3-49F5-4E84-8F16-871B058A77C4}" sibTransId="{F142C34C-3EA5-4B28-A91E-9832A5B0AB7E}"/>
    <dgm:cxn modelId="{60BA9018-E30A-4EBE-9169-8EEEFB99695E}" srcId="{C06B3998-9D20-47F6-83C0-ED96503952DD}" destId="{F67788A9-6442-4446-A3CE-88DC0D9EF454}" srcOrd="5" destOrd="0" parTransId="{7D259285-1249-482C-BF77-A998C536AEF0}" sibTransId="{6B499289-2848-4ADB-814B-75EC0D6DE250}"/>
    <dgm:cxn modelId="{C4870D27-4437-431A-BAA5-7303B0FB9EF4}" srcId="{C06B3998-9D20-47F6-83C0-ED96503952DD}" destId="{219BFB0E-92EC-4A5C-88AF-5C56734CAA75}" srcOrd="1" destOrd="0" parTransId="{033FDE19-A1C7-4CE6-B0F0-4ECA6D5F0FE3}" sibTransId="{E4342744-21FF-4D00-BD87-2B279F97BDD6}"/>
    <dgm:cxn modelId="{7DF07D2F-98DC-40ED-BA3A-63470F65D908}" srcId="{C06B3998-9D20-47F6-83C0-ED96503952DD}" destId="{D986DFF7-18CC-48AC-8402-D1D40A4C6F5E}" srcOrd="2" destOrd="0" parTransId="{B5A5064F-E807-4D22-96CE-ACA0FC93D4DF}" sibTransId="{3DE8A60B-CDF4-4917-968A-CA8598E01AD6}"/>
    <dgm:cxn modelId="{18F05731-EE7D-4512-8223-7465D2C56433}" srcId="{B17CCE80-5AED-4C14-8FA7-F6A2A0D28CFB}" destId="{78EFCCAD-8D4D-419C-BDC7-F43BAFA98175}" srcOrd="0" destOrd="0" parTransId="{503C8DBB-058C-4E31-A69E-0AF5CD5E0E63}" sibTransId="{EE640842-2BF0-436A-B19E-638B76407378}"/>
    <dgm:cxn modelId="{077F2140-B5E4-4C87-84AF-8A8D948C81D5}" srcId="{1622CBC6-2761-48C1-974B-C4E211D67AEF}" destId="{D8F7A340-4E65-47C9-AC7B-65BA94A524F3}" srcOrd="0" destOrd="0" parTransId="{A980F3D9-A68F-474A-84E9-3C247E9726C8}" sibTransId="{2CB754CC-D295-49C6-996B-A0E14BADC849}"/>
    <dgm:cxn modelId="{EB660E61-42E9-425B-9D48-2444B11D1348}" srcId="{41FC9E56-6802-4FDC-B4DE-571462DC1453}" destId="{8002A6D7-B717-47FB-8176-CADA1E607EC7}" srcOrd="0" destOrd="0" parTransId="{9F8704DA-554D-4634-A0C7-4A882EF877AB}" sibTransId="{32B36CF4-2F39-47C1-A2FB-7CC42D0B96D5}"/>
    <dgm:cxn modelId="{4D445A61-5867-48E5-9371-88B24C7BF462}" srcId="{C06B3998-9D20-47F6-83C0-ED96503952DD}" destId="{F2E9C557-D368-4E96-8CCB-4161D64F35E3}" srcOrd="10" destOrd="0" parTransId="{922AEE70-318A-48FE-BF7E-7E48A366C895}" sibTransId="{15CFE2DE-5A3C-4434-8E22-62A419C50BBF}"/>
    <dgm:cxn modelId="{21DBFD45-95E1-4EEB-B55E-4627BDE36E35}" type="presOf" srcId="{C06B3998-9D20-47F6-83C0-ED96503952DD}" destId="{07C4F2E6-03C2-489E-83E8-0389F0D0577E}" srcOrd="0" destOrd="0" presId="urn:microsoft.com/office/officeart/2005/8/layout/hList3"/>
    <dgm:cxn modelId="{E38EB668-68DE-41DC-9EFC-37630D4B8080}" srcId="{6487E0B8-C7EA-4C0F-9DF0-EA7B4188E6B7}" destId="{9777A4CA-A673-404A-BF16-34CF49B5245E}" srcOrd="0" destOrd="0" parTransId="{FF7C42D0-FA0F-49EB-A025-179F2523AFFA}" sibTransId="{1F77B2FC-B31D-4E5A-A4BE-84610A88989A}"/>
    <dgm:cxn modelId="{D9C5A482-F1D2-4CD9-89E1-893A571D0AD0}" srcId="{C06B3998-9D20-47F6-83C0-ED96503952DD}" destId="{1DBAC8BC-A575-4AF5-850A-BD51AEEF37F0}" srcOrd="0" destOrd="0" parTransId="{8682CCE0-9DE2-43A0-B32E-9CDC6F38B766}" sibTransId="{C1B70586-2DD1-4EC5-B20E-886411ED52A3}"/>
    <dgm:cxn modelId="{1A9D9587-6EB6-4B4A-8A3A-8273B66BD012}" srcId="{A7ED0876-1BDF-4668-8866-E1C29CEF1F7E}" destId="{41FC9E56-6802-4FDC-B4DE-571462DC1453}" srcOrd="0" destOrd="0" parTransId="{F7449E4D-7210-42BC-B67D-1481D48BF79C}" sibTransId="{86820246-30D1-42E1-9C50-84A856C31DA9}"/>
    <dgm:cxn modelId="{0BFCAF9D-8499-43A7-9974-ED9A4BD22D02}" srcId="{1DBAC8BC-A575-4AF5-850A-BD51AEEF37F0}" destId="{1D204110-6C2C-4C03-8DEF-0C7317652B3D}" srcOrd="0" destOrd="0" parTransId="{40BAAD96-915B-408C-BFF9-CD43F5E52424}" sibTransId="{630F0648-4923-4756-8C6E-532C411C41FE}"/>
    <dgm:cxn modelId="{214D4CA4-F7E6-4E39-9D75-A987B84D5C19}" srcId="{C06B3998-9D20-47F6-83C0-ED96503952DD}" destId="{A7ED0876-1BDF-4668-8866-E1C29CEF1F7E}" srcOrd="4" destOrd="0" parTransId="{E4190667-C56A-48BF-BB05-634794A1F08A}" sibTransId="{05FF8AAD-2849-460F-ABA5-6963AD478FED}"/>
    <dgm:cxn modelId="{920FF1AA-7B17-48E6-9C2D-8AEAE3FEB880}" srcId="{C06B3998-9D20-47F6-83C0-ED96503952DD}" destId="{A48CE7D8-D183-47F5-8549-C4645ECBF2B4}" srcOrd="7" destOrd="0" parTransId="{82A6F83C-305F-4493-B24D-54C283450520}" sibTransId="{C8623413-7E50-4A05-BD47-BF65EE6B721B}"/>
    <dgm:cxn modelId="{7551A8B5-B27D-4E9A-B44C-B1F7305DE8DE}" srcId="{C06B3998-9D20-47F6-83C0-ED96503952DD}" destId="{6E003EAA-2A47-4DC2-9FCA-2BB4BBC83C45}" srcOrd="9" destOrd="0" parTransId="{E6B7605A-FC90-4644-9C6C-9D75A6FCD299}" sibTransId="{02947DA7-54E7-46B7-BB46-00A47C662E37}"/>
    <dgm:cxn modelId="{91EA0AC0-C502-4E3E-9903-CDD97486E56E}" type="presOf" srcId="{1DBAC8BC-A575-4AF5-850A-BD51AEEF37F0}" destId="{F822300E-B559-460D-B530-6A9057D2D15D}" srcOrd="0" destOrd="0" presId="urn:microsoft.com/office/officeart/2005/8/layout/hList3"/>
    <dgm:cxn modelId="{787238C6-186C-4264-9C0C-DE12A0579029}" type="presOf" srcId="{1D204110-6C2C-4C03-8DEF-0C7317652B3D}" destId="{FF9D7C20-3C78-4B46-BA0C-D28E5DC10919}" srcOrd="0" destOrd="0" presId="urn:microsoft.com/office/officeart/2005/8/layout/hList3"/>
    <dgm:cxn modelId="{B7C0E7C6-6085-4992-B56F-8FF61BC83A42}" srcId="{D61AE626-770E-46BB-BBF0-9FD9E5402CEA}" destId="{6487E0B8-C7EA-4C0F-9DF0-EA7B4188E6B7}" srcOrd="0" destOrd="0" parTransId="{D98B0FA8-7969-4319-BBD3-73F992A5F7DD}" sibTransId="{5540A7B9-6409-4A4E-A82E-9071251091D1}"/>
    <dgm:cxn modelId="{B6C09ACC-4AE5-424E-9192-FB095A1912B9}" srcId="{F2E9C557-D368-4E96-8CCB-4161D64F35E3}" destId="{2E24203A-173A-49B2-952E-6085B64FC5C2}" srcOrd="0" destOrd="0" parTransId="{CE45C071-C8E6-4C2F-BAEB-40C547E6A385}" sibTransId="{9CC1DD9A-2F3A-429F-B5B5-BB887811150C}"/>
    <dgm:cxn modelId="{06E472DF-9540-46D9-BF02-58FBEDA4A913}" srcId="{C06B3998-9D20-47F6-83C0-ED96503952DD}" destId="{D61AE626-770E-46BB-BBF0-9FD9E5402CEA}" srcOrd="3" destOrd="0" parTransId="{64F867B8-4677-488D-8C06-1C7D11BC3BD9}" sibTransId="{2DD918C2-D3B8-4935-BFAA-3EB57ADA5C00}"/>
    <dgm:cxn modelId="{B1A6BBE5-9240-4D65-A6F8-6B636E637E10}" srcId="{774867D0-20F8-4EF0-83F6-65C02555D517}" destId="{B17CCE80-5AED-4C14-8FA7-F6A2A0D28CFB}" srcOrd="0" destOrd="0" parTransId="{49E968CB-06B1-4C09-AE54-25E9A05375AE}" sibTransId="{D87F1A6B-FA78-48DC-B705-E33C60E4B62E}"/>
    <dgm:cxn modelId="{22497E95-F3CB-498B-9E35-F8A0B27E9831}" type="presParOf" srcId="{07C4F2E6-03C2-489E-83E8-0389F0D0577E}" destId="{F822300E-B559-460D-B530-6A9057D2D15D}" srcOrd="0" destOrd="0" presId="urn:microsoft.com/office/officeart/2005/8/layout/hList3"/>
    <dgm:cxn modelId="{48736EF8-8832-4BCF-B942-1CB621F3254E}" type="presParOf" srcId="{07C4F2E6-03C2-489E-83E8-0389F0D0577E}" destId="{5B99C491-28D8-48D1-B6A6-EAB1E9078BC3}" srcOrd="1" destOrd="0" presId="urn:microsoft.com/office/officeart/2005/8/layout/hList3"/>
    <dgm:cxn modelId="{21C2A434-45AC-467F-896A-DC0CB1298CB7}" type="presParOf" srcId="{5B99C491-28D8-48D1-B6A6-EAB1E9078BC3}" destId="{FF9D7C20-3C78-4B46-BA0C-D28E5DC10919}" srcOrd="0" destOrd="0" presId="urn:microsoft.com/office/officeart/2005/8/layout/hList3"/>
    <dgm:cxn modelId="{92E4137E-3705-409D-8E59-8D0CA0C33530}" type="presParOf" srcId="{07C4F2E6-03C2-489E-83E8-0389F0D0577E}" destId="{375BECA1-808C-4B03-8CA0-3DC66B65D05B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184B3-8A3E-49B6-A962-40B0251AFBDE}">
      <dsp:nvSpPr>
        <dsp:cNvPr id="0" name=""/>
        <dsp:cNvSpPr/>
      </dsp:nvSpPr>
      <dsp:spPr>
        <a:xfrm>
          <a:off x="0" y="2753915"/>
          <a:ext cx="10193593" cy="90368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las situaciones de alerta y brotes de eventos por intoxicaciones por sustancias químicas en el país.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53915"/>
        <a:ext cx="10193593" cy="903684"/>
      </dsp:txXfrm>
    </dsp:sp>
    <dsp:sp modelId="{EEB2ED82-1422-4E04-BE88-AFF6346CDFB0}">
      <dsp:nvSpPr>
        <dsp:cNvPr id="0" name=""/>
        <dsp:cNvSpPr/>
      </dsp:nvSpPr>
      <dsp:spPr>
        <a:xfrm rot="10800000">
          <a:off x="0" y="1376957"/>
          <a:ext cx="10193593" cy="1389866"/>
        </a:xfrm>
        <a:prstGeom prst="upArrowCallou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000"/>
            <a:buNone/>
          </a:pPr>
          <a:r>
            <a:rPr lang="es-MX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</a:t>
          </a: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Analizar la tendencia de las intoxicaciones agudas por sustancias químicas en los diferentes ámbitos de salud pública del país (municipal, departamental y nacional).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376957"/>
        <a:ext cx="10193593" cy="903093"/>
      </dsp:txXfrm>
    </dsp:sp>
    <dsp:sp modelId="{8D7A77F6-2ACE-4659-B83C-E18D875AC2A9}">
      <dsp:nvSpPr>
        <dsp:cNvPr id="0" name=""/>
        <dsp:cNvSpPr/>
      </dsp:nvSpPr>
      <dsp:spPr>
        <a:xfrm rot="10800000">
          <a:off x="0" y="646"/>
          <a:ext cx="10193593" cy="1389866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2000"/>
            <a:buNone/>
          </a:pPr>
          <a:r>
            <a:rPr lang="es-MX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s-MX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Estimar las medidas de frecuencia que permitan caracterizar epidemiológicamente los casos de intoxicaciones por sustancias químicas notificados al país en áreas y grupos de riesgo.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646"/>
        <a:ext cx="10193593" cy="903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4FA60-86CF-42F5-88F9-36D7FBA44C66}">
      <dsp:nvSpPr>
        <dsp:cNvPr id="0" name=""/>
        <dsp:cNvSpPr/>
      </dsp:nvSpPr>
      <dsp:spPr>
        <a:xfrm>
          <a:off x="0" y="775439"/>
          <a:ext cx="8758221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F40E5-73E3-414C-B674-EBBF8F41AB44}">
      <dsp:nvSpPr>
        <dsp:cNvPr id="0" name=""/>
        <dsp:cNvSpPr/>
      </dsp:nvSpPr>
      <dsp:spPr>
        <a:xfrm>
          <a:off x="437911" y="37439"/>
          <a:ext cx="6130754" cy="1476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28" tIns="0" rIns="231728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Symbol" panose="05050102010706020507" pitchFamily="18" charset="2"/>
            <a:buNone/>
          </a:pPr>
          <a:r>
            <a:rPr lang="es-CO" sz="1600" b="1" kern="1200" dirty="0">
              <a:latin typeface="Arial" panose="020B0604020202020204" pitchFamily="34" charset="0"/>
              <a:cs typeface="Arial" panose="020B0604020202020204" pitchFamily="34" charset="0"/>
            </a:rPr>
            <a:t>Sivigila</a:t>
          </a:r>
          <a:r>
            <a:rPr lang="es-CO" sz="1600" kern="1200" dirty="0">
              <a:latin typeface="Arial" panose="020B0604020202020204" pitchFamily="34" charset="0"/>
              <a:cs typeface="Arial" panose="020B0604020202020204" pitchFamily="34" charset="0"/>
            </a:rPr>
            <a:t>, a través de: fichas de notificación individual datos básicos y de intoxicaciones, informe de investigación de casos y brotes de intoxicaciones, estudios epidemiológicos en zonas de riesgo.</a:t>
          </a:r>
        </a:p>
      </dsp:txBody>
      <dsp:txXfrm>
        <a:off x="509963" y="109491"/>
        <a:ext cx="5986650" cy="1331896"/>
      </dsp:txXfrm>
    </dsp:sp>
    <dsp:sp modelId="{2454E96E-D40F-4E10-BA98-6228DC953C1D}">
      <dsp:nvSpPr>
        <dsp:cNvPr id="0" name=""/>
        <dsp:cNvSpPr/>
      </dsp:nvSpPr>
      <dsp:spPr>
        <a:xfrm>
          <a:off x="0" y="3043439"/>
          <a:ext cx="8758221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0C50F-D902-4217-B5FE-F2425866F304}">
      <dsp:nvSpPr>
        <dsp:cNvPr id="0" name=""/>
        <dsp:cNvSpPr/>
      </dsp:nvSpPr>
      <dsp:spPr>
        <a:xfrm>
          <a:off x="437911" y="2305439"/>
          <a:ext cx="6130754" cy="14760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1728" tIns="0" rIns="231728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Symbol" panose="05050102010706020507" pitchFamily="18" charset="2"/>
            <a:buNone/>
          </a:pPr>
          <a:r>
            <a:rPr lang="es-CO" sz="1600" kern="1200" dirty="0">
              <a:latin typeface="Arial" panose="020B0604020202020204" pitchFamily="34" charset="0"/>
              <a:cs typeface="Arial" panose="020B0604020202020204" pitchFamily="34" charset="0"/>
            </a:rPr>
            <a:t>RIPS, historias clínicas, estadísticas vitales DANE, reportes de análisis de laboratorio toxicológicos, reportes de accidentes laborales por sustancias químicas y registros administrativos SISPRO, registros poblacionales de Cáncer, información de lesiones por causa externa (SIVELCE).</a:t>
          </a:r>
        </a:p>
      </dsp:txBody>
      <dsp:txXfrm>
        <a:off x="509963" y="2377491"/>
        <a:ext cx="5986650" cy="13318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9C64A-BD33-4E9A-B775-93401067E71A}">
      <dsp:nvSpPr>
        <dsp:cNvPr id="0" name=""/>
        <dsp:cNvSpPr/>
      </dsp:nvSpPr>
      <dsp:spPr>
        <a:xfrm>
          <a:off x="-4429718" y="-679381"/>
          <a:ext cx="5277262" cy="5277262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C4331-DD59-45AF-AA36-5670B6F84307}">
      <dsp:nvSpPr>
        <dsp:cNvPr id="0" name=""/>
        <dsp:cNvSpPr/>
      </dsp:nvSpPr>
      <dsp:spPr>
        <a:xfrm>
          <a:off x="545074" y="391849"/>
          <a:ext cx="5642479" cy="7836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6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Acciones individuales</a:t>
          </a:r>
          <a:endParaRPr lang="en-US" sz="2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5074" y="391849"/>
        <a:ext cx="5642479" cy="783699"/>
      </dsp:txXfrm>
    </dsp:sp>
    <dsp:sp modelId="{331DBCDC-2723-48E3-96F0-44A0B3C08BFA}">
      <dsp:nvSpPr>
        <dsp:cNvPr id="0" name=""/>
        <dsp:cNvSpPr/>
      </dsp:nvSpPr>
      <dsp:spPr>
        <a:xfrm>
          <a:off x="55262" y="293887"/>
          <a:ext cx="979624" cy="979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BE589-D387-4BC1-A6D4-F8C62F33A3CA}">
      <dsp:nvSpPr>
        <dsp:cNvPr id="0" name=""/>
        <dsp:cNvSpPr/>
      </dsp:nvSpPr>
      <dsp:spPr>
        <a:xfrm>
          <a:off x="829949" y="1567399"/>
          <a:ext cx="5357604" cy="783699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62" tIns="55880" rIns="55880" bIns="558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>
              <a:latin typeface="Arial" panose="020B0604020202020204" pitchFamily="34" charset="0"/>
              <a:cs typeface="Arial" panose="020B0604020202020204" pitchFamily="34" charset="0"/>
            </a:rPr>
            <a:t>Acciones colectivas</a:t>
          </a:r>
          <a:endParaRPr lang="en-US" sz="2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29949" y="1567399"/>
        <a:ext cx="5357604" cy="783699"/>
      </dsp:txXfrm>
    </dsp:sp>
    <dsp:sp modelId="{F60BDBA9-F29C-454A-A438-B44A6EDB3AE0}">
      <dsp:nvSpPr>
        <dsp:cNvPr id="0" name=""/>
        <dsp:cNvSpPr/>
      </dsp:nvSpPr>
      <dsp:spPr>
        <a:xfrm>
          <a:off x="340136" y="1469437"/>
          <a:ext cx="979624" cy="979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85178-ECCC-47E2-AFAB-D5E7E6DD42DA}">
      <dsp:nvSpPr>
        <dsp:cNvPr id="0" name=""/>
        <dsp:cNvSpPr/>
      </dsp:nvSpPr>
      <dsp:spPr>
        <a:xfrm>
          <a:off x="545074" y="2742949"/>
          <a:ext cx="5642479" cy="783699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06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Acciones de laboratorio</a:t>
          </a:r>
          <a:endParaRPr lang="en-US" sz="2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45074" y="2742949"/>
        <a:ext cx="5642479" cy="783699"/>
      </dsp:txXfrm>
    </dsp:sp>
    <dsp:sp modelId="{6A183730-FE03-4C08-8762-6B84D4027E47}">
      <dsp:nvSpPr>
        <dsp:cNvPr id="0" name=""/>
        <dsp:cNvSpPr/>
      </dsp:nvSpPr>
      <dsp:spPr>
        <a:xfrm>
          <a:off x="55262" y="2644986"/>
          <a:ext cx="979624" cy="9796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300E-B559-460D-B530-6A9057D2D15D}">
      <dsp:nvSpPr>
        <dsp:cNvPr id="0" name=""/>
        <dsp:cNvSpPr/>
      </dsp:nvSpPr>
      <dsp:spPr>
        <a:xfrm>
          <a:off x="0" y="0"/>
          <a:ext cx="10886087" cy="1265411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Acciones individuales</a:t>
          </a:r>
          <a:endParaRPr lang="en-U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886087" cy="1265411"/>
      </dsp:txXfrm>
    </dsp:sp>
    <dsp:sp modelId="{FF9D7C20-3C78-4B46-BA0C-D28E5DC10919}">
      <dsp:nvSpPr>
        <dsp:cNvPr id="0" name=""/>
        <dsp:cNvSpPr/>
      </dsp:nvSpPr>
      <dsp:spPr>
        <a:xfrm>
          <a:off x="0" y="1265411"/>
          <a:ext cx="2721521" cy="265736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Todo caso de intoxicación por sustancias químicas debe recibir, manejo medico de manera inmediata por las instituciones prestadoras de servicios de salud.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265411"/>
        <a:ext cx="2721521" cy="2657364"/>
      </dsp:txXfrm>
    </dsp:sp>
    <dsp:sp modelId="{97B9C2BD-4A16-47B2-80DF-994D6B6FC139}">
      <dsp:nvSpPr>
        <dsp:cNvPr id="0" name=""/>
        <dsp:cNvSpPr/>
      </dsp:nvSpPr>
      <dsp:spPr>
        <a:xfrm>
          <a:off x="2721521" y="1265411"/>
          <a:ext cx="2721521" cy="265736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Notificación individual del caso o los casos y diligenciamiento adecuado de la respectiva ficha de notificación.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1521" y="1265411"/>
        <a:ext cx="2721521" cy="2657364"/>
      </dsp:txXfrm>
    </dsp:sp>
    <dsp:sp modelId="{B0755021-7B6C-4A00-A7FD-2427EA8E007C}">
      <dsp:nvSpPr>
        <dsp:cNvPr id="0" name=""/>
        <dsp:cNvSpPr/>
      </dsp:nvSpPr>
      <dsp:spPr>
        <a:xfrm>
          <a:off x="5443043" y="1265411"/>
          <a:ext cx="2721521" cy="265736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Realizar la confirmación por laboratorio de los casos de intoxicación por sustancias químicas, cuando esté disponible.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3043" y="1265411"/>
        <a:ext cx="2721521" cy="2657364"/>
      </dsp:txXfrm>
    </dsp:sp>
    <dsp:sp modelId="{D0136896-ECE1-4F54-BE62-023A4899DE08}">
      <dsp:nvSpPr>
        <dsp:cNvPr id="0" name=""/>
        <dsp:cNvSpPr/>
      </dsp:nvSpPr>
      <dsp:spPr>
        <a:xfrm>
          <a:off x="8164565" y="1265411"/>
          <a:ext cx="2721521" cy="2657364"/>
        </a:xfrm>
        <a:prstGeom prst="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institución prestadora de servicios de salud – IPS a cargo de caso debe garantizar el apoyo diagnostico que se requiera.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164565" y="1265411"/>
        <a:ext cx="2721521" cy="2657364"/>
      </dsp:txXfrm>
    </dsp:sp>
    <dsp:sp modelId="{375BECA1-808C-4B03-8CA0-3DC66B65D05B}">
      <dsp:nvSpPr>
        <dsp:cNvPr id="0" name=""/>
        <dsp:cNvSpPr/>
      </dsp:nvSpPr>
      <dsp:spPr>
        <a:xfrm>
          <a:off x="0" y="3881454"/>
          <a:ext cx="10886087" cy="29526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300E-B559-460D-B530-6A9057D2D15D}">
      <dsp:nvSpPr>
        <dsp:cNvPr id="0" name=""/>
        <dsp:cNvSpPr/>
      </dsp:nvSpPr>
      <dsp:spPr>
        <a:xfrm>
          <a:off x="0" y="0"/>
          <a:ext cx="10960056" cy="1354600"/>
        </a:xfrm>
        <a:prstGeom prst="rect">
          <a:avLst/>
        </a:prstGeom>
        <a:solidFill>
          <a:srgbClr val="46CE97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Acciones colectivas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960056" cy="1354600"/>
      </dsp:txXfrm>
    </dsp:sp>
    <dsp:sp modelId="{FF9D7C20-3C78-4B46-BA0C-D28E5DC10919}">
      <dsp:nvSpPr>
        <dsp:cNvPr id="0" name=""/>
        <dsp:cNvSpPr/>
      </dsp:nvSpPr>
      <dsp:spPr>
        <a:xfrm>
          <a:off x="4751033" y="1353662"/>
          <a:ext cx="1565340" cy="2844661"/>
        </a:xfrm>
        <a:prstGeom prst="rect">
          <a:avLst/>
        </a:prstGeom>
        <a:solidFill>
          <a:srgbClr val="5BD3A2">
            <a:alpha val="89804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Identificar las falencias en el manejo institucional de los casos y la vigilancia epidemiológica de la intoxicación.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751033" y="1353662"/>
        <a:ext cx="1565340" cy="2844661"/>
      </dsp:txXfrm>
    </dsp:sp>
    <dsp:sp modelId="{2011DFBE-0C78-427D-BFCC-6F0BC8A89358}">
      <dsp:nvSpPr>
        <dsp:cNvPr id="0" name=""/>
        <dsp:cNvSpPr/>
      </dsp:nvSpPr>
      <dsp:spPr>
        <a:xfrm>
          <a:off x="15973" y="1355340"/>
          <a:ext cx="1565340" cy="2844661"/>
        </a:xfrm>
        <a:prstGeom prst="rect">
          <a:avLst/>
        </a:prstGeom>
        <a:solidFill>
          <a:srgbClr val="2BA171">
            <a:alpha val="82745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Realizar investigación de campo al 100% de los brotes de acuerdo a los lineamientos establecidos para el evento.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73" y="1355340"/>
        <a:ext cx="1565340" cy="2844661"/>
      </dsp:txXfrm>
    </dsp:sp>
    <dsp:sp modelId="{A971DF1A-89D5-4552-A112-28E787855282}">
      <dsp:nvSpPr>
        <dsp:cNvPr id="0" name=""/>
        <dsp:cNvSpPr/>
      </dsp:nvSpPr>
      <dsp:spPr>
        <a:xfrm>
          <a:off x="1597249" y="1354600"/>
          <a:ext cx="1565340" cy="2844661"/>
        </a:xfrm>
        <a:prstGeom prst="rect">
          <a:avLst/>
        </a:prstGeom>
        <a:solidFill>
          <a:srgbClr val="34C289">
            <a:alpha val="76471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Reportar en los formatos y estructuras establecidas, de acuerdo con las definiciones del caso identificado.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97249" y="1354600"/>
        <a:ext cx="1565340" cy="2844661"/>
      </dsp:txXfrm>
    </dsp:sp>
    <dsp:sp modelId="{97B9C2BD-4A16-47B2-80DF-994D6B6FC139}">
      <dsp:nvSpPr>
        <dsp:cNvPr id="0" name=""/>
        <dsp:cNvSpPr/>
      </dsp:nvSpPr>
      <dsp:spPr>
        <a:xfrm>
          <a:off x="3178289" y="1352467"/>
          <a:ext cx="1565340" cy="2844661"/>
        </a:xfrm>
        <a:prstGeom prst="rect">
          <a:avLst/>
        </a:prstGeom>
        <a:solidFill>
          <a:srgbClr val="40CC93">
            <a:alpha val="69804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entidad municipal deberá iniciar investigación de campo dentro de las 24 horas siguientes a la notificación.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78289" y="1352467"/>
        <a:ext cx="1565340" cy="2844661"/>
      </dsp:txXfrm>
    </dsp:sp>
    <dsp:sp modelId="{B0755021-7B6C-4A00-A7FD-2427EA8E007C}">
      <dsp:nvSpPr>
        <dsp:cNvPr id="0" name=""/>
        <dsp:cNvSpPr/>
      </dsp:nvSpPr>
      <dsp:spPr>
        <a:xfrm>
          <a:off x="6262698" y="1354600"/>
          <a:ext cx="1565340" cy="2844661"/>
        </a:xfrm>
        <a:prstGeom prst="rect">
          <a:avLst/>
        </a:prstGeom>
        <a:solidFill>
          <a:srgbClr val="92E2C2">
            <a:alpha val="62745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Realizar educación, información y comunicación a la comunidad para la identificación de las fuentes de exposición, grupos de riesgo, cuadro clínico y consulta médica oportuna.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262698" y="1354600"/>
        <a:ext cx="1565340" cy="2844661"/>
      </dsp:txXfrm>
    </dsp:sp>
    <dsp:sp modelId="{CD37D232-5F9F-41F0-8595-61EC57D0FEC6}">
      <dsp:nvSpPr>
        <dsp:cNvPr id="0" name=""/>
        <dsp:cNvSpPr/>
      </dsp:nvSpPr>
      <dsp:spPr>
        <a:xfrm>
          <a:off x="7828038" y="1354600"/>
          <a:ext cx="1565340" cy="2844661"/>
        </a:xfrm>
        <a:prstGeom prst="rect">
          <a:avLst/>
        </a:prstGeom>
        <a:solidFill>
          <a:srgbClr val="B6ECD6">
            <a:alpha val="56471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 envío del informe final debe realizarse dentro de las cuatro semanas siguientes a la investigación del brote con anexos correspondientes.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828038" y="1354600"/>
        <a:ext cx="1565340" cy="2844661"/>
      </dsp:txXfrm>
    </dsp:sp>
    <dsp:sp modelId="{D0136896-ECE1-4F54-BE62-023A4899DE08}">
      <dsp:nvSpPr>
        <dsp:cNvPr id="0" name=""/>
        <dsp:cNvSpPr/>
      </dsp:nvSpPr>
      <dsp:spPr>
        <a:xfrm>
          <a:off x="9393378" y="1354600"/>
          <a:ext cx="1565340" cy="2844661"/>
        </a:xfrm>
        <a:prstGeom prst="rect">
          <a:avLst/>
        </a:prstGeom>
        <a:solidFill>
          <a:srgbClr val="B6ECD6">
            <a:alpha val="50000"/>
          </a:srgb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 UNM configurará los brotes. Sino tiene la capacidad para atenderlo, debe solicitar apoyo de manera inmediata al ámbito departamental o distrital y si es necesario nacional.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9393378" y="1354600"/>
        <a:ext cx="1565340" cy="2844661"/>
      </dsp:txXfrm>
    </dsp:sp>
    <dsp:sp modelId="{375BECA1-808C-4B03-8CA0-3DC66B65D05B}">
      <dsp:nvSpPr>
        <dsp:cNvPr id="0" name=""/>
        <dsp:cNvSpPr/>
      </dsp:nvSpPr>
      <dsp:spPr>
        <a:xfrm>
          <a:off x="0" y="4199262"/>
          <a:ext cx="10960056" cy="316073"/>
        </a:xfrm>
        <a:prstGeom prst="rect">
          <a:avLst/>
        </a:prstGeom>
        <a:solidFill>
          <a:srgbClr val="46CE97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2300E-B559-460D-B530-6A9057D2D15D}">
      <dsp:nvSpPr>
        <dsp:cNvPr id="0" name=""/>
        <dsp:cNvSpPr/>
      </dsp:nvSpPr>
      <dsp:spPr>
        <a:xfrm>
          <a:off x="0" y="0"/>
          <a:ext cx="10677378" cy="1268669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Acciones de laboratorio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677378" cy="1268669"/>
      </dsp:txXfrm>
    </dsp:sp>
    <dsp:sp modelId="{FF9D7C20-3C78-4B46-BA0C-D28E5DC10919}">
      <dsp:nvSpPr>
        <dsp:cNvPr id="0" name=""/>
        <dsp:cNvSpPr/>
      </dsp:nvSpPr>
      <dsp:spPr>
        <a:xfrm>
          <a:off x="0" y="1250765"/>
          <a:ext cx="3277314" cy="266420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estudio por laboratorio de todos los casos notificados, para los cuales haya capacidad diagnóstica en la red de laboratorios de toxicología.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Symbol" panose="05050102010706020507" pitchFamily="18" charset="2"/>
            <a:buNone/>
          </a:pPr>
          <a:r>
            <a:rPr lang="es-ES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 muestras deben ser enviadas a los laboratorios que tengan implementado el método para el análisis de sustancias químicas en sangre.</a:t>
          </a:r>
          <a:endParaRPr lang="en-US" sz="160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0" y="1250765"/>
        <a:ext cx="3277314" cy="2664205"/>
      </dsp:txXfrm>
    </dsp:sp>
    <dsp:sp modelId="{375BECA1-808C-4B03-8CA0-3DC66B65D05B}">
      <dsp:nvSpPr>
        <dsp:cNvPr id="0" name=""/>
        <dsp:cNvSpPr/>
      </dsp:nvSpPr>
      <dsp:spPr>
        <a:xfrm>
          <a:off x="0" y="3932875"/>
          <a:ext cx="10677378" cy="296022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3EEF7-E320-504A-B82E-44218C3D9CAE}" type="datetimeFigureOut">
              <a:rPr lang="es-ES_tradnl" smtClean="0"/>
              <a:t>06/09/2021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A705A-C9F8-FA4E-8672-B753276AF98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6556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2931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5"/>
              </a:spcBef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 </a:t>
            </a:r>
            <a:endParaRPr lang="en-US" sz="1800" dirty="0">
              <a:effectLst/>
              <a:latin typeface="Arial MT"/>
              <a:ea typeface="Arial MT"/>
              <a:cs typeface="Arial MT"/>
            </a:endParaRPr>
          </a:p>
          <a:p>
            <a:pPr marL="63500" marR="238125" algn="just">
              <a:lnSpc>
                <a:spcPct val="113000"/>
              </a:lnSpc>
              <a:spcAft>
                <a:spcPts val="0"/>
              </a:spcAft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Para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ampliar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el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tema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vigilancia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salud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pública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intoxicaciones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por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sustancias</a:t>
            </a:r>
            <a:r>
              <a:rPr lang="es-ES" sz="18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químicas, se puede consultar el documento de vigilancia del evento “Protocolo de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Vigilancia</a:t>
            </a:r>
            <a:r>
              <a:rPr lang="es-ES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Salud</a:t>
            </a:r>
            <a:r>
              <a:rPr lang="es-ES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Publica</a:t>
            </a:r>
            <a:r>
              <a:rPr lang="es-ES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Intoxicaciones</a:t>
            </a:r>
            <a:r>
              <a:rPr lang="es-ES" sz="1800" spc="-8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por</a:t>
            </a:r>
            <a:r>
              <a:rPr lang="es-ES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Sustancias</a:t>
            </a:r>
            <a:r>
              <a:rPr lang="es-ES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Químicas”</a:t>
            </a:r>
            <a:r>
              <a:rPr lang="es-ES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página</a:t>
            </a:r>
            <a:r>
              <a:rPr lang="es-ES" sz="18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web</a:t>
            </a:r>
            <a:r>
              <a:rPr lang="es-ES" sz="1800" spc="-3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del INS.</a:t>
            </a:r>
            <a:endParaRPr lang="en-US" sz="1800" dirty="0">
              <a:effectLst/>
              <a:latin typeface="Arial MT"/>
              <a:ea typeface="Arial MT"/>
              <a:cs typeface="Arial MT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639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La tierra proporciona lo suficiente para satisfacer las necesidades de cada hombre, pero no la codicia de cada hombre. Mahatma Gandhi. </a:t>
            </a:r>
            <a:endParaRPr dirty="0"/>
          </a:p>
        </p:txBody>
      </p:sp>
      <p:sp>
        <p:nvSpPr>
          <p:cNvPr id="49" name="Google Shape;4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El proceso de vigilancia se encuentra dentro del protocolo de Vigilancia en Salud</a:t>
            </a:r>
            <a:r>
              <a:rPr lang="es-ES" sz="12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Pública</a:t>
            </a:r>
            <a:r>
              <a:rPr lang="es-ES" sz="12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2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Intoxicaciones</a:t>
            </a:r>
            <a:r>
              <a:rPr lang="es-ES" sz="12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por</a:t>
            </a:r>
            <a:r>
              <a:rPr lang="es-ES" sz="12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Sustancias</a:t>
            </a:r>
            <a:r>
              <a:rPr lang="es-ES" sz="12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Químicas,</a:t>
            </a:r>
            <a:r>
              <a:rPr lang="es-ES" sz="12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2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2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subdirección</a:t>
            </a:r>
            <a:r>
              <a:rPr lang="es-ES" sz="12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2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Prevención,</a:t>
            </a:r>
            <a:r>
              <a:rPr lang="es-ES" sz="12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Vigilancia</a:t>
            </a:r>
            <a:r>
              <a:rPr lang="es-ES" sz="12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y Control</a:t>
            </a:r>
            <a:r>
              <a:rPr lang="es-ES" sz="12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2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Salud</a:t>
            </a:r>
            <a:r>
              <a:rPr lang="es-ES" sz="12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Publica</a:t>
            </a:r>
            <a:r>
              <a:rPr lang="es-ES" sz="12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del</a:t>
            </a:r>
            <a:r>
              <a:rPr lang="es-ES" sz="12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Instituto</a:t>
            </a:r>
            <a:r>
              <a:rPr lang="es-ES" sz="12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Nacional</a:t>
            </a:r>
            <a:r>
              <a:rPr lang="es-ES" sz="12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200" spc="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Salud</a:t>
            </a:r>
            <a:r>
              <a:rPr lang="es-ES" sz="12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(1).</a:t>
            </a:r>
            <a:endParaRPr lang="en-US" sz="1200" dirty="0">
              <a:effectLst/>
              <a:latin typeface="Arial MT"/>
              <a:ea typeface="Arial MT"/>
              <a:cs typeface="Arial MT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8860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 Cabe</a:t>
            </a:r>
            <a:r>
              <a:rPr lang="es-ES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aclarar</a:t>
            </a:r>
            <a:r>
              <a:rPr lang="es-ES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las</a:t>
            </a:r>
            <a:r>
              <a:rPr lang="es-ES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definiciones</a:t>
            </a:r>
            <a:r>
              <a:rPr lang="es-ES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operativas</a:t>
            </a:r>
            <a:r>
              <a:rPr lang="es-ES" sz="18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casos</a:t>
            </a:r>
            <a:r>
              <a:rPr lang="es-ES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por</a:t>
            </a:r>
            <a:r>
              <a:rPr lang="es-ES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intoxicaciones</a:t>
            </a:r>
            <a:r>
              <a:rPr lang="es-ES" sz="18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(tabla</a:t>
            </a:r>
            <a:r>
              <a:rPr lang="es-ES" sz="18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2),</a:t>
            </a:r>
            <a:r>
              <a:rPr lang="es-ES" sz="18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son</a:t>
            </a:r>
            <a:r>
              <a:rPr lang="es-ES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generales</a:t>
            </a:r>
            <a:r>
              <a:rPr lang="es-ES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para</a:t>
            </a:r>
            <a:r>
              <a:rPr lang="es-ES" sz="1800" spc="-4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todas</a:t>
            </a:r>
            <a:r>
              <a:rPr lang="es-ES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las</a:t>
            </a:r>
            <a:r>
              <a:rPr lang="es-ES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sustancias</a:t>
            </a:r>
            <a:r>
              <a:rPr lang="es-ES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químicas</a:t>
            </a:r>
            <a:r>
              <a:rPr lang="es-ES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que</a:t>
            </a:r>
            <a:r>
              <a:rPr lang="es-ES" sz="1800" spc="-3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se</a:t>
            </a:r>
            <a:r>
              <a:rPr lang="es-ES" sz="1800" spc="-4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vigilan</a:t>
            </a:r>
            <a:r>
              <a:rPr lang="es-ES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800" spc="-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salud</a:t>
            </a:r>
            <a:r>
              <a:rPr lang="es-ES" sz="1800" spc="-3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pública,</a:t>
            </a:r>
            <a:r>
              <a:rPr lang="es-ES" sz="1800" spc="-32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 acuerdo al grupo de sustancias que se encuentran establecidos tanto en la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ficha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 notificación, como</a:t>
            </a:r>
            <a:r>
              <a:rPr lang="es-ES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el protocolo del</a:t>
            </a:r>
            <a:r>
              <a:rPr lang="es-ES" sz="18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evento.</a:t>
            </a:r>
            <a:endParaRPr lang="en-US" sz="1800" dirty="0">
              <a:effectLst/>
              <a:latin typeface="Arial MT"/>
              <a:ea typeface="Arial MT"/>
              <a:cs typeface="Arial MT"/>
            </a:endParaRPr>
          </a:p>
          <a:p>
            <a:endParaRPr lang="en-US" sz="1800" dirty="0">
              <a:effectLst/>
              <a:latin typeface="Arial MT"/>
              <a:ea typeface="Arial MT"/>
              <a:cs typeface="Arial MT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855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Para profundizar en los conceptos diríjase a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l protocolo de Vigilancia en Salud</a:t>
            </a:r>
            <a:r>
              <a:rPr lang="es-ES" sz="12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Pública</a:t>
            </a:r>
            <a:r>
              <a:rPr lang="es-ES" sz="12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2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Intoxicaciones</a:t>
            </a:r>
            <a:r>
              <a:rPr lang="es-ES" sz="12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por</a:t>
            </a:r>
            <a:r>
              <a:rPr lang="es-ES" sz="12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Sustancias</a:t>
            </a:r>
            <a:r>
              <a:rPr lang="es-ES" sz="1200" spc="-6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Químicas,</a:t>
            </a:r>
            <a:r>
              <a:rPr lang="es-ES" sz="12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2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2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subdirección</a:t>
            </a:r>
            <a:r>
              <a:rPr lang="es-ES" sz="1200" spc="-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200" spc="-7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Prevención,</a:t>
            </a:r>
            <a:r>
              <a:rPr lang="es-ES" sz="12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Vigilancia</a:t>
            </a:r>
            <a:r>
              <a:rPr lang="es-ES" sz="1200" spc="-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y Control</a:t>
            </a:r>
            <a:r>
              <a:rPr lang="es-ES" sz="12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en</a:t>
            </a:r>
            <a:r>
              <a:rPr lang="es-ES" sz="12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Salud</a:t>
            </a:r>
            <a:r>
              <a:rPr lang="es-ES" sz="12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Publica</a:t>
            </a:r>
            <a:r>
              <a:rPr lang="es-ES" sz="12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del</a:t>
            </a:r>
            <a:r>
              <a:rPr lang="es-ES" sz="12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Instituto</a:t>
            </a:r>
            <a:r>
              <a:rPr lang="es-ES" sz="12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Nacional</a:t>
            </a:r>
            <a:r>
              <a:rPr lang="es-ES" sz="12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200" spc="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200" dirty="0">
                <a:effectLst/>
                <a:latin typeface="Arial MT"/>
                <a:ea typeface="Arial MT"/>
                <a:cs typeface="Arial MT"/>
              </a:rPr>
              <a:t>Salud</a:t>
            </a:r>
            <a:r>
              <a:rPr lang="es-ES" sz="1200" spc="-10" dirty="0">
                <a:effectLst/>
                <a:latin typeface="Arial MT"/>
                <a:ea typeface="Arial MT"/>
                <a:cs typeface="Arial MT"/>
              </a:rPr>
              <a:t>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5534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238760" lvl="0" indent="-342900" algn="just"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83590" algn="l"/>
              </a:tabLst>
            </a:pPr>
            <a:r>
              <a:rPr lang="es-ES" sz="18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Sistema de Vigilancia de Eventos de Interés en Salud Publica – Sivigila,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 </a:t>
            </a:r>
            <a:endParaRPr lang="en-US" sz="1800" dirty="0">
              <a:effectLst/>
              <a:latin typeface="Arial MT"/>
              <a:ea typeface="Arial MT"/>
              <a:cs typeface="Arial MT"/>
            </a:endParaRPr>
          </a:p>
          <a:p>
            <a:pPr marL="342900" marR="235585" lvl="0" indent="-342900" algn="just">
              <a:spcAft>
                <a:spcPts val="0"/>
              </a:spcAft>
              <a:buSzPts val="1200"/>
              <a:buFont typeface="Symbol" panose="05050102010706020507" pitchFamily="18" charset="2"/>
              <a:buChar char=""/>
              <a:tabLst>
                <a:tab pos="783590" algn="l"/>
              </a:tabLst>
            </a:pPr>
            <a:r>
              <a:rPr lang="es-ES" sz="18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RIPS - Registro Individual de Prestación de Servicios de Salud, SISPRO,</a:t>
            </a:r>
            <a:r>
              <a:rPr lang="es-ES" sz="1800" spc="5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s-ES" sz="1800" dirty="0">
                <a:effectLst/>
                <a:latin typeface="Arial MT"/>
                <a:ea typeface="Symbol" panose="05050102010706020507" pitchFamily="18" charset="2"/>
                <a:cs typeface="Symbol" panose="05050102010706020507" pitchFamily="18" charset="2"/>
              </a:rPr>
              <a:t>(SIVELCE), son algunas de las fuentes de información para la captura de eventos de intoxicaciones. </a:t>
            </a:r>
            <a:endParaRPr lang="en-US" sz="1800" dirty="0">
              <a:effectLst/>
              <a:latin typeface="Arial MT"/>
              <a:ea typeface="Symbol" panose="05050102010706020507" pitchFamily="18" charset="2"/>
              <a:cs typeface="Symbol" panose="05050102010706020507" pitchFamily="18" charset="2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775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Las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acciones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para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vigilancia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la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intoxicación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por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sustancias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químicas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se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encuentran desagregadas como individuales, colectivas y de laboratorio, donde se</a:t>
            </a:r>
            <a:r>
              <a:rPr lang="es-ES" sz="18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encuentran guías, notificación, confirmación por laboratorio, investigación de brotes y</a:t>
            </a:r>
            <a:r>
              <a:rPr lang="es-ES" sz="1800" spc="-32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programas</a:t>
            </a:r>
            <a:r>
              <a:rPr lang="es-ES" sz="1800" spc="-1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es-ES" sz="1800" spc="-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es-ES" sz="1800" dirty="0">
                <a:effectLst/>
                <a:latin typeface="Arial MT"/>
                <a:ea typeface="Arial MT"/>
                <a:cs typeface="Arial MT"/>
              </a:rPr>
              <a:t>educación.</a:t>
            </a:r>
            <a:endParaRPr lang="en-US" sz="1800" dirty="0">
              <a:effectLst/>
              <a:latin typeface="Arial MT"/>
              <a:ea typeface="Arial MT"/>
              <a:cs typeface="Arial MT"/>
            </a:endParaRP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3651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489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A705A-C9F8-FA4E-8672-B753276AF98F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730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nSalud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0DC4FD-0875-C549-8775-D9C370BF4F20}"/>
              </a:ext>
            </a:extLst>
          </p:cNvPr>
          <p:cNvSpPr/>
          <p:nvPr userDrawn="1"/>
        </p:nvSpPr>
        <p:spPr>
          <a:xfrm>
            <a:off x="1" y="0"/>
            <a:ext cx="4544292" cy="6858000"/>
          </a:xfrm>
          <a:prstGeom prst="rect">
            <a:avLst/>
          </a:prstGeom>
          <a:solidFill>
            <a:srgbClr val="F42D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34821C7-E8A6-BE46-BA59-8D385962D9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71018" y="5865670"/>
            <a:ext cx="1409288" cy="823248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062CAA-2F62-B843-83FB-7C521C63BA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328" y="1217377"/>
            <a:ext cx="4544292" cy="9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90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cita">
  <p:cSld name="1_Capacit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2550025"/>
            <a:ext cx="50577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47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17ECE-DE93-4EA6-861F-3B204A19D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41319"/>
            <a:ext cx="9144000" cy="1662546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9D3FB3-359F-46C2-860A-1525058E02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55886"/>
            <a:ext cx="9144000" cy="1769424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Incluir Presentador, </a:t>
            </a:r>
            <a:r>
              <a:rPr lang="es-CO" dirty="0"/>
              <a:t>Dependencia, Evento (Si corresponde), Fecha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48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ional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418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460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rdi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834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g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8703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er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69756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3684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ci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CE365-2412-40EC-A1F3-CF3447CA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230"/>
            <a:ext cx="10515600" cy="13794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63BDAB-2BFA-454D-A372-B2C86A22BA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36576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92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D9F9267-4CE5-48EE-8E58-1EABD078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C89073-E011-4938-80E8-B06957275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227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6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2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9.xml"/><Relationship Id="rId7" Type="http://schemas.openxmlformats.org/officeDocument/2006/relationships/diagramLayout" Target="../diagrams/layout3.xml"/><Relationship Id="rId12" Type="http://schemas.openxmlformats.org/officeDocument/2006/relationships/image" Target="../media/image20.sv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diagramData" Target="../diagrams/data3.xml"/><Relationship Id="rId11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diagramDrawing" Target="../diagrams/drawing3.xml"/><Relationship Id="rId4" Type="http://schemas.openxmlformats.org/officeDocument/2006/relationships/notesSlide" Target="../notesSlides/notesSlide7.xml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4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8.xml"/><Relationship Id="rId9" Type="http://schemas.microsoft.com/office/2007/relationships/diagramDrawing" Target="../diagrams/drawing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5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9.xml"/><Relationship Id="rId9" Type="http://schemas.microsoft.com/office/2007/relationships/diagramDrawing" Target="../diagrams/drawing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1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diagramLayout" Target="../diagrams/layout6.xml"/><Relationship Id="rId11" Type="http://schemas.openxmlformats.org/officeDocument/2006/relationships/image" Target="../media/image21.emf"/><Relationship Id="rId5" Type="http://schemas.openxmlformats.org/officeDocument/2006/relationships/diagramData" Target="../diagrams/data6.xml"/><Relationship Id="rId10" Type="http://schemas.openxmlformats.org/officeDocument/2006/relationships/package" Target="../embeddings/Microsoft_Word_Document.docx"/><Relationship Id="rId4" Type="http://schemas.openxmlformats.org/officeDocument/2006/relationships/notesSlide" Target="../notesSlides/notesSlide10.xml"/><Relationship Id="rId9" Type="http://schemas.microsoft.com/office/2007/relationships/diagramDrawing" Target="../diagrams/drawing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2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2.png"/><Relationship Id="rId5" Type="http://schemas.openxmlformats.org/officeDocument/2006/relationships/image" Target="../media/image13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9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73006A00-8BC6-49E7-BC5A-F347E7C05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2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"/>
    </mc:Choice>
    <mc:Fallback xmlns="">
      <p:transition spd="slow" advTm="1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7B3A9-DE67-470F-BC9C-ED125B59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>
                <a:solidFill>
                  <a:srgbClr val="2F5496"/>
                </a:solidFill>
              </a:rPr>
              <a:t>Fuentes de información para la captura de eventos de intoxicaciones por sustancias químicas, incluido el mercurio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717595-2DED-4491-86F2-D6B567DA6AA8}"/>
              </a:ext>
            </a:extLst>
          </p:cNvPr>
          <p:cNvSpPr/>
          <p:nvPr/>
        </p:nvSpPr>
        <p:spPr>
          <a:xfrm>
            <a:off x="4645299" y="2144814"/>
            <a:ext cx="1726685" cy="11104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2B20C51-85BD-4223-BE13-0BBCD474B4EE}"/>
              </a:ext>
            </a:extLst>
          </p:cNvPr>
          <p:cNvSpPr/>
          <p:nvPr/>
        </p:nvSpPr>
        <p:spPr>
          <a:xfrm>
            <a:off x="7670323" y="3688220"/>
            <a:ext cx="1726685" cy="111049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13" name="Google Shape;150;p7">
            <a:extLst>
              <a:ext uri="{FF2B5EF4-FFF2-40B4-BE49-F238E27FC236}">
                <a16:creationId xmlns:a16="http://schemas.microsoft.com/office/drawing/2014/main" id="{7EDB4FCE-2DD7-42C7-8DEA-E5D43B603501}"/>
              </a:ext>
            </a:extLst>
          </p:cNvPr>
          <p:cNvCxnSpPr>
            <a:cxnSpLocks/>
          </p:cNvCxnSpPr>
          <p:nvPr/>
        </p:nvCxnSpPr>
        <p:spPr>
          <a:xfrm>
            <a:off x="999893" y="1871445"/>
            <a:ext cx="10192214" cy="0"/>
          </a:xfrm>
          <a:prstGeom prst="straightConnector1">
            <a:avLst/>
          </a:prstGeom>
          <a:ln w="28575"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7527D54-BF8F-42DF-BFE8-9908A8A074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897292"/>
              </p:ext>
            </p:extLst>
          </p:nvPr>
        </p:nvGraphicFramePr>
        <p:xfrm>
          <a:off x="1716889" y="2074653"/>
          <a:ext cx="8758221" cy="4340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A25A719-89D4-489F-992A-5DD9C5E59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10"/>
    </mc:Choice>
    <mc:Fallback xmlns="">
      <p:transition spd="slow" advTm="17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2CFDF-CDF8-481F-9C9D-44063CB6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>
                <a:solidFill>
                  <a:srgbClr val="2F5496"/>
                </a:solidFill>
              </a:rPr>
              <a:t>Flujo de la información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9C120-36F0-44CC-9D10-835F9CB849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550025"/>
            <a:ext cx="5057775" cy="2759394"/>
          </a:xfrm>
        </p:spPr>
        <p:txBody>
          <a:bodyPr/>
          <a:lstStyle/>
          <a:p>
            <a:pPr marL="0" indent="0" algn="just">
              <a:lnSpc>
                <a:spcPct val="130000"/>
              </a:lnSpc>
              <a:buNone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Inicia desde la UPGD, hacia el municipio y del municipio hasta el nivel nacional. Y la retroalimentación se da desde el nivel nacional a los departamentos, de los departamentos a los municipios y así, desde cada nivel se envía información a los aseguradores; cada uno con una serie de responsabilidades descritas dentro del protocolo del evento.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  <p:cxnSp>
        <p:nvCxnSpPr>
          <p:cNvPr id="4" name="Google Shape;150;p7">
            <a:extLst>
              <a:ext uri="{FF2B5EF4-FFF2-40B4-BE49-F238E27FC236}">
                <a16:creationId xmlns:a16="http://schemas.microsoft.com/office/drawing/2014/main" id="{B13E0697-923F-4367-B214-61081D65E34B}"/>
              </a:ext>
            </a:extLst>
          </p:cNvPr>
          <p:cNvCxnSpPr>
            <a:cxnSpLocks/>
          </p:cNvCxnSpPr>
          <p:nvPr/>
        </p:nvCxnSpPr>
        <p:spPr>
          <a:xfrm>
            <a:off x="4149213" y="1694465"/>
            <a:ext cx="3893574" cy="0"/>
          </a:xfrm>
          <a:prstGeom prst="straightConnector1">
            <a:avLst/>
          </a:prstGeom>
          <a:ln w="28575"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C17735A5-8F82-4751-B496-F218B92FB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4823"/>
            <a:ext cx="5216330" cy="3129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2397BE3-B8AC-401B-AE71-3A245D832716}"/>
              </a:ext>
            </a:extLst>
          </p:cNvPr>
          <p:cNvSpPr txBox="1"/>
          <p:nvPr/>
        </p:nvSpPr>
        <p:spPr>
          <a:xfrm>
            <a:off x="6028461" y="5562955"/>
            <a:ext cx="52838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Fuente:http</a:t>
            </a:r>
            <a:r>
              <a:rPr lang="es-ES" sz="11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://alertaplomo.org/alto-al-plomo/intoxicacion-por-mercurio-</a:t>
            </a:r>
            <a:r>
              <a:rPr lang="es-ES" sz="1100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hidrargismo</a:t>
            </a:r>
            <a:endParaRPr lang="es-ES" sz="11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207FD592-9AF9-47D3-988E-4C23D2D294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8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2"/>
    </mc:Choice>
    <mc:Fallback xmlns="">
      <p:transition spd="slow" advTm="133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56183-5676-4345-9337-DB2CB69A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>
                <a:solidFill>
                  <a:srgbClr val="1F3864"/>
                </a:solidFill>
                <a:ea typeface="Calibri"/>
                <a:sym typeface="Calibri"/>
              </a:rPr>
              <a:t>Orientación de la acción</a:t>
            </a:r>
            <a:endParaRPr lang="es-CO" dirty="0"/>
          </a:p>
        </p:txBody>
      </p:sp>
      <p:cxnSp>
        <p:nvCxnSpPr>
          <p:cNvPr id="4" name="Google Shape;208;p13">
            <a:extLst>
              <a:ext uri="{FF2B5EF4-FFF2-40B4-BE49-F238E27FC236}">
                <a16:creationId xmlns:a16="http://schemas.microsoft.com/office/drawing/2014/main" id="{369BAB6C-EE5B-45D1-8145-471B498822B0}"/>
              </a:ext>
            </a:extLst>
          </p:cNvPr>
          <p:cNvCxnSpPr>
            <a:cxnSpLocks/>
          </p:cNvCxnSpPr>
          <p:nvPr/>
        </p:nvCxnSpPr>
        <p:spPr>
          <a:xfrm>
            <a:off x="4081348" y="1696105"/>
            <a:ext cx="4059044" cy="0"/>
          </a:xfrm>
          <a:prstGeom prst="straightConnector1">
            <a:avLst/>
          </a:prstGeom>
          <a:ln w="28575"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2" name="Google Shape;107;p6">
            <a:extLst>
              <a:ext uri="{FF2B5EF4-FFF2-40B4-BE49-F238E27FC236}">
                <a16:creationId xmlns:a16="http://schemas.microsoft.com/office/drawing/2014/main" id="{FE121B1E-0164-4A86-8FF4-B0608B81DB1C}"/>
              </a:ext>
            </a:extLst>
          </p:cNvPr>
          <p:cNvGrpSpPr/>
          <p:nvPr/>
        </p:nvGrpSpPr>
        <p:grpSpPr>
          <a:xfrm>
            <a:off x="838200" y="2299303"/>
            <a:ext cx="4353232" cy="3644297"/>
            <a:chOff x="7333005" y="1463040"/>
            <a:chExt cx="4497924" cy="3070276"/>
          </a:xfrm>
        </p:grpSpPr>
        <p:pic>
          <p:nvPicPr>
            <p:cNvPr id="13" name="Google Shape;108;p6">
              <a:extLst>
                <a:ext uri="{FF2B5EF4-FFF2-40B4-BE49-F238E27FC236}">
                  <a16:creationId xmlns:a16="http://schemas.microsoft.com/office/drawing/2014/main" id="{7885299E-DD83-4248-B9C2-95DC1D631211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l="60808" t="21319" r="2962" b="36814"/>
            <a:stretch/>
          </p:blipFill>
          <p:spPr>
            <a:xfrm>
              <a:off x="7413674" y="1463040"/>
              <a:ext cx="4417255" cy="286980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14" name="Google Shape;109;p6">
              <a:extLst>
                <a:ext uri="{FF2B5EF4-FFF2-40B4-BE49-F238E27FC236}">
                  <a16:creationId xmlns:a16="http://schemas.microsoft.com/office/drawing/2014/main" id="{1623BB00-E698-403F-8B6F-3C6C99D1B327}"/>
                </a:ext>
              </a:extLst>
            </p:cNvPr>
            <p:cNvSpPr/>
            <p:nvPr/>
          </p:nvSpPr>
          <p:spPr>
            <a:xfrm>
              <a:off x="11410070" y="1575581"/>
              <a:ext cx="253218" cy="295422"/>
            </a:xfrm>
            <a:prstGeom prst="ellipse">
              <a:avLst/>
            </a:prstGeom>
            <a:solidFill>
              <a:srgbClr val="685253"/>
            </a:solidFill>
            <a:ln w="12700" cap="flat" cmpd="sng">
              <a:solidFill>
                <a:srgbClr val="53443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0;p6">
              <a:extLst>
                <a:ext uri="{FF2B5EF4-FFF2-40B4-BE49-F238E27FC236}">
                  <a16:creationId xmlns:a16="http://schemas.microsoft.com/office/drawing/2014/main" id="{9820C3EC-B89C-4244-8BF7-222B2134FA27}"/>
                </a:ext>
              </a:extLst>
            </p:cNvPr>
            <p:cNvSpPr txBox="1"/>
            <p:nvPr/>
          </p:nvSpPr>
          <p:spPr>
            <a:xfrm>
              <a:off x="7333005" y="4332849"/>
              <a:ext cx="3965098" cy="200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100" dirty="0"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Fuente: https://www.shutterstock.com/</a:t>
              </a:r>
              <a:endParaRPr sz="11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7591F9C-4F20-4978-81CD-51480DE11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715643"/>
              </p:ext>
            </p:extLst>
          </p:nvPr>
        </p:nvGraphicFramePr>
        <p:xfrm>
          <a:off x="5191433" y="2153269"/>
          <a:ext cx="6240442" cy="3918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8" name="Gráfico 17" descr="Objetivo">
            <a:extLst>
              <a:ext uri="{FF2B5EF4-FFF2-40B4-BE49-F238E27FC236}">
                <a16:creationId xmlns:a16="http://schemas.microsoft.com/office/drawing/2014/main" id="{221649B0-1DB1-4BAF-BCF1-56BA42DB4F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4254" y="2470356"/>
            <a:ext cx="914400" cy="914400"/>
          </a:xfrm>
          <a:prstGeom prst="rect">
            <a:avLst/>
          </a:prstGeom>
        </p:spPr>
      </p:pic>
      <p:pic>
        <p:nvPicPr>
          <p:cNvPr id="19" name="Gráfico 18" descr="Objetivo">
            <a:extLst>
              <a:ext uri="{FF2B5EF4-FFF2-40B4-BE49-F238E27FC236}">
                <a16:creationId xmlns:a16="http://schemas.microsoft.com/office/drawing/2014/main" id="{5F99D9CF-127D-48A3-B995-24AF7A56C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54640" y="3657566"/>
            <a:ext cx="914400" cy="914400"/>
          </a:xfrm>
          <a:prstGeom prst="rect">
            <a:avLst/>
          </a:prstGeom>
        </p:spPr>
      </p:pic>
      <p:pic>
        <p:nvPicPr>
          <p:cNvPr id="20" name="Gráfico 19" descr="Objetivo">
            <a:extLst>
              <a:ext uri="{FF2B5EF4-FFF2-40B4-BE49-F238E27FC236}">
                <a16:creationId xmlns:a16="http://schemas.microsoft.com/office/drawing/2014/main" id="{C97EFB02-81E9-403D-A1A6-FE369B31EC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69506" y="4848869"/>
            <a:ext cx="914400" cy="9144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32CF2C80-241D-442E-9D23-39E539F14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37"/>
    </mc:Choice>
    <mc:Fallback xmlns="">
      <p:transition spd="slow" advTm="16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A226FC9-37B7-452B-98FE-DB81B8549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2860429"/>
              </p:ext>
            </p:extLst>
          </p:nvPr>
        </p:nvGraphicFramePr>
        <p:xfrm>
          <a:off x="652956" y="1319980"/>
          <a:ext cx="10886087" cy="4218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17C9C93-38BD-4F57-98F4-ADD08D65C1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7"/>
    </mc:Choice>
    <mc:Fallback xmlns="">
      <p:transition spd="slow" advTm="15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618B6B62-4DA5-4E18-95D5-6233CE17A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0202142"/>
              </p:ext>
            </p:extLst>
          </p:nvPr>
        </p:nvGraphicFramePr>
        <p:xfrm>
          <a:off x="573183" y="1030058"/>
          <a:ext cx="10960056" cy="451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42DA348-D5BE-4317-A1E3-1E122CCD17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9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1"/>
    </mc:Choice>
    <mc:Fallback xmlns="">
      <p:transition spd="slow" advTm="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B7591F9C-4F20-4978-81CD-51480DE11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34213"/>
              </p:ext>
            </p:extLst>
          </p:nvPr>
        </p:nvGraphicFramePr>
        <p:xfrm>
          <a:off x="542061" y="1107877"/>
          <a:ext cx="10677378" cy="4228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AB6B6F55-5415-48F2-9B78-AB9FCF15F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221886"/>
              </p:ext>
            </p:extLst>
          </p:nvPr>
        </p:nvGraphicFramePr>
        <p:xfrm>
          <a:off x="2840002" y="2470159"/>
          <a:ext cx="8706697" cy="2707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6235130" imgH="1757295" progId="Word.Document.12">
                  <p:embed/>
                </p:oleObj>
              </mc:Choice>
              <mc:Fallback>
                <p:oleObj name="Document" r:id="rId10" imgW="6235130" imgH="1757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40002" y="2470159"/>
                        <a:ext cx="8706697" cy="2707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16938FB-D902-4730-94C6-4A27973BBD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9"/>
    </mc:Choice>
    <mc:Fallback xmlns="">
      <p:transition spd="slow" advTm="19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71156-BCBA-4F63-80A2-6794C314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O" dirty="0">
                <a:solidFill>
                  <a:srgbClr val="C00000"/>
                </a:solidFill>
                <a:ea typeface="Calibri"/>
                <a:sym typeface="Calibri"/>
              </a:rPr>
              <a:t>         IMPORTANTE</a:t>
            </a:r>
            <a:endParaRPr lang="es-CO" dirty="0"/>
          </a:p>
        </p:txBody>
      </p:sp>
      <p:sp>
        <p:nvSpPr>
          <p:cNvPr id="4" name="Google Shape;192;p14">
            <a:extLst>
              <a:ext uri="{FF2B5EF4-FFF2-40B4-BE49-F238E27FC236}">
                <a16:creationId xmlns:a16="http://schemas.microsoft.com/office/drawing/2014/main" id="{9A12CE32-33DA-499B-9BAC-70DAE83CC0A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1074175" y="2817326"/>
            <a:ext cx="3969774" cy="187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CO" dirty="0"/>
              <a:t>Recuerde que para completar el curso debe desarrollar todas las actividades de cada módulo</a:t>
            </a:r>
          </a:p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85750" lvl="0" indent="-28575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es-CO" dirty="0"/>
              <a:t> Y tener una calificación mínima de 70 en la evaluación para aprobar.</a:t>
            </a:r>
            <a:endParaRPr dirty="0"/>
          </a:p>
          <a:p>
            <a:pPr marL="228600" lvl="0" indent="-142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5" name="Google Shape;193;p14" descr="Bombilla en fondo amarillo con rayos de luz y cable pintados">
            <a:extLst>
              <a:ext uri="{FF2B5EF4-FFF2-40B4-BE49-F238E27FC236}">
                <a16:creationId xmlns:a16="http://schemas.microsoft.com/office/drawing/2014/main" id="{1C7756CA-4FDA-4F1C-81EA-EB6662998B9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6558" r="-1" b="-1"/>
          <a:stretch/>
        </p:blipFill>
        <p:spPr>
          <a:xfrm>
            <a:off x="5461818" y="971871"/>
            <a:ext cx="5538019" cy="46782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cxnSp>
        <p:nvCxnSpPr>
          <p:cNvPr id="6" name="Google Shape;186;p13">
            <a:extLst>
              <a:ext uri="{FF2B5EF4-FFF2-40B4-BE49-F238E27FC236}">
                <a16:creationId xmlns:a16="http://schemas.microsoft.com/office/drawing/2014/main" id="{736ECF72-86AD-408D-9087-8478F8090DF6}"/>
              </a:ext>
            </a:extLst>
          </p:cNvPr>
          <p:cNvCxnSpPr>
            <a:cxnSpLocks/>
          </p:cNvCxnSpPr>
          <p:nvPr/>
        </p:nvCxnSpPr>
        <p:spPr>
          <a:xfrm>
            <a:off x="838200" y="2165684"/>
            <a:ext cx="0" cy="2863516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dashDot"/>
            <a:miter lim="800000"/>
            <a:headEnd type="none" w="sm" len="sm"/>
            <a:tailEnd type="none" w="sm" len="sm"/>
          </a:ln>
        </p:spPr>
      </p:cxn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77DCD115-F9B8-41F8-8CA2-956D1C683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19"/>
    </mc:Choice>
    <mc:Fallback xmlns="">
      <p:transition spd="slow" advTm="10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5113AE0-E8C9-4108-9073-B3CAFF98C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4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3"/>
    </mc:Choice>
    <mc:Fallback xmlns="">
      <p:transition spd="slow" advTm="19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223EB9-3490-7A43-8930-1C8563576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1319"/>
            <a:ext cx="9144000" cy="1074078"/>
          </a:xfrm>
        </p:spPr>
        <p:txBody>
          <a:bodyPr>
            <a:normAutofit/>
          </a:bodyPr>
          <a:lstStyle/>
          <a:p>
            <a:r>
              <a:rPr lang="es-MX" sz="2800" dirty="0"/>
              <a:t>Curso Virtual de Vigilancia del riesgo ambiental a la exposición por mercurio y sus efectos en la salud</a:t>
            </a:r>
            <a:endParaRPr lang="es-ES_tradnl" sz="2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AB45BC-B687-834C-AFED-EF3E9DA92C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Grupo Factores de Riesgo Ambiental</a:t>
            </a:r>
          </a:p>
          <a:p>
            <a:r>
              <a:rPr lang="es-MX" dirty="0"/>
              <a:t>Dirección de Vigilancia y Análisis del Riesgo en Salud Pública</a:t>
            </a:r>
          </a:p>
          <a:p>
            <a:r>
              <a:rPr lang="es-MX" dirty="0"/>
              <a:t>Junio 2021 - Versión 1.0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0F7807C-717F-4A14-946C-B82273B16A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7"/>
    </mc:Choice>
    <mc:Fallback xmlns="">
      <p:transition spd="slow" advTm="12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" descr="Imagen que contiene indicador, dispositivo, var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1257598"/>
            <a:ext cx="4900459" cy="45618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53" name="Google Shape;53;p1"/>
          <p:cNvSpPr txBox="1">
            <a:spLocks noGrp="1"/>
          </p:cNvSpPr>
          <p:nvPr>
            <p:ph type="body" idx="1"/>
          </p:nvPr>
        </p:nvSpPr>
        <p:spPr>
          <a:xfrm>
            <a:off x="781665" y="2138521"/>
            <a:ext cx="4900459" cy="368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None/>
            </a:pPr>
            <a:endParaRPr lang="es-CO" sz="2800" b="1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500"/>
              <a:buNone/>
            </a:pP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None/>
            </a:pPr>
            <a:r>
              <a:rPr lang="es-CO" sz="2800" b="1" dirty="0">
                <a:solidFill>
                  <a:srgbClr val="2F5496"/>
                </a:solidFill>
              </a:rPr>
              <a:t>V</a:t>
            </a:r>
            <a:r>
              <a:rPr lang="es-CO" sz="2800" b="1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igilancia del riesgo ambiental a la exposición por mercurio y sus efectos en salud</a:t>
            </a:r>
            <a:endParaRPr dirty="0">
              <a:solidFill>
                <a:srgbClr val="2F5496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8FFFC4-FCE7-4485-9A28-D483851FC50C}"/>
              </a:ext>
            </a:extLst>
          </p:cNvPr>
          <p:cNvSpPr txBox="1"/>
          <p:nvPr/>
        </p:nvSpPr>
        <p:spPr>
          <a:xfrm>
            <a:off x="5974709" y="5897015"/>
            <a:ext cx="60983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Fuente: https://www.shutterstock.com/</a:t>
            </a:r>
            <a:endParaRPr lang="es-MX" sz="1100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1" name="Google Shape;84;p4">
            <a:extLst>
              <a:ext uri="{FF2B5EF4-FFF2-40B4-BE49-F238E27FC236}">
                <a16:creationId xmlns:a16="http://schemas.microsoft.com/office/drawing/2014/main" id="{F7DE49F2-E100-4F1A-B5AA-A0FDA0EC2C01}"/>
              </a:ext>
            </a:extLst>
          </p:cNvPr>
          <p:cNvCxnSpPr>
            <a:cxnSpLocks/>
          </p:cNvCxnSpPr>
          <p:nvPr/>
        </p:nvCxnSpPr>
        <p:spPr>
          <a:xfrm>
            <a:off x="893726" y="2029206"/>
            <a:ext cx="4676335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4;p4">
            <a:extLst>
              <a:ext uri="{FF2B5EF4-FFF2-40B4-BE49-F238E27FC236}">
                <a16:creationId xmlns:a16="http://schemas.microsoft.com/office/drawing/2014/main" id="{D71CB625-8E5F-46F7-B10A-0DC289581316}"/>
              </a:ext>
            </a:extLst>
          </p:cNvPr>
          <p:cNvCxnSpPr>
            <a:cxnSpLocks/>
          </p:cNvCxnSpPr>
          <p:nvPr/>
        </p:nvCxnSpPr>
        <p:spPr>
          <a:xfrm>
            <a:off x="893726" y="1634626"/>
            <a:ext cx="4676335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D8AA8496-9504-418E-842F-16453DF3CB84}"/>
              </a:ext>
            </a:extLst>
          </p:cNvPr>
          <p:cNvSpPr txBox="1"/>
          <p:nvPr/>
        </p:nvSpPr>
        <p:spPr>
          <a:xfrm>
            <a:off x="9439430" y="6224750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Junio 2021, versión 1.0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BFD5C41-B3F9-42BD-BB6C-022832B267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68"/>
    </mc:Choice>
    <mc:Fallback xmlns="">
      <p:transition spd="slow" advTm="13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BE8E04F-9105-4AD1-85BA-2D0E0E04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rgbClr val="2F5496"/>
                </a:solidFill>
              </a:rPr>
              <a:t>Unidad 4. </a:t>
            </a:r>
            <a:r>
              <a:rPr lang="es-MX" sz="2800" dirty="0">
                <a:solidFill>
                  <a:srgbClr val="2F5496"/>
                </a:solidFill>
              </a:rPr>
              <a:t>Vigilancia en salud pública de las intoxicaciones por sustancias químicas, incluido el mercurio</a:t>
            </a:r>
            <a:endParaRPr lang="es-CO" dirty="0"/>
          </a:p>
        </p:txBody>
      </p:sp>
      <p:cxnSp>
        <p:nvCxnSpPr>
          <p:cNvPr id="7" name="Google Shape;84;p4">
            <a:extLst>
              <a:ext uri="{FF2B5EF4-FFF2-40B4-BE49-F238E27FC236}">
                <a16:creationId xmlns:a16="http://schemas.microsoft.com/office/drawing/2014/main" id="{B376F15C-126A-4FBE-BF93-301F38A2EC92}"/>
              </a:ext>
            </a:extLst>
          </p:cNvPr>
          <p:cNvCxnSpPr>
            <a:cxnSpLocks/>
          </p:cNvCxnSpPr>
          <p:nvPr/>
        </p:nvCxnSpPr>
        <p:spPr>
          <a:xfrm>
            <a:off x="2271252" y="1852446"/>
            <a:ext cx="7683909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A969C7A-2B5A-4922-9753-D457CAA98C48}"/>
              </a:ext>
            </a:extLst>
          </p:cNvPr>
          <p:cNvSpPr txBox="1"/>
          <p:nvPr/>
        </p:nvSpPr>
        <p:spPr>
          <a:xfrm>
            <a:off x="1076632" y="2623697"/>
            <a:ext cx="9955162" cy="1457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Resultados de aprendizaje</a:t>
            </a:r>
          </a:p>
          <a:p>
            <a:pPr algn="just">
              <a:lnSpc>
                <a:spcPct val="114000"/>
              </a:lnSpc>
              <a:spcAft>
                <a:spcPts val="900"/>
              </a:spcAft>
            </a:pPr>
            <a:r>
              <a:rPr lang="es-CO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4000"/>
              </a:lnSpc>
              <a:spcAft>
                <a:spcPts val="900"/>
              </a:spcAft>
              <a:buFont typeface="Wingdings" panose="05000000000000000000" pitchFamily="2" charset="2"/>
              <a:buChar char="v"/>
            </a:pPr>
            <a:r>
              <a:rPr lang="es-MX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Reconocer las actividades de vigilancia en salud publica relacionados con intoxicaciones por sustancias químicas, en donde se encuentra incluido el mercurio.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B0A3214-4FE5-428A-8CA3-2E92B1A72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3"/>
    </mc:Choice>
    <mc:Fallback xmlns="">
      <p:transition spd="slow" advTm="156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DFCCD-9A09-4858-BA6B-6F1150613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>
                <a:solidFill>
                  <a:srgbClr val="2F5496"/>
                </a:solidFill>
              </a:rPr>
              <a:t>Vigilancia en salud pública de las intoxicaciones por sustancias químicas, incluido el mercurio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F714B3-E029-4E2B-9CF8-8FC1510DC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s-ES" dirty="0">
                <a:effectLst/>
                <a:ea typeface="Arial MT"/>
              </a:rPr>
              <a:t>Es importante mencionar que la vigilancia en salud pública de intoxicaciones es</a:t>
            </a:r>
            <a:r>
              <a:rPr lang="es-ES" spc="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transversal</a:t>
            </a:r>
            <a:r>
              <a:rPr lang="es-ES" spc="-3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a</a:t>
            </a:r>
            <a:r>
              <a:rPr lang="es-ES" spc="-40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todas</a:t>
            </a:r>
            <a:r>
              <a:rPr lang="es-ES" spc="-3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las</a:t>
            </a:r>
            <a:r>
              <a:rPr lang="es-ES" spc="-4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sustancias</a:t>
            </a:r>
            <a:r>
              <a:rPr lang="es-ES" spc="-3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químicas.</a:t>
            </a:r>
            <a:r>
              <a:rPr lang="es-ES" spc="-40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No</a:t>
            </a:r>
            <a:r>
              <a:rPr lang="es-ES" spc="-30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obstante,</a:t>
            </a:r>
            <a:r>
              <a:rPr lang="es-ES" spc="-30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es</a:t>
            </a:r>
            <a:r>
              <a:rPr lang="es-ES" spc="-3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importante</a:t>
            </a:r>
            <a:r>
              <a:rPr lang="es-ES" spc="-40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entender</a:t>
            </a:r>
            <a:r>
              <a:rPr lang="es-ES" spc="-3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que</a:t>
            </a:r>
            <a:r>
              <a:rPr lang="es-ES" spc="-320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dentro de cada una de las orientaciones que se encuentra dentro del protocolo de</a:t>
            </a:r>
            <a:r>
              <a:rPr lang="es-ES" spc="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vigilancia, está incluido el mercurio, dentro del grupo de sustancias metales.</a:t>
            </a:r>
            <a:r>
              <a:rPr lang="es-ES" spc="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Su</a:t>
            </a:r>
            <a:r>
              <a:rPr lang="es-ES" spc="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enfoque está dirigido al seguimiento rutinario, continuo y sistemático que genere</a:t>
            </a:r>
            <a:r>
              <a:rPr lang="es-ES" spc="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información oportuna, valida y confiable para prevenir y controlar adecuadamente</a:t>
            </a:r>
            <a:r>
              <a:rPr lang="es-ES" spc="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afectaciones</a:t>
            </a:r>
            <a:r>
              <a:rPr lang="es-ES" spc="-20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en</a:t>
            </a:r>
            <a:r>
              <a:rPr lang="es-ES" spc="-10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la salud</a:t>
            </a:r>
            <a:r>
              <a:rPr lang="es-ES" spc="15" dirty="0">
                <a:effectLst/>
                <a:ea typeface="Arial MT"/>
              </a:rPr>
              <a:t> </a:t>
            </a:r>
            <a:r>
              <a:rPr lang="es-ES" dirty="0">
                <a:effectLst/>
                <a:ea typeface="Arial MT"/>
              </a:rPr>
              <a:t>individual y colectiva.</a:t>
            </a:r>
            <a:endParaRPr lang="en-US" dirty="0">
              <a:effectLst/>
              <a:ea typeface="Arial MT"/>
            </a:endParaRPr>
          </a:p>
          <a:p>
            <a:pPr marL="0" indent="0">
              <a:buNone/>
            </a:pPr>
            <a:endParaRPr lang="es-CO" dirty="0"/>
          </a:p>
        </p:txBody>
      </p:sp>
      <p:cxnSp>
        <p:nvCxnSpPr>
          <p:cNvPr id="4" name="Google Shape;117;p3">
            <a:extLst>
              <a:ext uri="{FF2B5EF4-FFF2-40B4-BE49-F238E27FC236}">
                <a16:creationId xmlns:a16="http://schemas.microsoft.com/office/drawing/2014/main" id="{7936D32F-1F21-4FC1-BE61-AAD5F9C08AE7}"/>
              </a:ext>
            </a:extLst>
          </p:cNvPr>
          <p:cNvCxnSpPr>
            <a:cxnSpLocks/>
          </p:cNvCxnSpPr>
          <p:nvPr/>
        </p:nvCxnSpPr>
        <p:spPr>
          <a:xfrm>
            <a:off x="2625213" y="1859772"/>
            <a:ext cx="6946490" cy="0"/>
          </a:xfrm>
          <a:prstGeom prst="straightConnector1">
            <a:avLst/>
          </a:prstGeom>
          <a:ln w="28575"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Google Shape;119;p3">
            <a:extLst>
              <a:ext uri="{FF2B5EF4-FFF2-40B4-BE49-F238E27FC236}">
                <a16:creationId xmlns:a16="http://schemas.microsoft.com/office/drawing/2014/main" id="{16DF68C4-A1F9-46A1-B044-94D8567D7437}"/>
              </a:ext>
            </a:extLst>
          </p:cNvPr>
          <p:cNvSpPr txBox="1"/>
          <p:nvPr/>
        </p:nvSpPr>
        <p:spPr>
          <a:xfrm>
            <a:off x="7130137" y="6136107"/>
            <a:ext cx="259725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Fuente: Instituto Nacional de Salud</a:t>
            </a:r>
          </a:p>
        </p:txBody>
      </p:sp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D31AA0E-749D-4EAB-AD0B-83D13FB147D3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63" t="21434" r="35886" b="10275"/>
          <a:stretch/>
        </p:blipFill>
        <p:spPr bwMode="auto">
          <a:xfrm>
            <a:off x="7130137" y="2132882"/>
            <a:ext cx="3140853" cy="3991686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C5D1435-7173-4C36-8632-703BEA7476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8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49"/>
    </mc:Choice>
    <mc:Fallback xmlns="">
      <p:transition spd="slow" advTm="17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D128A-AEBC-4AF8-802D-5A12DD7A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>
                <a:solidFill>
                  <a:srgbClr val="2F5496"/>
                </a:solidFill>
              </a:rPr>
              <a:t>Descripción de grupos de sustancias de intoxicaciones y códigos de grupos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332BDC-FBC6-412D-983C-E6420BED8D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15" y="2473716"/>
            <a:ext cx="4731237" cy="3838594"/>
          </a:xfrm>
        </p:spPr>
        <p:txBody>
          <a:bodyPr>
            <a:noAutofit/>
          </a:bodyPr>
          <a:lstStyle/>
          <a:p>
            <a:pPr marL="0" marR="24130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s-ES" dirty="0">
                <a:effectLst/>
                <a:latin typeface="Arial "/>
                <a:ea typeface="Arial MT"/>
                <a:cs typeface="Arial MT"/>
              </a:rPr>
              <a:t>Para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la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adecuada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notificación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de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los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eventos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de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intoxicaciones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por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sustancias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químicas,</a:t>
            </a:r>
            <a:r>
              <a:rPr lang="es-ES" spc="-4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es</a:t>
            </a:r>
            <a:r>
              <a:rPr lang="es-ES" spc="-3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importante</a:t>
            </a:r>
            <a:r>
              <a:rPr lang="es-ES" spc="-3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identificar</a:t>
            </a:r>
            <a:r>
              <a:rPr lang="es-ES" spc="-5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el</a:t>
            </a:r>
            <a:r>
              <a:rPr lang="es-ES" spc="-3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grupo</a:t>
            </a:r>
            <a:r>
              <a:rPr lang="es-ES" spc="-4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al</a:t>
            </a:r>
            <a:r>
              <a:rPr lang="es-ES" spc="-5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que</a:t>
            </a:r>
            <a:r>
              <a:rPr lang="es-ES" spc="-4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pertenece</a:t>
            </a:r>
            <a:r>
              <a:rPr lang="es-ES" spc="-3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la</a:t>
            </a:r>
            <a:r>
              <a:rPr lang="es-ES" spc="-5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sustancia</a:t>
            </a:r>
            <a:r>
              <a:rPr lang="es-ES" spc="-3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química</a:t>
            </a:r>
            <a:r>
              <a:rPr lang="es-ES" spc="-4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que</a:t>
            </a:r>
            <a:r>
              <a:rPr lang="es-ES" spc="-32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origina la intoxicación y su respectivo código de notificación. Tal cual como</a:t>
            </a:r>
            <a:r>
              <a:rPr lang="es-ES" spc="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se</a:t>
            </a:r>
            <a:r>
              <a:rPr lang="es-ES" spc="-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encuentra en la</a:t>
            </a:r>
            <a:r>
              <a:rPr lang="es-ES" spc="-1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ficha única de</a:t>
            </a:r>
            <a:r>
              <a:rPr lang="es-ES" spc="-1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notificación,</a:t>
            </a:r>
            <a:r>
              <a:rPr lang="es-ES" spc="-1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con código</a:t>
            </a:r>
            <a:r>
              <a:rPr lang="es-ES" spc="-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365.</a:t>
            </a:r>
            <a:endParaRPr lang="es-ES" dirty="0">
              <a:latin typeface="Arial "/>
              <a:ea typeface="Arial MT"/>
              <a:cs typeface="Arial MT"/>
            </a:endParaRPr>
          </a:p>
          <a:p>
            <a:pPr marL="0" marR="24130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es-ES" dirty="0">
                <a:effectLst/>
                <a:latin typeface="Arial "/>
                <a:ea typeface="Arial MT"/>
                <a:cs typeface="Arial MT"/>
              </a:rPr>
              <a:t>Es importante precisar, que, para el caso particular del mercurio, se encuentra dentro</a:t>
            </a:r>
            <a:r>
              <a:rPr lang="es-ES" spc="-320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del</a:t>
            </a:r>
            <a:r>
              <a:rPr lang="es-ES" spc="-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grupo</a:t>
            </a:r>
            <a:r>
              <a:rPr lang="es-ES" spc="-1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de sustancias</a:t>
            </a:r>
            <a:r>
              <a:rPr lang="es-ES" spc="-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metales,</a:t>
            </a:r>
            <a:r>
              <a:rPr lang="es-ES" spc="-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con código</a:t>
            </a:r>
            <a:r>
              <a:rPr lang="es-ES" spc="-1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de notificación</a:t>
            </a:r>
            <a:r>
              <a:rPr lang="es-ES" spc="-5" dirty="0">
                <a:effectLst/>
                <a:latin typeface="Arial "/>
                <a:ea typeface="Arial MT"/>
                <a:cs typeface="Arial MT"/>
              </a:rPr>
              <a:t> </a:t>
            </a:r>
            <a:r>
              <a:rPr lang="es-ES" dirty="0">
                <a:effectLst/>
                <a:latin typeface="Arial "/>
                <a:ea typeface="Arial MT"/>
                <a:cs typeface="Arial MT"/>
              </a:rPr>
              <a:t>4</a:t>
            </a:r>
            <a:r>
              <a:rPr lang="es-ES" spc="35" dirty="0">
                <a:effectLst/>
                <a:latin typeface="Arial "/>
                <a:ea typeface="Arial MT"/>
                <a:cs typeface="Arial MT"/>
              </a:rPr>
              <a:t> 		</a:t>
            </a:r>
            <a:endParaRPr lang="es-CO" dirty="0"/>
          </a:p>
        </p:txBody>
      </p:sp>
      <p:cxnSp>
        <p:nvCxnSpPr>
          <p:cNvPr id="4" name="Google Shape;150;p7">
            <a:extLst>
              <a:ext uri="{FF2B5EF4-FFF2-40B4-BE49-F238E27FC236}">
                <a16:creationId xmlns:a16="http://schemas.microsoft.com/office/drawing/2014/main" id="{8E701C5E-15A9-43D8-AABC-41BB1BDC56FC}"/>
              </a:ext>
            </a:extLst>
          </p:cNvPr>
          <p:cNvCxnSpPr>
            <a:cxnSpLocks/>
          </p:cNvCxnSpPr>
          <p:nvPr/>
        </p:nvCxnSpPr>
        <p:spPr>
          <a:xfrm>
            <a:off x="4543861" y="1891633"/>
            <a:ext cx="3080825" cy="0"/>
          </a:xfrm>
          <a:prstGeom prst="straightConnector1">
            <a:avLst/>
          </a:prstGeom>
          <a:ln w="28575"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Google Shape;157;p8">
            <a:extLst>
              <a:ext uri="{FF2B5EF4-FFF2-40B4-BE49-F238E27FC236}">
                <a16:creationId xmlns:a16="http://schemas.microsoft.com/office/drawing/2014/main" id="{0DA08448-729F-4FC8-8DFA-6688A656FA2D}"/>
              </a:ext>
            </a:extLst>
          </p:cNvPr>
          <p:cNvSpPr txBox="1"/>
          <p:nvPr/>
        </p:nvSpPr>
        <p:spPr>
          <a:xfrm>
            <a:off x="1042247" y="5663966"/>
            <a:ext cx="504202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100" dirty="0">
                <a:effectLst/>
                <a:latin typeface="Arial "/>
                <a:ea typeface="Arial MT"/>
                <a:cs typeface="Arial MT"/>
              </a:rPr>
              <a:t>Fuente: Protocolo de intoxicaciones por sustancias químicas, INS.</a:t>
            </a:r>
            <a:endParaRPr sz="11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C7852FA0-E022-4D52-9EFA-1C3A81730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663576"/>
              </p:ext>
            </p:extLst>
          </p:nvPr>
        </p:nvGraphicFramePr>
        <p:xfrm>
          <a:off x="1042248" y="2710857"/>
          <a:ext cx="5042025" cy="295310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2668725">
                  <a:extLst>
                    <a:ext uri="{9D8B030D-6E8A-4147-A177-3AD203B41FA5}">
                      <a16:colId xmlns:a16="http://schemas.microsoft.com/office/drawing/2014/main" val="988772172"/>
                    </a:ext>
                  </a:extLst>
                </a:gridCol>
                <a:gridCol w="2373300">
                  <a:extLst>
                    <a:ext uri="{9D8B030D-6E8A-4147-A177-3AD203B41FA5}">
                      <a16:colId xmlns:a16="http://schemas.microsoft.com/office/drawing/2014/main" val="3452899813"/>
                    </a:ext>
                  </a:extLst>
                </a:gridCol>
              </a:tblGrid>
              <a:tr h="468957">
                <a:tc>
                  <a:txBody>
                    <a:bodyPr/>
                    <a:lstStyle/>
                    <a:p>
                      <a:pPr marL="426085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Grupo</a:t>
                      </a:r>
                      <a:r>
                        <a:rPr lang="es-ES" sz="1400" b="1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" sz="1400" b="1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sustancias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7960" marR="255905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</a:t>
                      </a:r>
                      <a:r>
                        <a:rPr lang="es-ES" sz="1400" b="1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notificación</a:t>
                      </a:r>
                      <a:r>
                        <a:rPr lang="es-ES" sz="1400" b="1" spc="-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Sivigila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4548027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Medicamentos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6350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573910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Plaguicidas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6350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692409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Metanol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6350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249703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marL="72000" algn="l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Metales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6350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932757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Solventes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6350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97365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Otras</a:t>
                      </a:r>
                      <a:r>
                        <a:rPr lang="es-ES" sz="1400" b="1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sustancias</a:t>
                      </a:r>
                      <a:r>
                        <a:rPr lang="es-ES" sz="1400" b="1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químicas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6350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357090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63500" algn="ctr">
                        <a:lnSpc>
                          <a:spcPct val="100000"/>
                        </a:lnSpc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996592"/>
                  </a:ext>
                </a:extLst>
              </a:tr>
              <a:tr h="310519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Sustancias</a:t>
                      </a:r>
                      <a:r>
                        <a:rPr lang="es-ES" sz="1400" b="1" spc="-1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psicoactivas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2000" marR="6350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 M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164201"/>
                  </a:ext>
                </a:extLst>
              </a:tr>
            </a:tbl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85DE2EA-BFAD-4F0E-8EF7-062CF3C0CC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9"/>
    </mc:Choice>
    <mc:Fallback xmlns="">
      <p:transition spd="slow" advTm="24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C2B00-F048-4A7F-A578-F7B1C61D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>
                <a:solidFill>
                  <a:srgbClr val="2F5496"/>
                </a:solidFill>
              </a:rPr>
              <a:t>Objetivos</a:t>
            </a:r>
            <a:r>
              <a:rPr lang="es-MX" dirty="0">
                <a:solidFill>
                  <a:srgbClr val="2F5496"/>
                </a:solidFill>
              </a:rPr>
              <a:t> </a:t>
            </a:r>
            <a:r>
              <a:rPr lang="es-MX" sz="2800" dirty="0">
                <a:solidFill>
                  <a:srgbClr val="2F5496"/>
                </a:solidFill>
              </a:rPr>
              <a:t>específicos de</a:t>
            </a:r>
            <a:r>
              <a:rPr lang="es-MX" dirty="0">
                <a:solidFill>
                  <a:srgbClr val="2F5496"/>
                </a:solidFill>
              </a:rPr>
              <a:t> </a:t>
            </a:r>
            <a:r>
              <a:rPr lang="es-MX" sz="2800" dirty="0">
                <a:solidFill>
                  <a:srgbClr val="2F5496"/>
                </a:solidFill>
              </a:rPr>
              <a:t>la</a:t>
            </a:r>
            <a:r>
              <a:rPr lang="es-MX" dirty="0">
                <a:solidFill>
                  <a:srgbClr val="2F5496"/>
                </a:solidFill>
              </a:rPr>
              <a:t> </a:t>
            </a:r>
            <a:r>
              <a:rPr lang="es-MX" sz="2800" dirty="0">
                <a:solidFill>
                  <a:srgbClr val="2F5496"/>
                </a:solidFill>
              </a:rPr>
              <a:t>Vigilancia	en Salud</a:t>
            </a:r>
            <a:r>
              <a:rPr lang="es-MX" dirty="0">
                <a:solidFill>
                  <a:srgbClr val="2F5496"/>
                </a:solidFill>
              </a:rPr>
              <a:t> </a:t>
            </a:r>
            <a:r>
              <a:rPr lang="es-MX" sz="2800" dirty="0">
                <a:solidFill>
                  <a:srgbClr val="2F5496"/>
                </a:solidFill>
              </a:rPr>
              <a:t>Pública de intoxicaciones por sustancias químicas, incluido el mercurio</a:t>
            </a:r>
            <a:endParaRPr lang="es-CO" dirty="0"/>
          </a:p>
        </p:txBody>
      </p:sp>
      <p:cxnSp>
        <p:nvCxnSpPr>
          <p:cNvPr id="4" name="Google Shape;117;p3">
            <a:extLst>
              <a:ext uri="{FF2B5EF4-FFF2-40B4-BE49-F238E27FC236}">
                <a16:creationId xmlns:a16="http://schemas.microsoft.com/office/drawing/2014/main" id="{0AB4A0DA-DC29-44C4-B672-0506335B4697}"/>
              </a:ext>
            </a:extLst>
          </p:cNvPr>
          <p:cNvCxnSpPr>
            <a:cxnSpLocks/>
          </p:cNvCxnSpPr>
          <p:nvPr/>
        </p:nvCxnSpPr>
        <p:spPr>
          <a:xfrm>
            <a:off x="999203" y="1915359"/>
            <a:ext cx="10193594" cy="0"/>
          </a:xfrm>
          <a:prstGeom prst="straightConnector1">
            <a:avLst/>
          </a:prstGeom>
          <a:ln w="28575"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40BCAF1-BD36-4ABA-A861-102D67503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732047"/>
              </p:ext>
            </p:extLst>
          </p:nvPr>
        </p:nvGraphicFramePr>
        <p:xfrm>
          <a:off x="940211" y="2414170"/>
          <a:ext cx="10193594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2966076-0C89-4EB2-B046-1EF43D85FD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43"/>
    </mc:Choice>
    <mc:Fallback xmlns="">
      <p:transition spd="slow" advTm="27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97C22E09-759C-46BE-8F2D-862D40B4313B}"/>
              </a:ext>
            </a:extLst>
          </p:cNvPr>
          <p:cNvSpPr txBox="1"/>
          <p:nvPr/>
        </p:nvSpPr>
        <p:spPr>
          <a:xfrm>
            <a:off x="413951" y="2632622"/>
            <a:ext cx="3131788" cy="182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2F54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Definiciones operativas de casos de intoxicaciones</a:t>
            </a:r>
          </a:p>
        </p:txBody>
      </p:sp>
      <p:cxnSp>
        <p:nvCxnSpPr>
          <p:cNvPr id="4" name="Google Shape;117;p3">
            <a:extLst>
              <a:ext uri="{FF2B5EF4-FFF2-40B4-BE49-F238E27FC236}">
                <a16:creationId xmlns:a16="http://schemas.microsoft.com/office/drawing/2014/main" id="{6C5DE80B-ED07-41F1-9066-71FCC3391A41}"/>
              </a:ext>
            </a:extLst>
          </p:cNvPr>
          <p:cNvCxnSpPr>
            <a:cxnSpLocks/>
          </p:cNvCxnSpPr>
          <p:nvPr/>
        </p:nvCxnSpPr>
        <p:spPr>
          <a:xfrm>
            <a:off x="731520" y="4385826"/>
            <a:ext cx="2419643" cy="0"/>
          </a:xfrm>
          <a:prstGeom prst="straightConnector1">
            <a:avLst/>
          </a:prstGeom>
          <a:ln w="28575"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32" name="Picture 8">
            <a:extLst>
              <a:ext uri="{FF2B5EF4-FFF2-40B4-BE49-F238E27FC236}">
                <a16:creationId xmlns:a16="http://schemas.microsoft.com/office/drawing/2014/main" id="{9CA019B8-3629-4EAE-8F79-8C743A7B4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9" t="5357" r="855" b="6621"/>
          <a:stretch/>
        </p:blipFill>
        <p:spPr bwMode="auto">
          <a:xfrm>
            <a:off x="3347635" y="0"/>
            <a:ext cx="7790968" cy="649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C42086F-6E1B-451E-BBB2-FDFE5DE08D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8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50"/>
    </mc:Choice>
    <mc:Fallback xmlns="">
      <p:transition spd="slow" advTm="34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D7399F4-9596-4964-A006-26A0A512360F}"/>
              </a:ext>
            </a:extLst>
          </p:cNvPr>
          <p:cNvSpPr txBox="1"/>
          <p:nvPr/>
        </p:nvSpPr>
        <p:spPr>
          <a:xfrm>
            <a:off x="413951" y="2632622"/>
            <a:ext cx="3131788" cy="1821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2F549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Definiciones operativas de casos de intoxicaciones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04E86B-BF81-4853-A77E-D883BDF27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8" t="5744" r="4258" b="5846"/>
          <a:stretch/>
        </p:blipFill>
        <p:spPr bwMode="auto">
          <a:xfrm>
            <a:off x="3882683" y="1"/>
            <a:ext cx="7272997" cy="645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oogle Shape;117;p3">
            <a:extLst>
              <a:ext uri="{FF2B5EF4-FFF2-40B4-BE49-F238E27FC236}">
                <a16:creationId xmlns:a16="http://schemas.microsoft.com/office/drawing/2014/main" id="{B36CFDE0-7C3A-4083-809B-F174EF85A0CF}"/>
              </a:ext>
            </a:extLst>
          </p:cNvPr>
          <p:cNvCxnSpPr>
            <a:cxnSpLocks/>
          </p:cNvCxnSpPr>
          <p:nvPr/>
        </p:nvCxnSpPr>
        <p:spPr>
          <a:xfrm>
            <a:off x="731520" y="4385826"/>
            <a:ext cx="2419643" cy="0"/>
          </a:xfrm>
          <a:prstGeom prst="straightConnector1">
            <a:avLst/>
          </a:prstGeom>
          <a:ln w="28575">
            <a:headEnd type="none" w="sm" len="sm"/>
            <a:tailEnd type="none" w="sm" len="sm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93EA19B-4D88-455F-A3A6-E62754419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82"/>
    </mc:Choice>
    <mc:Fallback xmlns="">
      <p:transition spd="slow" advTm="19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rupo_x0020_o_x0020_Dependencia xmlns="c55f4233-694a-42b1-bd72-cc55cefea4b3" xsi:nil="true"/>
    <LikesCount xmlns="http://schemas.microsoft.com/sharepoint/v3" xsi:nil="true"/>
    <C_x00f3_digo xmlns="c55f4233-694a-42b1-bd72-cc55cefea4b3" xsi:nil="true"/>
    <Bloque xmlns="c55f4233-694a-42b1-bd72-cc55cefea4b3" xsi:nil="true"/>
    <Ratings xmlns="http://schemas.microsoft.com/sharepoint/v3" xsi:nil="true"/>
    <Clasificaci_x00f3_n_x0020_de_x0020_Documento xmlns="c55f4233-694a-42b1-bd72-cc55cefea4b3">Transversales</Clasificaci_x00f3_n_x0020_de_x0020_Documento>
    <LikedBy xmlns="http://schemas.microsoft.com/sharepoint/v3">
      <UserInfo>
        <DisplayName/>
        <AccountId xsi:nil="true"/>
        <AccountType/>
      </UserInfo>
    </LikedBy>
    <Nivel_x0020_de_x0020_Proceso xmlns="c55f4233-694a-42b1-bd72-cc55cefea4b3">Estratégicos</Nivel_x0020_de_x0020_Proceso>
    <Tipo_x0020_de_x0020_Documento xmlns="c55f4233-694a-42b1-bd72-cc55cefea4b3">Plantilla</Tipo_x0020_de_x0020_Documento>
    <Proceso xmlns="c55f4233-694a-42b1-bd72-cc55cefea4b3">D03 – Comunicación Institucional</Proceso>
    <RatedBy xmlns="http://schemas.microsoft.com/sharepoint/v3">
      <UserInfo>
        <DisplayName/>
        <AccountId xsi:nil="true"/>
        <AccountType/>
      </UserInfo>
    </RatedB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B9ECF0223A2846BE5B0D1FEF5C8D7B" ma:contentTypeVersion="14" ma:contentTypeDescription="Crear nuevo documento." ma:contentTypeScope="" ma:versionID="22b29e574c10d966f952a9f4cd68a084">
  <xsd:schema xmlns:xsd="http://www.w3.org/2001/XMLSchema" xmlns:xs="http://www.w3.org/2001/XMLSchema" xmlns:p="http://schemas.microsoft.com/office/2006/metadata/properties" xmlns:ns1="c55f4233-694a-42b1-bd72-cc55cefea4b3" xmlns:ns2="http://schemas.microsoft.com/sharepoint/v3" xmlns:ns3="3bfbf733-a6c3-488d-a481-abc1b690c7db" targetNamespace="http://schemas.microsoft.com/office/2006/metadata/properties" ma:root="true" ma:fieldsID="3c70cdb770124d2719528ecc2ef5f1f1" ns1:_="" ns2:_="" ns3:_="">
    <xsd:import namespace="c55f4233-694a-42b1-bd72-cc55cefea4b3"/>
    <xsd:import namespace="http://schemas.microsoft.com/sharepoint/v3"/>
    <xsd:import namespace="3bfbf733-a6c3-488d-a481-abc1b690c7db"/>
    <xsd:element name="properties">
      <xsd:complexType>
        <xsd:sequence>
          <xsd:element name="documentManagement">
            <xsd:complexType>
              <xsd:all>
                <xsd:element ref="ns1:Nivel_x0020_de_x0020_Proceso" minOccurs="0"/>
                <xsd:element ref="ns1:Proceso"/>
                <xsd:element ref="ns1:Tipo_x0020_de_x0020_Documento" minOccurs="0"/>
                <xsd:element ref="ns1:Clasificaci_x00f3_n_x0020_de_x0020_Documento" minOccurs="0"/>
                <xsd:element ref="ns1:C_x00f3_digo" minOccurs="0"/>
                <xsd:element ref="ns1:Bloque" minOccurs="0"/>
                <xsd:element ref="ns1:Grupo_x0020_o_x0020_Dependencia" minOccurs="0"/>
                <xsd:element ref="ns3:_dlc_DocIdUrl" minOccurs="0"/>
                <xsd:element ref="ns3:_dlc_DocIdPersistId" minOccurs="0"/>
                <xsd:element ref="ns3:_dlc_DocId" minOccurs="0"/>
                <xsd:element ref="ns2:AverageRating" minOccurs="0"/>
                <xsd:element ref="ns2:RatingCount" minOccurs="0"/>
                <xsd:element ref="ns2:RatedBy" minOccurs="0"/>
                <xsd:element ref="ns2:Ratings" minOccurs="0"/>
                <xsd:element ref="ns2:LikesCount" minOccurs="0"/>
                <xsd:element ref="ns2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f4233-694a-42b1-bd72-cc55cefea4b3" elementFormDefault="qualified">
    <xsd:import namespace="http://schemas.microsoft.com/office/2006/documentManagement/types"/>
    <xsd:import namespace="http://schemas.microsoft.com/office/infopath/2007/PartnerControls"/>
    <xsd:element name="Nivel_x0020_de_x0020_Proceso" ma:index="0" nillable="true" ma:displayName="Nivel de Proceso" ma:format="Dropdown" ma:internalName="Nivel_x0020_de_x0020_Proceso">
      <xsd:simpleType>
        <xsd:restriction base="dms:Choice">
          <xsd:enumeration value="Estratégicos"/>
          <xsd:enumeration value="Apoyo"/>
          <xsd:enumeration value="Misionales"/>
          <xsd:enumeration value="Control Institucional"/>
        </xsd:restriction>
      </xsd:simpleType>
    </xsd:element>
    <xsd:element name="Proceso" ma:index="1" ma:displayName="Proceso" ma:format="Dropdown" ma:internalName="Proceso">
      <xsd:simpleType>
        <xsd:restriction base="dms:Choice">
          <xsd:enumeration value="A01 – Gestión Humana"/>
          <xsd:enumeration value="A02 – Adquisición de Bienes y Servicios"/>
          <xsd:enumeration value="A03 – Gestión Documental"/>
          <xsd:enumeration value="A04 - Equipos de Laboratorio"/>
          <xsd:enumeration value="A05 – Gestión Ambiental"/>
          <xsd:enumeration value="A07 – Gestión Jurídica"/>
          <xsd:enumeration value="A08 – Atención al Ciudadano"/>
          <xsd:enumeration value="A09 – Gestión Financiera"/>
          <xsd:enumeration value="A10 Recursos Físicos"/>
          <xsd:enumeration value="D01 – Planeación Institucional"/>
          <xsd:enumeration value="D02 – Gestión de Calidad"/>
          <xsd:enumeration value="D03 – Comunicación Institucional"/>
          <xsd:enumeration value="D04 – Tecnologías de Información y Comunicación"/>
          <xsd:enumeration value="E01 – Control Institucional"/>
          <xsd:enumeration value="R01 – Redes en Salud Pública"/>
          <xsd:enumeration value="R02 – Vigilancia y Análisis del Riesgo en Salud Pública"/>
          <xsd:enumeration value="R03 – Investigación en Salud Pública"/>
          <xsd:enumeration value="R04 – Producción"/>
          <xsd:enumeration value="R05 – Observatorio Nacional de Salud"/>
        </xsd:restriction>
      </xsd:simpleType>
    </xsd:element>
    <xsd:element name="Tipo_x0020_de_x0020_Documento" ma:index="3" nillable="true" ma:displayName="Tipo de Documento" ma:format="Dropdown" ma:internalName="Tipo_x0020_de_x0020_Documento">
      <xsd:simpleType>
        <xsd:restriction base="dms:Choice">
          <xsd:enumeration value="Caracterización"/>
          <xsd:enumeration value="Formatos"/>
          <xsd:enumeration value="Instructivos"/>
          <xsd:enumeration value="Manuales"/>
          <xsd:enumeration value="Métodos de ensayo"/>
          <xsd:enumeration value="Plantilla"/>
          <xsd:enumeration value="Plantillas"/>
          <xsd:enumeration value="Procedimientos"/>
        </xsd:restriction>
      </xsd:simpleType>
    </xsd:element>
    <xsd:element name="Clasificaci_x00f3_n_x0020_de_x0020_Documento" ma:index="4" nillable="true" ma:displayName="Clasificación de Documento" ma:format="Dropdown" ma:internalName="Clasificaci_x00f3_n_x0020_de_x0020_Documento">
      <xsd:simpleType>
        <xsd:restriction base="dms:Choice">
          <xsd:enumeration value="Específicos"/>
          <xsd:enumeration value="Transversales"/>
        </xsd:restriction>
      </xsd:simpleType>
    </xsd:element>
    <xsd:element name="C_x00f3_digo" ma:index="5" nillable="true" ma:displayName="Nombre." ma:internalName="C_x00f3_digo">
      <xsd:simpleType>
        <xsd:restriction base="dms:Text">
          <xsd:maxLength value="255"/>
        </xsd:restriction>
      </xsd:simpleType>
    </xsd:element>
    <xsd:element name="Bloque" ma:index="6" nillable="true" ma:displayName="Bloque" ma:internalName="Bloque">
      <xsd:simpleType>
        <xsd:restriction base="dms:Text">
          <xsd:maxLength value="255"/>
        </xsd:restriction>
      </xsd:simpleType>
    </xsd:element>
    <xsd:element name="Grupo_x0020_o_x0020_Dependencia" ma:index="7" nillable="true" ma:displayName="Grupo o Dependencia" ma:internalName="Grupo_x0020_o_x0020_Dependenci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8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9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20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1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22" nillable="true" ma:displayName="Número de Me gusta" ma:internalName="LikesCount">
      <xsd:simpleType>
        <xsd:restriction base="dms:Unknown"/>
      </xsd:simpleType>
    </xsd:element>
    <xsd:element name="LikedBy" ma:index="23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5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ipo de contenido"/>
        <xsd:element ref="dc:title" minOccurs="0" maxOccurs="1" ma:index="8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0F45957-44D4-4F64-B632-325F69FD11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9D3E6A-F66C-4DBE-9152-E00BEBF66204}">
  <ds:schemaRefs>
    <ds:schemaRef ds:uri="http://purl.org/dc/terms/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c55f4233-694a-42b1-bd72-cc55cefea4b3"/>
    <ds:schemaRef ds:uri="http://schemas.microsoft.com/office/infopath/2007/PartnerControls"/>
    <ds:schemaRef ds:uri="http://schemas.openxmlformats.org/package/2006/metadata/core-properties"/>
    <ds:schemaRef ds:uri="3bfbf733-a6c3-488d-a481-abc1b690c7d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1A7B10-71FA-498C-9DDD-C34ABDD8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f4233-694a-42b1-bd72-cc55cefea4b3"/>
    <ds:schemaRef ds:uri="http://schemas.microsoft.com/sharepoint/v3"/>
    <ds:schemaRef ds:uri="3bfbf733-a6c3-488d-a481-abc1b690c7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2AC68CB-82E4-43C1-BCC0-E809554C7E0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1251</Words>
  <Application>Microsoft Office PowerPoint</Application>
  <PresentationFormat>Panorámica</PresentationFormat>
  <Paragraphs>94</Paragraphs>
  <Slides>17</Slides>
  <Notes>10</Notes>
  <HiddenSlides>0</HiddenSlides>
  <MMClips>17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</vt:lpstr>
      <vt:lpstr>Arial MT</vt:lpstr>
      <vt:lpstr>Calibri</vt:lpstr>
      <vt:lpstr>Symbol</vt:lpstr>
      <vt:lpstr>Wingdings</vt:lpstr>
      <vt:lpstr>Tema de Office</vt:lpstr>
      <vt:lpstr>Document</vt:lpstr>
      <vt:lpstr>Presentación de PowerPoint</vt:lpstr>
      <vt:lpstr>Curso Virtual de Vigilancia del riesgo ambiental a la exposición por mercurio y sus efectos en la salud</vt:lpstr>
      <vt:lpstr>Presentación de PowerPoint</vt:lpstr>
      <vt:lpstr>Unidad 4. Vigilancia en salud pública de las intoxicaciones por sustancias químicas, incluido el mercurio</vt:lpstr>
      <vt:lpstr>Vigilancia en salud pública de las intoxicaciones por sustancias químicas, incluido el mercurio</vt:lpstr>
      <vt:lpstr>Descripción de grupos de sustancias de intoxicaciones y códigos de grupos</vt:lpstr>
      <vt:lpstr>Objetivos específicos de la Vigilancia en Salud Pública de intoxicaciones por sustancias químicas, incluido el mercurio</vt:lpstr>
      <vt:lpstr>Presentación de PowerPoint</vt:lpstr>
      <vt:lpstr>Presentación de PowerPoint</vt:lpstr>
      <vt:lpstr>Fuentes de información para la captura de eventos de intoxicaciones por sustancias químicas, incluido el mercurio</vt:lpstr>
      <vt:lpstr>Flujo de la información</vt:lpstr>
      <vt:lpstr>Orientación de la acción</vt:lpstr>
      <vt:lpstr>Presentación de PowerPoint</vt:lpstr>
      <vt:lpstr>Presentación de PowerPoint</vt:lpstr>
      <vt:lpstr>Presentación de PowerPoint</vt:lpstr>
      <vt:lpstr>         IMPORTANTE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Catalina Maria Cruz Rodriguez</dc:creator>
  <cp:lastModifiedBy>alexandra caiman</cp:lastModifiedBy>
  <cp:revision>95</cp:revision>
  <dcterms:created xsi:type="dcterms:W3CDTF">2020-02-04T17:00:47Z</dcterms:created>
  <dcterms:modified xsi:type="dcterms:W3CDTF">2021-09-06T17:38:14Z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0x010100F6B9ECF0223A2846BE5B0D1FEF5C8D7B</vt:lpwstr>
  </property>
</Properties>
</file>