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6" r:id="rId2"/>
    <p:sldId id="275" r:id="rId3"/>
    <p:sldId id="257" r:id="rId4"/>
    <p:sldId id="260" r:id="rId5"/>
    <p:sldId id="277" r:id="rId6"/>
    <p:sldId id="261" r:id="rId7"/>
    <p:sldId id="264" r:id="rId8"/>
    <p:sldId id="262" r:id="rId9"/>
    <p:sldId id="267" r:id="rId10"/>
    <p:sldId id="269" r:id="rId11"/>
    <p:sldId id="268" r:id="rId12"/>
    <p:sldId id="274" r:id="rId13"/>
    <p:sldId id="270" r:id="rId14"/>
    <p:sldId id="271" r:id="rId15"/>
    <p:sldId id="272" r:id="rId16"/>
    <p:sldId id="273" r:id="rId17"/>
    <p:sldId id="278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2963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Vamos a presentar el curso Frontline el cual fue diseñado para los profesionales o técnicos del sector salud de primera línea y es el nivel más bajo del Programa de entrenamiento en epidemiología de campo (FETP por las siglas en inglés)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CF3B0-F537-4C6F-999B-90BC56F1C6D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3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3554" y="-31536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3" y="2819400"/>
            <a:ext cx="7598980" cy="1152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 spc="-85">
                <a:solidFill>
                  <a:srgbClr val="C00000"/>
                </a:solidFill>
                <a:latin typeface="Gotham Black" pitchFamily="50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5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3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2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7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2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3554" y="-57294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3" y="2832279"/>
            <a:ext cx="7598980" cy="11525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50" b="1" spc="-85">
                <a:solidFill>
                  <a:srgbClr val="C00000"/>
                </a:solidFill>
                <a:latin typeface="Gotham Black" pitchFamily="50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5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3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2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0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7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6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261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3ED8E7E7-6176-4BC6-B1B3-591CCABB9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59664"/>
            <a:ext cx="6955200" cy="5745600"/>
          </a:xfrm>
          <a:prstGeom prst="rect">
            <a:avLst/>
          </a:prstGeom>
        </p:spPr>
      </p:pic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C1A662B0-86A6-4039-9E46-5FB688C53F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0" y="2524128"/>
            <a:ext cx="8086725" cy="306704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Gotham Light" pitchFamily="50" charset="0"/>
              </a:defRPr>
            </a:lvl1pPr>
            <a:lvl2pPr>
              <a:buClr>
                <a:srgbClr val="C00000"/>
              </a:buClr>
              <a:defRPr>
                <a:latin typeface="Gotham Light" pitchFamily="50" charset="0"/>
              </a:defRPr>
            </a:lvl2pPr>
            <a:lvl3pPr>
              <a:buClr>
                <a:srgbClr val="C00000"/>
              </a:buClr>
              <a:defRPr>
                <a:latin typeface="Gotham Light" pitchFamily="50" charset="0"/>
              </a:defRPr>
            </a:lvl3pPr>
            <a:lvl4pPr>
              <a:defRPr>
                <a:latin typeface="Gotham Light" pitchFamily="50" charset="0"/>
              </a:defRPr>
            </a:lvl4pPr>
            <a:lvl5pPr>
              <a:defRPr>
                <a:latin typeface="Gotham Light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6BA1FAA-A479-4CE5-A082-C80AE9193E3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31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1267BA5-9D2A-4C64-B36C-9DA51A226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4"/>
            <a:ext cx="943200" cy="940557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39415EB7-0B0E-4870-93DB-632DBC1F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95400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C00000"/>
                </a:solidFill>
                <a:latin typeface="Gotham Black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421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21D065-F8F6-4E5C-A26C-B8E28F93E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1" y="2"/>
            <a:ext cx="8769601" cy="5743575"/>
          </a:xfrm>
          <a:prstGeom prst="rect">
            <a:avLst/>
          </a:prstGeom>
        </p:spPr>
      </p:pic>
      <p:sp>
        <p:nvSpPr>
          <p:cNvPr id="3" name="Título 8">
            <a:extLst>
              <a:ext uri="{FF2B5EF4-FFF2-40B4-BE49-F238E27FC236}">
                <a16:creationId xmlns:a16="http://schemas.microsoft.com/office/drawing/2014/main" id="{FEBCEF01-2AE4-4134-9B76-72456661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-76200"/>
            <a:ext cx="8086725" cy="8293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rgbClr val="C00000"/>
                </a:solidFill>
                <a:latin typeface="Gotham Black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10">
            <a:extLst>
              <a:ext uri="{FF2B5EF4-FFF2-40B4-BE49-F238E27FC236}">
                <a16:creationId xmlns:a16="http://schemas.microsoft.com/office/drawing/2014/main" id="{1AB75ED8-232D-473C-99E4-A03BBE374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0" y="1114427"/>
            <a:ext cx="8086725" cy="453838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700">
                <a:latin typeface="Gotham Light" pitchFamily="50" charset="0"/>
              </a:defRPr>
            </a:lvl1pPr>
            <a:lvl2pPr>
              <a:buClr>
                <a:srgbClr val="C00000"/>
              </a:buClr>
              <a:defRPr sz="2500">
                <a:latin typeface="Gotham Light" pitchFamily="50" charset="0"/>
              </a:defRPr>
            </a:lvl2pPr>
            <a:lvl3pPr>
              <a:buClr>
                <a:srgbClr val="C00000"/>
              </a:buClr>
              <a:defRPr sz="2200">
                <a:latin typeface="Gotham Light" pitchFamily="50" charset="0"/>
              </a:defRPr>
            </a:lvl3pPr>
            <a:lvl4pPr>
              <a:defRPr sz="1800">
                <a:latin typeface="Gotham Light" pitchFamily="50" charset="0"/>
              </a:defRPr>
            </a:lvl4pPr>
            <a:lvl5pPr>
              <a:defRPr sz="1700">
                <a:latin typeface="Gotham Light" pitchFamily="50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9802A3-1048-4F4A-B033-F5E1B0F617C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31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0CAAC991-ABA1-4F7A-AC4E-9E5F958A8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4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67BAF80-870F-4EB7-978E-DC3765581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" y="0"/>
            <a:ext cx="9140447" cy="6858000"/>
          </a:xfrm>
          <a:prstGeom prst="rect">
            <a:avLst/>
          </a:prstGeom>
        </p:spPr>
      </p:pic>
      <p:sp>
        <p:nvSpPr>
          <p:cNvPr id="17" name="Marcador de contenido 20">
            <a:extLst>
              <a:ext uri="{FF2B5EF4-FFF2-40B4-BE49-F238E27FC236}">
                <a16:creationId xmlns:a16="http://schemas.microsoft.com/office/drawing/2014/main" id="{00C0D6DC-B3E9-4910-B714-E4B9F02EA1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9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18" name="Marcador de contenido 20">
            <a:extLst>
              <a:ext uri="{FF2B5EF4-FFF2-40B4-BE49-F238E27FC236}">
                <a16:creationId xmlns:a16="http://schemas.microsoft.com/office/drawing/2014/main" id="{D3C7F989-9EB1-4513-B1D4-6217E067A4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7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1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19" name="Marcador de contenido 20">
            <a:extLst>
              <a:ext uri="{FF2B5EF4-FFF2-40B4-BE49-F238E27FC236}">
                <a16:creationId xmlns:a16="http://schemas.microsoft.com/office/drawing/2014/main" id="{36011D93-660C-40C3-BE19-5851DDBC680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6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b="0">
                <a:latin typeface="Helvetica" pitchFamily="2" charset="0"/>
              </a:defRPr>
            </a:lvl1pPr>
            <a:lvl3pPr marL="51435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0" name="Imagen 19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99F1706A-0EC8-4CE4-A20A-7BF87D47D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BC8C353-8CFD-4F3F-BE22-B05D0882E06A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2E94A80-D19F-45CC-A197-25BCC03D02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9" y="631800"/>
            <a:ext cx="1829683" cy="182346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006C82C-DEA9-465E-A8C5-98B95699027A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167164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2" r:id="rId18"/>
    <p:sldLayoutId id="2147483668" r:id="rId19"/>
    <p:sldLayoutId id="2147483669" r:id="rId2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4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395537" y="-24441"/>
            <a:ext cx="8086725" cy="82939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lnSpc>
                <a:spcPts val="3500"/>
              </a:lnSpc>
              <a:defRPr sz="2944"/>
            </a:pPr>
            <a:r>
              <a:rPr sz="2800" dirty="0">
                <a:latin typeface="+mj-lt"/>
                <a:cs typeface="Arial" panose="020B0604020202020204" pitchFamily="34" charset="0"/>
              </a:rPr>
              <a:t>Casos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 evento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por grupo, sexo, etc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municipio,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departamento, 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período</a:t>
            </a:r>
            <a:endParaRPr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81000" y="2092035"/>
            <a:ext cx="8382000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SzPct val="100000"/>
              <a:buFontTx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Elabore una </a:t>
            </a:r>
            <a:r>
              <a:rPr lang="es-CO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tabla consolidada, que </a:t>
            </a: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contenga información relevante de las variables de “persona” analizadas (</a:t>
            </a:r>
            <a:r>
              <a:rPr lang="es-CO" sz="26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Ej. grupo de edad, sexo, nivel educativo, nivel socioeconómico, etc.)</a:t>
            </a:r>
          </a:p>
        </p:txBody>
      </p:sp>
      <p:sp>
        <p:nvSpPr>
          <p:cNvPr id="6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395537" y="-58947"/>
            <a:ext cx="8086725" cy="82939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lnSpc>
                <a:spcPts val="3500"/>
              </a:lnSpc>
              <a:defRPr sz="2944"/>
            </a:pPr>
            <a:r>
              <a:rPr sz="2800" dirty="0">
                <a:latin typeface="+mj-lt"/>
                <a:cs typeface="Arial" panose="020B0604020202020204" pitchFamily="34" charset="0"/>
              </a:rPr>
              <a:t>Casos de</a:t>
            </a:r>
            <a:r>
              <a:rPr lang="es-CO" sz="2800" dirty="0">
                <a:latin typeface="+mj-lt"/>
                <a:cs typeface="Arial" panose="020B0604020202020204" pitchFamily="34" charset="0"/>
              </a:rPr>
              <a:t>l</a:t>
            </a:r>
            <a:r>
              <a:rPr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evento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800" dirty="0">
                <a:latin typeface="+mj-lt"/>
                <a:cs typeface="Arial" panose="020B0604020202020204" pitchFamily="34" charset="0"/>
              </a:rPr>
              <a:t>por municipio/barrio</a:t>
            </a:r>
            <a:r>
              <a:rPr lang="es-CO" sz="2800" dirty="0">
                <a:latin typeface="+mj-lt"/>
                <a:cs typeface="Arial" panose="020B0604020202020204" pitchFamily="34" charset="0"/>
              </a:rPr>
              <a:t>, etc</a:t>
            </a:r>
            <a:r>
              <a:rPr sz="2800" dirty="0">
                <a:latin typeface="+mj-lt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(lugar), Departamento, periodo</a:t>
            </a:r>
          </a:p>
        </p:txBody>
      </p:sp>
      <p:sp>
        <p:nvSpPr>
          <p:cNvPr id="202" name="Shape 202"/>
          <p:cNvSpPr/>
          <p:nvPr/>
        </p:nvSpPr>
        <p:spPr>
          <a:xfrm>
            <a:off x="418097" y="2183003"/>
            <a:ext cx="8382000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 un máximo de 1 tabla, gráfico de línea o mapa para la variable “lugar”.</a:t>
            </a:r>
          </a:p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Gotham Light" pitchFamily="50" charset="0"/>
            </a:endParaRPr>
          </a:p>
        </p:txBody>
      </p:sp>
      <p:sp>
        <p:nvSpPr>
          <p:cNvPr id="6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395537" y="-58947"/>
            <a:ext cx="8086725" cy="82939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lnSpc>
                <a:spcPts val="3500"/>
              </a:lnSpc>
              <a:defRPr sz="2944"/>
            </a:pPr>
            <a:r>
              <a:rPr sz="2800" dirty="0">
                <a:latin typeface="+mj-lt"/>
                <a:cs typeface="Arial" panose="020B0604020202020204" pitchFamily="34" charset="0"/>
              </a:rPr>
              <a:t>Casos y tasas de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enfermedad </a:t>
            </a:r>
            <a:r>
              <a:rPr sz="2800" dirty="0">
                <a:latin typeface="+mj-lt"/>
                <a:cs typeface="Arial" panose="020B0604020202020204" pitchFamily="34" charset="0"/>
              </a:rPr>
              <a:t>por </a:t>
            </a:r>
            <a:r>
              <a:rPr sz="2800" dirty="0" err="1">
                <a:latin typeface="+mj-lt"/>
                <a:cs typeface="Arial" panose="020B0604020202020204" pitchFamily="34" charset="0"/>
              </a:rPr>
              <a:t>municipi</a:t>
            </a:r>
            <a:r>
              <a:rPr lang="es-CO" sz="2800" dirty="0">
                <a:latin typeface="+mj-lt"/>
                <a:cs typeface="Arial" panose="020B0604020202020204" pitchFamily="34" charset="0"/>
              </a:rPr>
              <a:t>o,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Departamento, periodo</a:t>
            </a:r>
          </a:p>
        </p:txBody>
      </p:sp>
      <p:sp>
        <p:nvSpPr>
          <p:cNvPr id="202" name="Shape 202"/>
          <p:cNvSpPr/>
          <p:nvPr/>
        </p:nvSpPr>
        <p:spPr>
          <a:xfrm>
            <a:off x="381000" y="1718853"/>
            <a:ext cx="8382000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Elabore una tabla que contenga información </a:t>
            </a:r>
            <a:r>
              <a:rPr lang="es-CO" sz="250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del número de casos, población (real o estimada) y tasas o proporción de incidencia o prevalencia o mortalidad según corresponda. Calcule la letalidad si corresponde. </a:t>
            </a:r>
          </a:p>
          <a:p>
            <a:pPr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(lugar: municipio, área de ocurrencia; por sexo o por edad). </a:t>
            </a:r>
          </a:p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500" dirty="0">
              <a:latin typeface="Gotham Light" pitchFamily="50" charset="0"/>
            </a:endParaRPr>
          </a:p>
        </p:txBody>
      </p:sp>
      <p:sp>
        <p:nvSpPr>
          <p:cNvPr id="6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  <p:extLst>
      <p:ext uri="{BB962C8B-B14F-4D97-AF65-F5344CB8AC3E}">
        <p14:creationId xmlns:p14="http://schemas.microsoft.com/office/powerpoint/2010/main" val="367010362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95537" y="148089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latin typeface="+mj-lt"/>
                <a:cs typeface="Arial" panose="020B0604020202020204" pitchFamily="34" charset="0"/>
              </a:rPr>
              <a:t>Discusión/Limitaciones</a:t>
            </a:r>
          </a:p>
        </p:txBody>
      </p:sp>
      <p:sp>
        <p:nvSpPr>
          <p:cNvPr id="210" name="Shape 210"/>
          <p:cNvSpPr/>
          <p:nvPr/>
        </p:nvSpPr>
        <p:spPr>
          <a:xfrm>
            <a:off x="381000" y="1219200"/>
            <a:ext cx="8382000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Incluya desafíos o problemas en el análisis o limitaciones en las fuentes de información utilizadas.</a:t>
            </a: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 algn="just">
              <a:buSzPct val="100000"/>
              <a:buFont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u="sng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(Opcional)</a:t>
            </a:r>
            <a:r>
              <a:rPr lang="es-CO" sz="230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, realizar comparaciones entre los hallazgos de su análisis de vigilancia básico y lo contemplado en documentos oficiales de salud pública o literatura científica </a:t>
            </a:r>
            <a:r>
              <a:rPr lang="es-CO" sz="23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(si realiza comparación cambiar el título: Limitaciones por Discusión). </a:t>
            </a: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Gotham Light" pitchFamily="50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395537" y="148088"/>
            <a:ext cx="8086725" cy="8293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latin typeface="+mj-lt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14" name="Shape 214"/>
          <p:cNvSpPr/>
          <p:nvPr/>
        </p:nvSpPr>
        <p:spPr>
          <a:xfrm>
            <a:off x="418097" y="2036619"/>
            <a:ext cx="8382000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 de acuerdo con los objetivos, los hallazgos más importantes del análisis realizado en los temas más sobresalientes.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395537" y="165338"/>
            <a:ext cx="8086725" cy="8293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latin typeface="+mj-lt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18" name="Shape 218"/>
          <p:cNvSpPr/>
          <p:nvPr/>
        </p:nvSpPr>
        <p:spPr>
          <a:xfrm>
            <a:off x="381000" y="1219200"/>
            <a:ext cx="8382000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 recomendaciones pertinentes que contribuyan a mejorar la vigilancia en salud pública y las acciones de control y cuidado de la salud de la población. </a:t>
            </a:r>
          </a:p>
          <a:p>
            <a:pPr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Verifique que sus recomendaciones sean concordantes con objetivos, conclusiones y que se defina el responsable de ejecutar la recomendación.</a:t>
            </a:r>
          </a:p>
          <a:p>
            <a:pPr marL="457200" indent="-457200" algn="just">
              <a:buSzPct val="100000"/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Gotham Light" pitchFamily="50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395537" y="113583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  <a:cs typeface="Arial" panose="020B0604020202020204" pitchFamily="34" charset="0"/>
              </a:rPr>
              <a:t>Agradecimientos</a:t>
            </a:r>
          </a:p>
        </p:txBody>
      </p:sp>
      <p:sp>
        <p:nvSpPr>
          <p:cNvPr id="222" name="Shape 222"/>
          <p:cNvSpPr/>
          <p:nvPr/>
        </p:nvSpPr>
        <p:spPr>
          <a:xfrm>
            <a:off x="406370" y="1340767"/>
            <a:ext cx="83820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s-CO" dirty="0"/>
          </a:p>
        </p:txBody>
      </p:sp>
      <p:sp>
        <p:nvSpPr>
          <p:cNvPr id="223" name="Shape 223"/>
          <p:cNvSpPr/>
          <p:nvPr/>
        </p:nvSpPr>
        <p:spPr>
          <a:xfrm>
            <a:off x="3353380" y="5650663"/>
            <a:ext cx="600041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dirty="0" err="1"/>
              <a:t>Ir</a:t>
            </a:r>
            <a:r>
              <a:rPr dirty="0"/>
              <a:t> de lo </a:t>
            </a:r>
            <a:r>
              <a:rPr dirty="0" err="1"/>
              <a:t>internacional</a:t>
            </a:r>
            <a:r>
              <a:rPr dirty="0"/>
              <a:t>/</a:t>
            </a:r>
            <a:r>
              <a:rPr dirty="0" err="1"/>
              <a:t>nacional</a:t>
            </a:r>
            <a:r>
              <a:rPr dirty="0"/>
              <a:t>/</a:t>
            </a:r>
            <a:r>
              <a:rPr dirty="0" err="1"/>
              <a:t>departamental</a:t>
            </a:r>
            <a:r>
              <a:rPr dirty="0"/>
              <a:t>/ a lo local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9817" y="129982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TEPHINET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 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Instituto Nacional de Salud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 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Secretaría departamental de salud de 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Secretaría municipal de salud de 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Comunidad de ..</a:t>
            </a:r>
          </a:p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Otros ..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4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63" y="2924544"/>
            <a:ext cx="7598980" cy="11525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es-CO" altLang="en-US" sz="3100" dirty="0">
                <a:solidFill>
                  <a:srgbClr val="C00000"/>
                </a:solidFill>
                <a:latin typeface="+mj-lt"/>
                <a:ea typeface="ＭＳ Ｐゴシック" pitchFamily="34" charset="-128"/>
              </a:rPr>
              <a:t>Programa de entrenamiento en epidemiologia de campo</a:t>
            </a:r>
            <a:br>
              <a:rPr lang="es-CO" altLang="en-US" sz="3000" dirty="0">
                <a:solidFill>
                  <a:srgbClr val="C00000"/>
                </a:solidFill>
                <a:latin typeface="+mj-lt"/>
                <a:ea typeface="ＭＳ Ｐゴシック" pitchFamily="34" charset="-128"/>
              </a:rPr>
            </a:br>
            <a:br>
              <a:rPr lang="es-CO" altLang="en-US" sz="2400" dirty="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</a:br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descriptivo de enfermedad/ evento, - municipio, departamento, periodo, año</a:t>
            </a:r>
            <a:endParaRPr lang="x-none" altLang="en-US" sz="2400" dirty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7031D9F-790D-4295-B234-D69E477CD3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76098" y="5049180"/>
            <a:ext cx="5698927" cy="290000"/>
          </a:xfrm>
        </p:spPr>
        <p:txBody>
          <a:bodyPr/>
          <a:lstStyle/>
          <a:p>
            <a:pPr algn="ctr"/>
            <a:r>
              <a:rPr lang="es-CO" dirty="0">
                <a:latin typeface="Calibri Light" panose="020F0302020204030204" pitchFamily="34" charset="0"/>
                <a:cs typeface="Calibri Light" panose="020F0302020204030204" pitchFamily="34" charset="0"/>
              </a:rPr>
              <a:t>Dirección de Vigilancia y Análisis del Riesgo en Salud Pública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029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5537" y="165342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sz="3200" dirty="0">
                <a:latin typeface="+mj-lt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155" name="Shape 155"/>
          <p:cNvSpPr/>
          <p:nvPr/>
        </p:nvSpPr>
        <p:spPr>
          <a:xfrm>
            <a:off x="467265" y="1219199"/>
            <a:ext cx="8382000" cy="370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 incluya: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Antecedentes del evento seleccionado para el análisis.</a:t>
            </a: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Importancia a nivel de país, departamento. </a:t>
            </a:r>
          </a:p>
          <a:p>
            <a:pPr lvl="1" algn="just"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</a:t>
            </a: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Prevalencia, incidencia, letalidad, mortalidad u otras medidas disponibles. </a:t>
            </a: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Justifique por qué se seleccionó el </a:t>
            </a:r>
            <a:r>
              <a:rPr lang="es-CO" sz="27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evento </a:t>
            </a: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realizar el análisis descriptivo.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Gotham Light" pitchFamily="50" charset="0"/>
            </a:endParaRPr>
          </a:p>
        </p:txBody>
      </p:sp>
      <p:sp>
        <p:nvSpPr>
          <p:cNvPr id="5" name="Shape 129"/>
          <p:cNvSpPr/>
          <p:nvPr/>
        </p:nvSpPr>
        <p:spPr>
          <a:xfrm>
            <a:off x="4770816" y="6476111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395537" y="199847"/>
            <a:ext cx="8086725" cy="82939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2959">
              <a:lnSpc>
                <a:spcPts val="3500"/>
              </a:lnSpc>
              <a:defRPr sz="3239"/>
            </a:pPr>
            <a:r>
              <a:rPr sz="3200" dirty="0">
                <a:latin typeface="+mj-lt"/>
                <a:cs typeface="Arial" panose="020B0604020202020204" pitchFamily="34" charset="0"/>
              </a:rPr>
              <a:t>Objetivos</a:t>
            </a:r>
            <a:endParaRPr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46563" y="1431200"/>
            <a:ext cx="838200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/>
              <a:t>En esta sección:</a:t>
            </a:r>
          </a:p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700" dirty="0"/>
          </a:p>
          <a:p>
            <a:pPr marL="280736" indent="-280736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/>
              <a:t>Indique (en infinitivo) cuáles son los principales objetivos del estudio que realizó. </a:t>
            </a:r>
          </a:p>
          <a:p>
            <a:pPr>
              <a:buSzPct val="100000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/>
              <a:t>   </a:t>
            </a:r>
            <a:r>
              <a:rPr lang="es-CO" sz="2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Ejemplo.</a:t>
            </a:r>
          </a:p>
          <a:p>
            <a:pPr marL="661736" lvl="1" indent="-280736">
              <a:buSzPct val="100000"/>
              <a:buChar char="-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Realizar el análisis en tiempo, lugar y persona de…</a:t>
            </a:r>
          </a:p>
          <a:p>
            <a:pPr marL="661736" lvl="1" indent="-280736">
              <a:buSzPct val="100000"/>
              <a:buChar char="-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Identificar las características demográficas...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95537" y="148089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  <a:cs typeface="Arial" panose="020B0604020202020204" pitchFamily="34" charset="0"/>
              </a:rPr>
              <a:t>Flujo de información de enf/evento</a:t>
            </a:r>
            <a:r>
              <a:rPr dirty="0">
                <a:latin typeface="+mj-lt"/>
              </a:rPr>
              <a:t>…</a:t>
            </a:r>
          </a:p>
        </p:txBody>
      </p:sp>
      <p:sp>
        <p:nvSpPr>
          <p:cNvPr id="159" name="Shape 159"/>
          <p:cNvSpPr/>
          <p:nvPr/>
        </p:nvSpPr>
        <p:spPr>
          <a:xfrm>
            <a:off x="381000" y="1219199"/>
            <a:ext cx="8382000" cy="364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Inserte un esquema del flujo de la información del sistema de vigilancia de la enfermedad o evento en estudio.</a:t>
            </a:r>
          </a:p>
          <a:p>
            <a:pPr marL="280736" indent="-280736" algn="just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Verbalmente describa:</a:t>
            </a:r>
          </a:p>
          <a:p>
            <a:pPr marL="742950" lvl="1" indent="-285750" algn="just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tipo de vigilancia. </a:t>
            </a:r>
          </a:p>
          <a:p>
            <a:pPr marL="742950" lvl="1" indent="-285750" algn="just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Frecuencia de la notificación (mensual, semanal o inmediata). </a:t>
            </a:r>
          </a:p>
          <a:p>
            <a:pPr marL="742950" lvl="1" indent="-285750" algn="just"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Formularios utilizados (fichas, código)</a:t>
            </a:r>
          </a:p>
        </p:txBody>
      </p:sp>
      <p:sp>
        <p:nvSpPr>
          <p:cNvPr id="6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  <p:extLst>
      <p:ext uri="{BB962C8B-B14F-4D97-AF65-F5344CB8AC3E}">
        <p14:creationId xmlns:p14="http://schemas.microsoft.com/office/powerpoint/2010/main" val="421758303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12790" y="182595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lt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71" name="Shape 171"/>
          <p:cNvSpPr/>
          <p:nvPr/>
        </p:nvSpPr>
        <p:spPr>
          <a:xfrm>
            <a:off x="450012" y="1219199"/>
            <a:ext cx="8382000" cy="469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 incluya:</a:t>
            </a:r>
          </a:p>
          <a:p>
            <a:pPr marL="280736" indent="-280736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Tipo y periodo de estudio </a:t>
            </a:r>
          </a:p>
          <a:p>
            <a:pPr marL="280736" indent="-280736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Fuentes de información utilizadas. </a:t>
            </a: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Ej. Sivigila, etc.</a:t>
            </a:r>
          </a:p>
          <a:p>
            <a:pPr marL="280736" indent="-280736">
              <a:buSzPct val="100000"/>
              <a:buFontTx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Variables: epidemiológicas a analizar </a:t>
            </a:r>
            <a:r>
              <a:rPr lang="es-CO" sz="23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(las que aplique):</a:t>
            </a:r>
          </a:p>
          <a:p>
            <a:pPr marL="342900" indent="-342900">
              <a:buSzPct val="100000"/>
              <a:buAutoNum type="arabicPeriod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Pct val="100000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indent="457200">
              <a:defRPr sz="2600">
                <a:latin typeface="Arial"/>
                <a:ea typeface="Arial"/>
                <a:cs typeface="Arial"/>
                <a:sym typeface="Arial"/>
              </a:defRPr>
            </a:pPr>
            <a:endParaRPr lang="es-CO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SzPct val="100000"/>
              <a:buAutoNum type="arabicPeriod" startAt="5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SzPct val="100000"/>
              <a:buAutoNum type="arabicPeriod" startAt="6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800" dirty="0">
              <a:solidFill>
                <a:srgbClr val="FF0000"/>
              </a:solidFill>
            </a:endParaRPr>
          </a:p>
          <a:p>
            <a:pPr marL="342900" indent="-342900">
              <a:buSzPct val="100000"/>
              <a:buAutoNum type="arabicPeriod" startAt="7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800" dirty="0">
              <a:solidFill>
                <a:srgbClr val="FF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24022" y="4251452"/>
            <a:ext cx="36134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2400" b="1"/>
            </a:pPr>
            <a:r>
              <a:rPr dirty="0"/>
              <a:t>Persona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..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…</a:t>
            </a:r>
          </a:p>
        </p:txBody>
      </p:sp>
      <p:sp>
        <p:nvSpPr>
          <p:cNvPr id="173" name="Shape 173"/>
          <p:cNvSpPr/>
          <p:nvPr/>
        </p:nvSpPr>
        <p:spPr>
          <a:xfrm>
            <a:off x="3539622" y="4251451"/>
            <a:ext cx="2627785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2400" b="1"/>
            </a:pPr>
            <a:r>
              <a:rPr dirty="0"/>
              <a:t>Lugar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..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…</a:t>
            </a:r>
          </a:p>
        </p:txBody>
      </p:sp>
      <p:sp>
        <p:nvSpPr>
          <p:cNvPr id="174" name="Shape 174"/>
          <p:cNvSpPr/>
          <p:nvPr/>
        </p:nvSpPr>
        <p:spPr>
          <a:xfrm>
            <a:off x="5988037" y="4251450"/>
            <a:ext cx="333799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2400" b="1"/>
            </a:pPr>
            <a:r>
              <a:rPr dirty="0"/>
              <a:t>Tiempo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…</a:t>
            </a:r>
          </a:p>
          <a:p>
            <a:pPr marL="1257300" lvl="2" indent="-342900">
              <a:buSzPct val="100000"/>
              <a:buFont typeface="Arial"/>
              <a:buChar char="•"/>
              <a:defRPr sz="2400"/>
            </a:pPr>
            <a:r>
              <a:rPr dirty="0"/>
              <a:t>..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395537" y="148089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latin typeface="+mj-lt"/>
                <a:cs typeface="Arial" panose="020B0604020202020204" pitchFamily="34" charset="0"/>
              </a:rPr>
              <a:t>Definición de caso</a:t>
            </a:r>
            <a:endParaRPr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  <p:sp>
        <p:nvSpPr>
          <p:cNvPr id="9" name="Shape 186"/>
          <p:cNvSpPr/>
          <p:nvPr/>
        </p:nvSpPr>
        <p:spPr>
          <a:xfrm>
            <a:off x="409207" y="1759528"/>
            <a:ext cx="8516181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 Coloque la definición del evento de interés en salud pública, según el protocolo de vigilancia nacional actualizado del INS.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395537" y="165338"/>
            <a:ext cx="8086725" cy="829394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latin typeface="+mj-lt"/>
                <a:cs typeface="Arial" panose="020B0604020202020204" pitchFamily="34" charset="0"/>
              </a:rPr>
              <a:t>Análisis</a:t>
            </a:r>
            <a:endParaRPr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38163" y="1423964"/>
            <a:ext cx="8382000" cy="373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 incluya: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0736" indent="-280736">
              <a:buClr>
                <a:srgbClr val="000000"/>
              </a:buClr>
              <a:buSzPct val="100000"/>
              <a:buChar char="•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sz="27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Análisis: </a:t>
            </a:r>
          </a:p>
          <a:p>
            <a:pPr marL="1042736" lvl="2" indent="-280736">
              <a:buSzPct val="100000"/>
              <a:buChar char="-"/>
              <a:defRPr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O" sz="25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Describa herramienta utilizada. Ej.  Excel</a:t>
            </a:r>
          </a:p>
          <a:p>
            <a:pPr marL="1042736" lvl="2" indent="-280736">
              <a:buSzPct val="100000"/>
              <a:buChar char="-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s-CO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Mencione si realizó cálculo de medidas de frecuencia, tendencia central, dispersión, etc.</a:t>
            </a:r>
          </a:p>
          <a:p>
            <a:pPr marL="342900" indent="-342900">
              <a:buSzPct val="100000"/>
              <a:buAutoNum type="arabicPeriod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Gotham Light" pitchFamily="50" charset="0"/>
            </a:endParaRPr>
          </a:p>
          <a:p>
            <a:pPr marL="342900" indent="-342900">
              <a:buSzPct val="100000"/>
              <a:buAutoNum type="arabicPeriod" startAt="2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CO" sz="2700" dirty="0">
              <a:latin typeface="Gotham Light" pitchFamily="50" charset="0"/>
            </a:endParaRPr>
          </a:p>
          <a:p>
            <a:pPr marL="342900" indent="-342900">
              <a:buSzPct val="100000"/>
              <a:buAutoNum type="arabicPeriod" startAt="6"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700" dirty="0">
              <a:latin typeface="Gotham Light" pitchFamily="50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395537" y="-24441"/>
            <a:ext cx="8086725" cy="82939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41247">
              <a:lnSpc>
                <a:spcPts val="3500"/>
              </a:lnSpc>
              <a:defRPr sz="2944"/>
            </a:pPr>
            <a:r>
              <a:rPr lang="es-CO" sz="2800" dirty="0">
                <a:latin typeface="+mj-lt"/>
                <a:cs typeface="Arial" panose="020B0604020202020204" pitchFamily="34" charset="0"/>
              </a:rPr>
              <a:t>C</a:t>
            </a:r>
            <a:r>
              <a:rPr sz="2800" dirty="0">
                <a:latin typeface="+mj-lt"/>
                <a:cs typeface="Arial" panose="020B0604020202020204" pitchFamily="34" charset="0"/>
              </a:rPr>
              <a:t>asos de </a:t>
            </a:r>
            <a:r>
              <a:rPr lang="es-CO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evento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sz="2800" dirty="0">
                <a:latin typeface="+mj-lt"/>
                <a:cs typeface="Arial" panose="020B0604020202020204" pitchFamily="34" charset="0"/>
              </a:rPr>
              <a:t>por semana epidemiológica  </a:t>
            </a:r>
            <a:r>
              <a:rPr lang="es-CO" sz="2800" dirty="0">
                <a:latin typeface="+mj-lt"/>
                <a:cs typeface="Arial" panose="020B0604020202020204" pitchFamily="34" charset="0"/>
              </a:rPr>
              <a:t>municipio, </a:t>
            </a:r>
            <a:r>
              <a:rPr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departamento, periodo</a:t>
            </a:r>
            <a:r>
              <a:rPr sz="28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" name="Shape 198"/>
          <p:cNvSpPr/>
          <p:nvPr/>
        </p:nvSpPr>
        <p:spPr>
          <a:xfrm>
            <a:off x="368375" y="2032343"/>
            <a:ext cx="8382000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En esta sección:</a:t>
            </a:r>
          </a:p>
          <a:p>
            <a:pPr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es-CO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SzPct val="100000"/>
              <a:buFontTx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Elabore una </a:t>
            </a:r>
            <a:r>
              <a:rPr lang="es-CO" sz="2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gráfica de barras</a:t>
            </a:r>
            <a:r>
              <a:rPr lang="es-C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por semana epidemiológica para la variable “tiempo” del evento, considerando el periodo de estudio</a:t>
            </a:r>
          </a:p>
        </p:txBody>
      </p:sp>
      <p:sp>
        <p:nvSpPr>
          <p:cNvPr id="7" name="Shape 129"/>
          <p:cNvSpPr/>
          <p:nvPr/>
        </p:nvSpPr>
        <p:spPr>
          <a:xfrm>
            <a:off x="4667298" y="6341225"/>
            <a:ext cx="447670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1100" b="0" dirty="0"/>
              <a:t>Fuente: </a:t>
            </a:r>
            <a:r>
              <a:rPr sz="1100" b="0" dirty="0" err="1"/>
              <a:t>Coloque</a:t>
            </a:r>
            <a:r>
              <a:rPr sz="1100" b="0" dirty="0"/>
              <a:t> </a:t>
            </a:r>
            <a:r>
              <a:rPr sz="1100" b="0" dirty="0" err="1"/>
              <a:t>aquí</a:t>
            </a:r>
            <a:r>
              <a:rPr sz="1100" b="0" dirty="0"/>
              <a:t> la </a:t>
            </a:r>
            <a:r>
              <a:rPr sz="1100" b="0" dirty="0" err="1"/>
              <a:t>fuente</a:t>
            </a:r>
            <a:r>
              <a:rPr sz="1100" b="0" dirty="0"/>
              <a:t> de </a:t>
            </a:r>
            <a:r>
              <a:rPr sz="1100" b="0" dirty="0" err="1"/>
              <a:t>información</a:t>
            </a:r>
            <a:endParaRPr sz="1100" b="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759</Words>
  <Application>Microsoft Office PowerPoint</Application>
  <PresentationFormat>Presentación en pantalla (4:3)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Franklin Gothic Medium</vt:lpstr>
      <vt:lpstr>Gotham Black</vt:lpstr>
      <vt:lpstr>Gotham Light</vt:lpstr>
      <vt:lpstr>Helvetica</vt:lpstr>
      <vt:lpstr>Tema de Office</vt:lpstr>
      <vt:lpstr>Presentación de PowerPoint</vt:lpstr>
      <vt:lpstr>Programa de entrenamiento en epidemiologia de campo  Análisis descriptivo de enfermedad/ evento, - municipio, departamento, periodo, año</vt:lpstr>
      <vt:lpstr>Introducción</vt:lpstr>
      <vt:lpstr>Objetivos</vt:lpstr>
      <vt:lpstr>Flujo de información de enf/evento…</vt:lpstr>
      <vt:lpstr>Métodos</vt:lpstr>
      <vt:lpstr>Definición de caso</vt:lpstr>
      <vt:lpstr>Análisis</vt:lpstr>
      <vt:lpstr>Casos de evento por semana epidemiológica  municipio, departamento, periodo </vt:lpstr>
      <vt:lpstr>Casos del evento por grupo, sexo, etc, municipio, departamento, período</vt:lpstr>
      <vt:lpstr>Casos del evento por municipio/barrio, etc (lugar), Departamento, periodo</vt:lpstr>
      <vt:lpstr>Casos y tasas de enfermedad por municipio, Departamento, periodo</vt:lpstr>
      <vt:lpstr>Discusión/Limitaciones</vt:lpstr>
      <vt:lpstr>Conclusiones</vt:lpstr>
      <vt:lpstr>Recomendaciones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descriptivo de enfermedad/evento, - Municipio, Departamento, periodo</dc:title>
  <dc:creator>GSUAREZ</dc:creator>
  <cp:lastModifiedBy>Yury silva lopez</cp:lastModifiedBy>
  <cp:revision>78</cp:revision>
  <dcterms:modified xsi:type="dcterms:W3CDTF">2021-03-12T15:27:41Z</dcterms:modified>
</cp:coreProperties>
</file>