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4" r:id="rId8"/>
    <p:sldId id="289" r:id="rId9"/>
    <p:sldId id="276" r:id="rId10"/>
    <p:sldId id="273" r:id="rId11"/>
    <p:sldId id="288" r:id="rId12"/>
    <p:sldId id="274" r:id="rId13"/>
    <p:sldId id="262" r:id="rId14"/>
    <p:sldId id="285" r:id="rId15"/>
    <p:sldId id="268" r:id="rId16"/>
    <p:sldId id="269" r:id="rId17"/>
    <p:sldId id="270" r:id="rId18"/>
    <p:sldId id="286" r:id="rId19"/>
  </p:sldIdLst>
  <p:sldSz cx="9144000" cy="6858000" type="screen4x3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UAREZ" initials="G" lastIdx="0" clrIdx="0">
    <p:extLst>
      <p:ext uri="{19B8F6BF-5375-455C-9EA6-DF929625EA0E}">
        <p15:presenceInfo xmlns:p15="http://schemas.microsoft.com/office/powerpoint/2012/main" userId="GSUA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0896" autoAdjust="0"/>
  </p:normalViewPr>
  <p:slideViewPr>
    <p:cSldViewPr snapToGrid="0">
      <p:cViewPr varScale="1">
        <p:scale>
          <a:sx n="62" d="100"/>
          <a:sy n="62" d="100"/>
        </p:scale>
        <p:origin x="165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notesViewPr>
    <p:cSldViewPr snapToGrid="0">
      <p:cViewPr varScale="1">
        <p:scale>
          <a:sx n="48" d="100"/>
          <a:sy n="48" d="100"/>
        </p:scale>
        <p:origin x="190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F57AE32-C9F7-449B-9964-7F4704A74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8D736-0C25-4EC5-9EFB-B831083D0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F5599ED-C147-41BF-9CEC-19C74A37344E}" type="datetimeFigureOut">
              <a:rPr lang="es-CO" smtClean="0"/>
              <a:t>12/03/2021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09072-1A8B-4885-A4A0-C31C3A1B4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D339DC-A4EE-437D-8E9D-04BE87E84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B27351-7FF7-4956-A798-812464F975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706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8408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882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784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318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061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412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184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05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52400" y="152400"/>
            <a:ext cx="8812088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 i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dirty="0"/>
              <a:t>Programa de entrenamiento en epidemiología de campo — Frontline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31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14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4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248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523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933460" y="2618647"/>
            <a:ext cx="7598980" cy="1552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4004"/>
            </a:pPr>
            <a:r>
              <a:rPr sz="2700" dirty="0"/>
              <a:t>Auditoria de calidad </a:t>
            </a:r>
            <a:r>
              <a:rPr lang="es-CO" sz="2700" dirty="0"/>
              <a:t>del sistema de vigilancia </a:t>
            </a:r>
            <a:r>
              <a:rPr sz="2700" dirty="0">
                <a:solidFill>
                  <a:srgbClr val="FF0000"/>
                </a:solidFill>
              </a:rPr>
              <a:t> </a:t>
            </a:r>
            <a:r>
              <a:rPr lang="es-CO" sz="2700" dirty="0">
                <a:solidFill>
                  <a:srgbClr val="FF0000"/>
                </a:solidFill>
              </a:rPr>
              <a:t>UPGD xxxx o Municipio xxxx, Departamento, semanas epidemiológicas, año</a:t>
            </a:r>
            <a:br>
              <a:rPr lang="es-CO" sz="4004" dirty="0"/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-13649" y="6309319"/>
            <a:ext cx="915765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760039" y="4332195"/>
            <a:ext cx="77724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2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000" dirty="0"/>
              <a:t>Auto</a:t>
            </a:r>
            <a:r>
              <a:rPr sz="2000" dirty="0">
                <a:solidFill>
                  <a:srgbClr val="FF0000"/>
                </a:solidFill>
              </a:rPr>
              <a:t>res (estudiante), ….. (tutor) </a:t>
            </a:r>
            <a:endParaRPr sz="2000" dirty="0">
              <a:solidFill>
                <a:srgbClr val="006600"/>
              </a:solidFill>
            </a:endParaRPr>
          </a:p>
          <a:p>
            <a:pPr algn="ctr">
              <a:defRPr sz="2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s-CO" sz="2000" dirty="0"/>
              <a:t>Título: </a:t>
            </a:r>
            <a:r>
              <a:rPr sz="2000" dirty="0"/>
              <a:t>Estudiante del Frontline de </a:t>
            </a:r>
            <a:r>
              <a:rPr sz="2000" dirty="0">
                <a:solidFill>
                  <a:srgbClr val="FF0000"/>
                </a:solidFill>
              </a:rPr>
              <a:t>(departamento)</a:t>
            </a:r>
          </a:p>
        </p:txBody>
      </p:sp>
      <p:sp>
        <p:nvSpPr>
          <p:cNvPr id="151" name="Shape 151"/>
          <p:cNvSpPr/>
          <p:nvPr/>
        </p:nvSpPr>
        <p:spPr>
          <a:xfrm>
            <a:off x="251519" y="5661247"/>
            <a:ext cx="10669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Mes, A</a:t>
            </a:r>
            <a:r>
              <a:rPr lang="es-CO" dirty="0"/>
              <a:t>ñ</a:t>
            </a:r>
            <a:r>
              <a:rPr dirty="0"/>
              <a:t>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2B0CCAF-223D-47A2-96E5-A552639F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5676"/>
            <a:ext cx="8234363" cy="459488"/>
          </a:xfrm>
        </p:spPr>
        <p:txBody>
          <a:bodyPr>
            <a:normAutofit fontScale="90000"/>
          </a:bodyPr>
          <a:lstStyle/>
          <a:p>
            <a:r>
              <a:rPr lang="es-CO" sz="2700" dirty="0">
                <a:solidFill>
                  <a:srgbClr val="C00000"/>
                </a:solidFill>
                <a:latin typeface="+mj-lt"/>
              </a:rPr>
              <a:t>Cumplimiento acumulado de la notificación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(UPGD, municipio)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departamento, año</a:t>
            </a:r>
            <a:br>
              <a:rPr lang="es-CO" b="1" dirty="0"/>
            </a:br>
            <a:endParaRPr lang="es-CO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381000" y="1219200"/>
            <a:ext cx="8382000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latin typeface="+mj-lt"/>
              <a:cs typeface="Arial"/>
            </a:endParaRP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  <a:sym typeface="Arial"/>
              </a:rPr>
              <a:t>Numerador: </a:t>
            </a:r>
            <a:r>
              <a:rPr lang="es-MX" sz="2400" dirty="0">
                <a:latin typeface="+mj-lt"/>
                <a:cs typeface="Arial"/>
                <a:sym typeface="Arial"/>
              </a:rPr>
              <a:t>Número de semanas epidemiológicas analizadas para las cuales la entidad/institución realizó el reporte positiva o negativa de la presencia de eventos objeto de vigilancia en salud pública</a:t>
            </a: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MX" sz="2400" dirty="0">
              <a:latin typeface="+mj-lt"/>
              <a:cs typeface="Arial"/>
              <a:sym typeface="Arial"/>
            </a:endParaRP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  <a:sym typeface="Arial"/>
              </a:rPr>
              <a:t>Denominador: Número de semanas epidemiológicas en estudio</a:t>
            </a: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latin typeface="+mj-lt"/>
              <a:cs typeface="Arial"/>
              <a:sym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466BE6-EB47-4C40-BC99-0B20F41E15FE}"/>
              </a:ext>
            </a:extLst>
          </p:cNvPr>
          <p:cNvSpPr/>
          <p:nvPr/>
        </p:nvSpPr>
        <p:spPr>
          <a:xfrm>
            <a:off x="278348" y="4250624"/>
            <a:ext cx="8515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Describa la semaforización utilizada para verificar el cumplimiento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A580FAA-2771-4DED-94BA-EFE09A20B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67501"/>
              </p:ext>
            </p:extLst>
          </p:nvPr>
        </p:nvGraphicFramePr>
        <p:xfrm>
          <a:off x="1984787" y="5314764"/>
          <a:ext cx="504056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69010885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740029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kern="1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≥9</a:t>
                      </a:r>
                      <a:r>
                        <a:rPr lang="es-CO" sz="2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  <a:endParaRPr lang="es-CO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0%-89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803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66FE85-08E3-4423-A89E-FCA55359FDAF}"/>
              </a:ext>
            </a:extLst>
          </p:cNvPr>
          <p:cNvSpPr txBox="1"/>
          <p:nvPr/>
        </p:nvSpPr>
        <p:spPr>
          <a:xfrm>
            <a:off x="8073447" y="30054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x100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6380FD-5630-4CD8-BB38-87EA78CD2915}"/>
              </a:ext>
            </a:extLst>
          </p:cNvPr>
          <p:cNvCxnSpPr>
            <a:cxnSpLocks/>
          </p:cNvCxnSpPr>
          <p:nvPr/>
        </p:nvCxnSpPr>
        <p:spPr>
          <a:xfrm>
            <a:off x="1105081" y="3271895"/>
            <a:ext cx="69338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475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2B0CCAF-223D-47A2-96E5-A552639F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>
                <a:solidFill>
                  <a:srgbClr val="C00000"/>
                </a:solidFill>
                <a:latin typeface="+mj-lt"/>
              </a:rPr>
              <a:t>Cumplimiento de la entrega del reporte semanal: </a:t>
            </a:r>
            <a:br>
              <a:rPr lang="es-CO" b="1" dirty="0"/>
            </a:br>
            <a:endParaRPr lang="es-CO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381000" y="1219200"/>
            <a:ext cx="8382000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dirty="0">
                <a:latin typeface="+mj-lt"/>
                <a:cs typeface="Arial"/>
                <a:sym typeface="Arial"/>
              </a:rPr>
              <a:t>Numerador: Número de entidades/instituciones que realizaron la notificación en la semana de seguimiento</a:t>
            </a: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MX" sz="2400" dirty="0">
              <a:latin typeface="+mj-lt"/>
              <a:cs typeface="Arial"/>
              <a:sym typeface="Arial"/>
            </a:endParaRP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MX" sz="2400" dirty="0">
              <a:latin typeface="+mj-lt"/>
              <a:cs typeface="Arial"/>
              <a:sym typeface="Arial"/>
            </a:endParaRP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dirty="0">
                <a:latin typeface="+mj-lt"/>
                <a:cs typeface="Arial"/>
                <a:sym typeface="Arial"/>
              </a:rPr>
              <a:t>Denominador: Total de entidades</a:t>
            </a:r>
          </a:p>
          <a:p>
            <a:pPr marL="457200" lvl="1" indent="0" algn="ctr" eaLnBrk="1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cs typeface="Arial"/>
              <a:sym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466BE6-EB47-4C40-BC99-0B20F41E15FE}"/>
              </a:ext>
            </a:extLst>
          </p:cNvPr>
          <p:cNvSpPr/>
          <p:nvPr/>
        </p:nvSpPr>
        <p:spPr>
          <a:xfrm>
            <a:off x="404298" y="3718096"/>
            <a:ext cx="8515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Describa la semaforización utilizada para verificar el cumplimiento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A580FAA-2771-4DED-94BA-EFE09A20B905}"/>
              </a:ext>
            </a:extLst>
          </p:cNvPr>
          <p:cNvGraphicFramePr>
            <a:graphicFrameLocks noGrp="1"/>
          </p:cNvGraphicFramePr>
          <p:nvPr/>
        </p:nvGraphicFramePr>
        <p:xfrm>
          <a:off x="1984787" y="5314764"/>
          <a:ext cx="504056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69010885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740029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kern="1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≥9</a:t>
                      </a:r>
                      <a:r>
                        <a:rPr lang="es-CO" sz="2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  <a:endParaRPr lang="es-CO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0%-89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803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66FE85-08E3-4423-A89E-FCA55359FDAF}"/>
              </a:ext>
            </a:extLst>
          </p:cNvPr>
          <p:cNvSpPr txBox="1"/>
          <p:nvPr/>
        </p:nvSpPr>
        <p:spPr>
          <a:xfrm>
            <a:off x="7970795" y="200698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x100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6380FD-5630-4CD8-BB38-87EA78CD2915}"/>
              </a:ext>
            </a:extLst>
          </p:cNvPr>
          <p:cNvCxnSpPr>
            <a:cxnSpLocks/>
          </p:cNvCxnSpPr>
          <p:nvPr/>
        </p:nvCxnSpPr>
        <p:spPr>
          <a:xfrm>
            <a:off x="801009" y="2311433"/>
            <a:ext cx="69338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002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j-lt"/>
              </a:rPr>
              <a:t>Calidad del dato</a:t>
            </a:r>
            <a:endParaRPr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381000" y="1219200"/>
            <a:ext cx="83820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</a:rPr>
              <a:t>Identifique las variables seleccionadas: </a:t>
            </a:r>
            <a:r>
              <a:rPr lang="es-CO" sz="2400" dirty="0">
                <a:latin typeface="+mj-lt"/>
                <a:cs typeface="Arial"/>
                <a:sym typeface="Arial"/>
              </a:rPr>
              <a:t>estrato, área de ocurrencia del caso, barrio, vereda, centro poblado, dirección</a:t>
            </a:r>
          </a:p>
          <a:p>
            <a:pPr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latin typeface="+mj-lt"/>
              <a:cs typeface="Arial"/>
              <a:sym typeface="Arial"/>
            </a:endParaRPr>
          </a:p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  <a:sym typeface="Arial"/>
              </a:rPr>
              <a:t>Numerador: Número de variables completamente diligenciadas</a:t>
            </a:r>
          </a:p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  <a:sym typeface="Arial"/>
              </a:rPr>
              <a:t>Denominador: Total de variables</a:t>
            </a:r>
            <a:endParaRPr lang="es-CO" sz="2400" dirty="0">
              <a:latin typeface="+mj-lt"/>
              <a:cs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48A4728-71ED-4119-B8A5-390D91247606}"/>
              </a:ext>
            </a:extLst>
          </p:cNvPr>
          <p:cNvSpPr/>
          <p:nvPr/>
        </p:nvSpPr>
        <p:spPr>
          <a:xfrm>
            <a:off x="407065" y="4008718"/>
            <a:ext cx="862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  <a:cs typeface="Arial"/>
              </a:rPr>
              <a:t>Describa la semaforización utilizada para verificar el cumplimiento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17E2674-3A4F-4C8D-89D5-040111E5B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39246"/>
              </p:ext>
            </p:extLst>
          </p:nvPr>
        </p:nvGraphicFramePr>
        <p:xfrm>
          <a:off x="1407204" y="5201680"/>
          <a:ext cx="662473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246">
                  <a:extLst>
                    <a:ext uri="{9D8B030D-6E8A-4147-A177-3AD203B41FA5}">
                      <a16:colId xmlns:a16="http://schemas.microsoft.com/office/drawing/2014/main" val="654054855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1483110651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082298897"/>
                    </a:ext>
                  </a:extLst>
                </a:gridCol>
              </a:tblGrid>
              <a:tr h="648442">
                <a:tc>
                  <a:txBody>
                    <a:bodyPr/>
                    <a:lstStyle/>
                    <a:p>
                      <a:pPr algn="ctr"/>
                      <a:endParaRPr lang="es-CO" sz="1000" dirty="0"/>
                    </a:p>
                    <a:p>
                      <a:pPr algn="ctr"/>
                      <a:r>
                        <a:rPr lang="es-CO" sz="2800" b="1" dirty="0"/>
                        <a:t>&gt;</a:t>
                      </a:r>
                      <a:r>
                        <a:rPr lang="es-CO" sz="2800" b="1" baseline="0" dirty="0"/>
                        <a:t> 90%</a:t>
                      </a:r>
                      <a:endParaRPr lang="es-CO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dirty="0"/>
                    </a:p>
                    <a:p>
                      <a:pPr algn="ctr"/>
                      <a:r>
                        <a:rPr lang="es-CO" sz="2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 – 51%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&lt;50%</a:t>
                      </a:r>
                    </a:p>
                    <a:p>
                      <a:pPr algn="ctr"/>
                      <a:endParaRPr lang="es-CO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4091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0E95D12-EB8E-4245-AA60-80E8180BF58F}"/>
              </a:ext>
            </a:extLst>
          </p:cNvPr>
          <p:cNvSpPr txBox="1"/>
          <p:nvPr/>
        </p:nvSpPr>
        <p:spPr>
          <a:xfrm>
            <a:off x="8134231" y="267325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x100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92C9CD5-862D-4C1B-A1B8-3E2572FD1333}"/>
              </a:ext>
            </a:extLst>
          </p:cNvPr>
          <p:cNvCxnSpPr>
            <a:cxnSpLocks/>
          </p:cNvCxnSpPr>
          <p:nvPr/>
        </p:nvCxnSpPr>
        <p:spPr>
          <a:xfrm>
            <a:off x="492919" y="2713829"/>
            <a:ext cx="754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9705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944"/>
            </a:pPr>
            <a:r>
              <a:rPr lang="es-CO" sz="2800" dirty="0">
                <a:solidFill>
                  <a:srgbClr val="C00000"/>
                </a:solidFill>
                <a:latin typeface="+mj-lt"/>
              </a:rPr>
              <a:t>Resultados: </a:t>
            </a:r>
            <a:br>
              <a:rPr lang="es-CO" sz="2800" dirty="0">
                <a:solidFill>
                  <a:srgbClr val="008000"/>
                </a:solidFill>
                <a:latin typeface="+mj-lt"/>
              </a:rPr>
            </a:br>
            <a:endParaRPr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19BE21B-A660-46D9-9A12-2BCBC55A5D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De acuerdo con la lista de chequeo aplicada haga una matriz DOFA de acuerdo con los hallazgos encontrados.</a:t>
            </a:r>
          </a:p>
          <a:p>
            <a:endParaRPr lang="es-CO" sz="2400" dirty="0"/>
          </a:p>
          <a:p>
            <a:r>
              <a:rPr lang="es-CO" sz="2400" dirty="0"/>
              <a:t>Establezca un nivel de calificación resultado de la auditoría de calidad de acuerdo con el siguiente nivel de calificación, resaltando los hallazgos que considere más relevante</a:t>
            </a:r>
          </a:p>
          <a:p>
            <a:endParaRPr lang="es-CO" sz="24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6890B2-348C-4268-BF68-6C0354FE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54" y="3733067"/>
            <a:ext cx="3359733" cy="273440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944"/>
            </a:pPr>
            <a:r>
              <a:rPr sz="2800" dirty="0">
                <a:solidFill>
                  <a:srgbClr val="C00000"/>
                </a:solidFill>
                <a:latin typeface="+mj-lt"/>
              </a:rPr>
              <a:t>Limitaciones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4294967295"/>
          </p:nvPr>
        </p:nvSpPr>
        <p:spPr>
          <a:xfrm>
            <a:off x="8799513" y="5943600"/>
            <a:ext cx="34448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418097" y="1703294"/>
            <a:ext cx="8382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just">
              <a:buNone/>
            </a:pPr>
            <a:r>
              <a:rPr lang="es-CO" sz="2400" dirty="0">
                <a:latin typeface="+mn-lt"/>
              </a:rPr>
              <a:t>Liste los limitantes, desafíos o problemas en relación a la auditoría de los datos de vigilancia o limitaciones en las fuentes de información utilizadas y construcción de los indicadores.</a:t>
            </a:r>
          </a:p>
        </p:txBody>
      </p:sp>
    </p:spTree>
    <p:extLst>
      <p:ext uri="{BB962C8B-B14F-4D97-AF65-F5344CB8AC3E}">
        <p14:creationId xmlns:p14="http://schemas.microsoft.com/office/powerpoint/2010/main" val="110879095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528637" y="359528"/>
            <a:ext cx="8086725" cy="4000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j-lt"/>
              </a:rPr>
              <a:t>Plan de mejora</a:t>
            </a:r>
            <a:endParaRPr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4294967295"/>
          </p:nvPr>
        </p:nvSpPr>
        <p:spPr>
          <a:xfrm>
            <a:off x="8799513" y="5943600"/>
            <a:ext cx="34448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205" name="Shape 205"/>
          <p:cNvSpPr/>
          <p:nvPr/>
        </p:nvSpPr>
        <p:spPr>
          <a:xfrm>
            <a:off x="357821" y="1439071"/>
            <a:ext cx="83820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ES" sz="2400" dirty="0">
                <a:solidFill>
                  <a:schemeClr val="tx1"/>
                </a:solidFill>
                <a:latin typeface="+mj-lt"/>
              </a:rPr>
              <a:t>Resalte los principales hallazgos de la lista de chequeo que se puedan convertir un una oportunidad de mejora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ES" sz="2400" dirty="0">
                <a:solidFill>
                  <a:schemeClr val="tx1"/>
                </a:solidFill>
                <a:latin typeface="+mj-lt"/>
              </a:rPr>
              <a:t>Resalte los principales hallazgos en relación a los indicadores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ES" sz="2400" dirty="0">
                <a:solidFill>
                  <a:schemeClr val="tx1"/>
                </a:solidFill>
                <a:latin typeface="+mj-lt"/>
              </a:rPr>
              <a:t>Proponga actividades de mejora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1" y="3826534"/>
            <a:ext cx="8518358" cy="12644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2500" dirty="0">
                <a:solidFill>
                  <a:srgbClr val="C00000"/>
                </a:solidFill>
                <a:latin typeface="+mj-lt"/>
              </a:rPr>
              <a:t>Recomendaciones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4294967295"/>
          </p:nvPr>
        </p:nvSpPr>
        <p:spPr>
          <a:xfrm>
            <a:off x="8799513" y="5943600"/>
            <a:ext cx="34448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418097" y="1703294"/>
            <a:ext cx="83820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indent="0" algn="just">
              <a:buNone/>
            </a:pPr>
            <a:r>
              <a:rPr lang="es-CO" sz="2400" dirty="0">
                <a:latin typeface="+mj-lt"/>
              </a:rPr>
              <a:t>Qué sugiere para mejorar las principales debilidades y amenazas y a los problemas de oportunidad y cumplimiento de la notificación y la calidad de la información. </a:t>
            </a:r>
          </a:p>
          <a:p>
            <a:pPr marL="0" indent="0" algn="just">
              <a:buNone/>
            </a:pPr>
            <a:endParaRPr lang="es-CO" sz="2400" dirty="0">
              <a:latin typeface="+mj-lt"/>
            </a:endParaRPr>
          </a:p>
          <a:p>
            <a:pPr marL="0" indent="0" algn="just">
              <a:buNone/>
            </a:pPr>
            <a:r>
              <a:rPr lang="es-CO" sz="2400" dirty="0">
                <a:latin typeface="+mj-lt"/>
              </a:rPr>
              <a:t>En cada recomendación mencione el actor a quien va dirigida.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2500" dirty="0">
                <a:solidFill>
                  <a:srgbClr val="C00000"/>
                </a:solidFill>
                <a:latin typeface="+mj-lt"/>
              </a:rPr>
              <a:t>Agradecimientos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4294967295"/>
          </p:nvPr>
        </p:nvSpPr>
        <p:spPr>
          <a:xfrm>
            <a:off x="8799513" y="5943600"/>
            <a:ext cx="34448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213" name="Shape 213"/>
          <p:cNvSpPr/>
          <p:nvPr/>
        </p:nvSpPr>
        <p:spPr>
          <a:xfrm>
            <a:off x="406370" y="1340767"/>
            <a:ext cx="8382001" cy="489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s-CO" sz="2400" dirty="0">
                <a:solidFill>
                  <a:schemeClr val="tx1"/>
                </a:solidFill>
              </a:rPr>
              <a:t>TEPHINET</a:t>
            </a: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s-CO" dirty="0">
                <a:solidFill>
                  <a:schemeClr val="tx1"/>
                </a:solidFill>
              </a:rPr>
              <a:t>…</a:t>
            </a:r>
            <a:endParaRPr lang="es-CO" sz="2400"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s-CO" dirty="0">
                <a:solidFill>
                  <a:schemeClr val="tx1"/>
                </a:solidFill>
              </a:rPr>
              <a:t>… </a:t>
            </a:r>
            <a:endParaRPr lang="es-CO" sz="2400" dirty="0">
              <a:solidFill>
                <a:schemeClr val="tx1"/>
              </a:solidFill>
            </a:endParaRPr>
          </a:p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0" dirty="0">
                <a:solidFill>
                  <a:schemeClr val="tx1"/>
                </a:solidFill>
              </a:rPr>
              <a:t>Instituto Nacional de Salud</a:t>
            </a:r>
            <a:endParaRPr sz="2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</a:t>
            </a:r>
            <a:endParaRPr sz="2400"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 </a:t>
            </a:r>
            <a:endParaRPr sz="2400" dirty="0">
              <a:solidFill>
                <a:schemeClr val="tx1"/>
              </a:solidFill>
            </a:endParaRPr>
          </a:p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0" dirty="0">
                <a:solidFill>
                  <a:schemeClr val="tx1"/>
                </a:solidFill>
              </a:rPr>
              <a:t>Secretaría departamental de salud de …</a:t>
            </a:r>
            <a:endParaRPr sz="2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</a:t>
            </a:r>
            <a:endParaRPr sz="2400"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</a:t>
            </a:r>
            <a:endParaRPr sz="2400" dirty="0">
              <a:solidFill>
                <a:schemeClr val="tx1"/>
              </a:solidFill>
            </a:endParaRPr>
          </a:p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0" dirty="0">
                <a:solidFill>
                  <a:schemeClr val="tx1"/>
                </a:solidFill>
              </a:rPr>
              <a:t>Secretaría municipal de salud de …</a:t>
            </a:r>
            <a:endParaRPr sz="2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</a:t>
            </a:r>
            <a:endParaRPr sz="2400"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Font typeface="Arial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…</a:t>
            </a:r>
            <a:endParaRPr sz="2400" dirty="0">
              <a:solidFill>
                <a:schemeClr val="tx1"/>
              </a:solidFill>
            </a:endParaRPr>
          </a:p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0" dirty="0">
                <a:solidFill>
                  <a:schemeClr val="tx1"/>
                </a:solidFill>
              </a:rPr>
              <a:t>Comunidad de ..</a:t>
            </a:r>
            <a:endParaRPr sz="2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defRPr sz="2800" b="1">
                <a:solidFill>
                  <a:srgbClr val="0066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0" dirty="0">
                <a:solidFill>
                  <a:schemeClr val="tx1"/>
                </a:solidFill>
              </a:rPr>
              <a:t>Otros ..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B5CE72-B399-4327-913D-3E45A6BB9C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9832A35-F743-4CC9-92CF-3E55C59CA6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AD6F96-768A-4D7C-9458-D47D66F941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484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s-CO" sz="2800" dirty="0">
                <a:solidFill>
                  <a:srgbClr val="C00000"/>
                </a:solidFill>
                <a:latin typeface="+mn-lt"/>
              </a:rPr>
              <a:t>Introducción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55" name="Shape 155"/>
          <p:cNvSpPr/>
          <p:nvPr/>
        </p:nvSpPr>
        <p:spPr>
          <a:xfrm>
            <a:off x="417429" y="1600927"/>
            <a:ext cx="5050715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000" dirty="0">
              <a:latin typeface="+mj-l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sym typeface="Arial"/>
              </a:rPr>
              <a:t>Describa brevemente el departamento/municipio donde realizará la auditoria</a:t>
            </a:r>
            <a:r>
              <a:rPr lang="es-CO" sz="2000" dirty="0">
                <a:latin typeface="+mj-lt"/>
              </a:rPr>
              <a:t> </a:t>
            </a: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</a:rPr>
              <a:t>Número de UPGD – niveles de atención</a:t>
            </a: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</a:rPr>
              <a:t>Población, grupos étnicos (si los hay)  </a:t>
            </a: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cs typeface="Arial"/>
              </a:rPr>
              <a:t>Principales problemas de salud (primeras causas de morbilidad o mortalidad).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5497047" y="3401266"/>
            <a:ext cx="3265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Mapa del municipio</a:t>
            </a:r>
          </a:p>
          <a:p>
            <a:r>
              <a:rPr lang="es-CO" b="1" dirty="0"/>
              <a:t>Si es una UPGD la institución auditada, señale en el mapa del municipio su ubicación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s-CO" sz="2800" dirty="0">
                <a:solidFill>
                  <a:srgbClr val="C00000"/>
                </a:solidFill>
                <a:latin typeface="+mn-lt"/>
              </a:rPr>
              <a:t>Introducción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59" name="Shape 159"/>
          <p:cNvSpPr/>
          <p:nvPr/>
        </p:nvSpPr>
        <p:spPr>
          <a:xfrm>
            <a:off x="381000" y="1613646"/>
            <a:ext cx="8382000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+mj-lt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atin typeface="+mj-lt"/>
            </a:endParaRPr>
          </a:p>
          <a:p>
            <a:pPr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>
                <a:latin typeface="+mj-lt"/>
              </a:rPr>
              <a:t>Describa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brevemente</a:t>
            </a:r>
            <a:r>
              <a:rPr sz="2000" dirty="0">
                <a:latin typeface="+mj-lt"/>
              </a:rPr>
              <a:t> la UPGD </a:t>
            </a:r>
            <a:r>
              <a:rPr lang="es-CO" sz="2000" dirty="0">
                <a:latin typeface="+mj-lt"/>
              </a:rPr>
              <a:t>o UNM </a:t>
            </a:r>
            <a:r>
              <a:rPr sz="2000" dirty="0" err="1">
                <a:latin typeface="+mj-lt"/>
              </a:rPr>
              <a:t>seleccionada</a:t>
            </a:r>
            <a:r>
              <a:rPr sz="2000" dirty="0">
                <a:latin typeface="+mj-lt"/>
              </a:rPr>
              <a:t> para l</a:t>
            </a:r>
            <a:r>
              <a:rPr lang="es-CO" sz="2000" dirty="0">
                <a:latin typeface="+mj-lt"/>
              </a:rPr>
              <a:t>a</a:t>
            </a:r>
            <a:r>
              <a:rPr sz="2000" dirty="0">
                <a:latin typeface="+mj-lt"/>
              </a:rPr>
              <a:t> </a:t>
            </a:r>
            <a:r>
              <a:rPr lang="es-CO" sz="2000" dirty="0">
                <a:latin typeface="+mj-lt"/>
              </a:rPr>
              <a:t>auditoría</a:t>
            </a:r>
            <a:r>
              <a:rPr sz="2000" dirty="0">
                <a:latin typeface="+mj-lt"/>
              </a:rPr>
              <a:t> de </a:t>
            </a:r>
            <a:r>
              <a:rPr sz="2000" dirty="0" err="1">
                <a:latin typeface="+mj-lt"/>
              </a:rPr>
              <a:t>calidad</a:t>
            </a:r>
            <a:r>
              <a:rPr sz="2000" dirty="0">
                <a:latin typeface="+mj-lt"/>
              </a:rPr>
              <a:t> y </a:t>
            </a:r>
            <a:r>
              <a:rPr sz="2000" dirty="0" err="1">
                <a:latin typeface="+mj-lt"/>
              </a:rPr>
              <a:t>justifique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por</a:t>
            </a:r>
            <a:r>
              <a:rPr lang="es-CO"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qu</a:t>
            </a:r>
            <a:r>
              <a:rPr lang="es-CO" sz="2000" dirty="0">
                <a:latin typeface="+mj-lt"/>
              </a:rPr>
              <a:t>é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seleccion</a:t>
            </a:r>
            <a:r>
              <a:rPr lang="es-CO" sz="2000" dirty="0" err="1">
                <a:latin typeface="+mj-lt"/>
              </a:rPr>
              <a:t>ó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esta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unidad</a:t>
            </a:r>
            <a:r>
              <a:rPr lang="es-CO" sz="2000" dirty="0">
                <a:latin typeface="+mj-lt"/>
              </a:rPr>
              <a:t>.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</a:endParaRPr>
          </a:p>
          <a:p>
            <a:pPr marL="342900" indent="-342900"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sz="2600" dirty="0">
                <a:solidFill>
                  <a:srgbClr val="C00000"/>
                </a:solidFill>
                <a:latin typeface="+mn-lt"/>
              </a:rPr>
              <a:t>Objetivos</a:t>
            </a:r>
          </a:p>
        </p:txBody>
      </p:sp>
      <p:sp>
        <p:nvSpPr>
          <p:cNvPr id="161" name="Shape 161"/>
          <p:cNvSpPr>
            <a:spLocks noGrp="1"/>
          </p:cNvSpPr>
          <p:nvPr>
            <p:ph sz="quarter" idx="10"/>
          </p:nvPr>
        </p:nvSpPr>
        <p:spPr>
          <a:xfrm>
            <a:off x="492919" y="1763990"/>
            <a:ext cx="8086725" cy="45383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ClrTx/>
              <a:buSzTx/>
              <a:buFontTx/>
              <a:buNone/>
              <a:defRPr b="1"/>
            </a:pPr>
            <a:r>
              <a:rPr lang="es-CO" sz="2000" dirty="0">
                <a:latin typeface="+mj-lt"/>
                <a:cs typeface="Arial" panose="020B0604020202020204" pitchFamily="34" charset="0"/>
              </a:rPr>
              <a:t>En esta sección: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sz="2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400" dirty="0">
                <a:latin typeface="+mj-lt"/>
                <a:cs typeface="Arial" panose="020B0604020202020204" pitchFamily="34" charset="0"/>
              </a:rPr>
              <a:t>Liste objetivos que se requieran plantear para la auditoría de calidad mediante el uso de la lista de chequeo y plan de mejora, propuestos para la elaboración de este producto. 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sz="2600" dirty="0">
                <a:solidFill>
                  <a:srgbClr val="C00000"/>
                </a:solidFill>
                <a:latin typeface="+mn-lt"/>
              </a:rPr>
              <a:t>Métodos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381000" y="1219199"/>
            <a:ext cx="8382000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En esta sección: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Describa la población entrevistada.</a:t>
            </a:r>
          </a:p>
          <a:p>
            <a:pPr marL="1042736" lvl="2" indent="-280736">
              <a:buSzPct val="100000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Perfil, años de experiencia en vigilancia, años en el cargo que actualmente ocupa.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Describa los instrumentos utilizados.</a:t>
            </a:r>
          </a:p>
          <a:p>
            <a:pPr lvl="3" indent="685800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  - Coloque las actividades de la entrevista que tuvo en cuenta </a:t>
            </a:r>
          </a:p>
          <a:p>
            <a:pPr lvl="3" indent="685800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¿realizó observación directa? o</a:t>
            </a:r>
          </a:p>
          <a:p>
            <a:pPr lvl="3" indent="685800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¿revisión de bases de datos?, etc.…</a:t>
            </a:r>
          </a:p>
          <a:p>
            <a:pPr marL="342900" indent="-342900">
              <a:buSzPct val="100000"/>
              <a:buFont typeface="Wingdings"/>
              <a:buChar char="▪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s-CO" sz="2400" dirty="0">
                <a:solidFill>
                  <a:srgbClr val="C00000"/>
                </a:solidFill>
                <a:latin typeface="+mj-lt"/>
              </a:rPr>
              <a:t>Métodos</a:t>
            </a:r>
            <a:r>
              <a:rPr lang="es-ES" sz="2400" dirty="0">
                <a:solidFill>
                  <a:srgbClr val="C00000"/>
                </a:solidFill>
                <a:latin typeface="+mj-lt"/>
              </a:rPr>
              <a:t> – Lista de Chequeo</a:t>
            </a: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492919" y="1607075"/>
            <a:ext cx="8427244" cy="495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Generalidades: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Unidad a evaluar</a:t>
            </a:r>
          </a:p>
          <a:p>
            <a:pPr marL="1042736" lvl="2" indent="-280736">
              <a:buSzPct val="100000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Describa los servicios que presta, cual es su nivel de complejidad</a:t>
            </a:r>
          </a:p>
          <a:p>
            <a:pPr marL="762000" lvl="2" indent="0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latin typeface="+mj-l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Eventos:</a:t>
            </a:r>
          </a:p>
          <a:p>
            <a:pPr lvl="3" indent="685800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  - Liste los eventos de notificación inmediata, 	semanal y colectiva que rutinariamente notifica la 	unidad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Indicadores:</a:t>
            </a:r>
          </a:p>
          <a:p>
            <a:pPr lvl="3" indent="685800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400" dirty="0">
                <a:latin typeface="+mj-lt"/>
              </a:rPr>
              <a:t>  - Evalúe los indicadores descritos a continuación con la semaforización propuesta, colocando el color del semáforo correspondiente de acuerdo con el resultado</a:t>
            </a:r>
          </a:p>
          <a:p>
            <a:pPr marL="342900" indent="-342900">
              <a:buSzPct val="100000"/>
              <a:buFont typeface="Wingdings"/>
              <a:buChar char="▪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15992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9160" y="306752"/>
            <a:ext cx="8086725" cy="40005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defRPr sz="2944">
                <a:solidFill>
                  <a:srgbClr val="000000"/>
                </a:solidFill>
              </a:defRPr>
            </a:pPr>
            <a:r>
              <a:rPr lang="es-CO" sz="2400" dirty="0">
                <a:solidFill>
                  <a:srgbClr val="C00000"/>
                </a:solidFill>
                <a:latin typeface="+mn-lt"/>
              </a:rPr>
              <a:t>Oportunidad en la notificación de eventos </a:t>
            </a:r>
            <a:r>
              <a:rPr lang="es-CO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(UPGD, municipio)</a:t>
            </a:r>
            <a:r>
              <a:rPr lang="es-CO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sz="2400" dirty="0">
                <a:solidFill>
                  <a:srgbClr val="C00000"/>
                </a:solidFill>
                <a:latin typeface="+mn-lt"/>
              </a:rPr>
              <a:t>departamento, año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4294967295"/>
          </p:nvPr>
        </p:nvSpPr>
        <p:spPr>
          <a:xfrm>
            <a:off x="8973121" y="5798508"/>
            <a:ext cx="170879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6" name="Shape 171">
            <a:extLst>
              <a:ext uri="{FF2B5EF4-FFF2-40B4-BE49-F238E27FC236}">
                <a16:creationId xmlns:a16="http://schemas.microsoft.com/office/drawing/2014/main" id="{DC2CFAD2-C731-486F-9770-71E519144249}"/>
              </a:ext>
            </a:extLst>
          </p:cNvPr>
          <p:cNvSpPr/>
          <p:nvPr/>
        </p:nvSpPr>
        <p:spPr>
          <a:xfrm>
            <a:off x="179512" y="1154573"/>
            <a:ext cx="896448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000" b="1" u="sng" dirty="0">
              <a:latin typeface="+mj-lt"/>
            </a:endParaRPr>
          </a:p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000" b="1" u="sng" dirty="0">
              <a:latin typeface="+mj-lt"/>
            </a:endParaRP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latin typeface="+mj-lt"/>
                <a:cs typeface="Arial"/>
              </a:rPr>
              <a:t>Ʃ (Fecha de notificación - fecha de consulta)</a:t>
            </a: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000" dirty="0">
              <a:latin typeface="+mj-lt"/>
              <a:cs typeface="Arial"/>
            </a:endParaRP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cs typeface="Arial"/>
              </a:rPr>
              <a:t>Total de eventos notificados</a:t>
            </a:r>
            <a:endParaRPr sz="2000" dirty="0">
              <a:latin typeface="+mj-lt"/>
              <a:cs typeface="Arial"/>
            </a:endParaRPr>
          </a:p>
          <a:p>
            <a:pPr marL="342900" indent="-342900">
              <a:buSzPct val="100000"/>
              <a:buFont typeface="Wingdings"/>
              <a:buChar char="▪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atin typeface="Gotham Light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419014-D709-4F9F-A5CA-F565AF6C4A10}"/>
              </a:ext>
            </a:extLst>
          </p:cNvPr>
          <p:cNvSpPr txBox="1"/>
          <p:nvPr/>
        </p:nvSpPr>
        <p:spPr>
          <a:xfrm>
            <a:off x="1097806" y="4001905"/>
            <a:ext cx="76080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+mj-lt"/>
              </a:rPr>
              <a:t>Notificación semanal: </a:t>
            </a:r>
            <a:r>
              <a:rPr lang="es-MX" dirty="0">
                <a:latin typeface="+mj-lt"/>
              </a:rPr>
              <a:t>Ocho (8) días para los eventos de mortalidad a partir la fecha de defunción y  para el resto de los eventos.</a:t>
            </a:r>
          </a:p>
          <a:p>
            <a:r>
              <a:rPr lang="es-MX" b="1" dirty="0">
                <a:latin typeface="+mj-lt"/>
              </a:rPr>
              <a:t>Notificación inmediata: </a:t>
            </a:r>
            <a:r>
              <a:rPr lang="es-MX" dirty="0">
                <a:latin typeface="+mj-lt"/>
              </a:rPr>
              <a:t>Un (1) día para eventos en eliminación, erradicación y control internacional</a:t>
            </a:r>
          </a:p>
          <a:p>
            <a:endParaRPr lang="es-CO" sz="1400" dirty="0">
              <a:latin typeface="Gotham Light" pitchFamily="50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07C673D-8048-4CD7-8D41-CAD0129823B2}"/>
              </a:ext>
            </a:extLst>
          </p:cNvPr>
          <p:cNvCxnSpPr>
            <a:cxnSpLocks/>
          </p:cNvCxnSpPr>
          <p:nvPr/>
        </p:nvCxnSpPr>
        <p:spPr>
          <a:xfrm>
            <a:off x="395487" y="2252103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1895C7A9-F6A1-4511-87A2-463B022F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52" y="1900892"/>
            <a:ext cx="1115665" cy="6462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9160" y="306752"/>
            <a:ext cx="8086725" cy="40005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defRPr sz="2944">
                <a:solidFill>
                  <a:srgbClr val="000000"/>
                </a:solidFill>
              </a:defRPr>
            </a:pPr>
            <a:r>
              <a:rPr lang="es-CO" sz="2400" dirty="0">
                <a:solidFill>
                  <a:srgbClr val="C00000"/>
                </a:solidFill>
                <a:latin typeface="+mn-lt"/>
              </a:rPr>
              <a:t>Proporción de casos notificados oportunamente </a:t>
            </a:r>
            <a:r>
              <a:rPr lang="es-CO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(UPGD, municipio)</a:t>
            </a:r>
            <a:r>
              <a:rPr lang="es-CO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sz="2400" dirty="0">
                <a:solidFill>
                  <a:srgbClr val="C00000"/>
                </a:solidFill>
                <a:latin typeface="+mn-lt"/>
              </a:rPr>
              <a:t>departamento, año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4294967295"/>
          </p:nvPr>
        </p:nvSpPr>
        <p:spPr>
          <a:xfrm>
            <a:off x="8973121" y="5798508"/>
            <a:ext cx="170879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185" name="Shape 185"/>
          <p:cNvSpPr/>
          <p:nvPr/>
        </p:nvSpPr>
        <p:spPr>
          <a:xfrm>
            <a:off x="380998" y="1374516"/>
            <a:ext cx="8243047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+mj-lt"/>
            </a:endParaRP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+mj-lt"/>
                <a:cs typeface="Arial"/>
              </a:rPr>
              <a:t>Agregue </a:t>
            </a:r>
            <a:r>
              <a:rPr lang="es-CO" sz="2000" dirty="0">
                <a:latin typeface="+mj-lt"/>
                <a:cs typeface="Arial"/>
              </a:rPr>
              <a:t>una</a:t>
            </a:r>
            <a:r>
              <a:rPr sz="2000" dirty="0">
                <a:latin typeface="+mj-lt"/>
                <a:cs typeface="Arial"/>
              </a:rPr>
              <a:t> tabla simplificada sin numerador y denominador </a:t>
            </a:r>
            <a:r>
              <a:rPr lang="es-CO" sz="2000" dirty="0">
                <a:latin typeface="+mj-lt"/>
                <a:cs typeface="Arial"/>
              </a:rPr>
              <a:t>de las semanas seleccionadas.</a:t>
            </a: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cs typeface="Arial"/>
              </a:rPr>
              <a:t>Coloque resultados de las cuatro semanas.</a:t>
            </a:r>
          </a:p>
          <a:p>
            <a:pPr marL="742950" lvl="1" indent="-285750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cs typeface="Arial"/>
              </a:rPr>
              <a:t>Utilice las semaforización para verificar el cumplimiento</a:t>
            </a:r>
            <a:endParaRPr sz="2000" dirty="0">
              <a:latin typeface="+mj-lt"/>
              <a:cs typeface="Arial"/>
            </a:endParaRPr>
          </a:p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+mj-lt"/>
              </a:rPr>
              <a:t>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0425690-E090-4F76-9F2E-DC1DD419C5D1}"/>
              </a:ext>
            </a:extLst>
          </p:cNvPr>
          <p:cNvGraphicFramePr>
            <a:graphicFrameLocks noGrp="1"/>
          </p:cNvGraphicFramePr>
          <p:nvPr/>
        </p:nvGraphicFramePr>
        <p:xfrm>
          <a:off x="3872509" y="4042778"/>
          <a:ext cx="167148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484">
                  <a:extLst>
                    <a:ext uri="{9D8B030D-6E8A-4147-A177-3AD203B41FA5}">
                      <a16:colId xmlns:a16="http://schemas.microsoft.com/office/drawing/2014/main" val="654054855"/>
                    </a:ext>
                  </a:extLst>
                </a:gridCol>
              </a:tblGrid>
              <a:tr h="680844"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+mj-lt"/>
                      </a:endParaRPr>
                    </a:p>
                    <a:p>
                      <a:pPr algn="ctr"/>
                      <a:r>
                        <a:rPr lang="es-CO" sz="2800" b="1" dirty="0">
                          <a:latin typeface="+mj-lt"/>
                        </a:rPr>
                        <a:t>&gt;</a:t>
                      </a:r>
                      <a:r>
                        <a:rPr lang="es-CO" sz="2800" b="1" baseline="0" dirty="0">
                          <a:latin typeface="+mj-lt"/>
                        </a:rPr>
                        <a:t> 100%</a:t>
                      </a:r>
                      <a:endParaRPr lang="es-CO" sz="2800" b="1" dirty="0"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4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311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+mj-lt"/>
              </a:rPr>
              <a:t>Proporción de casos notificados oportunamente </a:t>
            </a:r>
            <a:r>
              <a:rPr lang="es-CO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(UPGD, municipio)</a:t>
            </a:r>
            <a:r>
              <a:rPr lang="es-CO" sz="2400" b="1" dirty="0">
                <a:solidFill>
                  <a:srgbClr val="C00000"/>
                </a:solidFill>
                <a:latin typeface="+mj-lt"/>
              </a:rPr>
              <a:t> departamento, año</a:t>
            </a:r>
            <a:endParaRPr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8920163" y="5943600"/>
            <a:ext cx="223837" cy="35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14" name="Shape 171">
            <a:extLst>
              <a:ext uri="{FF2B5EF4-FFF2-40B4-BE49-F238E27FC236}">
                <a16:creationId xmlns:a16="http://schemas.microsoft.com/office/drawing/2014/main" id="{ED93DFBF-B4C3-4421-954B-F343ABA47F51}"/>
              </a:ext>
            </a:extLst>
          </p:cNvPr>
          <p:cNvSpPr/>
          <p:nvPr/>
        </p:nvSpPr>
        <p:spPr>
          <a:xfrm>
            <a:off x="179512" y="1154573"/>
            <a:ext cx="8964488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000" b="1" u="sng" dirty="0">
              <a:latin typeface="+mj-lt"/>
            </a:endParaRPr>
          </a:p>
          <a:p>
            <a:pPr algn="ctr"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000" b="1" u="sng" dirty="0">
              <a:latin typeface="+mj-lt"/>
            </a:endParaRP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latin typeface="+mj-lt"/>
                <a:cs typeface="Arial"/>
              </a:rPr>
              <a:t>Número de casos reportados al sistema en los tiempos de oportunidad </a:t>
            </a: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latin typeface="+mj-lt"/>
                <a:cs typeface="Arial"/>
              </a:rPr>
              <a:t>definidos</a:t>
            </a:r>
            <a:r>
              <a:rPr lang="es-CO" sz="2000" dirty="0">
                <a:latin typeface="+mj-lt"/>
                <a:cs typeface="Arial"/>
              </a:rPr>
              <a:t> </a:t>
            </a:r>
          </a:p>
          <a:p>
            <a:pPr marL="457200" lvl="1" indent="0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000" dirty="0">
              <a:latin typeface="+mj-lt"/>
              <a:cs typeface="Arial"/>
            </a:endParaRPr>
          </a:p>
          <a:p>
            <a:pPr marL="457200" lvl="1" indent="0" algn="ctr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latin typeface="+mj-lt"/>
                <a:cs typeface="Arial"/>
              </a:rPr>
              <a:t>Total de casos reportados</a:t>
            </a:r>
            <a:endParaRPr sz="2000" dirty="0">
              <a:latin typeface="+mj-lt"/>
              <a:cs typeface="Arial"/>
            </a:endParaRPr>
          </a:p>
          <a:p>
            <a:pPr marL="342900" indent="-342900">
              <a:buSzPct val="100000"/>
              <a:buFont typeface="Wingdings"/>
              <a:buChar char="▪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atin typeface="Gotham Light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3A52F0-8A7D-4A5F-AE78-CC1D162C078D}"/>
              </a:ext>
            </a:extLst>
          </p:cNvPr>
          <p:cNvSpPr txBox="1"/>
          <p:nvPr/>
        </p:nvSpPr>
        <p:spPr>
          <a:xfrm>
            <a:off x="1154956" y="4287655"/>
            <a:ext cx="76080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+mj-lt"/>
              </a:rPr>
              <a:t>Notificación semanal: </a:t>
            </a:r>
            <a:r>
              <a:rPr lang="es-MX" dirty="0">
                <a:latin typeface="+mj-lt"/>
              </a:rPr>
              <a:t>Ocho (8) días para los eventos de mortalidad a partir la fecha de defunción y  para el resto de los eventos.</a:t>
            </a:r>
          </a:p>
          <a:p>
            <a:r>
              <a:rPr lang="es-MX" b="1" dirty="0">
                <a:latin typeface="+mj-lt"/>
              </a:rPr>
              <a:t>Notificación inmediata: </a:t>
            </a:r>
            <a:r>
              <a:rPr lang="es-MX" dirty="0">
                <a:latin typeface="+mj-lt"/>
              </a:rPr>
              <a:t>Un (1) día para eventos en eliminación, erradicación y control internacional</a:t>
            </a:r>
          </a:p>
          <a:p>
            <a:endParaRPr lang="es-CO" sz="1400" dirty="0">
              <a:latin typeface="Gotham Light" pitchFamily="50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064E6D8-7BDC-43E4-88F9-86194699317F}"/>
              </a:ext>
            </a:extLst>
          </p:cNvPr>
          <p:cNvCxnSpPr>
            <a:cxnSpLocks/>
          </p:cNvCxnSpPr>
          <p:nvPr/>
        </p:nvCxnSpPr>
        <p:spPr>
          <a:xfrm>
            <a:off x="395487" y="2601716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9D54F237-50B8-40AB-8F0B-33052966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2252103"/>
            <a:ext cx="1115665" cy="646232"/>
          </a:xfrm>
          <a:prstGeom prst="rect">
            <a:avLst/>
          </a:prstGeom>
        </p:spPr>
      </p:pic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09507B9-BFAE-4260-BA95-8C75A8FE6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86634"/>
              </p:ext>
            </p:extLst>
          </p:nvPr>
        </p:nvGraphicFramePr>
        <p:xfrm>
          <a:off x="3826014" y="5468623"/>
          <a:ext cx="167148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484">
                  <a:extLst>
                    <a:ext uri="{9D8B030D-6E8A-4147-A177-3AD203B41FA5}">
                      <a16:colId xmlns:a16="http://schemas.microsoft.com/office/drawing/2014/main" val="654054855"/>
                    </a:ext>
                  </a:extLst>
                </a:gridCol>
              </a:tblGrid>
              <a:tr h="680844"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otham Light" pitchFamily="50" charset="0"/>
                      </a:endParaRPr>
                    </a:p>
                    <a:p>
                      <a:pPr algn="ctr"/>
                      <a:r>
                        <a:rPr lang="es-CO" sz="2800" b="1" dirty="0">
                          <a:latin typeface="Gotham Light" pitchFamily="50" charset="0"/>
                        </a:rPr>
                        <a:t>&gt;</a:t>
                      </a:r>
                      <a:r>
                        <a:rPr lang="es-CO" sz="2800" b="1" baseline="0" dirty="0">
                          <a:latin typeface="Gotham Light" pitchFamily="50" charset="0"/>
                        </a:rPr>
                        <a:t> 100%</a:t>
                      </a:r>
                      <a:endParaRPr lang="es-CO" sz="2800" b="1" dirty="0">
                        <a:latin typeface="Gotham Light" pitchFamily="50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4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9099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859</Words>
  <Application>Microsoft Office PowerPoint</Application>
  <PresentationFormat>Presentación en pantalla (4:3)</PresentationFormat>
  <Paragraphs>141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Medium</vt:lpstr>
      <vt:lpstr>Gotham Light</vt:lpstr>
      <vt:lpstr>Helvetica</vt:lpstr>
      <vt:lpstr>Wingdings</vt:lpstr>
      <vt:lpstr>Tema de Office</vt:lpstr>
      <vt:lpstr>Auditoria de calidad del sistema de vigilancia  UPGD xxxx o Municipio xxxx, Departamento, semanas epidemiológicas, año </vt:lpstr>
      <vt:lpstr>Introducción</vt:lpstr>
      <vt:lpstr>Introducción</vt:lpstr>
      <vt:lpstr>Objetivos</vt:lpstr>
      <vt:lpstr>Métodos</vt:lpstr>
      <vt:lpstr>Métodos – Lista de Chequeo</vt:lpstr>
      <vt:lpstr>Oportunidad en la notificación de eventos (UPGD, municipio) departamento, año</vt:lpstr>
      <vt:lpstr>Proporción de casos notificados oportunamente (UPGD, municipio) departamento, año</vt:lpstr>
      <vt:lpstr>Proporción de casos notificados oportunamente (UPGD, municipio) departamento, año</vt:lpstr>
      <vt:lpstr>Cumplimiento acumulado de la notificación (UPGD, municipio) departamento, año </vt:lpstr>
      <vt:lpstr>Cumplimiento de la entrega del reporte semanal:  </vt:lpstr>
      <vt:lpstr>Calidad del dato</vt:lpstr>
      <vt:lpstr>Resultados:  </vt:lpstr>
      <vt:lpstr>Limitaciones</vt:lpstr>
      <vt:lpstr>Plan de mejora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de calidad información de …, municipio, departamento, periodo</dc:title>
  <dc:creator>GSUAREZ</dc:creator>
  <cp:lastModifiedBy>Yury silva lopez</cp:lastModifiedBy>
  <cp:revision>99</cp:revision>
  <cp:lastPrinted>2018-02-20T14:32:16Z</cp:lastPrinted>
  <dcterms:modified xsi:type="dcterms:W3CDTF">2021-03-12T14:15:06Z</dcterms:modified>
</cp:coreProperties>
</file>